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302" r:id="rId2"/>
    <p:sldId id="701" r:id="rId3"/>
    <p:sldId id="837" r:id="rId4"/>
    <p:sldId id="445" r:id="rId5"/>
    <p:sldId id="312" r:id="rId6"/>
    <p:sldId id="874" r:id="rId7"/>
    <p:sldId id="875" r:id="rId8"/>
    <p:sldId id="876" r:id="rId9"/>
    <p:sldId id="877" r:id="rId10"/>
    <p:sldId id="878" r:id="rId11"/>
    <p:sldId id="879" r:id="rId12"/>
    <p:sldId id="880" r:id="rId13"/>
    <p:sldId id="881" r:id="rId14"/>
    <p:sldId id="887" r:id="rId15"/>
    <p:sldId id="871" r:id="rId16"/>
    <p:sldId id="872" r:id="rId17"/>
    <p:sldId id="865" r:id="rId18"/>
    <p:sldId id="729" r:id="rId19"/>
    <p:sldId id="731" r:id="rId20"/>
    <p:sldId id="732" r:id="rId21"/>
    <p:sldId id="733" r:id="rId22"/>
    <p:sldId id="850" r:id="rId23"/>
    <p:sldId id="734" r:id="rId24"/>
    <p:sldId id="848" r:id="rId25"/>
    <p:sldId id="836" r:id="rId26"/>
    <p:sldId id="852" r:id="rId27"/>
    <p:sldId id="856" r:id="rId28"/>
    <p:sldId id="824" r:id="rId29"/>
    <p:sldId id="884" r:id="rId30"/>
    <p:sldId id="885" r:id="rId31"/>
    <p:sldId id="883" r:id="rId32"/>
  </p:sldIdLst>
  <p:sldSz cx="9144000" cy="6858000" type="screen4x3"/>
  <p:notesSz cx="6858000" cy="9144000"/>
  <p:embeddedFontLst>
    <p:embeddedFont>
      <p:font typeface="SimSun" pitchFamily="2" charset="-122"/>
      <p:regular r:id="rId35"/>
    </p:embeddedFont>
    <p:embeddedFont>
      <p:font typeface="B Nazanin" pitchFamily="2" charset="-78"/>
      <p:regular r:id="rId36"/>
      <p:bold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B2D1F6"/>
    <a:srgbClr val="3B5525"/>
    <a:srgbClr val="F55231"/>
    <a:srgbClr val="B9DE9A"/>
    <a:srgbClr val="A3C8F5"/>
    <a:srgbClr val="C9FB6F"/>
    <a:srgbClr val="E7E5F9"/>
    <a:srgbClr val="E1DE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9879" autoAdjust="0"/>
  </p:normalViewPr>
  <p:slideViewPr>
    <p:cSldViewPr>
      <p:cViewPr>
        <p:scale>
          <a:sx n="70" d="100"/>
          <a:sy n="70" d="100"/>
        </p:scale>
        <p:origin x="-2826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DA70C-47C5-4AFF-9811-8B04B15C2AD2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775E-5BD1-4585-848B-EBE16BD8E9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7AFF-B2C7-4D8B-BD6D-0EAF39F91866}" type="datetimeFigureOut">
              <a:rPr lang="en-US" smtClean="0"/>
              <a:pPr/>
              <a:t>10/17/2015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F912-4721-4607-A8D6-61345C2C1B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-33338" y="-33338"/>
            <a:ext cx="9577388" cy="68183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802" y="14"/>
              </a:cxn>
              <a:cxn ang="0">
                <a:pos x="5802" y="3905"/>
              </a:cxn>
              <a:cxn ang="0">
                <a:pos x="5066" y="2352"/>
              </a:cxn>
              <a:cxn ang="0">
                <a:pos x="0" y="3106"/>
              </a:cxn>
              <a:cxn ang="0">
                <a:pos x="5" y="0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6076950" y="152400"/>
            <a:ext cx="2846388" cy="3313113"/>
            <a:chOff x="3107" y="1003"/>
            <a:chExt cx="2495" cy="2903"/>
          </a:xfrm>
        </p:grpSpPr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3" name="AutoShape 1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7" name="Group 12"/>
            <p:cNvGrpSpPr>
              <a:grpSpLocks/>
            </p:cNvGrpSpPr>
            <p:nvPr userDrawn="1"/>
          </p:nvGrpSpPr>
          <p:grpSpPr bwMode="auto">
            <a:xfrm>
              <a:off x="4921" y="2227"/>
              <a:ext cx="566" cy="566"/>
              <a:chOff x="1656" y="3068"/>
              <a:chExt cx="974" cy="974"/>
            </a:xfrm>
          </p:grpSpPr>
          <p:sp>
            <p:nvSpPr>
              <p:cNvPr id="11" name="AutoShape 13"/>
              <p:cNvSpPr>
                <a:spLocks noChangeArrowheads="1"/>
              </p:cNvSpPr>
              <p:nvPr userDrawn="1"/>
            </p:nvSpPr>
            <p:spPr bwMode="auto">
              <a:xfrm>
                <a:off x="1656" y="3068"/>
                <a:ext cx="974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2" name="AutoShape 14"/>
              <p:cNvSpPr>
                <a:spLocks noChangeArrowheads="1"/>
              </p:cNvSpPr>
              <p:nvPr userDrawn="1"/>
            </p:nvSpPr>
            <p:spPr bwMode="auto">
              <a:xfrm>
                <a:off x="1869" y="3281"/>
                <a:ext cx="548" cy="548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9" name="AutoShape 16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881188"/>
            <a:ext cx="5580062" cy="1655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689475"/>
            <a:ext cx="4319587" cy="13557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0FBB99-5BBF-437E-A921-91CD278DB6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9A99-9281-4AEA-A1BE-2721544F7D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6BD8-BEA8-4E5F-BA07-39A1FB50C6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B9593-5A12-4F11-A212-8FC6DC5D29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8913"/>
            <a:ext cx="8291513" cy="5437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E388E-A842-4860-953F-6FD62DF494E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177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46513"/>
            <a:ext cx="4070350" cy="177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084A-01AC-4FFC-A356-42CD02B7E9C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916113"/>
            <a:ext cx="4070350" cy="177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846513"/>
            <a:ext cx="4070350" cy="1779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A22B-64FC-4A9A-ADCC-58AEA634AF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68595-13E4-4CA0-AB1F-2738BE994CC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43AE-8EE6-43A5-B405-1AD63BDAAE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918E7-EEBC-4F7D-A582-25D5D8E6D2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C93-5410-4D60-9C41-C888D6A2149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5019-328B-4D02-8448-41EF00E6D5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53C84-C3ED-4D29-B0CB-625181DCA9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F1C4-7776-4FBA-ADC0-E1755726E9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08C-45C3-4FBB-9EE4-EBD3F59308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70659" name="Freeform 3"/>
          <p:cNvSpPr>
            <a:spLocks/>
          </p:cNvSpPr>
          <p:nvPr/>
        </p:nvSpPr>
        <p:spPr bwMode="auto">
          <a:xfrm>
            <a:off x="-33338" y="-44450"/>
            <a:ext cx="9580563" cy="217328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816" y="0"/>
              </a:cxn>
              <a:cxn ang="0">
                <a:pos x="5816" y="1249"/>
              </a:cxn>
              <a:cxn ang="0">
                <a:pos x="5066" y="722"/>
              </a:cxn>
              <a:cxn ang="0">
                <a:pos x="0" y="951"/>
              </a:cxn>
              <a:cxn ang="0">
                <a:pos x="5" y="7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F39A6B7-84C5-4D84-BBEC-2937CD5CAA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3" name="Group 8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70665" name="AutoShape 9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666" name="AutoShape 10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034" name="Group 11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70668" name="AutoShape 12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669" name="AutoShape 13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  <p:grpSp>
          <p:nvGrpSpPr>
            <p:cNvPr id="1035" name="Group 14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70671" name="AutoShape 15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70672" name="AutoShape 16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  <a:cs typeface="+mn-cs"/>
                </a:endParaRPr>
              </a:p>
            </p:txBody>
          </p:sp>
        </p:grpSp>
      </p:grpSp>
      <p:sp>
        <p:nvSpPr>
          <p:cNvPr id="1032" name="AutoShap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3709987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 descr="Wide upward diagonal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7715250" cy="2520950"/>
          </a:xfrm>
          <a:pattFill prst="wdUpDiag">
            <a:fgClr>
              <a:srgbClr val="B9DE9A">
                <a:alpha val="30196"/>
              </a:srgbClr>
            </a:fgClr>
            <a:bgClr>
              <a:srgbClr val="B2D1F6">
                <a:alpha val="30196"/>
              </a:srgbClr>
            </a:bgClr>
          </a:patt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smtClean="0"/>
              <a:t>In  the name  of GOD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99425" cy="863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بررسی علل خونریزی مامایی منجر به مرگ </a:t>
            </a:r>
            <a:b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</a:br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بین سالهای 1374-1378</a:t>
            </a:r>
            <a:endParaRPr lang="en-US" altLang="en-US" sz="3200" smtClean="0">
              <a:solidFill>
                <a:srgbClr val="3B5525"/>
              </a:solidFill>
              <a:cs typeface="B Nazanin" pitchFamily="2" charset="-78"/>
            </a:endParaRPr>
          </a:p>
        </p:txBody>
      </p:sp>
      <p:graphicFrame>
        <p:nvGraphicFramePr>
          <p:cNvPr id="14339" name="Content Placeholder 5"/>
          <p:cNvGraphicFramePr>
            <a:graphicFrameLocks noGrp="1"/>
          </p:cNvGraphicFramePr>
          <p:nvPr>
            <p:ph idx="1"/>
          </p:nvPr>
        </p:nvGraphicFramePr>
        <p:xfrm>
          <a:off x="344488" y="1938338"/>
          <a:ext cx="8310562" cy="4098925"/>
        </p:xfrm>
        <a:graphic>
          <a:graphicData uri="http://schemas.openxmlformats.org/presentationml/2006/ole">
            <p:oleObj spid="_x0000_s5122" r:id="rId3" imgW="8309568" imgH="4096867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110538" cy="792163"/>
          </a:xfrm>
        </p:spPr>
        <p:txBody>
          <a:bodyPr/>
          <a:lstStyle/>
          <a:p>
            <a:pPr algn="ctr"/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بررسی علل خونریزی مامایی منجر به مرگ </a:t>
            </a:r>
            <a:b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</a:br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بین سالهای 1384-1380</a:t>
            </a:r>
            <a:endParaRPr lang="en-US" altLang="en-US" sz="3200" smtClean="0">
              <a:solidFill>
                <a:srgbClr val="3B5525"/>
              </a:solidFill>
              <a:cs typeface="B Nazanin" pitchFamily="2" charset="-78"/>
            </a:endParaRP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865313"/>
          <a:ext cx="8393113" cy="3811587"/>
        </p:xfrm>
        <a:graphic>
          <a:graphicData uri="http://schemas.openxmlformats.org/presentationml/2006/ole">
            <p:oleObj spid="_x0000_s6146" r:id="rId3" imgW="8388823" imgH="381033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بررسی علل خونریزی مامایی منجر به مرگ </a:t>
            </a:r>
            <a:b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</a:br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بین سالهای 1389-1385</a:t>
            </a:r>
            <a:endParaRPr lang="en-US" altLang="en-US" sz="3200" smtClean="0">
              <a:solidFill>
                <a:srgbClr val="3B5525"/>
              </a:solidFill>
              <a:cs typeface="B Nazanin" pitchFamily="2" charset="-78"/>
            </a:endParaRPr>
          </a:p>
        </p:txBody>
      </p:sp>
      <p:graphicFrame>
        <p:nvGraphicFramePr>
          <p:cNvPr id="16387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865313"/>
          <a:ext cx="8393113" cy="4278312"/>
        </p:xfrm>
        <a:graphic>
          <a:graphicData uri="http://schemas.openxmlformats.org/presentationml/2006/ole">
            <p:oleObj spid="_x0000_s8194" r:id="rId3" imgW="8388823" imgH="4279763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10538" cy="792163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بررسی علل خونریزی مامایی منجر به مرگ </a:t>
            </a:r>
            <a:b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</a:br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بین سالهای 1392-1390</a:t>
            </a:r>
            <a:endParaRPr lang="en-US" altLang="en-US" sz="3200" b="1" smtClean="0">
              <a:solidFill>
                <a:srgbClr val="3B5525"/>
              </a:solidFill>
              <a:cs typeface="B Nazanin" pitchFamily="2" charset="-78"/>
            </a:endParaRPr>
          </a:p>
        </p:txBody>
      </p:sp>
      <p:graphicFrame>
        <p:nvGraphicFramePr>
          <p:cNvPr id="17411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433513"/>
          <a:ext cx="8464550" cy="5214937"/>
        </p:xfrm>
        <a:graphic>
          <a:graphicData uri="http://schemas.openxmlformats.org/presentationml/2006/ole">
            <p:oleObj spid="_x0000_s9218" r:id="rId3" imgW="8461981" imgH="5218628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Home\Desktop\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3786215" cy="4067175"/>
          </a:xfrm>
          <a:prstGeom prst="rect">
            <a:avLst/>
          </a:prstGeom>
          <a:noFill/>
        </p:spPr>
      </p:pic>
      <p:pic>
        <p:nvPicPr>
          <p:cNvPr id="4" name="Picture 7" descr="C:\Users\Home\Desktop\who\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4214842" cy="41100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Mechanisms of Normal Homeostasis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929718" cy="3429024"/>
          </a:xfrm>
        </p:spPr>
        <p:txBody>
          <a:bodyPr/>
          <a:lstStyle/>
          <a:p>
            <a:r>
              <a:rPr lang="en-US" sz="2400" dirty="0" smtClean="0"/>
              <a:t>near term an incredible amount of blood—at least 600  </a:t>
            </a:r>
            <a:r>
              <a:rPr lang="en-US" sz="2400" dirty="0" err="1" smtClean="0"/>
              <a:t>mL</a:t>
            </a:r>
            <a:r>
              <a:rPr lang="en-US" sz="2400" dirty="0" smtClean="0"/>
              <a:t>/min—flows through the intervillous space </a:t>
            </a:r>
            <a:endParaRPr lang="fa-IR" sz="2400" dirty="0" smtClean="0"/>
          </a:p>
          <a:p>
            <a:r>
              <a:rPr lang="en-US" sz="2400" dirty="0" smtClean="0"/>
              <a:t>through the spiral arteries, which average 120 in number.</a:t>
            </a:r>
          </a:p>
          <a:p>
            <a:endParaRPr lang="en-US" sz="2400" dirty="0" smtClean="0"/>
          </a:p>
          <a:p>
            <a:r>
              <a:rPr lang="en-US" sz="2400" dirty="0" smtClean="0"/>
              <a:t>these vessels have no muscular layer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homeostasis is achieved first by myometrial contraction</a:t>
            </a:r>
            <a:endParaRPr lang="fa-IR" sz="2400" dirty="0"/>
          </a:p>
        </p:txBody>
      </p:sp>
    </p:spTree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Importantly, an intact coagulation system is not necessary for post-partum </a:t>
            </a:r>
            <a:r>
              <a:rPr lang="en-US" dirty="0" err="1" smtClean="0"/>
              <a:t>hemostasis</a:t>
            </a:r>
            <a:r>
              <a:rPr lang="en-US" dirty="0" smtClean="0"/>
              <a:t> unless there are lacerations in the uterus, birth canal, or perineum.</a:t>
            </a:r>
            <a:endParaRPr lang="fa-IR" dirty="0"/>
          </a:p>
        </p:txBody>
      </p:sp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Third Stage Management: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1" cy="4786346"/>
          </a:xfrm>
        </p:spPr>
        <p:txBody>
          <a:bodyPr/>
          <a:lstStyle/>
          <a:p>
            <a:r>
              <a:rPr lang="en-US" dirty="0" smtClean="0"/>
              <a:t>Active management of the third stage is recommended for all women, regardless of delivery location</a:t>
            </a:r>
          </a:p>
          <a:p>
            <a:r>
              <a:rPr lang="en-US" dirty="0" smtClean="0"/>
              <a:t> use of </a:t>
            </a:r>
            <a:r>
              <a:rPr lang="en-US" dirty="0" err="1" smtClean="0"/>
              <a:t>uterotonic</a:t>
            </a:r>
            <a:r>
              <a:rPr lang="en-US" dirty="0" smtClean="0"/>
              <a:t> agent (</a:t>
            </a:r>
            <a:r>
              <a:rPr lang="en-US" dirty="0" err="1" smtClean="0"/>
              <a:t>oxytocin,duratocin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controlled cord traction,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fundal</a:t>
            </a:r>
            <a:r>
              <a:rPr lang="en-US" dirty="0" smtClean="0"/>
              <a:t> massage immediately after delivery of the placenta (</a:t>
            </a:r>
            <a:r>
              <a:rPr lang="en-US" dirty="0" err="1" smtClean="0"/>
              <a:t>Westhoff</a:t>
            </a:r>
            <a:r>
              <a:rPr lang="en-US" dirty="0" smtClean="0"/>
              <a:t>.  </a:t>
            </a:r>
            <a:r>
              <a:rPr lang="en-US" dirty="0" err="1" smtClean="0"/>
              <a:t>Chochrane</a:t>
            </a:r>
            <a:r>
              <a:rPr lang="en-US" dirty="0" smtClean="0"/>
              <a:t> Database, 2013).</a:t>
            </a:r>
          </a:p>
          <a:p>
            <a:endParaRPr lang="fa-IR" dirty="0"/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15252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6230B"/>
                </a:solidFill>
              </a:rPr>
              <a:t>Etiology of  PPH </a:t>
            </a:r>
            <a:br>
              <a:rPr lang="en-US" b="1" dirty="0">
                <a:solidFill>
                  <a:srgbClr val="16230B"/>
                </a:solidFill>
              </a:rPr>
            </a:br>
            <a:endParaRPr lang="en-US" sz="2400" b="1" dirty="0">
              <a:solidFill>
                <a:srgbClr val="16230B"/>
              </a:solidFill>
            </a:endParaRPr>
          </a:p>
        </p:txBody>
      </p:sp>
      <p:sp>
        <p:nvSpPr>
          <p:cNvPr id="40141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3116"/>
            <a:ext cx="8643998" cy="370998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The "4 </a:t>
            </a:r>
            <a:r>
              <a:rPr lang="en-US" i="1" dirty="0"/>
              <a:t>T'</a:t>
            </a:r>
            <a:r>
              <a:rPr lang="en-US" dirty="0"/>
              <a:t>s" as a mnemonic</a:t>
            </a:r>
          </a:p>
          <a:p>
            <a:r>
              <a:rPr lang="en-US" dirty="0" smtClean="0"/>
              <a:t>Tone (abnormalities of uterine contraction)</a:t>
            </a:r>
            <a:endParaRPr lang="en-US" dirty="0"/>
          </a:p>
          <a:p>
            <a:r>
              <a:rPr lang="en-US" dirty="0" smtClean="0"/>
              <a:t>Tissue (retained products of conception)</a:t>
            </a:r>
            <a:endParaRPr lang="en-US" dirty="0"/>
          </a:p>
          <a:p>
            <a:r>
              <a:rPr lang="en-US" dirty="0" smtClean="0"/>
              <a:t>Trauma (of the genital tract)</a:t>
            </a:r>
            <a:endParaRPr lang="en-US" dirty="0"/>
          </a:p>
          <a:p>
            <a:r>
              <a:rPr lang="en-US" dirty="0" smtClean="0"/>
              <a:t>Thrombosis(abnormalities of coagulation)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351837" cy="51831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Uterine </a:t>
            </a:r>
            <a:r>
              <a:rPr lang="en-US" sz="2400" b="1" dirty="0" err="1"/>
              <a:t>Atony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b="1" dirty="0" err="1"/>
              <a:t>Overdistended</a:t>
            </a:r>
            <a:r>
              <a:rPr lang="en-US" sz="2200" b="1" dirty="0"/>
              <a:t> uterus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	Large fetus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       Multiple fetuses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           </a:t>
            </a:r>
            <a:r>
              <a:rPr lang="en-US" sz="2200" dirty="0" err="1"/>
              <a:t>Hydramnios</a:t>
            </a: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fa-IR" sz="2200" dirty="0"/>
              <a:t>           </a:t>
            </a:r>
            <a:r>
              <a:rPr lang="en-US" sz="2200" dirty="0"/>
              <a:t>Distention with clots</a:t>
            </a:r>
            <a:endParaRPr lang="fa-IR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b="1" dirty="0"/>
              <a:t>Anesthesia or analgesia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	Halogenated agents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a-IR" sz="2200" dirty="0"/>
              <a:t>		</a:t>
            </a:r>
            <a:r>
              <a:rPr lang="en-US" sz="2200" dirty="0"/>
              <a:t>Conduction analgesia with hypotension</a:t>
            </a:r>
            <a:endParaRPr lang="fa-IR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b="1" dirty="0"/>
              <a:t>Exhausted </a:t>
            </a:r>
            <a:r>
              <a:rPr lang="en-US" sz="2200" b="1" dirty="0" err="1"/>
              <a:t>myometrium</a:t>
            </a:r>
            <a:endParaRPr lang="en-US" sz="22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	Rapid labor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a-IR" sz="2200" dirty="0"/>
              <a:t>		</a:t>
            </a:r>
            <a:r>
              <a:rPr lang="en-US" sz="2200" dirty="0"/>
              <a:t>Prolonged labor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	</a:t>
            </a:r>
            <a:r>
              <a:rPr lang="en-US" sz="2200" dirty="0" err="1"/>
              <a:t>Oxytocin</a:t>
            </a:r>
            <a:r>
              <a:rPr lang="en-US" sz="2200" dirty="0"/>
              <a:t> or prostaglandin stimulation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a-IR" sz="2200" dirty="0"/>
              <a:t>		</a:t>
            </a:r>
            <a:r>
              <a:rPr lang="en-US" sz="2200" dirty="0" err="1" smtClean="0"/>
              <a:t>Chorioamnionitis</a:t>
            </a:r>
            <a:endParaRPr lang="en-US" sz="220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765175"/>
          </a:xfrm>
          <a:noFill/>
          <a:ln/>
        </p:spPr>
        <p:txBody>
          <a:bodyPr/>
          <a:lstStyle/>
          <a:p>
            <a:pPr algn="ctr"/>
            <a:r>
              <a:rPr lang="en-US" sz="2800" b="1" dirty="0">
                <a:solidFill>
                  <a:srgbClr val="3B5525"/>
                </a:solidFill>
              </a:rPr>
              <a:t>Predisposing factors &amp; causes of  PPH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497888" cy="4319587"/>
          </a:xfrm>
          <a:gradFill rotWithShape="1">
            <a:gsLst>
              <a:gs pos="0">
                <a:srgbClr val="A3C8F5">
                  <a:alpha val="30000"/>
                </a:srgbClr>
              </a:gs>
              <a:gs pos="50000">
                <a:srgbClr val="C9FB6F"/>
              </a:gs>
              <a:gs pos="100000">
                <a:srgbClr val="A3C8F5">
                  <a:alpha val="30000"/>
                </a:srgb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/>
              <a:t>POSTPARTUM   HEMORRHAGE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800" b="1" dirty="0" smtClean="0"/>
              <a:t>Dr.  Farahnaz Keshavarzi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3B5525"/>
                </a:solidFill>
              </a:rPr>
              <a:t>Ob. &amp; Gyn. Department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3B5525"/>
                </a:solidFill>
              </a:rPr>
              <a:t>Kermanshah University of Medical Sciences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95288" y="2278063"/>
            <a:ext cx="7561262" cy="3743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Abnormal </a:t>
            </a:r>
            <a:r>
              <a:rPr lang="en-US" sz="3600" b="1" dirty="0" err="1"/>
              <a:t>Placentation</a:t>
            </a:r>
            <a:endParaRPr lang="en-US" sz="3600" b="1" dirty="0"/>
          </a:p>
          <a:p>
            <a:pPr>
              <a:lnSpc>
                <a:spcPct val="90000"/>
              </a:lnSpc>
            </a:pPr>
            <a:r>
              <a:rPr lang="en-US" dirty="0"/>
              <a:t>Placenta previa </a:t>
            </a:r>
          </a:p>
          <a:p>
            <a:pPr>
              <a:lnSpc>
                <a:spcPct val="90000"/>
              </a:lnSpc>
            </a:pPr>
            <a:r>
              <a:rPr lang="en-US" dirty="0"/>
              <a:t>Placental abruption</a:t>
            </a:r>
          </a:p>
          <a:p>
            <a:pPr>
              <a:lnSpc>
                <a:spcPct val="90000"/>
              </a:lnSpc>
            </a:pPr>
            <a:r>
              <a:rPr lang="en-US" dirty="0"/>
              <a:t>Placenta</a:t>
            </a:r>
            <a:r>
              <a:rPr lang="fa-IR" dirty="0"/>
              <a:t> </a:t>
            </a:r>
            <a:r>
              <a:rPr lang="en-US" dirty="0"/>
              <a:t>accreta</a:t>
            </a:r>
            <a:r>
              <a:rPr lang="fa-IR" dirty="0"/>
              <a:t> </a:t>
            </a:r>
            <a:r>
              <a:rPr lang="en-US" dirty="0"/>
              <a:t>/</a:t>
            </a:r>
            <a:r>
              <a:rPr lang="en-US" dirty="0" err="1"/>
              <a:t>increta</a:t>
            </a:r>
            <a:r>
              <a:rPr lang="fa-IR" dirty="0"/>
              <a:t> </a:t>
            </a:r>
            <a:r>
              <a:rPr lang="en-US" dirty="0"/>
              <a:t>/percreta </a:t>
            </a:r>
            <a:endParaRPr lang="fa-IR" dirty="0"/>
          </a:p>
          <a:p>
            <a:pPr>
              <a:lnSpc>
                <a:spcPct val="90000"/>
              </a:lnSpc>
            </a:pPr>
            <a:endParaRPr lang="fa-IR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Coagulation Defects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215900"/>
            <a:ext cx="7772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B552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Predisposing factors &amp; causes of  PPH 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B552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85752" y="928670"/>
            <a:ext cx="8358214" cy="5880121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Trauma During Labor and Delivery </a:t>
            </a:r>
            <a:endParaRPr lang="fa-IR" sz="2600" b="1" dirty="0"/>
          </a:p>
          <a:p>
            <a:pPr>
              <a:lnSpc>
                <a:spcPct val="80000"/>
              </a:lnSpc>
            </a:pPr>
            <a:r>
              <a:rPr lang="en-US" sz="2600" dirty="0"/>
              <a:t>Episiotomy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Complicated vaginal delivery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Low- or </a:t>
            </a:r>
            <a:r>
              <a:rPr lang="en-US" sz="2600" dirty="0" smtClean="0"/>
              <a:t>mid forceps </a:t>
            </a:r>
            <a:r>
              <a:rPr lang="en-US" sz="2600" dirty="0"/>
              <a:t>delivery 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Cesarean delivery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Uterine rupture</a:t>
            </a:r>
            <a:endParaRPr lang="fa-IR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fa-IR" sz="2600" dirty="0"/>
              <a:t>  </a:t>
            </a:r>
            <a:r>
              <a:rPr lang="en-US" sz="2600" b="1" dirty="0"/>
              <a:t>Small Maternal Blood Volume</a:t>
            </a:r>
            <a:endParaRPr lang="fa-IR" sz="2600" b="1" dirty="0"/>
          </a:p>
          <a:p>
            <a:pPr>
              <a:lnSpc>
                <a:spcPct val="80000"/>
              </a:lnSpc>
            </a:pPr>
            <a:r>
              <a:rPr lang="en-US" sz="2600" dirty="0"/>
              <a:t>Small women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Pregnancy </a:t>
            </a:r>
            <a:r>
              <a:rPr lang="en-US" sz="2600" dirty="0" err="1" smtClean="0"/>
              <a:t>hypovolemia</a:t>
            </a:r>
            <a:r>
              <a:rPr lang="en-US" sz="2600" dirty="0" smtClean="0"/>
              <a:t> </a:t>
            </a:r>
            <a:r>
              <a:rPr lang="fa-IR" sz="2600" dirty="0"/>
              <a:t>)</a:t>
            </a:r>
            <a:r>
              <a:rPr lang="en-US" sz="2600" dirty="0"/>
              <a:t>Severe preeclampsia</a:t>
            </a:r>
            <a:r>
              <a:rPr lang="fa-IR" sz="2600" dirty="0"/>
              <a:t>  </a:t>
            </a:r>
            <a:r>
              <a:rPr lang="en-US" sz="2600" dirty="0"/>
              <a:t> Eclampsia </a:t>
            </a:r>
            <a:r>
              <a:rPr lang="fa-IR" sz="2600" dirty="0"/>
              <a:t>(</a:t>
            </a:r>
            <a:endParaRPr lang="en-US" sz="2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600" b="1" dirty="0"/>
              <a:t>Other </a:t>
            </a:r>
            <a:r>
              <a:rPr lang="en-US" sz="2600" b="1" dirty="0" smtClean="0"/>
              <a:t>Factors</a:t>
            </a:r>
            <a:endParaRPr lang="fa-IR" sz="2600" b="1" dirty="0"/>
          </a:p>
          <a:p>
            <a:pPr>
              <a:lnSpc>
                <a:spcPct val="80000"/>
              </a:lnSpc>
            </a:pPr>
            <a:r>
              <a:rPr lang="en-US" sz="2600" dirty="0"/>
              <a:t>Obesity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Native American ethnicity </a:t>
            </a:r>
            <a:endParaRPr lang="fa-IR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Previous postpartum hemorrhage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765175"/>
          </a:xfrm>
          <a:noFill/>
          <a:ln/>
        </p:spPr>
        <p:txBody>
          <a:bodyPr/>
          <a:lstStyle/>
          <a:p>
            <a:pPr algn="ctr"/>
            <a:r>
              <a:rPr lang="en-US" sz="2800" b="1" dirty="0">
                <a:solidFill>
                  <a:srgbClr val="3B5525"/>
                </a:solidFill>
              </a:rPr>
              <a:t>Predisposing factors &amp; causes of  PPH </a:t>
            </a:r>
            <a:r>
              <a:rPr lang="en-US" sz="2800" b="1" dirty="0" smtClean="0">
                <a:solidFill>
                  <a:srgbClr val="3B5525"/>
                </a:solidFill>
              </a:rPr>
              <a:t>3</a:t>
            </a:r>
            <a:endParaRPr lang="en-US" sz="2800" b="1" dirty="0">
              <a:solidFill>
                <a:srgbClr val="3B552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 descr="C:\Users\Home\Desktop\Tabl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3050" y="-552450"/>
            <a:ext cx="12230100" cy="7962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56" name="Group 96"/>
          <p:cNvGraphicFramePr>
            <a:graphicFrameLocks noGrp="1"/>
          </p:cNvGraphicFramePr>
          <p:nvPr>
            <p:ph/>
          </p:nvPr>
        </p:nvGraphicFramePr>
        <p:xfrm>
          <a:off x="395288" y="765175"/>
          <a:ext cx="8291512" cy="5943600"/>
        </p:xfrm>
        <a:graphic>
          <a:graphicData uri="http://schemas.openxmlformats.org/drawingml/2006/table">
            <a:tbl>
              <a:tblPr/>
              <a:tblGrid>
                <a:gridCol w="2073275"/>
                <a:gridCol w="2073275"/>
                <a:gridCol w="2254250"/>
                <a:gridCol w="1890712"/>
              </a:tblGrid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Blood Volume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Blood Pressure Systolic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Symptoms &amp; signs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Degree of shock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– 1000    10-15%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Palpitations, Tachycardia, Dizzines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Compensated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– 1500  15 –25 %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Slight fall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80–100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Weakness, Tachycardia, Sweating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1500 – 2000  25 – 35 %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 fall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70-80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Restlessness, Pallor,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Oliguria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 – 3000  35 – 50 %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Marked fall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50-70 mm 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Collapse ,   Air hunger , Anuria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57" name="Rectangle 2"/>
          <p:cNvSpPr>
            <a:spLocks noChangeArrowheads="1"/>
          </p:cNvSpPr>
          <p:nvPr/>
        </p:nvSpPr>
        <p:spPr bwMode="auto">
          <a:xfrm>
            <a:off x="468313" y="115888"/>
            <a:ext cx="8001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cs typeface="Arial" pitchFamily="34" charset="0"/>
              </a:rPr>
              <a:t>Clinical Finding in Obstetric Hemorrhage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42" name="Picture 2" descr="C:\Users\Home\Desktop\PPH\Table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Blood Loss Estimation</a:t>
            </a:r>
            <a:endParaRPr lang="fa-IR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572528" cy="4714908"/>
          </a:xfrm>
        </p:spPr>
        <p:txBody>
          <a:bodyPr/>
          <a:lstStyle/>
          <a:p>
            <a:r>
              <a:rPr lang="en-US" b="1" dirty="0" smtClean="0"/>
              <a:t>Inaccuracy of Visual Estimation </a:t>
            </a:r>
          </a:p>
          <a:p>
            <a:r>
              <a:rPr lang="en-US" dirty="0" smtClean="0"/>
              <a:t>especially with excessive Bleeding.</a:t>
            </a:r>
          </a:p>
          <a:p>
            <a:r>
              <a:rPr lang="en-US" dirty="0" smtClean="0"/>
              <a:t>underestimated by as much as 50% </a:t>
            </a:r>
          </a:p>
          <a:p>
            <a:r>
              <a:rPr lang="en-US" dirty="0" smtClean="0"/>
              <a:t>post-partum bleeding is frequently steady Instead of sudden massive hemorrhage,.</a:t>
            </a:r>
          </a:p>
          <a:p>
            <a:r>
              <a:rPr lang="en-US" u="sng" dirty="0" smtClean="0">
                <a:solidFill>
                  <a:schemeClr val="tx1">
                    <a:lumMod val="75000"/>
                  </a:schemeClr>
                </a:solidFill>
              </a:rPr>
              <a:t>Thus, monitoring of the uterus immediately postpartum must not be left to an inexperienced person</a:t>
            </a:r>
            <a:endParaRPr lang="fa-IR" u="sng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fa-IR" dirty="0"/>
          </a:p>
        </p:txBody>
      </p:sp>
    </p:spTree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>
                    <a:lumMod val="25000"/>
                  </a:schemeClr>
                </a:solidFill>
              </a:rPr>
              <a:t>Methods of Estimation of blood loss</a:t>
            </a:r>
            <a:endParaRPr lang="en-US" sz="3200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1"/>
            <a:ext cx="8429684" cy="4340240"/>
          </a:xfrm>
        </p:spPr>
        <p:txBody>
          <a:bodyPr/>
          <a:lstStyle/>
          <a:p>
            <a:r>
              <a:rPr lang="en-US" sz="2800" dirty="0" smtClean="0"/>
              <a:t>Quantitative:  </a:t>
            </a:r>
            <a:r>
              <a:rPr lang="en-US" sz="2800" i="1" dirty="0" smtClean="0"/>
              <a:t>Weighing of blood soaked items </a:t>
            </a:r>
            <a:r>
              <a:rPr lang="en-US" sz="2800" dirty="0" smtClean="0"/>
              <a:t>[1 gm = 1 ml] </a:t>
            </a:r>
            <a:endParaRPr lang="fa-IR" sz="2800" dirty="0" smtClean="0"/>
          </a:p>
          <a:p>
            <a:r>
              <a:rPr lang="en-US" sz="2800" i="1" dirty="0" smtClean="0"/>
              <a:t>Utilization of collection containers, including calibrated under-buttocks drapes. </a:t>
            </a:r>
            <a:endParaRPr lang="en-US" sz="2000" dirty="0" smtClean="0"/>
          </a:p>
          <a:p>
            <a:pPr lvl="1"/>
            <a:r>
              <a:rPr lang="en-US" dirty="0" smtClean="0"/>
              <a:t>Qualitative:  Visual estimation of product saturation is another method, but may be more prone to error (</a:t>
            </a:r>
            <a:r>
              <a:rPr lang="en-US" dirty="0" err="1" smtClean="0"/>
              <a:t>Zuckerwise.Obstetrics&amp;Gynecology</a:t>
            </a:r>
            <a:r>
              <a:rPr lang="en-US" dirty="0" smtClean="0"/>
              <a:t>, 2014).</a:t>
            </a:r>
            <a:endParaRPr lang="en-US" sz="2400" dirty="0"/>
          </a:p>
        </p:txBody>
      </p:sp>
    </p:spTree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C:\Users\Home\Desktop\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61975"/>
            <a:ext cx="5572164" cy="57340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Deaths due to PPH have declined in developed countries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Hospitals have easier access to blood products.                                           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Early identifications and intervention</a:t>
            </a:r>
            <a:endParaRPr lang="fa-IR" sz="3600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16230B"/>
                </a:solidFill>
              </a:rPr>
              <a:t>Prevention OF PPH</a:t>
            </a:r>
          </a:p>
        </p:txBody>
      </p:sp>
      <p:sp>
        <p:nvSpPr>
          <p:cNvPr id="43008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052513"/>
            <a:ext cx="9324975" cy="5400675"/>
          </a:xfrm>
        </p:spPr>
        <p:txBody>
          <a:bodyPr/>
          <a:lstStyle/>
          <a:p>
            <a:r>
              <a:rPr lang="en-US" sz="2800"/>
              <a:t>During pregnancy, anemia should be treated with iron and folate supplementation</a:t>
            </a:r>
          </a:p>
          <a:p>
            <a:r>
              <a:rPr lang="en-US" sz="2800"/>
              <a:t> </a:t>
            </a:r>
            <a:r>
              <a:rPr lang="en-US" sz="2800" b="1" u="sng"/>
              <a:t>Early detection</a:t>
            </a:r>
            <a:r>
              <a:rPr lang="en-US" sz="2800"/>
              <a:t> and </a:t>
            </a:r>
            <a:r>
              <a:rPr lang="en-US" sz="2800" b="1" u="sng"/>
              <a:t>rapid management</a:t>
            </a:r>
            <a:r>
              <a:rPr lang="en-US" sz="2800"/>
              <a:t> of vaginal bleeding </a:t>
            </a:r>
          </a:p>
          <a:p>
            <a:r>
              <a:rPr lang="en-US" sz="2800"/>
              <a:t>Preventing prolonged labor and dehydration </a:t>
            </a:r>
          </a:p>
          <a:p>
            <a:r>
              <a:rPr lang="en-US" sz="2800"/>
              <a:t>Use of forceps and episiotomy in labor should be restricted </a:t>
            </a:r>
          </a:p>
          <a:p>
            <a:r>
              <a:rPr lang="en-US" sz="2800"/>
              <a:t>The birth of the baby should be </a:t>
            </a:r>
            <a:r>
              <a:rPr lang="en-US" sz="2800" b="1"/>
              <a:t>slow and   </a:t>
            </a:r>
          </a:p>
          <a:p>
            <a:pPr>
              <a:buFontTx/>
              <a:buNone/>
            </a:pPr>
            <a:r>
              <a:rPr lang="en-US" sz="2800" b="1"/>
              <a:t>      controlled</a:t>
            </a:r>
            <a:r>
              <a:rPr lang="en-US" sz="2800"/>
              <a:t> to allow the vaginal and perineal tissue   </a:t>
            </a:r>
          </a:p>
          <a:p>
            <a:pPr>
              <a:buFontTx/>
              <a:buNone/>
            </a:pPr>
            <a:r>
              <a:rPr lang="en-US" sz="2800"/>
              <a:t>       to stretch without tearing.</a:t>
            </a:r>
          </a:p>
          <a:p>
            <a:endParaRPr lang="en-US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Obstetric hemorrhage</a:t>
            </a:r>
            <a:endParaRPr lang="fa-I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hemorrhage is the single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most important</a:t>
            </a:r>
          </a:p>
          <a:p>
            <a:pPr>
              <a:buNone/>
            </a:pPr>
            <a:r>
              <a:rPr lang="en-US" dirty="0" smtClean="0"/>
              <a:t>       cause of maternal death worldwide </a:t>
            </a:r>
          </a:p>
          <a:p>
            <a:r>
              <a:rPr lang="en-US" dirty="0" smtClean="0"/>
              <a:t>Obstetric hemorrhage is </a:t>
            </a:r>
            <a:r>
              <a:rPr lang="en-US" dirty="0" smtClean="0">
                <a:solidFill>
                  <a:schemeClr val="accent3">
                    <a:lumMod val="10000"/>
                  </a:schemeClr>
                </a:solidFill>
              </a:rPr>
              <a:t>one of the three</a:t>
            </a:r>
            <a:r>
              <a:rPr lang="en-US" dirty="0" smtClean="0"/>
              <a:t> leading causes of maternal mortality.</a:t>
            </a:r>
          </a:p>
          <a:p>
            <a:endParaRPr lang="en-US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AutoShape 2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2060575"/>
            <a:ext cx="6840537" cy="3709988"/>
          </a:xfrm>
          <a:solidFill>
            <a:schemeClr val="folHlink">
              <a:alpha val="30000"/>
            </a:schemeClr>
          </a:solidFill>
        </p:spPr>
        <p:txBody>
          <a:bodyPr/>
          <a:lstStyle/>
          <a:p>
            <a:pPr>
              <a:buFontTx/>
              <a:buNone/>
            </a:pPr>
            <a:endParaRPr lang="en-US" sz="4800"/>
          </a:p>
          <a:p>
            <a:pPr algn="ctr">
              <a:buFontTx/>
              <a:buNone/>
            </a:pPr>
            <a:r>
              <a:rPr lang="en-US" sz="4800"/>
              <a:t> Thanks for your Attention</a:t>
            </a:r>
          </a:p>
        </p:txBody>
      </p:sp>
      <p:pic>
        <p:nvPicPr>
          <p:cNvPr id="452611" name="Picture 3" descr="snowdr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75" y="2205038"/>
            <a:ext cx="1900238" cy="3598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</a:ln>
        </p:spPr>
      </p:pic>
      <p:pic>
        <p:nvPicPr>
          <p:cNvPr id="452612" name="Picture 4" descr="snowdro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205038"/>
            <a:ext cx="2133600" cy="3595687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asaaq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16230B"/>
                </a:solidFill>
              </a:rPr>
              <a:t>PPH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686800" cy="58054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half of all postpartum deaths in  developing countries</a:t>
            </a:r>
          </a:p>
          <a:p>
            <a:pPr eaLnBrk="1" hangingPunct="1"/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</a:rPr>
              <a:t>14 million</a:t>
            </a:r>
            <a:r>
              <a:rPr lang="en-US" sz="2800" dirty="0" smtClean="0"/>
              <a:t> women experiencing pregnancy-related hemorrhage each year. </a:t>
            </a:r>
          </a:p>
          <a:p>
            <a:pPr eaLnBrk="1" hangingPunct="1"/>
            <a:r>
              <a:rPr lang="en-US" sz="2800" dirty="0" smtClean="0"/>
              <a:t>90% of women have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</a:rPr>
              <a:t>no risk factors for PPH.</a:t>
            </a:r>
          </a:p>
          <a:p>
            <a:pPr eaLnBrk="1" hangingPunct="1"/>
            <a:r>
              <a:rPr lang="en-US" sz="2800" dirty="0" smtClean="0"/>
              <a:t>PPH occurs in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</a:rPr>
              <a:t>10-15%</a:t>
            </a:r>
            <a:r>
              <a:rPr lang="en-US" sz="2800" dirty="0" smtClean="0"/>
              <a:t> women giving birth in developing countries.</a:t>
            </a:r>
          </a:p>
          <a:p>
            <a:pPr eaLnBrk="1" hangingPunct="1"/>
            <a:r>
              <a:rPr lang="en-US" sz="2800" dirty="0" smtClean="0"/>
              <a:t>Severe PPH, can lead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</a:rPr>
              <a:t>to death 2% women.</a:t>
            </a:r>
          </a:p>
          <a:p>
            <a:pPr eaLnBrk="1" hangingPunct="1"/>
            <a:r>
              <a:rPr lang="en-US" altLang="zh-CN" sz="2800" dirty="0" smtClean="0">
                <a:ea typeface="SimSun" pitchFamily="2" charset="-122"/>
              </a:rPr>
              <a:t>More than </a:t>
            </a:r>
            <a:r>
              <a:rPr lang="en-US" altLang="zh-CN" sz="2800" dirty="0" smtClean="0">
                <a:solidFill>
                  <a:schemeClr val="accent3">
                    <a:lumMod val="10000"/>
                  </a:schemeClr>
                </a:solidFill>
                <a:ea typeface="SimSun" pitchFamily="2" charset="-122"/>
              </a:rPr>
              <a:t>100,000 maternal </a:t>
            </a:r>
            <a:r>
              <a:rPr lang="en-US" altLang="zh-CN" sz="2800" dirty="0" smtClean="0">
                <a:ea typeface="SimSun" pitchFamily="2" charset="-122"/>
              </a:rPr>
              <a:t>deaths per year. </a:t>
            </a:r>
            <a:endParaRPr lang="en-US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4608512"/>
          </a:xfrm>
          <a:prstGeom prst="rect">
            <a:avLst/>
          </a:prstGeom>
          <a:noFill/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8208912" cy="792088"/>
          </a:xfrm>
        </p:spPr>
        <p:txBody>
          <a:bodyPr/>
          <a:lstStyle/>
          <a:p>
            <a:r>
              <a:rPr lang="en-US" sz="2400" b="1" dirty="0" smtClean="0"/>
              <a:t>Causes of Maternal Mortality in Kermanshah,1374-1378</a:t>
            </a:r>
            <a:endParaRPr 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defRPr/>
            </a:pP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 علل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50 مورد </a:t>
            </a: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مرگ مادران بین سالهای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1384-1380</a:t>
            </a:r>
            <a:endParaRPr lang="en-US" altLang="en-US" dirty="0" smtClean="0">
              <a:solidFill>
                <a:srgbClr val="3B5525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0243" name="Content Placeholder 4"/>
          <p:cNvGraphicFramePr>
            <a:graphicFrameLocks noGrp="1"/>
          </p:cNvGraphicFramePr>
          <p:nvPr>
            <p:ph idx="1"/>
          </p:nvPr>
        </p:nvGraphicFramePr>
        <p:xfrm>
          <a:off x="274638" y="1001713"/>
          <a:ext cx="8524875" cy="5573712"/>
        </p:xfrm>
        <a:graphic>
          <a:graphicData uri="http://schemas.openxmlformats.org/presentationml/2006/ole">
            <p:oleObj spid="_x0000_s1026" r:id="rId3" imgW="8522947" imgH="5578323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defRPr/>
            </a:pP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 علل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35 مورد </a:t>
            </a: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مرگ مادران بین سالهای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1389-1385</a:t>
            </a:r>
            <a:endParaRPr lang="en-US" altLang="en-US" dirty="0" smtClean="0">
              <a:solidFill>
                <a:srgbClr val="3B5525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500063" y="5780088"/>
            <a:ext cx="846772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defRPr/>
            </a:pPr>
            <a:endParaRPr lang="en-US" sz="3200" b="1" kern="0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68" name="Content Placeholder 3"/>
          <p:cNvGraphicFramePr>
            <a:graphicFrameLocks noGrp="1"/>
          </p:cNvGraphicFramePr>
          <p:nvPr>
            <p:ph idx="1"/>
          </p:nvPr>
        </p:nvGraphicFramePr>
        <p:xfrm>
          <a:off x="344488" y="1362075"/>
          <a:ext cx="8455025" cy="5070475"/>
        </p:xfrm>
        <a:graphic>
          <a:graphicData uri="http://schemas.openxmlformats.org/presentationml/2006/ole">
            <p:oleObj spid="_x0000_s2050" r:id="rId3" imgW="8449788" imgH="5072312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>
              <a:defRPr/>
            </a:pP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 علل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19 مورد </a:t>
            </a:r>
            <a:r>
              <a:rPr lang="fa-IR" sz="3200" b="1" dirty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مرگ مادران بین سالهای </a:t>
            </a:r>
            <a:r>
              <a:rPr lang="fa-IR" sz="3200" b="1" dirty="0" smtClean="0">
                <a:solidFill>
                  <a:srgbClr val="3B5525"/>
                </a:solidFill>
                <a:ea typeface="+mn-ea"/>
                <a:cs typeface="B Nazanin" panose="00000400000000000000" pitchFamily="2" charset="-78"/>
              </a:rPr>
              <a:t>1392-1390</a:t>
            </a:r>
            <a:endParaRPr lang="en-US" altLang="en-US" dirty="0" smtClean="0">
              <a:solidFill>
                <a:srgbClr val="3B5525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2291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628775"/>
          <a:ext cx="8393113" cy="4546600"/>
        </p:xfrm>
        <a:graphic>
          <a:graphicData uri="http://schemas.openxmlformats.org/presentationml/2006/ole">
            <p:oleObj spid="_x0000_s3074" r:id="rId3" imgW="8388823" imgH="381033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3200" b="1" smtClean="0">
                <a:solidFill>
                  <a:srgbClr val="3B5525"/>
                </a:solidFill>
                <a:cs typeface="B Nazanin" pitchFamily="2" charset="-78"/>
              </a:rPr>
              <a:t>مقایسه تعداد موارد مرگ مادران براثر خونریزیهای مامایی از 1392-1374 در استان کرمانشاه</a:t>
            </a:r>
            <a:endParaRPr lang="en-US" altLang="en-US" sz="3200" b="1" smtClean="0">
              <a:solidFill>
                <a:srgbClr val="3B5525"/>
              </a:solidFill>
              <a:cs typeface="B Nazanin" pitchFamily="2" charset="-78"/>
            </a:endParaRP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77975"/>
          <a:ext cx="8393113" cy="4565650"/>
        </p:xfrm>
        <a:graphic>
          <a:graphicData uri="http://schemas.openxmlformats.org/presentationml/2006/ole">
            <p:oleObj spid="_x0000_s4098" r:id="rId3" imgW="8388823" imgH="456630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3 - &amp;quot;PPH&amp;quot;&quot;/&gt;&lt;property id=&quot;20307&quot; value=&quot;445&quot;/&gt;&lt;/object&gt;&lt;object type=&quot;3&quot; unique_id=&quot;10006&quot;&gt;&lt;property id=&quot;20148&quot; value=&quot;5&quot;/&gt;&lt;property id=&quot;20300&quot; value=&quot;Slide 4&quot;/&gt;&lt;property id=&quot;20307&quot; value=&quot;312&quot;/&gt;&lt;/object&gt;&lt;object type=&quot;3&quot; unique_id=&quot;10007&quot;&gt;&lt;property id=&quot;20148&quot; value=&quot;5&quot;/&gt;&lt;property id=&quot;20300&quot; value=&quot;Slide 5&quot;/&gt;&lt;property id=&quot;20307&quot; value=&quot;313&quot;/&gt;&lt;/object&gt;&lt;object type=&quot;3&quot; unique_id=&quot;10009&quot;&gt;&lt;property id=&quot;20148&quot; value=&quot;5&quot;/&gt;&lt;property id=&quot;20300&quot; value=&quot;Slide 6&quot;/&gt;&lt;property id=&quot;20307&quot; value=&quot;587&quot;/&gt;&lt;/object&gt;&lt;object type=&quot;3&quot; unique_id=&quot;10014&quot;&gt;&lt;property id=&quot;20148&quot; value=&quot;5&quot;/&gt;&lt;property id=&quot;20300&quot; value=&quot;Slide 25 - &amp;quot;Misoprostol&amp;quot;&quot;/&gt;&lt;property id=&quot;20307&quot; value=&quot;473&quot;/&gt;&lt;/object&gt;&lt;object type=&quot;3&quot; unique_id=&quot;10019&quot;&gt;&lt;property id=&quot;20148&quot; value=&quot;5&quot;/&gt;&lt;property id=&quot;20300&quot; value=&quot;Slide 69&quot;/&gt;&lt;property id=&quot;20307&quot; value=&quot;506&quot;/&gt;&lt;/object&gt;&lt;object type=&quot;3&quot; unique_id=&quot;10209&quot;&gt;&lt;property id=&quot;20148&quot; value=&quot;5&quot;/&gt;&lt;property id=&quot;20300&quot; value=&quot;Slide 30&quot;/&gt;&lt;property id=&quot;20307&quot; value=&quot;606&quot;/&gt;&lt;/object&gt;&lt;object type=&quot;3&quot; unique_id=&quot;11388&quot;&gt;&lt;property id=&quot;20148&quot; value=&quot;5&quot;/&gt;&lt;property id=&quot;20300&quot; value=&quot;Slide 29 - &amp;quot;Within 15 to 20 minutes while maintaining fundal compression to decrease the bleeding&amp;quot;&quot;/&gt;&lt;property id=&quot;20307&quot; value=&quot;619&quot;/&gt;&lt;/object&gt;&lt;object type=&quot;3&quot; unique_id=&quot;11393&quot;&gt;&lt;property id=&quot;20148&quot; value=&quot;5&quot;/&gt;&lt;property id=&quot;20300&quot; value=&quot;Slide 33 - &amp;quot;Intrauterine catheters&amp;quot;&quot;/&gt;&lt;property id=&quot;20307&quot; value=&quot;624&quot;/&gt;&lt;/object&gt;&lt;object type=&quot;3&quot; unique_id=&quot;15737&quot;&gt;&lt;property id=&quot;20148&quot; value=&quot;5&quot;/&gt;&lt;property id=&quot;20300&quot; value=&quot;Slide 12 - &amp;quot;Basic measures for MINOR PPH (blood loss 500–1000 ml, no clinical shock and bleeding ceasing)&amp;quot;&quot;/&gt;&lt;property id=&quot;20307&quot; value=&quot;638&quot;/&gt;&lt;/object&gt;&lt;object type=&quot;3&quot; unique_id=&quot;15738&quot;&gt;&lt;property id=&quot;20148&quot; value=&quot;5&quot;/&gt;&lt;property id=&quot;20300&quot; value=&quot;Slide 14 - &amp;quot;Full Protocol for MAJOR PPH &amp;quot;&quot;/&gt;&lt;property id=&quot;20307&quot; value=&quot;640&quot;/&gt;&lt;/object&gt;&lt;object type=&quot;3&quot; unique_id=&quot;15739&quot;&gt;&lt;property id=&quot;20148&quot; value=&quot;5&quot;/&gt;&lt;property id=&quot;20300&quot; value=&quot;Slide 15 - &amp;quot;Full Protocol for MAJOR PPH &amp;quot;&quot;/&gt;&lt;property id=&quot;20307&quot; value=&quot;641&quot;/&gt;&lt;/object&gt;&lt;object type=&quot;3&quot; unique_id=&quot;15741&quot;&gt;&lt;property id=&quot;20148&quot; value=&quot;5&quot;/&gt;&lt;property id=&quot;20300&quot; value=&quot;Slide 16 - &amp;quot;Arresting the bleeding&amp;quot;&quot;/&gt;&lt;property id=&quot;20307&quot; value=&quot;643&quot;/&gt;&lt;/object&gt;&lt;object type=&quot;3&quot; unique_id=&quot;15742&quot;&gt;&lt;property id=&quot;20148&quot; value=&quot;5&quot;/&gt;&lt;property id=&quot;20300&quot; value=&quot;Slide 17&quot;/&gt;&lt;property id=&quot;20307&quot; value=&quot;644&quot;/&gt;&lt;/object&gt;&lt;object type=&quot;3&quot; unique_id=&quot;15743&quot;&gt;&lt;property id=&quot;20148&quot; value=&quot;5&quot;/&gt;&lt;property id=&quot;20300&quot; value=&quot;Slide 18 - &amp;quot;Uterine atony&amp;#x0D;&amp;#x0A;Following mechanical and pharmacological measures&amp;quot;&quot;/&gt;&lt;property id=&quot;20307&quot; value=&quot;645&quot;/&gt;&lt;/object&gt;&lt;object type=&quot;3&quot; unique_id=&quot;15744&quot;&gt;&lt;property id=&quot;20148&quot; value=&quot;5&quot;/&gt;&lt;property id=&quot;20300&quot; value=&quot;Slide 37&quot;/&gt;&lt;property id=&quot;20307&quot; value=&quot;646&quot;/&gt;&lt;/object&gt;&lt;object type=&quot;3&quot; unique_id=&quot;15746&quot;&gt;&lt;property id=&quot;20148&quot; value=&quot;5&quot;/&gt;&lt;property id=&quot;20300&quot; value=&quot;Slide 44&quot;/&gt;&lt;property id=&quot;20307&quot; value=&quot;648&quot;/&gt;&lt;/object&gt;&lt;object type=&quot;3&quot; unique_id=&quot;15747&quot;&gt;&lt;property id=&quot;20148&quot; value=&quot;5&quot;/&gt;&lt;property id=&quot;20300&quot; value=&quot;Slide 50&quot;/&gt;&lt;property id=&quot;20307&quot; value=&quot;649&quot;/&gt;&lt;/object&gt;&lt;object type=&quot;3&quot; unique_id=&quot;15749&quot;&gt;&lt;property id=&quot;20148&quot; value=&quot;5&quot;/&gt;&lt;property id=&quot;20300&quot; value=&quot;Slide 51 - &amp;quot;Compression of the Aorta&amp;quot;&quot;/&gt;&lt;property id=&quot;20307&quot; value=&quot;651&quot;/&gt;&lt;/object&gt;&lt;object type=&quot;3&quot; unique_id=&quot;15751&quot;&gt;&lt;property id=&quot;20148&quot; value=&quot;5&quot;/&gt;&lt;property id=&quot;20300&quot; value=&quot;Slide 65&quot;/&gt;&lt;property id=&quot;20307&quot; value=&quot;653&quot;/&gt;&lt;/object&gt;&lt;object type=&quot;3&quot; unique_id=&quot;15752&quot;&gt;&lt;property id=&quot;20148&quot; value=&quot;5&quot;/&gt;&lt;property id=&quot;20300&quot; value=&quot;Slide 66&quot;/&gt;&lt;property id=&quot;20307&quot; value=&quot;654&quot;/&gt;&lt;/object&gt;&lt;object type=&quot;3&quot; unique_id=&quot;16255&quot;&gt;&lt;property id=&quot;20148&quot; value=&quot;5&quot;/&gt;&lt;property id=&quot;20300&quot; value=&quot;Slide 34&quot;/&gt;&lt;property id=&quot;20307&quot; value=&quot;658&quot;/&gt;&lt;/object&gt;&lt;object type=&quot;3&quot; unique_id=&quot;16256&quot;&gt;&lt;property id=&quot;20148&quot; value=&quot;5&quot;/&gt;&lt;property id=&quot;20300&quot; value=&quot;Slide 40 - &amp;quot;B - Lynch Suture &amp;quot;&quot;/&gt;&lt;property id=&quot;20307&quot; value=&quot;659&quot;/&gt;&lt;/object&gt;&lt;object type=&quot;3&quot; unique_id=&quot;16258&quot;&gt;&lt;property id=&quot;20148&quot; value=&quot;5&quot;/&gt;&lt;property id=&quot;20300&quot; value=&quot;Slide 41 - &amp;quot;B - Lynch Suture &amp;quot;&quot;/&gt;&lt;property id=&quot;20307&quot; value=&quot;661&quot;/&gt;&lt;/object&gt;&lt;object type=&quot;3&quot; unique_id=&quot;17375&quot;&gt;&lt;property id=&quot;20148&quot; value=&quot;5&quot;/&gt;&lt;property id=&quot;20300&quot; value=&quot;Slide 54 - &amp;quot;Genital  Tract  Hematomas&amp;quot;&quot;/&gt;&lt;property id=&quot;20307&quot; value=&quot;669&quot;/&gt;&lt;/object&gt;&lt;object type=&quot;3&quot; unique_id=&quot;17376&quot;&gt;&lt;property id=&quot;20148&quot; value=&quot;5&quot;/&gt;&lt;property id=&quot;20300&quot; value=&quot;Slide 55&quot;/&gt;&lt;property id=&quot;20307&quot; value=&quot;670&quot;/&gt;&lt;/object&gt;&lt;object type=&quot;3&quot; unique_id=&quot;17378&quot;&gt;&lt;property id=&quot;20148&quot; value=&quot;5&quot;/&gt;&lt;property id=&quot;20300&quot; value=&quot;Slide 56&quot;/&gt;&lt;property id=&quot;20307&quot; value=&quot;672&quot;/&gt;&lt;/object&gt;&lt;object type=&quot;3&quot; unique_id=&quot;17379&quot;&gt;&lt;property id=&quot;20148&quot; value=&quot;5&quot;/&gt;&lt;property id=&quot;20300&quot; value=&quot;Slide 57 - &amp;quot;Risk factors of puerperal hematomas&amp;quot;&quot;/&gt;&lt;property id=&quot;20307&quot; value=&quot;673&quot;/&gt;&lt;/object&gt;&lt;object type=&quot;3&quot; unique_id=&quot;17635&quot;&gt;&lt;property id=&quot;20148&quot; value=&quot;5&quot;/&gt;&lt;property id=&quot;20300&quot; value=&quot;Slide 39&quot;/&gt;&lt;property id=&quot;20307&quot; value=&quot;677&quot;/&gt;&lt;/object&gt;&lt;object type=&quot;3&quot; unique_id=&quot;19953&quot;&gt;&lt;property id=&quot;20148&quot; value=&quot;5&quot;/&gt;&lt;property id=&quot;20300&quot; value=&quot;Slide 42&quot;/&gt;&lt;property id=&quot;20307&quot; value=&quot;691&quot;/&gt;&lt;/object&gt;&lt;object type=&quot;3&quot; unique_id=&quot;20582&quot;&gt;&lt;property id=&quot;20148&quot; value=&quot;5&quot;/&gt;&lt;property id=&quot;20300&quot; value=&quot;Slide 43&quot;/&gt;&lt;property id=&quot;20307&quot; value=&quot;694&quot;/&gt;&lt;/object&gt;&lt;object type=&quot;3&quot; unique_id=&quot;21205&quot;&gt;&lt;property id=&quot;20148&quot; value=&quot;5&quot;/&gt;&lt;property id=&quot;20300&quot; value=&quot;Slide 45&quot;/&gt;&lt;property id=&quot;20307&quot; value=&quot;697&quot;/&gt;&lt;/object&gt;&lt;object type=&quot;3&quot; unique_id=&quot;21207&quot;&gt;&lt;property id=&quot;20148&quot; value=&quot;5&quot;/&gt;&lt;property id=&quot;20300&quot; value=&quot;Slide 46&quot;/&gt;&lt;property id=&quot;20307&quot; value=&quot;696&quot;/&gt;&lt;/object&gt;&lt;object type=&quot;3&quot; unique_id=&quot;21208&quot;&gt;&lt;property id=&quot;20148&quot; value=&quot;5&quot;/&gt;&lt;property id=&quot;20300&quot; value=&quot;Slide 47&quot;/&gt;&lt;property id=&quot;20307&quot; value=&quot;698&quot;/&gt;&lt;/object&gt;&lt;object type=&quot;3&quot; unique_id=&quot;21209&quot;&gt;&lt;property id=&quot;20148&quot; value=&quot;5&quot;/&gt;&lt;property id=&quot;20300&quot; value=&quot;Slide 48 - &amp;quot;Selective arterial occlusion or embolization&amp;quot;&quot;/&gt;&lt;property id=&quot;20307&quot; value=&quot;699&quot;/&gt;&lt;/object&gt;&lt;object type=&quot;3&quot; unique_id=&quot;21596&quot;&gt;&lt;property id=&quot;20148&quot; value=&quot;5&quot;/&gt;&lt;property id=&quot;20300&quot; value=&quot;Slide 38 - &amp;quot;Surgical homeostasis&amp;quot;&quot;/&gt;&lt;property id=&quot;20307&quot; value=&quot;700&quot;/&gt;&lt;/object&gt;&lt;object type=&quot;3&quot; unique_id=&quot;21747&quot;&gt;&lt;property id=&quot;20148&quot; value=&quot;5&quot;/&gt;&lt;property id=&quot;20300&quot; value=&quot;Slide 2&quot;/&gt;&lt;property id=&quot;20307&quot; value=&quot;701&quot;/&gt;&lt;/object&gt;&lt;object type=&quot;3&quot; unique_id=&quot;22053&quot;&gt;&lt;property id=&quot;20148&quot; value=&quot;5&quot;/&gt;&lt;property id=&quot;20300&quot; value=&quot;Slide 13 - &amp;quot;Full Protocol for MAJOR PPH &amp;quot;&quot;/&gt;&lt;property id=&quot;20307&quot; value=&quot;703&quot;/&gt;&lt;/object&gt;&lt;object type=&quot;3&quot; unique_id=&quot;25195&quot;&gt;&lt;property id=&quot;20148&quot; value=&quot;5&quot;/&gt;&lt;property id=&quot;20300&quot; value=&quot;Slide 7 - &amp;quot;Etiology of  PPH &amp;#x0D;&amp;#x0A;Society of Obstetricians and Gynecologists of Canada, 2002&amp;quot;&quot;/&gt;&lt;property id=&quot;20307&quot; value=&quot;729&quot;/&gt;&lt;/object&gt;&lt;object type=&quot;3&quot; unique_id=&quot;25196&quot;&gt;&lt;property id=&quot;20148&quot; value=&quot;5&quot;/&gt;&lt;property id=&quot;20300&quot; value=&quot;Slide 8 - &amp;quot;Predisposing factors &amp;amp; causes of  PPH 1&amp;quot;&quot;/&gt;&lt;property id=&quot;20307&quot; value=&quot;731&quot;/&gt;&lt;/object&gt;&lt;object type=&quot;3&quot; unique_id=&quot;25197&quot;&gt;&lt;property id=&quot;20148&quot; value=&quot;5&quot;/&gt;&lt;property id=&quot;20300&quot; value=&quot;Slide 9&quot;/&gt;&lt;property id=&quot;20307&quot; value=&quot;732&quot;/&gt;&lt;/object&gt;&lt;object type=&quot;3&quot; unique_id=&quot;25198&quot;&gt;&lt;property id=&quot;20148&quot; value=&quot;5&quot;/&gt;&lt;property id=&quot;20300&quot; value=&quot;Slide 10 - &amp;quot;Predisposing factors &amp;amp; causes of  PPH 3&amp;quot;&quot;/&gt;&lt;property id=&quot;20307&quot; value=&quot;733&quot;/&gt;&lt;/object&gt;&lt;object type=&quot;3&quot; unique_id=&quot;25199&quot;&gt;&lt;property id=&quot;20148&quot; value=&quot;5&quot;/&gt;&lt;property id=&quot;20300&quot; value=&quot;Slide 11&quot;/&gt;&lt;property id=&quot;20307&quot; value=&quot;734&quot;/&gt;&lt;/object&gt;&lt;object type=&quot;3&quot; unique_id=&quot;25200&quot;&gt;&lt;property id=&quot;20148&quot; value=&quot;5&quot;/&gt;&lt;property id=&quot;20300&quot; value=&quot;Slide 19 - &amp;quot;Oxytocin&amp;quot;&quot;/&gt;&lt;property id=&quot;20307&quot; value=&quot;735&quot;/&gt;&lt;/object&gt;&lt;object type=&quot;3&quot; unique_id=&quot;25201&quot;&gt;&lt;property id=&quot;20148&quot; value=&quot;5&quot;/&gt;&lt;property id=&quot;20300&quot; value=&quot;Slide 20 - &amp;quot;Ergonovine&amp;#x0D;&amp;#x0A;Article Last Updated: Jun 13, 2006 &amp;quot;&quot;/&gt;&lt;property id=&quot;20307&quot; value=&quot;736&quot;/&gt;&lt;/object&gt;&lt;object type=&quot;3&quot; unique_id=&quot;25202&quot;&gt;&lt;property id=&quot;20148&quot; value=&quot;5&quot;/&gt;&lt;property id=&quot;20300&quot; value=&quot;Slide 22 - &amp;quot;PROSTAGLANDIN&amp;quot;&quot;/&gt;&lt;property id=&quot;20307&quot; value=&quot;737&quot;/&gt;&lt;/object&gt;&lt;object type=&quot;3&quot; unique_id=&quot;25203&quot;&gt;&lt;property id=&quot;20148&quot; value=&quot;5&quot;/&gt;&lt;property id=&quot;20300&quot; value=&quot;Slide 23 - &amp;quot;Carboprost&amp;quot;&quot;/&gt;&lt;property id=&quot;20307&quot; value=&quot;738&quot;/&gt;&lt;/object&gt;&lt;object type=&quot;3&quot; unique_id=&quot;25207&quot;&gt;&lt;property id=&quot;20148&quot; value=&quot;5&quot;/&gt;&lt;property id=&quot;20300&quot; value=&quot;Slide 31 - &amp;quot;1- Uterine Packing&amp;#x0D;&amp;#x0A;2- Intrauterine balloon tamponade&amp;#x0D;&amp;#x0A;3- Tranexamic Acid&amp;#x0D;&amp;#x0A;&amp;quot;&quot;/&gt;&lt;property id=&quot;20307&quot; value=&quot;742&quot;/&gt;&lt;/object&gt;&lt;object type=&quot;3&quot; unique_id=&quot;25435&quot;&gt;&lt;property id=&quot;20148&quot; value=&quot;5&quot;/&gt;&lt;property id=&quot;20300&quot; value=&quot;Slide 36&quot;/&gt;&lt;property id=&quot;20307&quot; value=&quot;743&quot;/&gt;&lt;/object&gt;&lt;object type=&quot;3&quot; unique_id=&quot;25791&quot;&gt;&lt;property id=&quot;20148&quot; value=&quot;5&quot;/&gt;&lt;property id=&quot;20300&quot; value=&quot;Slide 58 - &amp;quot;Placenta  Accreta&amp;quot;&quot;/&gt;&lt;property id=&quot;20307&quot; value=&quot;744&quot;/&gt;&lt;/object&gt;&lt;object type=&quot;3&quot; unique_id=&quot;25794&quot;&gt;&lt;property id=&quot;20148&quot; value=&quot;5&quot;/&gt;&lt;property id=&quot;20300&quot; value=&quot;Slide 59 - &amp;quot;Increased risk of placenta accereta&amp;quot;&quot;/&gt;&lt;property id=&quot;20307&quot; value=&quot;747&quot;/&gt;&lt;/object&gt;&lt;object type=&quot;3&quot; unique_id=&quot;25795&quot;&gt;&lt;property id=&quot;20148&quot; value=&quot;5&quot;/&gt;&lt;property id=&quot;20300&quot; value=&quot;Slide 60 - &amp;quot;Diagnosis &amp;quot;&quot;/&gt;&lt;property id=&quot;20307&quot; value=&quot;748&quot;/&gt;&lt;/object&gt;&lt;object type=&quot;3&quot; unique_id=&quot;26567&quot;&gt;&lt;property id=&quot;20148&quot; value=&quot;5&quot;/&gt;&lt;property id=&quot;20300&quot; value=&quot;Slide 21 - &amp;quot; Contraindications to ergometrine&amp;quot;&quot;/&gt;&lt;property id=&quot;20307&quot; value=&quot;751&quot;/&gt;&lt;/object&gt;&lt;object type=&quot;3&quot; unique_id=&quot;27293&quot;&gt;&lt;property id=&quot;20148&quot; value=&quot;5&quot;/&gt;&lt;property id=&quot;20300&quot; value=&quot;Slide 62&quot;/&gt;&lt;property id=&quot;20307&quot; value=&quot;755&quot;/&gt;&lt;/object&gt;&lt;object type=&quot;3&quot; unique_id=&quot;27543&quot;&gt;&lt;property id=&quot;20148&quot; value=&quot;5&quot;/&gt;&lt;property id=&quot;20300&quot; value=&quot;Slide 63&quot;/&gt;&lt;property id=&quot;20307&quot; value=&quot;756&quot;/&gt;&lt;/object&gt;&lt;object type=&quot;3&quot; unique_id=&quot;28132&quot;&gt;&lt;property id=&quot;20148&quot; value=&quot;5&quot;/&gt;&lt;property id=&quot;20300&quot; value=&quot;Slide 49 - &amp;quot;Complications of Embolization&amp;quot;&quot;/&gt;&lt;property id=&quot;20307&quot; value=&quot;757&quot;/&gt;&lt;/object&gt;&lt;object type=&quot;3&quot; unique_id=&quot;32135&quot;&gt;&lt;property id=&quot;20148&quot; value=&quot;5&quot;/&gt;&lt;property id=&quot;20300&quot; value=&quot;Slide 35&quot;/&gt;&lt;property id=&quot;20307&quot; value=&quot;773&quot;/&gt;&lt;/object&gt;&lt;object type=&quot;3&quot; unique_id=&quot;32136&quot;&gt;&lt;property id=&quot;20148&quot; value=&quot;5&quot;/&gt;&lt;property id=&quot;20300&quot; value=&quot;Slide 52&quot;/&gt;&lt;property id=&quot;20307&quot; value=&quot;761&quot;/&gt;&lt;/object&gt;&lt;object type=&quot;3&quot; unique_id=&quot;32137&quot;&gt;&lt;property id=&quot;20148&quot; value=&quot;5&quot;/&gt;&lt;property id=&quot;20300&quot; value=&quot;Slide 53&quot;/&gt;&lt;property id=&quot;20307&quot; value=&quot;765&quot;/&gt;&lt;/object&gt;&lt;object type=&quot;3&quot; unique_id=&quot;33343&quot;&gt;&lt;property id=&quot;20148&quot; value=&quot;5&quot;/&gt;&lt;property id=&quot;20300&quot; value=&quot;Slide 61 - &amp;quot;Ultrasound Doppler Color&amp;quot;&quot;/&gt;&lt;property id=&quot;20307&quot; value=&quot;779&quot;/&gt;&lt;/object&gt;&lt;object type=&quot;3&quot; unique_id=&quot;34372&quot;&gt;&lt;property id=&quot;20148&quot; value=&quot;5&quot;/&gt;&lt;property id=&quot;20300&quot; value=&quot;Slide 70&quot;/&gt;&lt;property id=&quot;20307&quot; value=&quot;785&quot;/&gt;&lt;/object&gt;&lt;object type=&quot;3&quot; unique_id=&quot;34737&quot;&gt;&lt;property id=&quot;20148&quot; value=&quot;5&quot;/&gt;&lt;property id=&quot;20300&quot; value=&quot;Slide 26 - &amp;quot;Side effects of Misoprostol&amp;#x0D;&amp;#x0A;&amp;quot;&quot;/&gt;&lt;property id=&quot;20307&quot; value=&quot;787&quot;/&gt;&lt;/object&gt;&lt;object type=&quot;3&quot; unique_id=&quot;34738&quot;&gt;&lt;property id=&quot;20148&quot; value=&quot;5&quot;/&gt;&lt;property id=&quot;20300&quot; value=&quot;Slide 27 - &amp;quot;Contraindications of Misoprostol&amp;quot;&quot;/&gt;&lt;property id=&quot;20307&quot; value=&quot;788&quot;/&gt;&lt;/object&gt;&lt;object type=&quot;3&quot; unique_id=&quot;34739&quot;&gt;&lt;property id=&quot;20148&quot; value=&quot;5&quot;/&gt;&lt;property id=&quot;20300&quot; value=&quot;Slide 28 - &amp;quot;Vaginal vs. Oral Misoprostol&amp;quot;&quot;/&gt;&lt;property id=&quot;20307&quot; value=&quot;789&quot;/&gt;&lt;/object&gt;&lt;object type=&quot;3&quot; unique_id=&quot;35116&quot;&gt;&lt;property id=&quot;20148&quot; value=&quot;5&quot;/&gt;&lt;property id=&quot;20300&quot; value=&quot;Slide 24 - &amp;quot;Side effects of PGF2α  Carboprost &amp;quot;&quot;/&gt;&lt;property id=&quot;20307&quot; value=&quot;790&quot;/&gt;&lt;/object&gt;&lt;object type=&quot;3&quot; unique_id=&quot;35870&quot;&gt;&lt;property id=&quot;20148&quot; value=&quot;5&quot;/&gt;&lt;property id=&quot;20300&quot; value=&quot;Slide 32 - &amp;quot;The uterus and vagina must be tightly packed with continuous, layered, 2- or 4-inch gauze under direct visualizati&quot;/&gt;&lt;property id=&quot;20307&quot; value=&quot;791&quot;/&gt;&lt;/object&gt;&lt;object type=&quot;3&quot; unique_id=&quot;35871&quot;&gt;&lt;property id=&quot;20148&quot; value=&quot;5&quot;/&gt;&lt;property id=&quot;20300&quot; value=&quot;Slide 67 - &amp;quot;Prevention OF PPH&amp;quot;&quot;/&gt;&lt;property id=&quot;20307&quot; value=&quot;792&quot;/&gt;&lt;/object&gt;&lt;object type=&quot;3&quot; unique_id=&quot;35873&quot;&gt;&lt;property id=&quot;20148&quot; value=&quot;5&quot;/&gt;&lt;property id=&quot;20300&quot; value=&quot;Slide 68&quot;/&gt;&lt;property id=&quot;20307&quot; value=&quot;795&quot;/&gt;&lt;/object&gt;&lt;object type=&quot;3&quot; unique_id=&quot;36374&quot;&gt;&lt;property id=&quot;20148&quot; value=&quot;5&quot;/&gt;&lt;property id=&quot;20300&quot; value=&quot;Slide 64&quot;/&gt;&lt;property id=&quot;20307&quot; value=&quot;796&quot;/&gt;&lt;/object&gt;&lt;/object&gt;&lt;/object&gt;&lt;/database&gt;"/>
  <p:tag name="ISPRING_RESOURCE_PATHS_HASH_2" val="4e43896c3225c397709526d35d1216f7f7c5b9"/>
  <p:tag name="SECTOMILLISECCONVERTED" val="1"/>
</p:tagLst>
</file>

<file path=ppt/theme/theme1.xml><?xml version="1.0" encoding="utf-8"?>
<a:theme xmlns:a="http://schemas.openxmlformats.org/drawingml/2006/main" name="circles">
  <a:themeElements>
    <a:clrScheme name="circles 6">
      <a:dk1>
        <a:srgbClr val="496B2E"/>
      </a:dk1>
      <a:lt1>
        <a:srgbClr val="CCE3B5"/>
      </a:lt1>
      <a:dk2>
        <a:srgbClr val="619933"/>
      </a:dk2>
      <a:lt2>
        <a:srgbClr val="F2F8ED"/>
      </a:lt2>
      <a:accent1>
        <a:srgbClr val="94CC66"/>
      </a:accent1>
      <a:accent2>
        <a:srgbClr val="FFFFFF"/>
      </a:accent2>
      <a:accent3>
        <a:srgbClr val="E2EFD7"/>
      </a:accent3>
      <a:accent4>
        <a:srgbClr val="3D5A26"/>
      </a:accent4>
      <a:accent5>
        <a:srgbClr val="C8E2B8"/>
      </a:accent5>
      <a:accent6>
        <a:srgbClr val="E7E7E7"/>
      </a:accent6>
      <a:hlink>
        <a:srgbClr val="4891EA"/>
      </a:hlink>
      <a:folHlink>
        <a:srgbClr val="7AAFF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674</Words>
  <Application>Microsoft Office PowerPoint</Application>
  <PresentationFormat>On-screen Show (4:3)</PresentationFormat>
  <Paragraphs>127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SimSun</vt:lpstr>
      <vt:lpstr>B Nazanin</vt:lpstr>
      <vt:lpstr>Wingdings</vt:lpstr>
      <vt:lpstr>Calibri</vt:lpstr>
      <vt:lpstr>circles</vt:lpstr>
      <vt:lpstr>Microsoft Office Excel 97-2003 Worksheet</vt:lpstr>
      <vt:lpstr>Slide 1</vt:lpstr>
      <vt:lpstr>Slide 2</vt:lpstr>
      <vt:lpstr>Obstetric hemorrhage</vt:lpstr>
      <vt:lpstr>PPH</vt:lpstr>
      <vt:lpstr>Slide 5</vt:lpstr>
      <vt:lpstr> علل 50 مورد مرگ مادران بین سالهای 1384-1380</vt:lpstr>
      <vt:lpstr> علل 35 مورد مرگ مادران بین سالهای 1389-1385</vt:lpstr>
      <vt:lpstr> علل 19 مورد مرگ مادران بین سالهای 1392-1390</vt:lpstr>
      <vt:lpstr>مقایسه تعداد موارد مرگ مادران براثر خونریزیهای مامایی از 1392-1374 در استان کرمانشاه</vt:lpstr>
      <vt:lpstr>بررسی علل خونریزی مامایی منجر به مرگ  بین سالهای 1374-1378</vt:lpstr>
      <vt:lpstr>بررسی علل خونریزی مامایی منجر به مرگ  بین سالهای 1384-1380</vt:lpstr>
      <vt:lpstr>بررسی علل خونریزی مامایی منجر به مرگ  بین سالهای 1389-1385</vt:lpstr>
      <vt:lpstr>بررسی علل خونریزی مامایی منجر به مرگ  بین سالهای 1392-1390</vt:lpstr>
      <vt:lpstr>Slide 14</vt:lpstr>
      <vt:lpstr>Mechanisms of Normal Homeostasis</vt:lpstr>
      <vt:lpstr>Slide 16</vt:lpstr>
      <vt:lpstr>Third Stage Management:</vt:lpstr>
      <vt:lpstr>Etiology of  PPH  </vt:lpstr>
      <vt:lpstr>Predisposing factors &amp; causes of  PPH 1</vt:lpstr>
      <vt:lpstr>Slide 20</vt:lpstr>
      <vt:lpstr>Predisposing factors &amp; causes of  PPH 3</vt:lpstr>
      <vt:lpstr>Slide 22</vt:lpstr>
      <vt:lpstr>Slide 23</vt:lpstr>
      <vt:lpstr>Slide 24</vt:lpstr>
      <vt:lpstr>Blood Loss Estimation</vt:lpstr>
      <vt:lpstr>Methods of Estimation of blood loss</vt:lpstr>
      <vt:lpstr>Slide 27</vt:lpstr>
      <vt:lpstr>Slide 28</vt:lpstr>
      <vt:lpstr>Prevention OF PPH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</dc:creator>
  <cp:lastModifiedBy>Home</cp:lastModifiedBy>
  <cp:revision>1146</cp:revision>
  <dcterms:created xsi:type="dcterms:W3CDTF">2006-08-23T14:32:25Z</dcterms:created>
  <dcterms:modified xsi:type="dcterms:W3CDTF">2015-10-16T21:35:29Z</dcterms:modified>
</cp:coreProperties>
</file>