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4"/>
  </p:notesMasterIdLst>
  <p:sldIdLst>
    <p:sldId id="352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3D91"/>
    <a:srgbClr val="B743A1"/>
    <a:srgbClr val="BC48A6"/>
    <a:srgbClr val="C45CB0"/>
    <a:srgbClr val="D2D713"/>
    <a:srgbClr val="C765B4"/>
    <a:srgbClr val="CA6CB8"/>
    <a:srgbClr val="BD7193"/>
    <a:srgbClr val="BA6A8E"/>
    <a:srgbClr val="B55F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5" autoAdjust="0"/>
    <p:restoredTop sz="94660"/>
  </p:normalViewPr>
  <p:slideViewPr>
    <p:cSldViewPr>
      <p:cViewPr>
        <p:scale>
          <a:sx n="66" d="100"/>
          <a:sy n="66" d="100"/>
        </p:scale>
        <p:origin x="-51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D1F26-4A31-4658-8EB1-B3D1883EE79B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6C13A-08E1-48E2-99B9-6E2AA2197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0AD60D-603B-4838-9150-70C74BAA2D8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628A8C-058D-43A9-9986-6DC5FBC13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AD60D-603B-4838-9150-70C74BAA2D8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28A8C-058D-43A9-9986-6DC5FBC13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90AD60D-603B-4838-9150-70C74BAA2D8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628A8C-058D-43A9-9986-6DC5FBC13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AD60D-603B-4838-9150-70C74BAA2D8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28A8C-058D-43A9-9986-6DC5FBC13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0AD60D-603B-4838-9150-70C74BAA2D8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B628A8C-058D-43A9-9986-6DC5FBC13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AD60D-603B-4838-9150-70C74BAA2D8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28A8C-058D-43A9-9986-6DC5FBC13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AD60D-603B-4838-9150-70C74BAA2D8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28A8C-058D-43A9-9986-6DC5FBC13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AD60D-603B-4838-9150-70C74BAA2D8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28A8C-058D-43A9-9986-6DC5FBC13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0AD60D-603B-4838-9150-70C74BAA2D8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28A8C-058D-43A9-9986-6DC5FBC13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AD60D-603B-4838-9150-70C74BAA2D8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28A8C-058D-43A9-9986-6DC5FBC13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AD60D-603B-4838-9150-70C74BAA2D8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28A8C-058D-43A9-9986-6DC5FBC13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90AD60D-603B-4838-9150-70C74BAA2D8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628A8C-058D-43A9-9986-6DC5FBC13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239000" cy="16764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fa-IR" sz="8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A53D91"/>
                </a:solidFill>
                <a:latin typeface="+mj-lt"/>
                <a:ea typeface="+mj-ea"/>
                <a:cs typeface="B Titr" pitchFamily="2" charset="-78"/>
              </a:rPr>
              <a:t>به نام خدا</a:t>
            </a:r>
            <a:endParaRPr lang="en-US" sz="80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A53D91"/>
              </a:solidFill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91440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rgbClr val="BC48A6"/>
                </a:solidFill>
                <a:cs typeface="B Titr" pitchFamily="2" charset="-78"/>
              </a:rPr>
              <a:t>اقدامات اولیه توسط سوپروایزر:</a:t>
            </a:r>
            <a:endParaRPr lang="en-US" sz="4400" dirty="0">
              <a:solidFill>
                <a:srgbClr val="BC48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1- مسئول بخش یا بلوک زایمان یا اطاق عمل اطلاع رسانی مشکلات و رفع مشکلات در سریعترین زمان به سوپروایزر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2- اقدامات لازم جهت حضور متخصص زنان و بیهوشی توسط سوپروایزر درمانی 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3- تهیه فراورده های خونی که در بیمارستان موجود نیست ظرف 30 دقیقه و هماهنگی آن با مسئول مادران پر خطر دفتر مامایی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4- در صورت مشاوره حضور سایر اساتید گروههای بالینی ظرف یکساعت </a:t>
            </a: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با </a:t>
            </a: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هماهنگی سوپروایزر 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39000" cy="853440"/>
          </a:xfrm>
        </p:spPr>
        <p:txBody>
          <a:bodyPr/>
          <a:lstStyle/>
          <a:p>
            <a:pPr algn="ctr" rtl="1"/>
            <a:r>
              <a:rPr lang="fa-IR" sz="4400" dirty="0" smtClean="0">
                <a:solidFill>
                  <a:srgbClr val="BC48A6"/>
                </a:solidFill>
                <a:cs typeface="B Titr" pitchFamily="2" charset="-78"/>
              </a:rPr>
              <a:t>کد 22</a:t>
            </a:r>
            <a:endParaRPr lang="en-US" sz="4400" dirty="0" smtClean="0">
              <a:solidFill>
                <a:srgbClr val="BC48A6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61816"/>
            <a:ext cx="6934200" cy="3495984"/>
          </a:xfrm>
        </p:spPr>
        <p:txBody>
          <a:bodyPr/>
          <a:lstStyle/>
          <a:p>
            <a:pPr algn="just" rtl="1">
              <a:buNone/>
            </a:pPr>
            <a:r>
              <a:rPr lang="fa-IR" b="1" dirty="0" smtClean="0"/>
              <a:t> </a:t>
            </a: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(اقدامات اولیه توسط متخصص زنان)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1- بررسی </a:t>
            </a:r>
            <a:r>
              <a:rPr lang="en-US" sz="2500" dirty="0" smtClean="0">
                <a:latin typeface="Times New Roman" pitchFamily="18" charset="0"/>
                <a:cs typeface="B Nazanin" pitchFamily="2" charset="-78"/>
              </a:rPr>
              <a:t>4T</a:t>
            </a: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 توسط متخصص زنان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2- نظارت بر اقدامات انجام شده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3- </a:t>
            </a: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درخواست مشاوره با اتندینگ </a:t>
            </a: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گروههای بالینی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4- در صورت لزوم نیاز به اطاق عمل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960"/>
            <a:ext cx="7239000" cy="777240"/>
          </a:xfrm>
        </p:spPr>
        <p:txBody>
          <a:bodyPr>
            <a:normAutofit/>
          </a:bodyPr>
          <a:lstStyle/>
          <a:p>
            <a:pPr algn="ctr" rtl="1"/>
            <a:r>
              <a:rPr lang="fa-IR" sz="4000" dirty="0" smtClean="0">
                <a:solidFill>
                  <a:srgbClr val="BC48A6"/>
                </a:solidFill>
                <a:cs typeface="B Titr" pitchFamily="2" charset="-78"/>
              </a:rPr>
              <a:t>شرح وظایف اعضاء تیم کد 33:</a:t>
            </a:r>
            <a:endParaRPr lang="en-US" sz="4000" dirty="0" smtClean="0">
              <a:solidFill>
                <a:srgbClr val="BC48A6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391400" cy="4800600"/>
          </a:xfrm>
        </p:spPr>
        <p:txBody>
          <a:bodyPr>
            <a:normAutofit fontScale="40000" lnSpcReduction="20000"/>
          </a:bodyPr>
          <a:lstStyle/>
          <a:p>
            <a:pPr algn="just" rtl="1">
              <a:lnSpc>
                <a:spcPct val="170000"/>
              </a:lnSpc>
              <a:buNone/>
            </a:pPr>
            <a:r>
              <a:rPr lang="fa-IR" sz="6300" dirty="0" smtClean="0">
                <a:latin typeface="Times New Roman" pitchFamily="18" charset="0"/>
                <a:cs typeface="B Nazanin" pitchFamily="2" charset="-78"/>
              </a:rPr>
              <a:t>متخصص زنان: 30 دقیقه پس از اعلام کد یا اتند مقیم بلافاصله</a:t>
            </a:r>
            <a:endParaRPr lang="en-US" sz="63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70000"/>
              </a:lnSpc>
              <a:buNone/>
            </a:pPr>
            <a:r>
              <a:rPr lang="fa-IR" sz="6300" dirty="0" smtClean="0">
                <a:latin typeface="Times New Roman" pitchFamily="18" charset="0"/>
                <a:cs typeface="B Nazanin" pitchFamily="2" charset="-78"/>
              </a:rPr>
              <a:t>رزیدنت زنان سال سوم و چهارم بلافاصله در اطاق عمل</a:t>
            </a:r>
            <a:endParaRPr lang="en-US" sz="63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70000"/>
              </a:lnSpc>
              <a:buNone/>
            </a:pPr>
            <a:r>
              <a:rPr lang="fa-IR" sz="6300" dirty="0" smtClean="0">
                <a:latin typeface="Times New Roman" pitchFamily="18" charset="0"/>
                <a:cs typeface="B Nazanin" pitchFamily="2" charset="-78"/>
              </a:rPr>
              <a:t>جراح و سیرکولار و تکنسین بیهوشی با تجربه بلافاصله جهت آماده </a:t>
            </a:r>
            <a:r>
              <a:rPr lang="fa-IR" sz="6300" dirty="0" smtClean="0">
                <a:latin typeface="Times New Roman" pitchFamily="18" charset="0"/>
                <a:cs typeface="B Nazanin" pitchFamily="2" charset="-78"/>
              </a:rPr>
              <a:t>کردن </a:t>
            </a:r>
            <a:r>
              <a:rPr lang="fa-IR" sz="6300" dirty="0" smtClean="0">
                <a:latin typeface="Times New Roman" pitchFamily="18" charset="0"/>
                <a:cs typeface="B Nazanin" pitchFamily="2" charset="-78"/>
              </a:rPr>
              <a:t>اطاق عمل طی 10 دقیقه</a:t>
            </a:r>
            <a:endParaRPr lang="en-US" sz="63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70000"/>
              </a:lnSpc>
              <a:buNone/>
            </a:pPr>
            <a:r>
              <a:rPr lang="fa-IR" sz="6300" dirty="0" smtClean="0">
                <a:latin typeface="Times New Roman" pitchFamily="18" charset="0"/>
                <a:cs typeface="B Nazanin" pitchFamily="2" charset="-78"/>
              </a:rPr>
              <a:t>رزیدنت بیهوشی ارشد بلافاصله در اطاق عمل</a:t>
            </a:r>
            <a:endParaRPr lang="en-US" sz="63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70000"/>
              </a:lnSpc>
              <a:buNone/>
            </a:pPr>
            <a:r>
              <a:rPr lang="fa-IR" sz="6300" dirty="0" smtClean="0">
                <a:latin typeface="Times New Roman" pitchFamily="18" charset="0"/>
                <a:cs typeface="B Nazanin" pitchFamily="2" charset="-78"/>
              </a:rPr>
              <a:t>اتند بیهوشی: 30 دقیقه پس از اعلام کد در اطاق عمل یا اتند مقیم بلافاصله</a:t>
            </a:r>
            <a:endParaRPr lang="en-US" sz="6300" dirty="0" smtClean="0">
              <a:latin typeface="Times New Roman" pitchFamily="18" charset="0"/>
              <a:cs typeface="B Nazanin" pitchFamily="2" charset="-7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 fontScale="85000" lnSpcReduction="10000"/>
          </a:bodyPr>
          <a:lstStyle/>
          <a:p>
            <a:pPr algn="just" rtl="1">
              <a:lnSpc>
                <a:spcPct val="17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در بخش ریکاوری اطاق عمل: انتقال به ریکاوری بر عهده تکنسین بیهوشی- رزیدنت ارشد زنان و ارشد بیهوشی</a:t>
            </a:r>
            <a:endParaRPr lang="en-US" sz="28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7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1- در ریکاوری کنترل علائم حیاتی با پرستار بخش ریکاوری</a:t>
            </a:r>
            <a:endParaRPr lang="en-US" sz="28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7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2- نظارت بر کنترل علائم حیاتی توسط رزیدنت سال سوم بیهوشی و زنان </a:t>
            </a:r>
            <a:endParaRPr lang="en-US" sz="28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7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3- کنترل راه هوایی و قلب و سیرکولاسیون بر عهده رزیدنت سال سوم بیهوشی</a:t>
            </a:r>
            <a:endParaRPr lang="en-US" sz="28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7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4- کنترل حجم خونریزی واژینال و </a:t>
            </a: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Out put</a:t>
            </a: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 توسط رزیدنت سال سوم زنان تا انتقال به بخش مربوطه</a:t>
            </a:r>
            <a:endParaRPr lang="en-US" sz="2800" dirty="0" smtClean="0">
              <a:latin typeface="Times New Roman" pitchFamily="18" charset="0"/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8160"/>
            <a:ext cx="7239000" cy="777240"/>
          </a:xfrm>
        </p:spPr>
        <p:txBody>
          <a:bodyPr>
            <a:normAutofit/>
          </a:bodyPr>
          <a:lstStyle/>
          <a:p>
            <a:pPr algn="ctr" rtl="1"/>
            <a:r>
              <a:rPr lang="fa-IR" sz="4000" dirty="0" smtClean="0">
                <a:solidFill>
                  <a:srgbClr val="BC48A6"/>
                </a:solidFill>
                <a:cs typeface="B Titr" pitchFamily="2" charset="-78"/>
              </a:rPr>
              <a:t>در بخش </a:t>
            </a:r>
            <a:r>
              <a:rPr lang="en-US" sz="4000" dirty="0" smtClean="0">
                <a:solidFill>
                  <a:srgbClr val="BC48A6"/>
                </a:solidFill>
                <a:latin typeface="Times New Roman" pitchFamily="18" charset="0"/>
                <a:cs typeface="Times New Roman" pitchFamily="18" charset="0"/>
              </a:rPr>
              <a:t>ICU</a:t>
            </a:r>
            <a:r>
              <a:rPr lang="fa-IR" sz="4000" dirty="0" smtClean="0">
                <a:solidFill>
                  <a:srgbClr val="BC48A6"/>
                </a:solidFill>
                <a:cs typeface="B Titr" pitchFamily="2" charset="-78"/>
              </a:rPr>
              <a:t>:</a:t>
            </a:r>
            <a:endParaRPr lang="en-US" sz="4000" dirty="0" smtClean="0">
              <a:solidFill>
                <a:srgbClr val="BC48A6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8016"/>
            <a:ext cx="7239000" cy="3495984"/>
          </a:xfrm>
        </p:spPr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1- کنترل خونریزی واژینال بر عهده رزیدنت ارشد زنان (سوم و چهارم) طبق پروتوکل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2- کنترل علائم حیاتی برعهده </a:t>
            </a: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پرستار </a:t>
            </a: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مسئول و مسئولیت با  دستیار ارشد یا متخصص بیهوشی مقیم </a:t>
            </a:r>
            <a:r>
              <a:rPr lang="en-US" sz="2500" dirty="0" smtClean="0">
                <a:latin typeface="Times New Roman" pitchFamily="18" charset="0"/>
                <a:cs typeface="B Nazanin" pitchFamily="2" charset="-78"/>
              </a:rPr>
              <a:t>ICU</a:t>
            </a: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 است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8160"/>
            <a:ext cx="7239000" cy="853440"/>
          </a:xfrm>
        </p:spPr>
        <p:txBody>
          <a:bodyPr>
            <a:normAutofit/>
          </a:bodyPr>
          <a:lstStyle/>
          <a:p>
            <a:pPr algn="ctr" rtl="1"/>
            <a:r>
              <a:rPr lang="fa-IR" sz="4000" dirty="0" smtClean="0">
                <a:solidFill>
                  <a:srgbClr val="BC48A6"/>
                </a:solidFill>
                <a:cs typeface="B Titr" pitchFamily="2" charset="-78"/>
              </a:rPr>
              <a:t>وظایف متخصص زنان در کد 33</a:t>
            </a:r>
            <a:endParaRPr lang="en-US" sz="4000" dirty="0" smtClean="0">
              <a:solidFill>
                <a:srgbClr val="BC48A6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0680"/>
            <a:ext cx="7239000" cy="4846320"/>
          </a:xfrm>
        </p:spPr>
        <p:txBody>
          <a:bodyPr/>
          <a:lstStyle/>
          <a:p>
            <a:pPr algn="just" rtl="1">
              <a:lnSpc>
                <a:spcPct val="20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1- ارزیابی </a:t>
            </a:r>
            <a:r>
              <a:rPr lang="en-US" sz="2500" dirty="0" smtClean="0">
                <a:latin typeface="Times New Roman" pitchFamily="18" charset="0"/>
                <a:cs typeface="B Nazanin" pitchFamily="2" charset="-78"/>
              </a:rPr>
              <a:t>4T</a:t>
            </a:r>
          </a:p>
          <a:p>
            <a:pPr algn="just" rtl="1">
              <a:lnSpc>
                <a:spcPct val="20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2- اقدامات لازم جهت کنترل هرچه سریعتر خونریزی طبق پروتکل </a:t>
            </a:r>
            <a:r>
              <a:rPr lang="en-US" sz="2500" dirty="0" smtClean="0">
                <a:latin typeface="Times New Roman" pitchFamily="18" charset="0"/>
                <a:cs typeface="B Nazanin" pitchFamily="2" charset="-78"/>
              </a:rPr>
              <a:t>PPH</a:t>
            </a:r>
          </a:p>
          <a:p>
            <a:pPr algn="just" rtl="1">
              <a:lnSpc>
                <a:spcPct val="20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3- در صورت لزوم اطلاع به آنکال دوم زنان </a:t>
            </a: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یا سایر گروههای </a:t>
            </a: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بالینی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853440"/>
          </a:xfrm>
        </p:spPr>
        <p:txBody>
          <a:bodyPr>
            <a:normAutofit/>
          </a:bodyPr>
          <a:lstStyle/>
          <a:p>
            <a:pPr algn="ctr" rtl="1"/>
            <a:r>
              <a:rPr lang="fa-IR" sz="4000" dirty="0" smtClean="0">
                <a:solidFill>
                  <a:srgbClr val="BC48A6"/>
                </a:solidFill>
                <a:cs typeface="B Titr" pitchFamily="2" charset="-78"/>
              </a:rPr>
              <a:t>وظایف متخصص بیهوشی در کد 33:</a:t>
            </a:r>
            <a:endParaRPr lang="en-US" sz="4000" dirty="0" smtClean="0">
              <a:solidFill>
                <a:srgbClr val="BC48A6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59280"/>
            <a:ext cx="7239000" cy="3855720"/>
          </a:xfrm>
        </p:spPr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1- نظارت بر تیم احیا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2- نظارت بر سیرکولاسیون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3- نظارت بر نحوه بیهوشی بیمار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4- نظارت بر بیمار ریکاوری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5- نظارت بر نیاز به انتقال بیمار به بخش </a:t>
            </a:r>
            <a:r>
              <a:rPr lang="en-US" sz="2500" dirty="0" smtClean="0">
                <a:latin typeface="Times New Roman" pitchFamily="18" charset="0"/>
                <a:cs typeface="B Nazanin" pitchFamily="2" charset="-78"/>
              </a:rPr>
              <a:t>ICU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391400" cy="5846136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7) تجهیزات: روزانه توسط مسئول شیفت صبح – عصر و شب چک شود.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1- تهیه کیف اورژانس خونریزی مامایی توسط مسئول بخشهای زنان  یا زایمان یا بعد از زایمان شامل اکسی توسین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(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20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عدد آمپول)-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میزوپروستول (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30عدد) کاندوم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استریل-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بالون بکری-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آنژیوکت خاکستری – چک لیست ارزیابی حجم خونریزی و جایگزینی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مایعات.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برگه پروتوکل تجویز داروها در آن کیف موجود باشد.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2- ترالی اورژانس طبق تعریف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3- وسایل انتقال بیمار: برانکارد –آسانسور اختصاصی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4- وجود پالس  اکسی متر در بلوک زایمان و بخشهای مربوطه و مانیتورینگ سیار در بلوک زایمان یا بخشهای مربوطه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7239000" cy="5693736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درخواست و رزرو خون بیماران پرخطر داده شود .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2- مدت زمان طی 30 دقیقه پس از درخواست خون، خون باید تحویل واحد مربوطه داده شود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3- در موارد بسیار اورژانس که نیاز به کراس مچ نیست ظرف 10 دقیقه خون با گروه خونی منفی </a:t>
            </a:r>
            <a:r>
              <a:rPr lang="en-US" sz="2400" dirty="0" smtClean="0">
                <a:latin typeface="Times New Roman" pitchFamily="18" charset="0"/>
                <a:cs typeface="B Nazanin" pitchFamily="2" charset="-78"/>
              </a:rPr>
              <a:t>O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در اختیار بیمار قرار گیرد.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4- سایر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فراورده های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خونی از قبیل پلاکت در صورت عدم وجود در بیمارستان توسط سوپروایزر هماهنگی شود 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5- مسئول ما دران پر خطر دفتر مامایی مسئول تهیه پلاکت از استان یا استانهای مجاور می باشد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85344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rgbClr val="BC48A6"/>
                </a:solidFill>
                <a:cs typeface="B Titr" pitchFamily="2" charset="-78"/>
              </a:rPr>
              <a:t>انجام آزمایشات تعریف شده</a:t>
            </a:r>
            <a:endParaRPr lang="en-US" sz="4400" dirty="0" smtClean="0">
              <a:solidFill>
                <a:srgbClr val="BC48A6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در اورژانس مامایی 1- کلیه آزمایشات </a:t>
            </a:r>
            <a:r>
              <a:rPr lang="en-US" sz="2400" dirty="0" smtClean="0">
                <a:latin typeface="Times New Roman" pitchFamily="18" charset="0"/>
                <a:cs typeface="B Nazanin" pitchFamily="2" charset="-78"/>
              </a:rPr>
              <a:t>BG- RH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و </a:t>
            </a:r>
            <a:r>
              <a:rPr lang="en-US" sz="2400" dirty="0" smtClean="0">
                <a:latin typeface="Times New Roman" pitchFamily="18" charset="0"/>
                <a:cs typeface="B Nazanin" pitchFamily="2" charset="-78"/>
              </a:rPr>
              <a:t>CBC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 ارسال می شود.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2- پیگیری جواب آزمایشات توسط ماما یا پرستار مسئول بیمار طبق پروتوکل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3- در صورت خونریزی واژینال آزمایشات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انعقادی </a:t>
            </a:r>
            <a:r>
              <a:rPr lang="en-US" sz="2300" dirty="0" smtClean="0">
                <a:latin typeface="Times New Roman" pitchFamily="18" charset="0"/>
                <a:cs typeface="B Nazanin" pitchFamily="2" charset="-78"/>
              </a:rPr>
              <a:t>PT- PTT- INR </a:t>
            </a:r>
            <a:r>
              <a:rPr lang="fa-IR" sz="2300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300" dirty="0" smtClean="0">
                <a:latin typeface="Times New Roman" pitchFamily="18" charset="0"/>
                <a:cs typeface="B Nazanin" pitchFamily="2" charset="-78"/>
              </a:rPr>
              <a:t/>
            </a:r>
            <a:br>
              <a:rPr lang="fa-IR" sz="2300" dirty="0" smtClean="0">
                <a:latin typeface="Times New Roman" pitchFamily="18" charset="0"/>
                <a:cs typeface="B Nazanin" pitchFamily="2" charset="-78"/>
              </a:rPr>
            </a:b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کبدی-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کلیوی- رزرو خون- کراس مچ- </a:t>
            </a:r>
            <a:r>
              <a:rPr lang="en-US" sz="2300" dirty="0" smtClean="0">
                <a:latin typeface="Times New Roman" pitchFamily="18" charset="0"/>
                <a:cs typeface="B Nazanin" pitchFamily="2" charset="-78"/>
              </a:rPr>
              <a:t>BG</a:t>
            </a:r>
            <a:r>
              <a:rPr lang="fa-IR" sz="2300" dirty="0" smtClean="0">
                <a:latin typeface="Times New Roman" pitchFamily="18" charset="0"/>
                <a:cs typeface="B Nazanin" pitchFamily="2" charset="-78"/>
              </a:rPr>
              <a:t>- </a:t>
            </a:r>
            <a:r>
              <a:rPr lang="en-US" sz="2300" dirty="0" smtClean="0">
                <a:latin typeface="Times New Roman" pitchFamily="18" charset="0"/>
                <a:cs typeface="B Nazanin" pitchFamily="2" charset="-78"/>
              </a:rPr>
              <a:t>RH</a:t>
            </a:r>
            <a:r>
              <a:rPr lang="fa-IR" sz="2300" dirty="0" smtClean="0">
                <a:latin typeface="Times New Roman" pitchFamily="18" charset="0"/>
                <a:cs typeface="B Nazanin" pitchFamily="2" charset="-78"/>
              </a:rPr>
              <a:t>-</a:t>
            </a:r>
            <a:r>
              <a:rPr lang="en-US" sz="2300" dirty="0" smtClean="0">
                <a:latin typeface="Times New Roman" pitchFamily="18" charset="0"/>
                <a:cs typeface="B Nazanin" pitchFamily="2" charset="-78"/>
              </a:rPr>
              <a:t>FBC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4- در صورت تشدید خونریزی الکترولیتها نیز چک شود </a:t>
            </a:r>
            <a:r>
              <a:rPr lang="en-US" sz="2300" dirty="0" smtClean="0">
                <a:latin typeface="Times New Roman" pitchFamily="18" charset="0"/>
                <a:cs typeface="B Nazanin" pitchFamily="2" charset="-78"/>
              </a:rPr>
              <a:t>ABG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5- نیاز به تکرار آزمایشات توسط رزیدنت ارشد بیهوشی تشخیص داده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/>
            </a:r>
            <a:br>
              <a:rPr lang="fa-IR" sz="2400" dirty="0" smtClean="0">
                <a:latin typeface="Times New Roman" pitchFamily="18" charset="0"/>
                <a:cs typeface="B Nazanin" pitchFamily="2" charset="-78"/>
              </a:rPr>
            </a:b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می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شود 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391400" cy="838200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solidFill>
                  <a:srgbClr val="BC48A6"/>
                </a:solidFill>
                <a:cs typeface="B Titr" pitchFamily="2" charset="-78"/>
              </a:rPr>
              <a:t>پروتوکل اجرایی خونریزیهای پس از زایمان</a:t>
            </a:r>
            <a:endParaRPr lang="en-US" dirty="0">
              <a:solidFill>
                <a:srgbClr val="BC48A6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315200" cy="5160336"/>
          </a:xfrm>
        </p:spPr>
        <p:txBody>
          <a:bodyPr>
            <a:normAutofit fontScale="85000" lnSpcReduction="2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700" dirty="0" smtClean="0">
                <a:latin typeface="Times New Roman" pitchFamily="18" charset="0"/>
                <a:cs typeface="B Nazanin" pitchFamily="2" charset="-78"/>
              </a:rPr>
              <a:t>1) مسئول تدوین پروتوکل: گروه زنان بیمارستان امام رضا(ع)- مسئول  بلوک زایمان</a:t>
            </a:r>
            <a:endParaRPr lang="en-US" sz="27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700" dirty="0" smtClean="0">
                <a:latin typeface="Times New Roman" pitchFamily="18" charset="0"/>
                <a:cs typeface="B Nazanin" pitchFamily="2" charset="-78"/>
              </a:rPr>
              <a:t>کمیته اجرایی پروتوکل :مدیر گروه زنان- مدیر گروه بیهوشی- مدیر گروه داخلی- آزمایشگاه - مترون بیمارستان –مدیریت و ریاست بیمارستان- مسئول بلوک زایمان و بخشهای مامایی- </a:t>
            </a:r>
            <a:r>
              <a:rPr lang="en-US" sz="2700" dirty="0" smtClean="0">
                <a:latin typeface="Times New Roman" pitchFamily="18" charset="0"/>
                <a:cs typeface="B Nazanin" pitchFamily="2" charset="-78"/>
              </a:rPr>
              <a:t>Chief</a:t>
            </a:r>
            <a:r>
              <a:rPr lang="fa-IR" sz="2700" dirty="0" smtClean="0">
                <a:latin typeface="Times New Roman" pitchFamily="18" charset="0"/>
                <a:cs typeface="B Nazanin" pitchFamily="2" charset="-78"/>
              </a:rPr>
              <a:t> رزیدنت زنان و بیهوشی</a:t>
            </a:r>
            <a:endParaRPr lang="en-US" sz="27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700" dirty="0" smtClean="0">
                <a:latin typeface="Times New Roman" pitchFamily="18" charset="0"/>
                <a:cs typeface="B Nazanin" pitchFamily="2" charset="-78"/>
              </a:rPr>
              <a:t>2) این پروتکل در معرض دید زایشگاه- بخش زنان یک- دو – اطاق عمل و بعد از زایمان قرار گیرد.</a:t>
            </a:r>
            <a:endParaRPr lang="en-US" sz="27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700" dirty="0" smtClean="0">
                <a:latin typeface="Times New Roman" pitchFamily="18" charset="0"/>
                <a:cs typeface="B Nazanin" pitchFamily="2" charset="-78"/>
              </a:rPr>
              <a:t>3) نحوه اطلاع رسانی بر عهده مسئول بلوک زایمان می باشد.</a:t>
            </a:r>
            <a:endParaRPr lang="en-US" sz="27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700" dirty="0" smtClean="0">
                <a:latin typeface="Times New Roman" pitchFamily="18" charset="0"/>
                <a:cs typeface="B Nazanin" pitchFamily="2" charset="-78"/>
              </a:rPr>
              <a:t>4) کد فوریتهای خونریزی مامایی الف: در بلوک زایمان با کد 22	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700" dirty="0" smtClean="0">
                <a:latin typeface="Times New Roman" pitchFamily="18" charset="0"/>
                <a:cs typeface="B Nazanin" pitchFamily="2" charset="-78"/>
              </a:rPr>
              <a:t>ب: در اطاق عمل  کد 33</a:t>
            </a:r>
            <a:endParaRPr lang="en-US" sz="2700" dirty="0" smtClean="0">
              <a:latin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853440"/>
          </a:xfrm>
        </p:spPr>
        <p:txBody>
          <a:bodyPr>
            <a:normAutofit/>
          </a:bodyPr>
          <a:lstStyle/>
          <a:p>
            <a:pPr algn="ctr" rtl="1"/>
            <a:r>
              <a:rPr lang="fa-IR" sz="4000" dirty="0" smtClean="0">
                <a:solidFill>
                  <a:srgbClr val="BC48A6"/>
                </a:solidFill>
                <a:cs typeface="B Titr" pitchFamily="2" charset="-78"/>
              </a:rPr>
              <a:t>آموزش:</a:t>
            </a:r>
            <a:endParaRPr lang="en-US" sz="4000" dirty="0" smtClean="0">
              <a:solidFill>
                <a:srgbClr val="BC48A6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391400" cy="5257800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1- مسئول آموزش به پرسنل توسط مسئول بخش مربوطه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2- مسئول آموزش به دستیاران زنان توسط </a:t>
            </a:r>
            <a:r>
              <a:rPr lang="en-US" sz="2400" dirty="0" smtClean="0">
                <a:latin typeface="Times New Roman" pitchFamily="18" charset="0"/>
                <a:cs typeface="B Nazanin" pitchFamily="2" charset="-78"/>
              </a:rPr>
              <a:t>Chief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 رزیدنت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3- مسئول آموزش به دستیاران بیهوشی توسط رزیدنت ارشد بیهوشی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4- مسئول اطلاع رسانی به گروه زنان و بیهوشی- داخلی توسط مدیر گروه مربوطه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5- مسئول اطلاع رسانی به سوپروایزران توسط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مترون بیمارستان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فواصل زمانی آموزش: از مهر ماه 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1- ماهی یکبار تا سه ماه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2- در شش ماه دوم سال هر دو ماه یکبار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3- در شش ماه اول سال هر سه ماه یکبار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153400" cy="1295400"/>
          </a:xfrm>
        </p:spPr>
        <p:txBody>
          <a:bodyPr>
            <a:noAutofit/>
          </a:bodyPr>
          <a:lstStyle/>
          <a:p>
            <a:pPr algn="ctr" rtl="1"/>
            <a:r>
              <a:rPr lang="fa-IR" sz="4400" dirty="0" smtClean="0">
                <a:solidFill>
                  <a:srgbClr val="BC48A6"/>
                </a:solidFill>
                <a:cs typeface="B Titr" pitchFamily="2" charset="-78"/>
              </a:rPr>
              <a:t>گواهی دوره توسط کمیته بحران </a:t>
            </a:r>
            <a:br>
              <a:rPr lang="fa-IR" sz="4400" dirty="0" smtClean="0">
                <a:solidFill>
                  <a:srgbClr val="BC48A6"/>
                </a:solidFill>
                <a:cs typeface="B Titr" pitchFamily="2" charset="-78"/>
              </a:rPr>
            </a:br>
            <a:r>
              <a:rPr lang="fa-IR" sz="4400" dirty="0" smtClean="0">
                <a:solidFill>
                  <a:srgbClr val="BC48A6"/>
                </a:solidFill>
                <a:cs typeface="B Titr" pitchFamily="2" charset="-78"/>
              </a:rPr>
              <a:t>پس از زایمان</a:t>
            </a:r>
            <a:endParaRPr lang="en-US" sz="4400" dirty="0" smtClean="0">
              <a:solidFill>
                <a:srgbClr val="BC48A6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7239000" cy="4846320"/>
          </a:xfrm>
        </p:spPr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B Nazanin" pitchFamily="2" charset="-78"/>
              </a:rPr>
              <a:t>Must know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:در طی آموزش باید بدانند: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1- شناخت بیمار پر خطر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2- انجام وظیفه های هر گروه طبق پروتوکل مصوب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3- احیا- علائم شوک- شدت خونریزی- علائم حساسیت و واکنش خون- عوارض داروها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4- نقش هر فرد در تیم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5- زمان آماده شدن پس از اعلام کد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flower\flower\10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534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715000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5) اعضاء تیم مدیریت بحران </a:t>
            </a:r>
            <a:r>
              <a:rPr lang="en-US" sz="2500" dirty="0" smtClean="0">
                <a:latin typeface="Times New Roman" pitchFamily="18" charset="0"/>
                <a:cs typeface="B Nazanin" pitchFamily="2" charset="-78"/>
              </a:rPr>
              <a:t>PPH</a:t>
            </a: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: الف: (در بلوک زایمان یا بخش بستری بیمار): مامای مسئول شیفت- مامای مسئول بیمار- رزیدنت ا رشد کشیک- رزیدنت سال دوم مسئول بیمار- پزشک متخصص مقیم یا آنکال کشیک- رزیدنت بیهوشی سال دوم- مسئول آزمایشگاه با پیج، آماده در آزمایشگاه- سوپروایزر بالینی بیمارستان- رزیدنت سال اول جهت مستندسازی.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ب: در اطاق عمل: رزیدنت ارشد زنان- رزیدنت زنان سال سوم- رزیدنت زنان سال دوم جهت مستندسازی- اتند بیهوشی- اتند زنان- رزیدنت ارشد بیهوشی- مسئول اطاق عمل یا مسئول شیفت اطاق عمل- سوپروایزربالینی بیمارستان و مسئول آزمایشگاه در شیفت با پیج آماده در آزمایشگاه)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6) فرآیند اعلام کد: مسئول اعلام کد رزیدنت ارشد زنان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7543800" cy="5486400"/>
          </a:xfrm>
        </p:spPr>
        <p:txBody>
          <a:bodyPr/>
          <a:lstStyle/>
          <a:p>
            <a:pPr algn="just" rtl="1">
              <a:lnSpc>
                <a:spcPct val="20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الف- زمان حضور بر بالین بیمار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20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B Nazanin" pitchFamily="2" charset="-78"/>
              </a:rPr>
              <a:t>A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:  زمان حضور بر بالین بیمار در بلوک زایمان یا اورژانس زنان یا بخشهای زنان: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20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- رزیدنت مسئول و مامای مسئول و پرستار مسئول بلافاصله.</a:t>
            </a:r>
          </a:p>
          <a:p>
            <a:pPr algn="just" rtl="1">
              <a:lnSpc>
                <a:spcPct val="20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- رزیدنت ارشد زمان 5 دقیقه- مامای دوم 5 دقیقه- پس از اعلام کد.</a:t>
            </a:r>
          </a:p>
          <a:p>
            <a:pPr algn="just" rtl="1">
              <a:lnSpc>
                <a:spcPct val="20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-متخصص زنان در عرض 30 دقیقه- رزیدنت بیهوشی 5 دقیقه- سوپروایزر</a:t>
            </a:r>
            <a:r>
              <a:rPr lang="en-US" sz="2400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بالینی از ابتدای اعلام کد در جریان باشد.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239000" cy="914400"/>
          </a:xfrm>
        </p:spPr>
        <p:txBody>
          <a:bodyPr>
            <a:normAutofit/>
          </a:bodyPr>
          <a:lstStyle/>
          <a:p>
            <a:pPr algn="ctr" rtl="1"/>
            <a:r>
              <a:rPr lang="fa-IR" sz="4000" dirty="0" smtClean="0">
                <a:solidFill>
                  <a:srgbClr val="BC48A6"/>
                </a:solidFill>
                <a:cs typeface="B Titr" pitchFamily="2" charset="-78"/>
              </a:rPr>
              <a:t>پس از اعلام کد 33</a:t>
            </a:r>
            <a:endParaRPr lang="en-US" dirty="0">
              <a:solidFill>
                <a:srgbClr val="BC48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239000" cy="4846320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300" dirty="0" smtClean="0">
                <a:latin typeface="Times New Roman" pitchFamily="18" charset="0"/>
                <a:cs typeface="B Nazanin" pitchFamily="2" charset="-78"/>
              </a:rPr>
              <a:t>زمان حضور بیمار به اطاق عمل در عرض 10 دقیقه بیمار در اطاق عمل تحویل گرفته شده باشد.</a:t>
            </a:r>
            <a:endParaRPr lang="en-US" sz="23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300" dirty="0" smtClean="0">
                <a:latin typeface="Times New Roman" pitchFamily="18" charset="0"/>
                <a:cs typeface="B Nazanin" pitchFamily="2" charset="-78"/>
              </a:rPr>
              <a:t>چه کسی در اطاق عمل تحویل بگیرد؟ 1- مسئول شیفت اطاق عمل  2- رزیدنت سال سوم زنان اطاق عمل 3- رزیدنت سال دوم بیهوشی</a:t>
            </a:r>
            <a:endParaRPr lang="en-US" sz="23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300" dirty="0" smtClean="0">
                <a:latin typeface="Times New Roman" pitchFamily="18" charset="0"/>
                <a:cs typeface="B Nazanin" pitchFamily="2" charset="-78"/>
              </a:rPr>
              <a:t>اتند زنان: 30 دقیقه- اتند بیهوشی 30 دقیقه- رزیدنت ارشد زنان و بیهوشی بلافاصله پس از حضور بیمار در اطاق عمل (10 دقیقه پس از اعلام کد)</a:t>
            </a:r>
            <a:endParaRPr lang="en-US" sz="23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300" dirty="0" smtClean="0">
                <a:latin typeface="Times New Roman" pitchFamily="18" charset="0"/>
                <a:cs typeface="B Nazanin" pitchFamily="2" charset="-78"/>
              </a:rPr>
              <a:t>سوپروایزر در عرض  15 دقیقه حضور داشته باشد.</a:t>
            </a:r>
            <a:endParaRPr lang="en-US" sz="23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300" dirty="0" smtClean="0">
                <a:latin typeface="Times New Roman" pitchFamily="18" charset="0"/>
                <a:cs typeface="B Nazanin" pitchFamily="2" charset="-78"/>
              </a:rPr>
              <a:t>اطاق عمل بلافاصله پس از اعلام کد ظرف 10 دقیقه آماده باشد. دو کمک جراح ویک نفرتکنسین بیهوشی</a:t>
            </a:r>
            <a:endParaRPr lang="en-US" sz="2300" dirty="0" smtClean="0">
              <a:latin typeface="Times New Roman" pitchFamily="18" charset="0"/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777240"/>
          </a:xfrm>
        </p:spPr>
        <p:txBody>
          <a:bodyPr>
            <a:normAutofit/>
          </a:bodyPr>
          <a:lstStyle/>
          <a:p>
            <a:pPr algn="ctr" rtl="1"/>
            <a:r>
              <a:rPr lang="fa-IR" sz="4000" dirty="0" smtClean="0">
                <a:solidFill>
                  <a:srgbClr val="BC48A6"/>
                </a:solidFill>
                <a:cs typeface="B Titr" pitchFamily="2" charset="-78"/>
              </a:rPr>
              <a:t>شرح وظایف اعضای تیم</a:t>
            </a:r>
            <a:endParaRPr lang="en-US" sz="4000" dirty="0" smtClean="0">
              <a:solidFill>
                <a:srgbClr val="BC48A6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543800" cy="5257800"/>
          </a:xfrm>
        </p:spPr>
        <p:txBody>
          <a:bodyPr>
            <a:normAutofit fontScale="70000" lnSpcReduction="2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کد 22: مامای دوم (مامای مسئول شیفت) یا (پرستار مسئول شیفت) مسئول مستندسازی- مامای مسئول بیمار: کنترل رگ گیری دوم و ارسال آزمایشات- درخواست خون- کمک پرستارمسئول ارسال آزمایشات و نمونه خون جهت کراس مچ و گرفتن خون از آزمایشگاه به بخشها یا بلوک زایمان است.</a:t>
            </a:r>
            <a:endParaRPr lang="en-US" sz="28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کنترل علائم حیاتی توسط پرستار یا مامای مسئول بیمار طبق پروتوکل می باشد</a:t>
            </a:r>
            <a:endParaRPr lang="en-US" sz="28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 رزیدنت بیهوشی سال دوم مسئول کنترل </a:t>
            </a: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airway</a:t>
            </a: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 و راه هوایی و ارزیابی شوک بیمار و نیاز به احیاء- رزرو </a:t>
            </a: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ICU</a:t>
            </a: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 و در صورت لزوم انتقال به </a:t>
            </a: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ICU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رزیدنت زنان سال دوم مسئول بیمار: ماساژ رحمی- بررسی علل اولیه خونریزی پس از زایمان و اطلاع رسانی به رزیدنت ارشد سال سوم و چهارم</a:t>
            </a:r>
            <a:endParaRPr lang="en-US" sz="28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رزیدنت ارشد سال سوم و چهارم: 1- اعلام کد در صورت نیاز  2- ماساژ رحمی و دو دستی (بررسی علل </a:t>
            </a:r>
            <a:r>
              <a:rPr lang="en-US" sz="2700" dirty="0" smtClean="0">
                <a:latin typeface="Times New Roman" pitchFamily="18" charset="0"/>
                <a:cs typeface="B Nazanin" pitchFamily="2" charset="-78"/>
              </a:rPr>
              <a:t>T</a:t>
            </a: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4 </a:t>
            </a: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خونریزی) 3- تخمین میزان خونریزی 4- اطلاع به متخصص مقیم یا آنکال زنان و انجام اقدامات اولیه</a:t>
            </a:r>
            <a:endParaRPr lang="en-US" sz="2800" dirty="0" smtClean="0">
              <a:latin typeface="Times New Roman" pitchFamily="18" charset="0"/>
              <a:cs typeface="B Nazanin" pitchFamily="2" charset="-7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92964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rgbClr val="BC48A6"/>
                </a:solidFill>
                <a:cs typeface="B Titr" pitchFamily="2" charset="-78"/>
              </a:rPr>
              <a:t>کد 22 :</a:t>
            </a:r>
            <a:endParaRPr lang="en-US" dirty="0">
              <a:solidFill>
                <a:srgbClr val="BC48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6781800" cy="52578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400" b="1" i="1" dirty="0" smtClean="0">
                <a:solidFill>
                  <a:srgbClr val="BC48A6"/>
                </a:solidFill>
                <a:latin typeface="Times New Roman" pitchFamily="18" charset="0"/>
                <a:cs typeface="B Nazanin" pitchFamily="2" charset="-78"/>
              </a:rPr>
              <a:t>اقدامات اولیه توسط دستیاران زنان:</a:t>
            </a:r>
            <a:endParaRPr lang="en-US" sz="2400" b="1" i="1" dirty="0" smtClean="0">
              <a:solidFill>
                <a:srgbClr val="BC48A6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1- ماساژ رحمی دو دوستی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2- بررسی پارگی واژن – سرویکس – رحم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3- تخمین حجم خونریزی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4- دستور تجویز داروهای جمع کننده رحم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5- درخواست خون توسط دستیار زنان با مشاوره رزیدنت بیهوشی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6- اطلاع به اتند زنان مقیم یا آنکال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7- مشاوره ها با گروههای بالینی توسط دستیار ارشد زنان</a:t>
            </a:r>
            <a:endParaRPr lang="en-US" sz="2400" dirty="0" smtClean="0">
              <a:latin typeface="Times New Roman" pitchFamily="18" charset="0"/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1960"/>
            <a:ext cx="7696200" cy="853440"/>
          </a:xfrm>
        </p:spPr>
        <p:txBody>
          <a:bodyPr>
            <a:noAutofit/>
          </a:bodyPr>
          <a:lstStyle/>
          <a:p>
            <a:pPr algn="ctr" rtl="1"/>
            <a:r>
              <a:rPr lang="fa-IR" sz="4400" dirty="0" smtClean="0">
                <a:solidFill>
                  <a:srgbClr val="BC48A6"/>
                </a:solidFill>
                <a:cs typeface="B Titr" pitchFamily="2" charset="-78"/>
              </a:rPr>
              <a:t>اقدامات اولیه توسط دستیاران بیهوشی</a:t>
            </a:r>
            <a:endParaRPr lang="en-US" sz="4400" dirty="0" smtClean="0">
              <a:solidFill>
                <a:srgbClr val="BC48A6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616"/>
            <a:ext cx="7239000" cy="4410384"/>
          </a:xfrm>
        </p:spPr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1- نظارت بر سیرکولاسیون و رگ گیری بیمار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2- ارزیابی راههای هوایی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3- ارزیابی نیاز به احیا بیمار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4- درخواست نیاز به تجویز و دریافت خون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5- اطلاع به اتند بیهوشی مقیم یا آنکال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6- نیاز به </a:t>
            </a:r>
            <a:r>
              <a:rPr lang="en-US" sz="2500" dirty="0" smtClean="0">
                <a:latin typeface="Times New Roman" pitchFamily="18" charset="0"/>
                <a:cs typeface="B Nazanin" pitchFamily="2" charset="-78"/>
              </a:rPr>
              <a:t>ICU</a:t>
            </a: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 و انتقال به بخش </a:t>
            </a:r>
            <a:r>
              <a:rPr lang="en-US" sz="2500" dirty="0" smtClean="0">
                <a:latin typeface="Times New Roman" pitchFamily="18" charset="0"/>
                <a:cs typeface="B Nazanin" pitchFamily="2" charset="-78"/>
              </a:rPr>
              <a:t>ICU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77724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rgbClr val="BC48A6"/>
                </a:solidFill>
                <a:cs typeface="B Titr" pitchFamily="2" charset="-78"/>
              </a:rPr>
              <a:t>اقدامات اولیه توسط آزمایشگاه:</a:t>
            </a:r>
            <a:endParaRPr lang="en-US" sz="4400" dirty="0" smtClean="0">
              <a:solidFill>
                <a:srgbClr val="BC48A6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20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1- کراس مچ ظرف مدت 30 دقیقه و هماهنگی توسط مسئول کشیک با آزمایشگاه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200000"/>
              </a:lnSpc>
              <a:buNone/>
            </a:pPr>
            <a:r>
              <a:rPr lang="fa-IR" sz="2500" dirty="0" smtClean="0">
                <a:latin typeface="Times New Roman" pitchFamily="18" charset="0"/>
                <a:cs typeface="B Nazanin" pitchFamily="2" charset="-78"/>
              </a:rPr>
              <a:t>2- آماده شدن خون ظرف 30 دقیقه و ارسال به بخش ها، بلوک زایمان یا اطاق عمل بلافاصله </a:t>
            </a:r>
            <a:endParaRPr lang="en-US" sz="2500" dirty="0" smtClean="0">
              <a:latin typeface="Times New Roman" pitchFamily="18" charset="0"/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</TotalTime>
  <Words>1357</Words>
  <Application>Microsoft Office PowerPoint</Application>
  <PresentationFormat>On-screen Show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Opulent</vt:lpstr>
      <vt:lpstr>Slide 1</vt:lpstr>
      <vt:lpstr>پروتوکل اجرایی خونریزیهای پس از زایمان</vt:lpstr>
      <vt:lpstr>Slide 3</vt:lpstr>
      <vt:lpstr>Slide 4</vt:lpstr>
      <vt:lpstr>پس از اعلام کد 33</vt:lpstr>
      <vt:lpstr>شرح وظایف اعضای تیم</vt:lpstr>
      <vt:lpstr>کد 22 :</vt:lpstr>
      <vt:lpstr>اقدامات اولیه توسط دستیاران بیهوشی</vt:lpstr>
      <vt:lpstr>اقدامات اولیه توسط آزمایشگاه:</vt:lpstr>
      <vt:lpstr>اقدامات اولیه توسط سوپروایزر:</vt:lpstr>
      <vt:lpstr>کد 22</vt:lpstr>
      <vt:lpstr>شرح وظایف اعضاء تیم کد 33:</vt:lpstr>
      <vt:lpstr>Slide 13</vt:lpstr>
      <vt:lpstr>در بخش ICU:</vt:lpstr>
      <vt:lpstr>وظایف متخصص زنان در کد 33</vt:lpstr>
      <vt:lpstr>وظایف متخصص بیهوشی در کد 33:</vt:lpstr>
      <vt:lpstr>Slide 17</vt:lpstr>
      <vt:lpstr>Slide 18</vt:lpstr>
      <vt:lpstr>انجام آزمایشات تعریف شده</vt:lpstr>
      <vt:lpstr>آموزش:</vt:lpstr>
      <vt:lpstr>گواهی دوره توسط کمیته بحران  پس از زایمان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NPSoft</cp:lastModifiedBy>
  <cp:revision>165</cp:revision>
  <dcterms:created xsi:type="dcterms:W3CDTF">2015-01-19T05:23:51Z</dcterms:created>
  <dcterms:modified xsi:type="dcterms:W3CDTF">2015-03-06T07:53:06Z</dcterms:modified>
</cp:coreProperties>
</file>