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D24F8E-89A6-47EA-9362-5FA291D14AF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70A1EC-134B-41D3-92B5-463201D7F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personal\maryam\کارگاه آموزشی\New folder (2)\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49474"/>
            <a:ext cx="9144000" cy="490855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85882" y="-642966"/>
            <a:ext cx="6172200" cy="228601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Language </a:t>
            </a:r>
            <a:r>
              <a:rPr kumimoji="0" lang="fa-IR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&amp;</a:t>
            </a:r>
            <a:r>
              <a:rPr kumimoji="0" lang="en-US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speech disorder and</a:t>
            </a:r>
            <a:r>
              <a:rPr kumimoji="0" lang="en-US" sz="4400" b="1" i="0" u="none" strike="noStrike" kern="1200" cap="small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delay</a:t>
            </a:r>
            <a:endParaRPr kumimoji="0" lang="en-US" sz="4400" b="1" i="0" u="none" strike="noStrike" kern="1200" cap="small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chemeClr val="bg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/>
              <a:t>speech </a:t>
            </a:r>
            <a:r>
              <a:rPr lang="en-US" sz="2000" dirty="0"/>
              <a:t>and language development is </a:t>
            </a:r>
            <a:r>
              <a:rPr lang="en-US" sz="2000" dirty="0" smtClean="0"/>
              <a:t>a critical base for learning </a:t>
            </a:r>
            <a:r>
              <a:rPr lang="en-US" sz="2000" dirty="0"/>
              <a:t>skills in school-ages.</a:t>
            </a:r>
          </a:p>
          <a:p>
            <a:pPr algn="just" rtl="1">
              <a:buClr>
                <a:schemeClr val="bg2">
                  <a:lumMod val="50000"/>
                </a:schemeClr>
              </a:buClr>
              <a:buSzPct val="100000"/>
              <a:buFont typeface="Webdings" pitchFamily="18" charset="2"/>
              <a:buChar char=""/>
            </a:pPr>
            <a:endParaRPr lang="fa-IR" sz="20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 smtClean="0"/>
              <a:t>defect </a:t>
            </a:r>
            <a:r>
              <a:rPr lang="en-US" sz="2000" dirty="0"/>
              <a:t>in speech and language skills can also affect children learning in other areas</a:t>
            </a:r>
            <a:r>
              <a:rPr lang="en-US" sz="2000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/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/>
              <a:t>If </a:t>
            </a:r>
            <a:r>
              <a:rPr lang="en-US" sz="2000" dirty="0"/>
              <a:t>a child of any range of age don’t shows one or more of the milestones that are expected, count as </a:t>
            </a:r>
            <a:r>
              <a:rPr lang="en-US" sz="2000" dirty="0" smtClean="0"/>
              <a:t>an </a:t>
            </a:r>
            <a:r>
              <a:rPr lang="en-US" sz="2000" dirty="0" smtClean="0">
                <a:solidFill>
                  <a:srgbClr val="FF0000"/>
                </a:solidFill>
              </a:rPr>
              <a:t>red flag.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\Desktop\New folder\New folder (2)\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58" y="5072075"/>
            <a:ext cx="2646806" cy="1785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marL="0" indent="0" rtl="1">
              <a:buClr>
                <a:srgbClr val="FF0000"/>
              </a:buClr>
              <a:buSzPct val="150000"/>
              <a:buNone/>
            </a:pPr>
            <a:r>
              <a:rPr lang="en-US" b="1" dirty="0">
                <a:solidFill>
                  <a:srgbClr val="FF0000"/>
                </a:solidFill>
                <a:latin typeface="Verdana"/>
                <a:ea typeface="Calibri"/>
                <a:cs typeface="Verdana"/>
              </a:rPr>
              <a:t>EXPRESSIVE and RECEPTIVE LANGUAGE</a:t>
            </a:r>
            <a:r>
              <a:rPr lang="en-US" b="1">
                <a:solidFill>
                  <a:srgbClr val="FF0000"/>
                </a:solidFill>
                <a:latin typeface="Verdana"/>
                <a:ea typeface="Calibri"/>
                <a:cs typeface="Verdana"/>
              </a:rPr>
              <a:t>:</a:t>
            </a:r>
            <a:r>
              <a:rPr lang="en-US" b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 </a:t>
            </a:r>
            <a:endParaRPr lang="en-US" b="1" smtClean="0">
              <a:solidFill>
                <a:srgbClr val="000000"/>
              </a:solidFill>
              <a:latin typeface="Verdana"/>
              <a:ea typeface="Calibri"/>
              <a:cs typeface="Verdana"/>
            </a:endParaRPr>
          </a:p>
          <a:p>
            <a:pPr marL="0" indent="0" rtl="1">
              <a:buClr>
                <a:srgbClr val="FF0000"/>
              </a:buClr>
              <a:buSzPct val="150000"/>
              <a:buNone/>
            </a:pPr>
            <a:r>
              <a:rPr lang="en-US" b="1" smtClean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child should be able to clearly communicate his/her ideas, wants and needs. The child should be able to demonstrate an understanding of basic concepts, answer questions, and follow directions.</a:t>
            </a:r>
            <a:endParaRPr lang="fa-IR" dirty="0" smtClean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rgbClr val="00B050"/>
              </a:buClr>
              <a:buSzPct val="150000"/>
              <a:buFont typeface="Wingdings" pitchFamily="2" charset="2"/>
              <a:buChar char="O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00B050"/>
              </a:buClr>
              <a:buSzPct val="150000"/>
              <a:buFont typeface="Wingdings" pitchFamily="2" charset="2"/>
              <a:buChar char="O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Red flags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Verdana"/>
                <a:ea typeface="Calibri"/>
                <a:cs typeface="Verdana"/>
              </a:rPr>
              <a:t>Child is not approximating words or imitating sounds by 18 months of age.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Verdana"/>
                <a:ea typeface="Calibri"/>
                <a:cs typeface="Verdana"/>
              </a:rPr>
              <a:t>• Child is not combining words at 2 1/2 years of age.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Verdana"/>
                <a:ea typeface="Calibri"/>
                <a:cs typeface="Verdana"/>
              </a:rPr>
              <a:t>• Child is difficult to understand, cannot express ideas logically or clearly.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Verdana"/>
                <a:ea typeface="Calibri"/>
                <a:cs typeface="Verdana"/>
              </a:rPr>
              <a:t> • Child cannot maintain a topic, even for a brief period of time.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rtl="1"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rgbClr val="00B050"/>
              </a:buClr>
              <a:buSzPct val="150000"/>
              <a:buFont typeface="Wingdings" pitchFamily="2" charset="2"/>
              <a:buChar char="O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sz="1300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</a:t>
            </a: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Child starts talking about something, or sees something, and cannot move on to another topic. 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dirty="0" smtClean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</a:t>
            </a: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Child has difficulty answering “what,” “where,” “who,” and “why” questions. 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Child has difficulty talking about events, people, or things that are not in the immediate environment. 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endParaRPr lang="en-US" sz="1300" dirty="0" smtClean="0">
              <a:solidFill>
                <a:prstClr val="black"/>
              </a:solidFill>
              <a:latin typeface="Verdana"/>
              <a:ea typeface="Calibri"/>
              <a:cs typeface="Verdana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endParaRPr lang="en-US" sz="1300" dirty="0">
              <a:solidFill>
                <a:prstClr val="black"/>
              </a:solidFill>
              <a:latin typeface="Verdana"/>
              <a:ea typeface="Calibri"/>
              <a:cs typeface="Verdana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sz="1300" dirty="0" smtClean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</a:t>
            </a: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Child uses physical body language, rather than speaking to communicate with peers. 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Child has trouble following directions. 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Child has difficulty completing tasks independently. 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83D68"/>
              </a:buClr>
            </a:pPr>
            <a:r>
              <a:rPr lang="en-US" dirty="0">
                <a:solidFill>
                  <a:prstClr val="black"/>
                </a:solidFill>
                <a:latin typeface="Verdana"/>
                <a:ea typeface="Calibri"/>
                <a:cs typeface="Verdana"/>
              </a:rPr>
              <a:t>• Child has trouble making friends, entering a play circle, or expressing feelings.</a:t>
            </a:r>
            <a:endParaRPr lang="en-US" dirty="0">
              <a:solidFill>
                <a:prstClr val="black"/>
              </a:solidFill>
              <a:latin typeface="Calibri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rgbClr val="00B050"/>
              </a:buClr>
              <a:buSzPct val="150000"/>
              <a:buFont typeface="Wingdings" pitchFamily="2" charset="2"/>
              <a:buChar char="O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\Desktop\New folder\New folder (2)\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281987" cy="21740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538</TotalTime>
  <Words>271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PowerPoint Presentation</vt:lpstr>
      <vt:lpstr>PowerPoint Presentation</vt:lpstr>
      <vt:lpstr>Red flag</vt:lpstr>
      <vt:lpstr>Red flags</vt:lpstr>
      <vt:lpstr>Red flag</vt:lpstr>
      <vt:lpstr>Red flag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speech disorder</dc:title>
  <dc:creator>A</dc:creator>
  <cp:lastModifiedBy>Behnaz</cp:lastModifiedBy>
  <cp:revision>22</cp:revision>
  <dcterms:created xsi:type="dcterms:W3CDTF">2012-11-11T04:24:12Z</dcterms:created>
  <dcterms:modified xsi:type="dcterms:W3CDTF">2015-11-03T20:56:46Z</dcterms:modified>
</cp:coreProperties>
</file>