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0" r:id="rId4"/>
    <p:sldId id="258" r:id="rId5"/>
    <p:sldId id="259" r:id="rId6"/>
    <p:sldId id="266" r:id="rId7"/>
    <p:sldId id="267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C923CD-4104-4B63-9BD6-82CD78C0E92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5834A4-1627-4E0F-9D77-CAC158A8F9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\Desktop\کارگاه\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7467600" cy="4873752"/>
          </a:xfrm>
        </p:spPr>
        <p:txBody>
          <a:bodyPr>
            <a:normAutofit/>
          </a:bodyPr>
          <a:lstStyle/>
          <a:p>
            <a:pPr algn="r" rtl="1">
              <a:buClr>
                <a:schemeClr val="accent3">
                  <a:lumMod val="75000"/>
                </a:schemeClr>
              </a:buClr>
              <a:buSzPct val="150000"/>
              <a:buFont typeface="Webdings" pitchFamily="18" charset="2"/>
              <a:buChar char="3"/>
            </a:pPr>
            <a:endParaRPr lang="fa-IR" sz="1600" dirty="0" smtClean="0">
              <a:solidFill>
                <a:srgbClr val="0070C0"/>
              </a:solidFill>
            </a:endParaRPr>
          </a:p>
          <a:p>
            <a:pPr algn="r" rtl="1">
              <a:buClr>
                <a:schemeClr val="accent3">
                  <a:lumMod val="75000"/>
                </a:schemeClr>
              </a:buClr>
              <a:buSzPct val="150000"/>
              <a:buFont typeface="Webdings" pitchFamily="18" charset="2"/>
              <a:buChar char="3"/>
            </a:pPr>
            <a:endParaRPr lang="en-US" sz="1600" dirty="0" smtClean="0">
              <a:solidFill>
                <a:srgbClr val="0070C0"/>
              </a:solidFill>
            </a:endParaRPr>
          </a:p>
          <a:p>
            <a:pPr lvl="0"/>
            <a:r>
              <a:rPr lang="en-US" sz="2000" dirty="0"/>
              <a:t>stuttering is </a:t>
            </a:r>
            <a:r>
              <a:rPr lang="en-US" sz="2000" dirty="0" smtClean="0"/>
              <a:t>problem </a:t>
            </a:r>
            <a:r>
              <a:rPr lang="en-US" sz="2000" dirty="0"/>
              <a:t>in the timing and flow of speech.</a:t>
            </a:r>
          </a:p>
          <a:p>
            <a:pPr lvl="0"/>
            <a:r>
              <a:rPr lang="en-US" sz="2000" dirty="0"/>
              <a:t>people with stuttering have problem with speech sounds and words </a:t>
            </a:r>
            <a:r>
              <a:rPr lang="en-US" sz="2000" dirty="0" smtClean="0"/>
              <a:t>fluently.</a:t>
            </a:r>
            <a:endParaRPr lang="en-US" sz="2000" dirty="0"/>
          </a:p>
          <a:p>
            <a:pPr lvl="0"/>
            <a:r>
              <a:rPr lang="en-US" sz="2000" dirty="0"/>
              <a:t> </a:t>
            </a:r>
            <a:r>
              <a:rPr lang="en-US" sz="2000" dirty="0" err="1" smtClean="0"/>
              <a:t>nonfluency</a:t>
            </a:r>
            <a:r>
              <a:rPr lang="en-US" sz="2000" dirty="0" smtClean="0"/>
              <a:t> </a:t>
            </a:r>
            <a:r>
              <a:rPr lang="en-US" sz="2000" dirty="0"/>
              <a:t>due to stuttering different from the normal </a:t>
            </a:r>
            <a:r>
              <a:rPr lang="en-US" sz="2000" dirty="0" err="1" smtClean="0"/>
              <a:t>nonfluency</a:t>
            </a:r>
            <a:r>
              <a:rPr lang="en-US" sz="2000" dirty="0" smtClean="0"/>
              <a:t> </a:t>
            </a:r>
            <a:r>
              <a:rPr lang="en-US" sz="2000" dirty="0"/>
              <a:t>during the normal growth of children.</a:t>
            </a:r>
          </a:p>
          <a:p>
            <a:pPr lvl="0"/>
            <a:r>
              <a:rPr lang="en-US" sz="2000" dirty="0"/>
              <a:t>stuttering start in about half of cases are </a:t>
            </a:r>
            <a:r>
              <a:rPr lang="en-US" sz="2000" dirty="0" smtClean="0"/>
              <a:t>accompanied </a:t>
            </a:r>
            <a:r>
              <a:rPr lang="en-US" sz="2000" dirty="0"/>
              <a:t>stress.</a:t>
            </a:r>
          </a:p>
          <a:p>
            <a:r>
              <a:rPr lang="en-US" sz="2000" dirty="0"/>
              <a:t>in a third of cases, usually stuttering begins suddenly.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r" rtl="1">
              <a:buClr>
                <a:schemeClr val="accent3">
                  <a:lumMod val="75000"/>
                </a:schemeClr>
              </a:buClr>
              <a:buSzPct val="150000"/>
              <a:buNone/>
            </a:pPr>
            <a:endParaRPr lang="fa-IR" sz="2000" dirty="0" smtClean="0">
              <a:solidFill>
                <a:srgbClr val="0070C0"/>
              </a:solidFill>
            </a:endParaRPr>
          </a:p>
          <a:p>
            <a:pPr algn="ctr" rtl="1">
              <a:buClr>
                <a:schemeClr val="accent3">
                  <a:lumMod val="75000"/>
                </a:schemeClr>
              </a:buClr>
              <a:buSzPct val="150000"/>
              <a:buNone/>
            </a:pPr>
            <a:endParaRPr lang="fa-IR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A\Desktop\کارگاه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869160"/>
            <a:ext cx="1502775" cy="12961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 rtl="1"/>
            <a:r>
              <a:rPr lang="en-US" dirty="0" smtClean="0"/>
              <a:t>differential </a:t>
            </a:r>
            <a:r>
              <a:rPr lang="en-US" dirty="0"/>
              <a:t>diagnosis between speech natural pauses and stuttering is very important</a:t>
            </a:r>
            <a:br>
              <a:rPr lang="en-US" dirty="0"/>
            </a:br>
            <a:endParaRPr lang="en-US" dirty="0"/>
          </a:p>
          <a:p>
            <a:pPr algn="ctr" rtl="1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643306" y="3761802"/>
            <a:ext cx="642942" cy="714380"/>
          </a:xfrm>
          <a:prstGeom prst="downArrow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43174" y="4799164"/>
            <a:ext cx="2643206" cy="85725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buClr>
                <a:schemeClr val="accent3">
                  <a:lumMod val="75000"/>
                </a:schemeClr>
              </a:buClr>
              <a:buSzPct val="150000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Speech Therapist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\Desktop\کارگاه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58646">
            <a:off x="69023" y="4572008"/>
            <a:ext cx="2619375" cy="21002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Clr>
                <a:srgbClr val="FF0000"/>
              </a:buClr>
              <a:buSzPct val="150000"/>
              <a:buFont typeface="Wingdings" pitchFamily="2" charset="2"/>
              <a:buChar char="O"/>
            </a:pPr>
            <a:r>
              <a:rPr lang="en-US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Red flag</a:t>
            </a:r>
            <a:endParaRPr lang="en-US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repeat </a:t>
            </a:r>
            <a:r>
              <a:rPr lang="en-US" dirty="0"/>
              <a:t>word in more than one sentence in per 5 sentences</a:t>
            </a:r>
          </a:p>
          <a:p>
            <a:pPr lvl="0"/>
            <a:r>
              <a:rPr lang="en-US" dirty="0"/>
              <a:t> repeat a sound more than three time at a time</a:t>
            </a:r>
          </a:p>
          <a:p>
            <a:pPr lvl="0"/>
            <a:r>
              <a:rPr lang="en-US" dirty="0"/>
              <a:t> Repeat rapid and irregular sound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prolongation </a:t>
            </a:r>
            <a:r>
              <a:rPr lang="en-US" dirty="0"/>
              <a:t>a part of words</a:t>
            </a:r>
          </a:p>
          <a:p>
            <a:pPr lvl="0"/>
            <a:r>
              <a:rPr lang="en-US" dirty="0"/>
              <a:t>irregular breathing patterns</a:t>
            </a:r>
          </a:p>
          <a:p>
            <a:pPr lvl="0"/>
            <a:r>
              <a:rPr lang="en-US" dirty="0"/>
              <a:t> abnormal increase in </a:t>
            </a:r>
            <a:r>
              <a:rPr lang="en-US" dirty="0" smtClean="0"/>
              <a:t>loudness </a:t>
            </a:r>
            <a:r>
              <a:rPr lang="en-US" dirty="0"/>
              <a:t>of voice</a:t>
            </a:r>
          </a:p>
          <a:p>
            <a:pPr algn="r" rtl="1">
              <a:buClr>
                <a:schemeClr val="accent1">
                  <a:lumMod val="75000"/>
                </a:schemeClr>
              </a:buClr>
              <a:buSzPct val="150000"/>
              <a:buFont typeface="Wingdings" pitchFamily="2" charset="2"/>
              <a:buChar char="?"/>
            </a:pPr>
            <a:endParaRPr lang="fa-IR" sz="1600" dirty="0" smtClean="0">
              <a:solidFill>
                <a:srgbClr val="0070C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Clr>
                <a:srgbClr val="FF0000"/>
              </a:buClr>
              <a:buSzPct val="150000"/>
              <a:buFont typeface="Wingdings" pitchFamily="2" charset="2"/>
              <a:buChar char="O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 flag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secondary </a:t>
            </a:r>
            <a:r>
              <a:rPr lang="en-US" dirty="0"/>
              <a:t>behaviors (blinking fast, unusual head movements,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opening mouth </a:t>
            </a:r>
            <a:r>
              <a:rPr lang="en-US" dirty="0" smtClean="0"/>
              <a:t>inordinately.</a:t>
            </a:r>
            <a:endParaRPr lang="en-US" dirty="0"/>
          </a:p>
          <a:p>
            <a:pPr lvl="0"/>
            <a:r>
              <a:rPr lang="en-US" dirty="0"/>
              <a:t>avoid speaking situations</a:t>
            </a:r>
          </a:p>
          <a:p>
            <a:pPr lvl="0"/>
            <a:r>
              <a:rPr lang="en-US" dirty="0"/>
              <a:t>trying to communicate always fails.</a:t>
            </a:r>
          </a:p>
          <a:p>
            <a:pPr lvl="0"/>
            <a:r>
              <a:rPr lang="en-US" dirty="0"/>
              <a:t> differences in the </a:t>
            </a:r>
            <a:r>
              <a:rPr lang="en-US" dirty="0" smtClean="0"/>
              <a:t>intensity </a:t>
            </a:r>
            <a:r>
              <a:rPr lang="en-US" dirty="0"/>
              <a:t>of stuttering in different situations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block </a:t>
            </a:r>
            <a:r>
              <a:rPr lang="en-US" dirty="0"/>
              <a:t>in more than 10% of the words</a:t>
            </a:r>
          </a:p>
          <a:p>
            <a:r>
              <a:rPr lang="en-US" dirty="0"/>
              <a:t> using words um ... ah ... singly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7200" dirty="0" err="1">
                <a:latin typeface="Times New Roman"/>
                <a:ea typeface="Times New Roman"/>
                <a:cs typeface="Arial"/>
              </a:rPr>
              <a:t>Dysfluency</a:t>
            </a:r>
            <a:r>
              <a:rPr lang="en-US" sz="7200" dirty="0">
                <a:latin typeface="Times New Roman"/>
                <a:ea typeface="Times New Roman"/>
                <a:cs typeface="Arial"/>
              </a:rPr>
              <a:t> (stuttering). Note the child who, compared with others of the same age, </a:t>
            </a:r>
            <a:endParaRPr lang="en-US" sz="7200" dirty="0">
              <a:latin typeface="Calibri"/>
              <a:ea typeface="Calibri"/>
              <a:cs typeface="Arial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en-US" sz="7200" dirty="0">
                <a:latin typeface="Times New Roman"/>
                <a:ea typeface="Times New Roman"/>
                <a:cs typeface="Times New Roman"/>
              </a:rPr>
              <a:t>Shows excessive amounts of these behaviors: </a:t>
            </a:r>
            <a:endParaRPr lang="en-US" sz="7200" dirty="0">
              <a:latin typeface="Calibri"/>
              <a:ea typeface="Calibri"/>
              <a:cs typeface="Times New Roman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sz="7200" dirty="0">
                <a:latin typeface="Times New Roman"/>
                <a:ea typeface="Times New Roman"/>
                <a:cs typeface="Arial"/>
              </a:rPr>
              <a:t>repetitions of sounds, words (m-m-m; I-I-I-I-) </a:t>
            </a:r>
            <a:endParaRPr lang="en-US" sz="7200" dirty="0"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sz="7200" dirty="0">
                <a:latin typeface="Times New Roman"/>
                <a:ea typeface="Times New Roman"/>
                <a:cs typeface="Arial"/>
              </a:rPr>
              <a:t>prolongations of sounds (</a:t>
            </a:r>
            <a:r>
              <a:rPr lang="en-US" sz="7200" dirty="0" err="1">
                <a:latin typeface="Times New Roman"/>
                <a:ea typeface="Times New Roman"/>
                <a:cs typeface="Arial"/>
              </a:rPr>
              <a:t>mmmmmmmmmmmmmmm</a:t>
            </a:r>
            <a:r>
              <a:rPr lang="en-US" sz="7200" dirty="0">
                <a:latin typeface="Times New Roman"/>
                <a:ea typeface="Times New Roman"/>
                <a:cs typeface="Arial"/>
              </a:rPr>
              <a:t>) </a:t>
            </a:r>
            <a:endParaRPr lang="en-US" sz="7200" dirty="0"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sz="7200" dirty="0">
                <a:latin typeface="Times New Roman"/>
                <a:ea typeface="Times New Roman"/>
                <a:cs typeface="Arial"/>
              </a:rPr>
              <a:t>hesitations or long blocks during speech, usually accompanied by  tension or struggle behavior </a:t>
            </a:r>
            <a:endParaRPr lang="en-US" sz="7200" dirty="0"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sz="7200" dirty="0">
                <a:latin typeface="Times New Roman"/>
                <a:ea typeface="Times New Roman"/>
                <a:cs typeface="Arial"/>
              </a:rPr>
              <a:t>putting in extra words (um, uh, well) </a:t>
            </a:r>
            <a:endParaRPr lang="en-US" sz="72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3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/>
              </a:buClr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en-US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Shows two or more of these behaviors while speaking: </a:t>
            </a:r>
            <a:endParaRPr lang="en-US" sz="1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hand clenching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eye blinking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swaying of body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no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eye contact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body tension or struggle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breathing irregularity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tremors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pitch rise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frustration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143000" lvl="2" indent="-228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F6C6C">
                  <a:shade val="75000"/>
                </a:srgbClr>
              </a:buClr>
              <a:buSzPts val="1000"/>
              <a:buFont typeface="Wingdings"/>
              <a:buChar char=""/>
              <a:tabLst>
                <a:tab pos="1371600" algn="l"/>
              </a:tabLst>
            </a:pP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avoidance of talking 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679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child has one or </a:t>
            </a:r>
            <a:r>
              <a:rPr lang="en-US" dirty="0" smtClean="0"/>
              <a:t>more </a:t>
            </a:r>
            <a:r>
              <a:rPr lang="en-US" dirty="0"/>
              <a:t>of the following cases, is at high risk of stuttering:</a:t>
            </a:r>
          </a:p>
          <a:p>
            <a:pPr lvl="0"/>
            <a:r>
              <a:rPr lang="en-US" dirty="0"/>
              <a:t>If </a:t>
            </a:r>
            <a:r>
              <a:rPr lang="en-US" dirty="0" smtClean="0"/>
              <a:t>family and relatives </a:t>
            </a:r>
            <a:r>
              <a:rPr lang="en-US" dirty="0"/>
              <a:t>of child have stutter</a:t>
            </a:r>
          </a:p>
          <a:p>
            <a:pPr lvl="0"/>
            <a:r>
              <a:rPr lang="en-US" dirty="0"/>
              <a:t>over 12 months shows signs of stuttering.</a:t>
            </a:r>
          </a:p>
          <a:p>
            <a:r>
              <a:rPr lang="en-US" dirty="0"/>
              <a:t> stuttering starts after the age of 3.5 years</a:t>
            </a:r>
            <a:endParaRPr lang="fa-IR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en-US" dirty="0"/>
          </a:p>
        </p:txBody>
      </p:sp>
      <p:pic>
        <p:nvPicPr>
          <p:cNvPr id="5122" name="Picture 2" descr="C:\Users\A\Desktop\کارگاه\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509120"/>
            <a:ext cx="4071966" cy="2063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ersonal\maryam\کارگاه آموزشی\New folder (2)\1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496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214810" y="2000240"/>
            <a:ext cx="4429156" cy="1714512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accent1"/>
                </a:solidFill>
                <a:latin typeface="Arial" pitchFamily="34" charset="0"/>
              </a:rPr>
              <a:t>با آرزوی آینده ای روشن برای </a:t>
            </a:r>
          </a:p>
          <a:p>
            <a:pPr algn="ctr" rtl="1"/>
            <a:r>
              <a:rPr lang="fa-IR" sz="3600" b="1" dirty="0" smtClean="0">
                <a:solidFill>
                  <a:schemeClr val="accent1"/>
                </a:solidFill>
                <a:latin typeface="Arial" pitchFamily="34" charset="0"/>
              </a:rPr>
              <a:t>همه کودکان ایران زمین</a:t>
            </a:r>
          </a:p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 </a:t>
            </a:r>
          </a:p>
          <a:p>
            <a:pPr algn="ctr" rtl="1"/>
            <a:endParaRPr lang="fa-I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4">
      <a:dk1>
        <a:sysClr val="windowText" lastClr="000000"/>
      </a:dk1>
      <a:lt1>
        <a:sysClr val="window" lastClr="FFFFFF"/>
      </a:lt1>
      <a:dk2>
        <a:srgbClr val="5A6378"/>
      </a:dk2>
      <a:lt2>
        <a:srgbClr val="FFFFFF"/>
      </a:lt2>
      <a:accent1>
        <a:srgbClr val="FF6C6C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FF0B0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312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PowerPoint Presentation</vt:lpstr>
      <vt:lpstr>PowerPoint Presentation</vt:lpstr>
      <vt:lpstr>PowerPoint Presentation</vt:lpstr>
      <vt:lpstr>Red flag</vt:lpstr>
      <vt:lpstr>Red flag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Behnaz</cp:lastModifiedBy>
  <cp:revision>12</cp:revision>
  <dcterms:created xsi:type="dcterms:W3CDTF">2012-11-13T15:31:36Z</dcterms:created>
  <dcterms:modified xsi:type="dcterms:W3CDTF">2015-11-03T23:49:40Z</dcterms:modified>
</cp:coreProperties>
</file>