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3" r:id="rId4"/>
    <p:sldId id="258" r:id="rId5"/>
    <p:sldId id="270" r:id="rId6"/>
    <p:sldId id="259" r:id="rId7"/>
    <p:sldId id="274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اسمیر مثبت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200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3.6</c:v>
                </c:pt>
                <c:pt idx="1">
                  <c:v>3.8</c:v>
                </c:pt>
                <c:pt idx="2">
                  <c:v>5.0999999999999996</c:v>
                </c:pt>
                <c:pt idx="3">
                  <c:v>3.4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اسمیر منفی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400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3.6</c:v>
                </c:pt>
                <c:pt idx="1">
                  <c:v>3.6</c:v>
                </c:pt>
                <c:pt idx="2">
                  <c:v>3.9</c:v>
                </c:pt>
                <c:pt idx="3">
                  <c:v>1.8</c:v>
                </c:pt>
                <c:pt idx="4">
                  <c:v>2.1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خارج ریوی</c:v>
                </c:pt>
              </c:strCache>
            </c:strRef>
          </c:tx>
          <c:spPr>
            <a:effectLst>
              <a:glow rad="127000">
                <a:schemeClr val="bg1"/>
              </a:glow>
            </a:effectLst>
          </c:spPr>
          <c:dLbls>
            <c:txPr>
              <a:bodyPr/>
              <a:lstStyle/>
              <a:p>
                <a:pPr>
                  <a:defRPr lang="en-US" sz="1200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4.7</c:v>
                </c:pt>
                <c:pt idx="1">
                  <c:v>5.2</c:v>
                </c:pt>
                <c:pt idx="2">
                  <c:v>6.6</c:v>
                </c:pt>
                <c:pt idx="3">
                  <c:v>3.6</c:v>
                </c:pt>
                <c:pt idx="4">
                  <c:v>3.9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کل اشکال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200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12.9</c:v>
                </c:pt>
                <c:pt idx="1">
                  <c:v>13.6</c:v>
                </c:pt>
                <c:pt idx="2">
                  <c:v>16.8</c:v>
                </c:pt>
                <c:pt idx="3">
                  <c:v>9.5</c:v>
                </c:pt>
                <c:pt idx="4">
                  <c:v>11.6</c:v>
                </c:pt>
              </c:numCache>
            </c:numRef>
          </c:val>
        </c:ser>
        <c:dLbls/>
        <c:axId val="65408384"/>
        <c:axId val="65426560"/>
      </c:barChart>
      <c:catAx>
        <c:axId val="65408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5426560"/>
        <c:crosses val="autoZero"/>
        <c:auto val="1"/>
        <c:lblAlgn val="ctr"/>
        <c:lblOffset val="100"/>
      </c:catAx>
      <c:valAx>
        <c:axId val="65426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540838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zero"/>
  </c:chart>
  <c:txPr>
    <a:bodyPr/>
    <a:lstStyle/>
    <a:p>
      <a:pPr>
        <a:defRPr sz="1800"/>
      </a:pPr>
      <a:endParaRPr lang="fa-I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layout/>
      <c:txPr>
        <a:bodyPr/>
        <a:lstStyle/>
        <a:p>
          <a:pPr>
            <a:defRPr lang="en-US"/>
          </a:pPr>
          <a:endParaRPr lang="fa-I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تعداد بیمار مشکوک بررسی شده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3627</c:v>
                </c:pt>
                <c:pt idx="1">
                  <c:v>2954</c:v>
                </c:pt>
                <c:pt idx="2">
                  <c:v>2975</c:v>
                </c:pt>
                <c:pt idx="3">
                  <c:v>2265</c:v>
                </c:pt>
                <c:pt idx="4">
                  <c:v>3003</c:v>
                </c:pt>
              </c:numCache>
            </c:numRef>
          </c:val>
        </c:ser>
        <c:dLbls/>
        <c:axId val="65534592"/>
        <c:axId val="66716032"/>
      </c:barChart>
      <c:catAx>
        <c:axId val="6553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6716032"/>
        <c:crosses val="autoZero"/>
        <c:auto val="1"/>
        <c:lblAlgn val="ctr"/>
        <c:lblOffset val="100"/>
      </c:catAx>
      <c:valAx>
        <c:axId val="66716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5534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 sz="1400"/>
            </a:pPr>
            <a:endParaRPr lang="fa-IR"/>
          </a:p>
        </c:txPr>
      </c:dTable>
    </c:plotArea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fa-I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autoTitleDeleted val="1"/>
    <c:plotArea>
      <c:layout>
        <c:manualLayout>
          <c:layoutTarget val="inner"/>
          <c:xMode val="edge"/>
          <c:yMode val="edge"/>
          <c:x val="0.32369750656167978"/>
          <c:y val="9.5144565262675521E-2"/>
          <c:w val="0.66858644405560419"/>
          <c:h val="0.6091607299087613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نسبت بیماران خلط مثبت به کل موارد مشکوک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2.2000000000000002</c:v>
                </c:pt>
                <c:pt idx="2">
                  <c:v>2.8</c:v>
                </c:pt>
                <c:pt idx="3">
                  <c:v>3.7</c:v>
                </c:pt>
                <c:pt idx="4">
                  <c:v>3.9</c:v>
                </c:pt>
              </c:numCache>
            </c:numRef>
          </c:val>
        </c:ser>
        <c:dLbls/>
        <c:axId val="65504768"/>
        <c:axId val="65506304"/>
      </c:barChart>
      <c:catAx>
        <c:axId val="65504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5506304"/>
        <c:crosses val="autoZero"/>
        <c:auto val="1"/>
        <c:lblAlgn val="ctr"/>
        <c:lblOffset val="100"/>
      </c:catAx>
      <c:valAx>
        <c:axId val="65506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5504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 sz="1400"/>
            </a:pPr>
            <a:endParaRPr lang="fa-IR"/>
          </a:p>
        </c:txPr>
      </c:dTable>
    </c:plotArea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fa-I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کل بیماران مسلول (جدید ودرمان مجدد)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338</c:v>
                </c:pt>
                <c:pt idx="1">
                  <c:v>309</c:v>
                </c:pt>
                <c:pt idx="2">
                  <c:v>306</c:v>
                </c:pt>
                <c:pt idx="3">
                  <c:v>246</c:v>
                </c:pt>
                <c:pt idx="4">
                  <c:v>243</c:v>
                </c:pt>
              </c:numCache>
            </c:numRef>
          </c:val>
        </c:ser>
        <c:dLbls/>
        <c:axId val="66749184"/>
        <c:axId val="66750720"/>
      </c:barChart>
      <c:catAx>
        <c:axId val="66749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6750720"/>
        <c:crosses val="autoZero"/>
        <c:auto val="1"/>
        <c:lblAlgn val="ctr"/>
        <c:lblOffset val="100"/>
      </c:catAx>
      <c:valAx>
        <c:axId val="66750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6749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 sz="1400"/>
            </a:pPr>
            <a:endParaRPr lang="fa-IR"/>
          </a:p>
        </c:txPr>
      </c:dTable>
    </c:plotArea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fa-I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میزان موفقیت درمان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a-IR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82.2</c:v>
                </c:pt>
                <c:pt idx="1">
                  <c:v>85.1</c:v>
                </c:pt>
                <c:pt idx="2">
                  <c:v>81.8</c:v>
                </c:pt>
                <c:pt idx="3">
                  <c:v>84.5</c:v>
                </c:pt>
                <c:pt idx="4">
                  <c:v>82.4</c:v>
                </c:pt>
              </c:numCache>
            </c:numRef>
          </c:val>
        </c:ser>
        <c:dLbls/>
        <c:axId val="66784640"/>
        <c:axId val="66786432"/>
      </c:barChart>
      <c:catAx>
        <c:axId val="66784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6786432"/>
        <c:crosses val="autoZero"/>
        <c:auto val="1"/>
        <c:lblAlgn val="ctr"/>
        <c:lblOffset val="100"/>
      </c:catAx>
      <c:valAx>
        <c:axId val="66786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66784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 sz="1400"/>
            </a:pPr>
            <a:endParaRPr lang="fa-IR"/>
          </a:p>
        </c:txPr>
      </c:dTable>
    </c:plotArea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fa-I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A5817-67C5-4F63-8E79-9BAE8FF6263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53FB-5BA1-4A32-80E5-BFFE243A2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5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15F7C-E390-4B90-9512-B351E5DF4B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0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58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99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21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4985" y="1830388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E63A35F-F42D-458F-A7C1-D30DF84B8BDA}" type="datetime8">
              <a:rPr lang="fa-IR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اکتبر 21، 15</a:t>
            </a:fld>
            <a:endParaRPr lang="fa-I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2128" y="3266282"/>
            <a:ext cx="3859213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fa-I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0BFF-4F6B-455E-840E-5B7A6BB73158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53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FEC7-4BD3-41C0-A202-DB403CA951FC}" type="datetime8">
              <a:rPr lang="fa-IR">
                <a:solidFill>
                  <a:srgbClr val="B31166"/>
                </a:solidFill>
              </a:rPr>
              <a:pPr>
                <a:defRPr/>
              </a:pPr>
              <a:t>اکتبر 21، 15</a:t>
            </a:fld>
            <a:endParaRPr lang="fa-IR">
              <a:solidFill>
                <a:srgbClr val="B3116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B4CF-B788-4C78-8F56-8FE48D3C80EF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0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DE42-390B-4679-BB0F-B86F1DB7FD21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91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4242-F65E-43C8-B251-3A6EDEE783B8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87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6D30-B501-451D-86E6-2965B71CDB81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86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3C01-36B3-4713-895B-AFFE92F914ED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70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C623-6D99-4F9E-A25B-216EA7EF2A8E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6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A3AA-4748-493F-9631-9018F7DB1DED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6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30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E257-BC62-49B3-AD3F-7009664DB6FE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5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7 h 2856"/>
                <a:gd name="T4" fmla="*/ 2147483647 w 7104"/>
                <a:gd name="T5" fmla="*/ 2147483647 h 2856"/>
                <a:gd name="T6" fmla="*/ 2147483647 w 7104"/>
                <a:gd name="T7" fmla="*/ 2147483647 h 2856"/>
                <a:gd name="T8" fmla="*/ 2147483647 w 7104"/>
                <a:gd name="T9" fmla="*/ 2147483647 h 2856"/>
                <a:gd name="T10" fmla="*/ 2147483647 w 7104"/>
                <a:gd name="T11" fmla="*/ 2147483647 h 2856"/>
                <a:gd name="T12" fmla="*/ 2147483647 w 7104"/>
                <a:gd name="T13" fmla="*/ 2147483647 h 2856"/>
                <a:gd name="T14" fmla="*/ 2147483647 w 7104"/>
                <a:gd name="T15" fmla="*/ 2147483647 h 2856"/>
                <a:gd name="T16" fmla="*/ 2147483647 w 7104"/>
                <a:gd name="T17" fmla="*/ 2147483647 h 2856"/>
                <a:gd name="T18" fmla="*/ 2147483647 w 7104"/>
                <a:gd name="T19" fmla="*/ 2147483647 h 2856"/>
                <a:gd name="T20" fmla="*/ 2147483647 w 7104"/>
                <a:gd name="T21" fmla="*/ 2147483647 h 2856"/>
                <a:gd name="T22" fmla="*/ 2147483647 w 7104"/>
                <a:gd name="T23" fmla="*/ 2147483647 h 2856"/>
                <a:gd name="T24" fmla="*/ 2147483647 w 7104"/>
                <a:gd name="T25" fmla="*/ 2147483647 h 2856"/>
                <a:gd name="T26" fmla="*/ 2147483647 w 7104"/>
                <a:gd name="T27" fmla="*/ 2147483647 h 2856"/>
                <a:gd name="T28" fmla="*/ 2147483647 w 7104"/>
                <a:gd name="T29" fmla="*/ 2147483647 h 2856"/>
                <a:gd name="T30" fmla="*/ 2147483647 w 7104"/>
                <a:gd name="T31" fmla="*/ 2147483647 h 2856"/>
                <a:gd name="T32" fmla="*/ 2147483647 w 7104"/>
                <a:gd name="T33" fmla="*/ 2147483647 h 2856"/>
                <a:gd name="T34" fmla="*/ 2147483647 w 7104"/>
                <a:gd name="T35" fmla="*/ 2147483647 h 2856"/>
                <a:gd name="T36" fmla="*/ 2147483647 w 7104"/>
                <a:gd name="T37" fmla="*/ 2147483647 h 2856"/>
                <a:gd name="T38" fmla="*/ 2147483647 w 7104"/>
                <a:gd name="T39" fmla="*/ 2147483647 h 2856"/>
                <a:gd name="T40" fmla="*/ 2147483647 w 7104"/>
                <a:gd name="T41" fmla="*/ 2147483647 h 2856"/>
                <a:gd name="T42" fmla="*/ 2147483647 w 7104"/>
                <a:gd name="T43" fmla="*/ 2147483647 h 2856"/>
                <a:gd name="T44" fmla="*/ 2147483647 w 7104"/>
                <a:gd name="T45" fmla="*/ 2147483647 h 2856"/>
                <a:gd name="T46" fmla="*/ 2147483647 w 7104"/>
                <a:gd name="T47" fmla="*/ 2147483647 h 2856"/>
                <a:gd name="T48" fmla="*/ 2147483647 w 7104"/>
                <a:gd name="T49" fmla="*/ 2147483647 h 2856"/>
                <a:gd name="T50" fmla="*/ 2147483647 w 7104"/>
                <a:gd name="T51" fmla="*/ 2147483647 h 2856"/>
                <a:gd name="T52" fmla="*/ 2147483647 w 7104"/>
                <a:gd name="T53" fmla="*/ 2147483647 h 2856"/>
                <a:gd name="T54" fmla="*/ 2147483647 w 7104"/>
                <a:gd name="T55" fmla="*/ 2147483647 h 2856"/>
                <a:gd name="T56" fmla="*/ 2147483647 w 7104"/>
                <a:gd name="T57" fmla="*/ 2147483647 h 2856"/>
                <a:gd name="T58" fmla="*/ 2147483647 w 7104"/>
                <a:gd name="T59" fmla="*/ 2147483647 h 2856"/>
                <a:gd name="T60" fmla="*/ 2147483647 w 7104"/>
                <a:gd name="T61" fmla="*/ 2147483647 h 2856"/>
                <a:gd name="T62" fmla="*/ 2147483647 w 7104"/>
                <a:gd name="T63" fmla="*/ 2147483647 h 2856"/>
                <a:gd name="T64" fmla="*/ 2147483647 w 7104"/>
                <a:gd name="T65" fmla="*/ 2147483647 h 2856"/>
                <a:gd name="T66" fmla="*/ 2147483647 w 7104"/>
                <a:gd name="T67" fmla="*/ 2147483647 h 2856"/>
                <a:gd name="T68" fmla="*/ 2147483647 w 7104"/>
                <a:gd name="T69" fmla="*/ 2147483647 h 2856"/>
                <a:gd name="T70" fmla="*/ 2147483647 w 7104"/>
                <a:gd name="T71" fmla="*/ 2147483647 h 2856"/>
                <a:gd name="T72" fmla="*/ 2147483647 w 7104"/>
                <a:gd name="T73" fmla="*/ 2147483647 h 2856"/>
                <a:gd name="T74" fmla="*/ 2147483647 w 7104"/>
                <a:gd name="T75" fmla="*/ 2147483647 h 2856"/>
                <a:gd name="T76" fmla="*/ 2147483647 w 7104"/>
                <a:gd name="T77" fmla="*/ 2147483647 h 2856"/>
                <a:gd name="T78" fmla="*/ 2147483647 w 7104"/>
                <a:gd name="T79" fmla="*/ 2147483647 h 2856"/>
                <a:gd name="T80" fmla="*/ 2147483647 w 7104"/>
                <a:gd name="T81" fmla="*/ 2147483647 h 2856"/>
                <a:gd name="T82" fmla="*/ 2147483647 w 7104"/>
                <a:gd name="T83" fmla="*/ 2147483647 h 2856"/>
                <a:gd name="T84" fmla="*/ 2147483647 w 7104"/>
                <a:gd name="T85" fmla="*/ 2147483647 h 2856"/>
                <a:gd name="T86" fmla="*/ 2147483647 w 7104"/>
                <a:gd name="T87" fmla="*/ 2147483647 h 2856"/>
                <a:gd name="T88" fmla="*/ 2147483647 w 7104"/>
                <a:gd name="T89" fmla="*/ 2147483647 h 2856"/>
                <a:gd name="T90" fmla="*/ 2147483647 w 7104"/>
                <a:gd name="T91" fmla="*/ 2147483647 h 2856"/>
                <a:gd name="T92" fmla="*/ 2147483647 w 7104"/>
                <a:gd name="T93" fmla="*/ 2147483647 h 2856"/>
                <a:gd name="T94" fmla="*/ 2147483647 w 7104"/>
                <a:gd name="T95" fmla="*/ 2147483647 h 2856"/>
                <a:gd name="T96" fmla="*/ 2147483647 w 7104"/>
                <a:gd name="T97" fmla="*/ 2147483647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BCD8-60F7-40F3-A076-CC704624D113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633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2147483647 h 7946"/>
                <a:gd name="T4" fmla="*/ 2147483647 w 10000"/>
                <a:gd name="T5" fmla="*/ 2147483647 h 7946"/>
                <a:gd name="T6" fmla="*/ 2147483647 w 10000"/>
                <a:gd name="T7" fmla="*/ 2147483647 h 7946"/>
                <a:gd name="T8" fmla="*/ 2147483647 w 10000"/>
                <a:gd name="T9" fmla="*/ 2147483647 h 7946"/>
                <a:gd name="T10" fmla="*/ 2147483647 w 10000"/>
                <a:gd name="T11" fmla="*/ 2147483647 h 7946"/>
                <a:gd name="T12" fmla="*/ 2147483647 w 10000"/>
                <a:gd name="T13" fmla="*/ 2147483647 h 7946"/>
                <a:gd name="T14" fmla="*/ 2147483647 w 10000"/>
                <a:gd name="T15" fmla="*/ 2147483647 h 7946"/>
                <a:gd name="T16" fmla="*/ 2147483647 w 10000"/>
                <a:gd name="T17" fmla="*/ 2147483647 h 7946"/>
                <a:gd name="T18" fmla="*/ 2147483647 w 10000"/>
                <a:gd name="T19" fmla="*/ 2147483647 h 7946"/>
                <a:gd name="T20" fmla="*/ 2147483647 w 10000"/>
                <a:gd name="T21" fmla="*/ 2147483647 h 7946"/>
                <a:gd name="T22" fmla="*/ 2147483647 w 10000"/>
                <a:gd name="T23" fmla="*/ 2147483647 h 7946"/>
                <a:gd name="T24" fmla="*/ 2147483647 w 10000"/>
                <a:gd name="T25" fmla="*/ 2147483647 h 7946"/>
                <a:gd name="T26" fmla="*/ 2147483647 w 10000"/>
                <a:gd name="T27" fmla="*/ 2147483647 h 7946"/>
                <a:gd name="T28" fmla="*/ 2147483647 w 10000"/>
                <a:gd name="T29" fmla="*/ 2147483647 h 7946"/>
                <a:gd name="T30" fmla="*/ 2147483647 w 10000"/>
                <a:gd name="T31" fmla="*/ 2147483647 h 7946"/>
                <a:gd name="T32" fmla="*/ 2147483647 w 10000"/>
                <a:gd name="T33" fmla="*/ 2147483647 h 7946"/>
                <a:gd name="T34" fmla="*/ 2147483647 w 10000"/>
                <a:gd name="T35" fmla="*/ 2147483647 h 7946"/>
                <a:gd name="T36" fmla="*/ 2147483647 w 10000"/>
                <a:gd name="T37" fmla="*/ 2147483647 h 7946"/>
                <a:gd name="T38" fmla="*/ 2147483647 w 10000"/>
                <a:gd name="T39" fmla="*/ 2147483647 h 7946"/>
                <a:gd name="T40" fmla="*/ 2147483647 w 10000"/>
                <a:gd name="T41" fmla="*/ 2147483647 h 7946"/>
                <a:gd name="T42" fmla="*/ 2147483647 w 10000"/>
                <a:gd name="T43" fmla="*/ 2147483647 h 7946"/>
                <a:gd name="T44" fmla="*/ 2147483647 w 10000"/>
                <a:gd name="T45" fmla="*/ 2147483647 h 7946"/>
                <a:gd name="T46" fmla="*/ 2147483647 w 10000"/>
                <a:gd name="T47" fmla="*/ 2147483647 h 7946"/>
                <a:gd name="T48" fmla="*/ 2147483647 w 10000"/>
                <a:gd name="T49" fmla="*/ 2147483647 h 7946"/>
                <a:gd name="T50" fmla="*/ 2147483647 w 10000"/>
                <a:gd name="T51" fmla="*/ 2147483647 h 7946"/>
                <a:gd name="T52" fmla="*/ 2147483647 w 10000"/>
                <a:gd name="T53" fmla="*/ 2147483647 h 7946"/>
                <a:gd name="T54" fmla="*/ 2147483647 w 10000"/>
                <a:gd name="T55" fmla="*/ 2147483647 h 7946"/>
                <a:gd name="T56" fmla="*/ 2147483647 w 10000"/>
                <a:gd name="T57" fmla="*/ 2147483647 h 7946"/>
                <a:gd name="T58" fmla="*/ 2147483647 w 10000"/>
                <a:gd name="T59" fmla="*/ 2147483647 h 7946"/>
                <a:gd name="T60" fmla="*/ 2147483647 w 10000"/>
                <a:gd name="T61" fmla="*/ 2147483647 h 7946"/>
                <a:gd name="T62" fmla="*/ 2147483647 w 10000"/>
                <a:gd name="T63" fmla="*/ 2147483647 h 7946"/>
                <a:gd name="T64" fmla="*/ 2147483647 w 10000"/>
                <a:gd name="T65" fmla="*/ 2147483647 h 7946"/>
                <a:gd name="T66" fmla="*/ 2147483647 w 10000"/>
                <a:gd name="T67" fmla="*/ 2147483647 h 7946"/>
                <a:gd name="T68" fmla="*/ 2147483647 w 10000"/>
                <a:gd name="T69" fmla="*/ 2147483647 h 7946"/>
                <a:gd name="T70" fmla="*/ 2147483647 w 10000"/>
                <a:gd name="T71" fmla="*/ 2147483647 h 7946"/>
                <a:gd name="T72" fmla="*/ 2147483647 w 10000"/>
                <a:gd name="T73" fmla="*/ 2147483647 h 7946"/>
                <a:gd name="T74" fmla="*/ 2147483647 w 10000"/>
                <a:gd name="T75" fmla="*/ 2147483647 h 7946"/>
                <a:gd name="T76" fmla="*/ 2147483647 w 10000"/>
                <a:gd name="T77" fmla="*/ 2147483647 h 7946"/>
                <a:gd name="T78" fmla="*/ 2147483647 w 10000"/>
                <a:gd name="T79" fmla="*/ 2147483647 h 7946"/>
                <a:gd name="T80" fmla="*/ 2147483647 w 10000"/>
                <a:gd name="T81" fmla="*/ 2147483647 h 7946"/>
                <a:gd name="T82" fmla="*/ 2147483647 w 10000"/>
                <a:gd name="T83" fmla="*/ 2147483647 h 7946"/>
                <a:gd name="T84" fmla="*/ 2147483647 w 10000"/>
                <a:gd name="T85" fmla="*/ 2147483647 h 7946"/>
                <a:gd name="T86" fmla="*/ 2147483647 w 10000"/>
                <a:gd name="T87" fmla="*/ 2147483647 h 7946"/>
                <a:gd name="T88" fmla="*/ 2147483647 w 10000"/>
                <a:gd name="T89" fmla="*/ 2147483647 h 7946"/>
                <a:gd name="T90" fmla="*/ 2147483647 w 10000"/>
                <a:gd name="T91" fmla="*/ 2147483647 h 7946"/>
                <a:gd name="T92" fmla="*/ 2147483647 w 10000"/>
                <a:gd name="T93" fmla="*/ 2147483647 h 7946"/>
                <a:gd name="T94" fmla="*/ 2147483647 w 10000"/>
                <a:gd name="T95" fmla="*/ 2147483647 h 7946"/>
                <a:gd name="T96" fmla="*/ 2147483647 w 10000"/>
                <a:gd name="T97" fmla="*/ 2147483647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A7F-0C25-49A2-A5AF-77F6E482ADE2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78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31"/>
          <p:cNvSpPr txBox="1">
            <a:spLocks noChangeArrowheads="1"/>
          </p:cNvSpPr>
          <p:nvPr/>
        </p:nvSpPr>
        <p:spPr bwMode="gray">
          <a:xfrm>
            <a:off x="660798" y="608013"/>
            <a:ext cx="60126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smtClean="0">
                <a:solidFill>
                  <a:srgbClr val="EF53A5"/>
                </a:solidFill>
                <a:latin typeface="Arial" charset="0"/>
              </a:rPr>
              <a:t>“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gray">
          <a:xfrm>
            <a:off x="7412831" y="2613025"/>
            <a:ext cx="490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smtClean="0">
                <a:solidFill>
                  <a:srgbClr val="EF53A5"/>
                </a:solidFill>
                <a:latin typeface="Arial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262E-FF38-4866-AEF7-4B7744C91265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301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10E9-3C2E-4F08-90BB-30A8C5352822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1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0279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293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2"/>
            <a:ext cx="2359152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DDEA-4AD6-4EC1-A964-1909654E1FC3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909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30398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835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4DA4-2609-4899-996E-4BD5ED6B10CC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25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C71E-EACE-4D59-B668-890759AC107F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60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147483647 h 8000"/>
                <a:gd name="T4" fmla="*/ 2147483647 w 10000"/>
                <a:gd name="T5" fmla="*/ 2147483647 h 8000"/>
                <a:gd name="T6" fmla="*/ 2147483647 w 10000"/>
                <a:gd name="T7" fmla="*/ 2147483647 h 8000"/>
                <a:gd name="T8" fmla="*/ 2147483647 w 10000"/>
                <a:gd name="T9" fmla="*/ 2147483647 h 8000"/>
                <a:gd name="T10" fmla="*/ 2147483647 w 10000"/>
                <a:gd name="T11" fmla="*/ 2147483647 h 8000"/>
                <a:gd name="T12" fmla="*/ 2147483647 w 10000"/>
                <a:gd name="T13" fmla="*/ 2147483647 h 8000"/>
                <a:gd name="T14" fmla="*/ 2147483647 w 10000"/>
                <a:gd name="T15" fmla="*/ 2147483647 h 8000"/>
                <a:gd name="T16" fmla="*/ 2147483647 w 10000"/>
                <a:gd name="T17" fmla="*/ 2147483647 h 8000"/>
                <a:gd name="T18" fmla="*/ 2147483647 w 10000"/>
                <a:gd name="T19" fmla="*/ 2147483647 h 8000"/>
                <a:gd name="T20" fmla="*/ 2147483647 w 10000"/>
                <a:gd name="T21" fmla="*/ 2147483647 h 8000"/>
                <a:gd name="T22" fmla="*/ 2147483647 w 10000"/>
                <a:gd name="T23" fmla="*/ 2147483647 h 8000"/>
                <a:gd name="T24" fmla="*/ 2147483647 w 10000"/>
                <a:gd name="T25" fmla="*/ 2147483647 h 8000"/>
                <a:gd name="T26" fmla="*/ 2147483647 w 10000"/>
                <a:gd name="T27" fmla="*/ 2147483647 h 8000"/>
                <a:gd name="T28" fmla="*/ 2147483647 w 10000"/>
                <a:gd name="T29" fmla="*/ 2147483647 h 8000"/>
                <a:gd name="T30" fmla="*/ 2147483647 w 10000"/>
                <a:gd name="T31" fmla="*/ 2147483647 h 8000"/>
                <a:gd name="T32" fmla="*/ 2147483647 w 10000"/>
                <a:gd name="T33" fmla="*/ 2147483647 h 8000"/>
                <a:gd name="T34" fmla="*/ 2147483647 w 10000"/>
                <a:gd name="T35" fmla="*/ 2147483647 h 8000"/>
                <a:gd name="T36" fmla="*/ 2147483647 w 10000"/>
                <a:gd name="T37" fmla="*/ 2147483647 h 8000"/>
                <a:gd name="T38" fmla="*/ 2147483647 w 10000"/>
                <a:gd name="T39" fmla="*/ 2147483647 h 8000"/>
                <a:gd name="T40" fmla="*/ 2147483647 w 10000"/>
                <a:gd name="T41" fmla="*/ 2147483647 h 8000"/>
                <a:gd name="T42" fmla="*/ 2147483647 w 10000"/>
                <a:gd name="T43" fmla="*/ 2147483647 h 8000"/>
                <a:gd name="T44" fmla="*/ 2147483647 w 10000"/>
                <a:gd name="T45" fmla="*/ 2147483647 h 8000"/>
                <a:gd name="T46" fmla="*/ 2147483647 w 10000"/>
                <a:gd name="T47" fmla="*/ 2147483647 h 8000"/>
                <a:gd name="T48" fmla="*/ 2147483647 w 10000"/>
                <a:gd name="T49" fmla="*/ 2147483647 h 8000"/>
                <a:gd name="T50" fmla="*/ 2147483647 w 10000"/>
                <a:gd name="T51" fmla="*/ 2147483647 h 8000"/>
                <a:gd name="T52" fmla="*/ 2147483647 w 10000"/>
                <a:gd name="T53" fmla="*/ 2147483647 h 8000"/>
                <a:gd name="T54" fmla="*/ 2147483647 w 10000"/>
                <a:gd name="T55" fmla="*/ 2147483647 h 8000"/>
                <a:gd name="T56" fmla="*/ 2147483647 w 10000"/>
                <a:gd name="T57" fmla="*/ 2147483647 h 8000"/>
                <a:gd name="T58" fmla="*/ 2147483647 w 10000"/>
                <a:gd name="T59" fmla="*/ 2147483647 h 8000"/>
                <a:gd name="T60" fmla="*/ 2147483647 w 10000"/>
                <a:gd name="T61" fmla="*/ 2147483647 h 8000"/>
                <a:gd name="T62" fmla="*/ 2147483647 w 10000"/>
                <a:gd name="T63" fmla="*/ 2147483647 h 8000"/>
                <a:gd name="T64" fmla="*/ 2147483647 w 10000"/>
                <a:gd name="T65" fmla="*/ 2147483647 h 8000"/>
                <a:gd name="T66" fmla="*/ 2147483647 w 10000"/>
                <a:gd name="T67" fmla="*/ 2147483647 h 8000"/>
                <a:gd name="T68" fmla="*/ 2147483647 w 10000"/>
                <a:gd name="T69" fmla="*/ 2147483647 h 8000"/>
                <a:gd name="T70" fmla="*/ 2147483647 w 10000"/>
                <a:gd name="T71" fmla="*/ 2147483647 h 8000"/>
                <a:gd name="T72" fmla="*/ 2147483647 w 10000"/>
                <a:gd name="T73" fmla="*/ 2147483647 h 8000"/>
                <a:gd name="T74" fmla="*/ 2147483647 w 10000"/>
                <a:gd name="T75" fmla="*/ 2147483647 h 8000"/>
                <a:gd name="T76" fmla="*/ 2147483647 w 10000"/>
                <a:gd name="T77" fmla="*/ 2147483647 h 8000"/>
                <a:gd name="T78" fmla="*/ 2147483647 w 10000"/>
                <a:gd name="T79" fmla="*/ 2147483647 h 8000"/>
                <a:gd name="T80" fmla="*/ 2147483647 w 10000"/>
                <a:gd name="T81" fmla="*/ 2147483647 h 8000"/>
                <a:gd name="T82" fmla="*/ 2147483647 w 10000"/>
                <a:gd name="T83" fmla="*/ 2147483647 h 8000"/>
                <a:gd name="T84" fmla="*/ 2147483647 w 10000"/>
                <a:gd name="T85" fmla="*/ 2147483647 h 8000"/>
                <a:gd name="T86" fmla="*/ 2147483647 w 10000"/>
                <a:gd name="T87" fmla="*/ 2147483647 h 8000"/>
                <a:gd name="T88" fmla="*/ 2147483647 w 10000"/>
                <a:gd name="T89" fmla="*/ 2147483647 h 8000"/>
                <a:gd name="T90" fmla="*/ 2147483647 w 10000"/>
                <a:gd name="T91" fmla="*/ 2147483647 h 8000"/>
                <a:gd name="T92" fmla="*/ 2147483647 w 10000"/>
                <a:gd name="T93" fmla="*/ 2147483647 h 8000"/>
                <a:gd name="T94" fmla="*/ 2147483647 w 10000"/>
                <a:gd name="T95" fmla="*/ 2147483647 h 8000"/>
                <a:gd name="T96" fmla="*/ 2147483647 w 10000"/>
                <a:gd name="T97" fmla="*/ 2147483647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7964-5B52-4C0B-A9F1-6510040D96E8}" type="slidenum">
              <a:rPr lang="fa-I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6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81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8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1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43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9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4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68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26B1-D664-4975-9AEC-31CA11FACFB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4123-D659-4ED7-8DA3-4AA8DF79A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2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147483647 h 2856"/>
                <a:gd name="T4" fmla="*/ 2147483647 w 7104"/>
                <a:gd name="T5" fmla="*/ 2147483647 h 2856"/>
                <a:gd name="T6" fmla="*/ 2147483647 w 7104"/>
                <a:gd name="T7" fmla="*/ 2147483647 h 2856"/>
                <a:gd name="T8" fmla="*/ 2147483647 w 7104"/>
                <a:gd name="T9" fmla="*/ 2147483647 h 2856"/>
                <a:gd name="T10" fmla="*/ 2147483647 w 7104"/>
                <a:gd name="T11" fmla="*/ 2147483647 h 2856"/>
                <a:gd name="T12" fmla="*/ 2147483647 w 7104"/>
                <a:gd name="T13" fmla="*/ 2147483647 h 2856"/>
                <a:gd name="T14" fmla="*/ 2147483647 w 7104"/>
                <a:gd name="T15" fmla="*/ 2147483647 h 2856"/>
                <a:gd name="T16" fmla="*/ 2147483647 w 7104"/>
                <a:gd name="T17" fmla="*/ 2147483647 h 2856"/>
                <a:gd name="T18" fmla="*/ 2147483647 w 7104"/>
                <a:gd name="T19" fmla="*/ 2147483647 h 2856"/>
                <a:gd name="T20" fmla="*/ 2147483647 w 7104"/>
                <a:gd name="T21" fmla="*/ 2147483647 h 2856"/>
                <a:gd name="T22" fmla="*/ 2147483647 w 7104"/>
                <a:gd name="T23" fmla="*/ 2147483647 h 2856"/>
                <a:gd name="T24" fmla="*/ 2147483647 w 7104"/>
                <a:gd name="T25" fmla="*/ 2147483647 h 2856"/>
                <a:gd name="T26" fmla="*/ 2147483647 w 7104"/>
                <a:gd name="T27" fmla="*/ 2147483647 h 2856"/>
                <a:gd name="T28" fmla="*/ 2147483647 w 7104"/>
                <a:gd name="T29" fmla="*/ 2147483647 h 2856"/>
                <a:gd name="T30" fmla="*/ 2147483647 w 7104"/>
                <a:gd name="T31" fmla="*/ 2147483647 h 2856"/>
                <a:gd name="T32" fmla="*/ 2147483647 w 7104"/>
                <a:gd name="T33" fmla="*/ 2147483647 h 2856"/>
                <a:gd name="T34" fmla="*/ 2147483647 w 7104"/>
                <a:gd name="T35" fmla="*/ 2147483647 h 2856"/>
                <a:gd name="T36" fmla="*/ 2147483647 w 7104"/>
                <a:gd name="T37" fmla="*/ 2147483647 h 2856"/>
                <a:gd name="T38" fmla="*/ 2147483647 w 7104"/>
                <a:gd name="T39" fmla="*/ 2147483647 h 2856"/>
                <a:gd name="T40" fmla="*/ 2147483647 w 7104"/>
                <a:gd name="T41" fmla="*/ 2147483647 h 2856"/>
                <a:gd name="T42" fmla="*/ 2147483647 w 7104"/>
                <a:gd name="T43" fmla="*/ 2147483647 h 2856"/>
                <a:gd name="T44" fmla="*/ 2147483647 w 7104"/>
                <a:gd name="T45" fmla="*/ 2147483647 h 2856"/>
                <a:gd name="T46" fmla="*/ 2147483647 w 7104"/>
                <a:gd name="T47" fmla="*/ 2147483647 h 2856"/>
                <a:gd name="T48" fmla="*/ 2147483647 w 7104"/>
                <a:gd name="T49" fmla="*/ 2147483647 h 2856"/>
                <a:gd name="T50" fmla="*/ 2147483647 w 7104"/>
                <a:gd name="T51" fmla="*/ 2147483647 h 2856"/>
                <a:gd name="T52" fmla="*/ 2147483647 w 7104"/>
                <a:gd name="T53" fmla="*/ 2147483647 h 2856"/>
                <a:gd name="T54" fmla="*/ 2147483647 w 7104"/>
                <a:gd name="T55" fmla="*/ 2147483647 h 2856"/>
                <a:gd name="T56" fmla="*/ 2147483647 w 7104"/>
                <a:gd name="T57" fmla="*/ 2147483647 h 2856"/>
                <a:gd name="T58" fmla="*/ 2147483647 w 7104"/>
                <a:gd name="T59" fmla="*/ 2147483647 h 2856"/>
                <a:gd name="T60" fmla="*/ 2147483647 w 7104"/>
                <a:gd name="T61" fmla="*/ 2147483647 h 2856"/>
                <a:gd name="T62" fmla="*/ 2147483647 w 7104"/>
                <a:gd name="T63" fmla="*/ 2147483647 h 2856"/>
                <a:gd name="T64" fmla="*/ 2147483647 w 7104"/>
                <a:gd name="T65" fmla="*/ 2147483647 h 2856"/>
                <a:gd name="T66" fmla="*/ 2147483647 w 7104"/>
                <a:gd name="T67" fmla="*/ 2147483647 h 2856"/>
                <a:gd name="T68" fmla="*/ 2147483647 w 7104"/>
                <a:gd name="T69" fmla="*/ 2147483647 h 2856"/>
                <a:gd name="T70" fmla="*/ 2147483647 w 7104"/>
                <a:gd name="T71" fmla="*/ 2147483647 h 2856"/>
                <a:gd name="T72" fmla="*/ 2147483647 w 7104"/>
                <a:gd name="T73" fmla="*/ 2147483647 h 2856"/>
                <a:gd name="T74" fmla="*/ 2147483647 w 7104"/>
                <a:gd name="T75" fmla="*/ 2147483647 h 2856"/>
                <a:gd name="T76" fmla="*/ 2147483647 w 7104"/>
                <a:gd name="T77" fmla="*/ 2147483647 h 2856"/>
                <a:gd name="T78" fmla="*/ 2147483647 w 7104"/>
                <a:gd name="T79" fmla="*/ 2147483647 h 2856"/>
                <a:gd name="T80" fmla="*/ 2147483647 w 7104"/>
                <a:gd name="T81" fmla="*/ 2147483647 h 2856"/>
                <a:gd name="T82" fmla="*/ 2147483647 w 7104"/>
                <a:gd name="T83" fmla="*/ 2147483647 h 2856"/>
                <a:gd name="T84" fmla="*/ 2147483647 w 7104"/>
                <a:gd name="T85" fmla="*/ 2147483647 h 2856"/>
                <a:gd name="T86" fmla="*/ 2147483647 w 7104"/>
                <a:gd name="T87" fmla="*/ 2147483647 h 2856"/>
                <a:gd name="T88" fmla="*/ 2147483647 w 7104"/>
                <a:gd name="T89" fmla="*/ 2147483647 h 2856"/>
                <a:gd name="T90" fmla="*/ 2147483647 w 7104"/>
                <a:gd name="T91" fmla="*/ 2147483647 h 2856"/>
                <a:gd name="T92" fmla="*/ 2147483647 w 7104"/>
                <a:gd name="T93" fmla="*/ 2147483647 h 2856"/>
                <a:gd name="T94" fmla="*/ 2147483647 w 7104"/>
                <a:gd name="T95" fmla="*/ 2147483647 h 2856"/>
                <a:gd name="T96" fmla="*/ 2147483647 w 7104"/>
                <a:gd name="T97" fmla="*/ 2147483647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2147483647 h 8638"/>
                <a:gd name="T4" fmla="*/ 2147483647 w 15356"/>
                <a:gd name="T5" fmla="*/ 2147483647 h 8638"/>
                <a:gd name="T6" fmla="*/ 2147483647 w 15356"/>
                <a:gd name="T7" fmla="*/ 0 h 8638"/>
                <a:gd name="T8" fmla="*/ 0 w 15356"/>
                <a:gd name="T9" fmla="*/ 0 h 8638"/>
                <a:gd name="T10" fmla="*/ 2147483647 w 15356"/>
                <a:gd name="T11" fmla="*/ 2147483647 h 8638"/>
                <a:gd name="T12" fmla="*/ 2147483647 w 15356"/>
                <a:gd name="T13" fmla="*/ 2147483647 h 8638"/>
                <a:gd name="T14" fmla="*/ 2147483647 w 15356"/>
                <a:gd name="T15" fmla="*/ 2147483647 h 8638"/>
                <a:gd name="T16" fmla="*/ 2147483647 w 15356"/>
                <a:gd name="T17" fmla="*/ 2147483647 h 8638"/>
                <a:gd name="T18" fmla="*/ 2147483647 w 15356"/>
                <a:gd name="T19" fmla="*/ 2147483647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73139"/>
            <a:ext cx="657106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2603500"/>
            <a:ext cx="657106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0285" y="6391275"/>
            <a:ext cx="7429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74F56-9BD0-4F0E-8AC0-FB2F873C7E46}" type="datetime8">
              <a:rPr lang="fa-IR">
                <a:solidFill>
                  <a:srgbClr val="B31166"/>
                </a:solidFill>
              </a:rPr>
              <a:pPr>
                <a:defRPr/>
              </a:pPr>
              <a:t>اکتبر 21، 15</a:t>
            </a:fld>
            <a:endParaRPr lang="fa-I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291" y="6391275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066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1" eaLnBrk="1" hangingPunct="1">
              <a:defRPr sz="280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EB90A-29C9-4E2C-8140-397F2283905A}" type="slidenum">
              <a:rPr lang="fa-IR" alt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a-I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  <a:cs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D8588-A7A1-4339-B313-6563D34C2A0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2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000" b="1" dirty="0" smtClean="0">
                <a:cs typeface="B Nazanin" pitchFamily="2" charset="-78"/>
              </a:rPr>
              <a:t>مقایسه تعداد کل بیماران مسلول (جدید ودرمان مجدد) درسالهای 93-89 در استان 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کرمانشاه</a:t>
            </a:r>
            <a:endParaRPr lang="en-US" sz="2000" b="1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887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968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000" b="1" dirty="0" smtClean="0">
                <a:cs typeface="B Nazanin" pitchFamily="2" charset="-78"/>
              </a:rPr>
              <a:t>مقایسه میزان موفقیت درمان در سالهای 93-89دراستان کرمانشاه</a:t>
            </a:r>
            <a:endParaRPr lang="en-US" sz="2000" b="1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141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3347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013" y="1978794"/>
            <a:ext cx="3097987" cy="2669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76200" y="381000"/>
            <a:ext cx="8353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 eaLnBrk="0" hangingPunct="0">
              <a:defRPr/>
            </a:pPr>
            <a:r>
              <a:rPr lang="fa-IR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B Titr" pitchFamily="2" charset="-78"/>
              </a:rPr>
              <a:t>اهمیت بیماری سل از نظر بهداشت عمومی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44761" y="4028060"/>
            <a:ext cx="2497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/>
            <a:r>
              <a:rPr lang="fa-IR" sz="2400" dirty="0">
                <a:solidFill>
                  <a:srgbClr val="00B05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تاثیر </a:t>
            </a:r>
            <a:r>
              <a:rPr lang="fa-IR" sz="2400" dirty="0" smtClean="0">
                <a:solidFill>
                  <a:srgbClr val="00B05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دیابت ، اعتیاد ، ...</a:t>
            </a:r>
            <a:endParaRPr lang="en-US" sz="2400" dirty="0">
              <a:solidFill>
                <a:srgbClr val="00B050"/>
              </a:solidFill>
              <a:latin typeface="Arial Narrow" pitchFamily="34" charset="0"/>
              <a:ea typeface="Arial Unicode MS" pitchFamily="34" charset="-128"/>
              <a:cs typeface="B Titr" pitchFamily="2" charset="-7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19441" y="1642196"/>
            <a:ext cx="2416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/>
            <a:r>
              <a:rPr lang="fa-IR" sz="2400" dirty="0">
                <a:solidFill>
                  <a:srgbClr val="00B05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ارتباط تنگاتنگ با فقر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43000" y="5508386"/>
            <a:ext cx="6731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/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تشخیص و درمان سل، </a:t>
            </a:r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حق </a:t>
            </a:r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مسلم هر بیمار مسلول است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ea typeface="Arial Unicode MS" pitchFamily="34" charset="-128"/>
              <a:cs typeface="B Titr" pitchFamily="2" charset="-7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200" y="1549627"/>
            <a:ext cx="2816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/>
            <a:r>
              <a:rPr lang="fa-IR" sz="2400" dirty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قابل اجتناب بودن موارد مرگ از سل </a:t>
            </a:r>
            <a:endParaRPr lang="en-US" sz="2400" dirty="0">
              <a:solidFill>
                <a:srgbClr val="00B0F0"/>
              </a:solidFill>
              <a:latin typeface="Arial Narrow" pitchFamily="34" charset="0"/>
              <a:ea typeface="Arial Unicode MS" pitchFamily="34" charset="-128"/>
              <a:cs typeface="B Titr" pitchFamily="2" charset="-78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228600" y="2840562"/>
            <a:ext cx="3275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/>
            <a:r>
              <a:rPr lang="fa-IR" sz="2400" dirty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تاثیر متقابل </a:t>
            </a:r>
            <a:r>
              <a:rPr lang="en-GB" sz="2400" b="1" dirty="0" smtClean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HIV</a:t>
            </a:r>
            <a:r>
              <a:rPr lang="fa-IR" sz="2400" dirty="0" smtClean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 و سل</a:t>
            </a:r>
            <a:endParaRPr lang="en-US" sz="2400" dirty="0">
              <a:solidFill>
                <a:srgbClr val="00B0F0"/>
              </a:solidFill>
              <a:latin typeface="Arial Narrow" pitchFamily="34" charset="0"/>
              <a:ea typeface="Arial Unicode MS" pitchFamily="34" charset="-128"/>
              <a:cs typeface="B Titr" pitchFamily="2" charset="-78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19441" y="2743330"/>
            <a:ext cx="2422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l"/>
            <a:r>
              <a:rPr lang="fa-IR" sz="2400" dirty="0">
                <a:solidFill>
                  <a:srgbClr val="00B05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بروز مقاومت دارویی</a:t>
            </a:r>
            <a:endParaRPr lang="en-US" sz="2400" dirty="0">
              <a:solidFill>
                <a:srgbClr val="00B050"/>
              </a:solidFill>
              <a:latin typeface="Arial Narrow" pitchFamily="34" charset="0"/>
              <a:ea typeface="Arial Unicode MS" pitchFamily="34" charset="-128"/>
              <a:cs typeface="B Titr" pitchFamily="2" charset="-78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152400" y="3995230"/>
            <a:ext cx="3275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/>
            <a:r>
              <a:rPr lang="fa-IR" sz="2400" dirty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تاثیر </a:t>
            </a:r>
            <a:r>
              <a:rPr lang="fa-IR" sz="2400" dirty="0" smtClean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آگاهی </a:t>
            </a:r>
            <a:r>
              <a:rPr lang="fa-IR" sz="2400" dirty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و </a:t>
            </a:r>
            <a:r>
              <a:rPr lang="fa-IR" sz="2400" dirty="0" smtClean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نگرش </a:t>
            </a:r>
          </a:p>
          <a:p>
            <a:pPr algn="ctr" rtl="1"/>
            <a:r>
              <a:rPr lang="fa-IR" sz="2400" dirty="0" smtClean="0">
                <a:solidFill>
                  <a:srgbClr val="00B0F0"/>
                </a:solidFill>
                <a:latin typeface="Arial Narrow" pitchFamily="34" charset="0"/>
                <a:ea typeface="Arial Unicode MS" pitchFamily="34" charset="-128"/>
                <a:cs typeface="B Titr" pitchFamily="2" charset="-78"/>
              </a:rPr>
              <a:t>جامعه</a:t>
            </a:r>
            <a:endParaRPr lang="en-US" sz="2400" dirty="0">
              <a:solidFill>
                <a:srgbClr val="00B0F0"/>
              </a:solidFill>
              <a:latin typeface="Arial Narrow" pitchFamily="34" charset="0"/>
              <a:ea typeface="Arial Unicode MS" pitchFamily="34" charset="-128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0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857250" y="274638"/>
            <a:ext cx="8072438" cy="1143000"/>
          </a:xfrm>
        </p:spPr>
        <p:txBody>
          <a:bodyPr/>
          <a:lstStyle/>
          <a:p>
            <a:pPr eaLnBrk="1" hangingPunct="1"/>
            <a:r>
              <a:rPr lang="fa-IR" smtClean="0">
                <a:solidFill>
                  <a:srgbClr val="C00000"/>
                </a:solidFill>
                <a:cs typeface="B Titr" pitchFamily="2" charset="-78"/>
              </a:rPr>
              <a:t>میزان بروز تخمینی سل - 2013</a:t>
            </a:r>
            <a:endParaRPr lang="en-US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A07B0D-3322-430C-89F4-9B9C2FB41ED3}" type="datetime1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7EA7FF-8196-4066-9548-0471B5A809A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8413"/>
            <a:ext cx="8839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" y="4811713"/>
            <a:ext cx="4508500" cy="20018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 sz="3200" b="1" dirty="0">
                <a:cs typeface="B Nazanin" pitchFamily="2" charset="-78"/>
              </a:rPr>
              <a:t>9 میلیون مورد جدید</a:t>
            </a:r>
          </a:p>
          <a:p>
            <a:pPr lvl="1" algn="r" rtl="1" eaLnBrk="1" hangingPunct="1"/>
            <a:r>
              <a:rPr lang="fa-IR" sz="2800" b="1" dirty="0">
                <a:cs typeface="B Nazanin" pitchFamily="2" charset="-78"/>
              </a:rPr>
              <a:t>1.1 میلیون </a:t>
            </a:r>
            <a:r>
              <a:rPr lang="en-CA" sz="2800" b="1" dirty="0">
                <a:cs typeface="B Nazanin" pitchFamily="2" charset="-78"/>
              </a:rPr>
              <a:t>HIV+</a:t>
            </a:r>
            <a:r>
              <a:rPr lang="fa-IR" sz="2800" b="1" dirty="0">
                <a:cs typeface="B Nazanin" pitchFamily="2" charset="-78"/>
              </a:rPr>
              <a:t> (13% موارد)</a:t>
            </a:r>
          </a:p>
          <a:p>
            <a:pPr algn="r" rtl="1" eaLnBrk="1" hangingPunct="1"/>
            <a:endParaRPr lang="en-US" sz="3200" b="1" dirty="0">
              <a:cs typeface="B Nazanin" pitchFamily="2" charset="-78"/>
            </a:endParaRPr>
          </a:p>
          <a:p>
            <a:pPr algn="r" rtl="1" eaLnBrk="1" hangingPunct="1"/>
            <a:r>
              <a:rPr lang="en-US" sz="3200" b="1" dirty="0">
                <a:cs typeface="B Nazanin" pitchFamily="2" charset="-78"/>
              </a:rPr>
              <a:t>    </a:t>
            </a:r>
            <a:r>
              <a:rPr lang="fa-IR" sz="3200" b="1" dirty="0">
                <a:cs typeface="B Nazanin" pitchFamily="2" charset="-78"/>
              </a:rPr>
              <a:t>1.5 میلیون مورد مرگ از سل</a:t>
            </a:r>
          </a:p>
        </p:txBody>
      </p:sp>
    </p:spTree>
    <p:extLst>
      <p:ext uri="{BB962C8B-B14F-4D97-AF65-F5344CB8AC3E}">
        <p14:creationId xmlns:p14="http://schemas.microsoft.com/office/powerpoint/2010/main" xmlns="" val="614682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4110217"/>
              </p:ext>
            </p:extLst>
          </p:nvPr>
        </p:nvGraphicFramePr>
        <p:xfrm>
          <a:off x="457200" y="2057400"/>
          <a:ext cx="8269287" cy="453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99"/>
                <a:gridCol w="1322926"/>
                <a:gridCol w="1873031"/>
                <a:gridCol w="1873031"/>
              </a:tblGrid>
              <a:tr h="1012924">
                <a:tc>
                  <a:txBody>
                    <a:bodyPr/>
                    <a:lstStyle/>
                    <a:p>
                      <a:endParaRPr lang="en-US" sz="1800" dirty="0">
                        <a:cs typeface="B Nazanin" pitchFamily="2" charset="-78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itchFamily="2" charset="-78"/>
                        </a:rPr>
                        <a:t>جهان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Titr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itchFamily="2" charset="-78"/>
                        </a:rPr>
                        <a:t>منطقه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Titr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itchFamily="2" charset="-78"/>
                        </a:rPr>
                        <a:t>ایران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Titr" pitchFamily="2" charset="-78"/>
                      </a:endParaRPr>
                    </a:p>
                  </a:txBody>
                  <a:tcPr marT="45711" marB="45711" anchor="ctr"/>
                </a:tc>
              </a:tr>
              <a:tr h="1175246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میزان شیوع</a:t>
                      </a:r>
                      <a:endPara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  <a:p>
                      <a:pPr algn="ctr"/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( /100,000)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159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3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Nazanin" pitchFamily="2" charset="-78"/>
                        </a:rPr>
                        <a:t>165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B Nazanin" pitchFamily="2" charset="-78"/>
                        </a:rPr>
                        <a:t>32</a:t>
                      </a:r>
                    </a:p>
                  </a:txBody>
                  <a:tcPr marT="45711" marB="45711" anchor="ctr" horzOverflow="overflow"/>
                </a:tc>
              </a:tr>
              <a:tr h="11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Nazanin" pitchFamily="2" charset="-78"/>
                        </a:rPr>
                        <a:t>میزان مرگ و میر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( /100,000)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16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3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Nazanin" pitchFamily="2" charset="-78"/>
                        </a:rPr>
                        <a:t>23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B Nazanin" pitchFamily="2" charset="-78"/>
                        </a:rPr>
                        <a:t>3/2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B Nazanin" pitchFamily="2" charset="-78"/>
                      </a:endParaRPr>
                    </a:p>
                  </a:txBody>
                  <a:tcPr marT="45711" marB="45711" anchor="ctr" horzOverflow="overflow"/>
                </a:tc>
              </a:tr>
              <a:tr h="1175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Nazanin" pitchFamily="2" charset="-78"/>
                        </a:rPr>
                        <a:t>میزان بروز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( /100,000)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126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a-IR" sz="3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Nazanin" pitchFamily="2" charset="-78"/>
                        </a:rPr>
                        <a:t>121</a:t>
                      </a:r>
                      <a:endParaRPr lang="en-US" sz="3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21</a:t>
                      </a:r>
                      <a:endParaRPr kumimoji="0" lang="en-US" sz="3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+mn-ea"/>
                        <a:cs typeface="B Nazanin" pitchFamily="2" charset="-78"/>
                      </a:endParaRPr>
                    </a:p>
                  </a:txBody>
                  <a:tcPr marT="45711" marB="45711" anchor="ctr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B Titr" pitchFamily="2" charset="-78"/>
              </a:rPr>
              <a:t>بار بیماری سل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9414203"/>
              </p:ext>
            </p:extLst>
          </p:nvPr>
        </p:nvGraphicFramePr>
        <p:xfrm>
          <a:off x="457200" y="1500188"/>
          <a:ext cx="8472489" cy="4748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4521"/>
                <a:gridCol w="2488327"/>
                <a:gridCol w="1927166"/>
                <a:gridCol w="2042475"/>
              </a:tblGrid>
              <a:tr h="741902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نوع بیماری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بروز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گزارش شده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19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cs typeface="B Nazanin" pitchFamily="2" charset="-78"/>
                        </a:rPr>
                        <a:t>No.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Rate (/100,000)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140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 کل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10044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12.90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0911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cs typeface="B Nazanin" pitchFamily="2" charset="-78"/>
                        </a:rPr>
                        <a:t>سل ریوی  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+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4975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6.39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82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-</a:t>
                      </a:r>
                      <a:endParaRPr lang="en-US" sz="48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1964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2.52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0426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cs typeface="B Nazanin" pitchFamily="2" charset="-78"/>
                        </a:rPr>
                        <a:t>سل خارج ریوی 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2795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3.59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323" name="Title 2"/>
          <p:cNvSpPr>
            <a:spLocks noGrp="1"/>
          </p:cNvSpPr>
          <p:nvPr>
            <p:ph type="title"/>
          </p:nvPr>
        </p:nvSpPr>
        <p:spPr>
          <a:xfrm>
            <a:off x="857250" y="274638"/>
            <a:ext cx="8072438" cy="1143000"/>
          </a:xfrm>
        </p:spPr>
        <p:txBody>
          <a:bodyPr/>
          <a:lstStyle/>
          <a:p>
            <a:pPr eaLnBrk="1" hangingPunct="1"/>
            <a:r>
              <a:rPr lang="fa-IR" sz="3200" b="1" smtClean="0">
                <a:solidFill>
                  <a:srgbClr val="C00000"/>
                </a:solidFill>
                <a:cs typeface="B Titr" pitchFamily="2" charset="-78"/>
              </a:rPr>
              <a:t>میزان بروز گزارش شده سل – ایران 1393</a:t>
            </a:r>
            <a:endParaRPr lang="en-US" sz="3200" b="1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CF4C44-D95F-4679-ACB0-8C12A2A8DEA3}" type="datetime1">
              <a:rPr lang="en-US"/>
              <a:pPr>
                <a:defRPr/>
              </a:pPr>
              <a:t>10/21/2015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B5AFE5-0ED9-4775-A67C-DACC61F9556C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9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86600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44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rPr>
              <a:t>میزان بروز گزارش شده سل </a:t>
            </a:r>
            <a:r>
              <a:rPr lang="fa-IR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rPr>
              <a:t/>
            </a:r>
            <a:br>
              <a:rPr lang="fa-IR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rPr>
            </a:br>
            <a:r>
              <a:rPr lang="fa-IR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rPr>
              <a:t>کرمانشاه</a:t>
            </a:r>
            <a:r>
              <a:rPr lang="en-US" sz="31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rPr>
              <a:t>;</a:t>
            </a:r>
            <a:r>
              <a:rPr lang="fa-IR" sz="31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B Titr" pitchFamily="2" charset="-78"/>
              </a:rPr>
              <a:t>1393</a:t>
            </a:r>
            <a:endParaRPr lang="en-US" sz="31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2074901"/>
              </p:ext>
            </p:extLst>
          </p:nvPr>
        </p:nvGraphicFramePr>
        <p:xfrm>
          <a:off x="457200" y="1981200"/>
          <a:ext cx="8382000" cy="463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943"/>
                <a:gridCol w="2354943"/>
                <a:gridCol w="1836057"/>
                <a:gridCol w="1836057"/>
              </a:tblGrid>
              <a:tr h="85413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نوع بیماری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بروز گزارش شده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تعداد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میزان </a:t>
                      </a:r>
                      <a:r>
                        <a:rPr lang="fa-IR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(100000/)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809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کل موارد سل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280">
                <a:tc rowSpan="2"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سل ریوی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اسمیر </a:t>
                      </a:r>
                      <a:r>
                        <a:rPr lang="fa-IR" sz="3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مثبت 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اسمیر منفی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809">
                <a:tc gridSpan="2"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سل خارج ریوی 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17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مقایسه بروز سل در سالهای93-89 دراستان کرمانشاه</a:t>
            </a:r>
            <a:endParaRPr lang="en-US" sz="2400" b="1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9726554"/>
              </p:ext>
            </p:extLst>
          </p:nvPr>
        </p:nvGraphicFramePr>
        <p:xfrm>
          <a:off x="152400" y="990600"/>
          <a:ext cx="8839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418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itchFamily="2" charset="-78"/>
              </a:rPr>
              <a:t>مقایسه تعداد بیمار مشکوک بررسی شده در سالهای93-89 دراستان کرمانشاه</a:t>
            </a:r>
            <a:endParaRPr lang="en-US" sz="2400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2242639"/>
              </p:ext>
            </p:extLst>
          </p:nvPr>
        </p:nvGraphicFramePr>
        <p:xfrm>
          <a:off x="304800" y="14478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85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مقایسه نسبت بیماران خلط مثبت به کل موارد سل در سالهای93-89 دراستان کرمانشاه</a:t>
            </a:r>
            <a:endParaRPr lang="en-US" sz="2000" b="1" dirty="0">
              <a:cs typeface="B Nazanin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3491988"/>
              </p:ext>
            </p:extLst>
          </p:nvPr>
        </p:nvGraphicFramePr>
        <p:xfrm>
          <a:off x="5334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328550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249</Words>
  <Application>Microsoft Office PowerPoint</Application>
  <PresentationFormat>On-screen Show (4:3)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Ion Boardroom</vt:lpstr>
      <vt:lpstr>Slide 1</vt:lpstr>
      <vt:lpstr>Slide 2</vt:lpstr>
      <vt:lpstr>میزان بروز تخمینی سل - 2013</vt:lpstr>
      <vt:lpstr>Slide 4</vt:lpstr>
      <vt:lpstr>میزان بروز گزارش شده سل – ایران 1393</vt:lpstr>
      <vt:lpstr>میزان بروز گزارش شده سل  کرمانشاه;1393</vt:lpstr>
      <vt:lpstr>مقایسه بروز سل در سالهای93-89 دراستان کرمانشاه</vt:lpstr>
      <vt:lpstr>مقایسه تعداد بیمار مشکوک بررسی شده در سالهای93-89 دراستان کرمانشاه</vt:lpstr>
      <vt:lpstr>مقایسه نسبت بیماران خلط مثبت به کل موارد سل در سالهای93-89 دراستان کرمانشاه</vt:lpstr>
      <vt:lpstr>مقایسه تعداد کل بیماران مسلول (جدید ودرمان مجدد) درسالهای 93-89 در استان  کرمانشاه</vt:lpstr>
      <vt:lpstr>مقایسه میزان موفقیت درمان در سالهای 93-89دراستان کرمانشاه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Rezaie</dc:creator>
  <cp:lastModifiedBy>R!!!</cp:lastModifiedBy>
  <cp:revision>16</cp:revision>
  <dcterms:created xsi:type="dcterms:W3CDTF">2015-10-17T08:00:48Z</dcterms:created>
  <dcterms:modified xsi:type="dcterms:W3CDTF">2015-10-21T08:51:52Z</dcterms:modified>
</cp:coreProperties>
</file>