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94" r:id="rId2"/>
    <p:sldId id="303" r:id="rId3"/>
    <p:sldId id="306" r:id="rId4"/>
    <p:sldId id="295" r:id="rId5"/>
    <p:sldId id="296" r:id="rId6"/>
    <p:sldId id="297" r:id="rId7"/>
    <p:sldId id="299" r:id="rId8"/>
    <p:sldId id="302" r:id="rId9"/>
    <p:sldId id="305" r:id="rId10"/>
    <p:sldId id="278" r:id="rId11"/>
    <p:sldId id="304" r:id="rId12"/>
    <p:sldId id="308" r:id="rId13"/>
    <p:sldId id="309" r:id="rId14"/>
    <p:sldId id="310" r:id="rId15"/>
    <p:sldId id="311" r:id="rId16"/>
    <p:sldId id="312" r:id="rId17"/>
    <p:sldId id="313" r:id="rId18"/>
    <p:sldId id="300" r:id="rId19"/>
    <p:sldId id="315" r:id="rId20"/>
    <p:sldId id="316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2130-3E2E-41E1-9413-5ADCC4D79CF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1D4D-0892-473A-AE3E-F608A42D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F4BA7B6-1253-4A10-BA62-8531C47D3F4C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83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3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72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1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834B4E-696A-4338-B7EA-ACDB9817802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2DD5-1893-4621-BEF0-3E73909E3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56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Promotion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8344"/>
            <a:ext cx="8946541" cy="4690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400" b="1" dirty="0" smtClean="0"/>
              <a:t>تهیه و تنظیم:</a:t>
            </a:r>
          </a:p>
          <a:p>
            <a:pPr marL="0" indent="0" algn="ctr">
              <a:buNone/>
            </a:pPr>
            <a:r>
              <a:rPr lang="fa-IR" sz="2400" b="1" dirty="0" smtClean="0"/>
              <a:t>دکتر علی اکبر پرویزی</a:t>
            </a:r>
          </a:p>
          <a:p>
            <a:pPr marL="0" indent="0" algn="ctr">
              <a:buNone/>
            </a:pPr>
            <a:r>
              <a:rPr lang="fa-IR" sz="2400" b="1" dirty="0" smtClean="0"/>
              <a:t>استادیار دانشگاه علوم پزشکی کرمانشاه</a:t>
            </a:r>
          </a:p>
          <a:p>
            <a:pPr marL="0" indent="0" algn="ctr">
              <a:buNone/>
            </a:pPr>
            <a:r>
              <a:rPr lang="fa-IR" sz="2400" b="1" dirty="0" smtClean="0"/>
              <a:t>دپارتمان گروه روان شناسی بالینی</a:t>
            </a:r>
            <a:endParaRPr lang="en-US" sz="2400" b="1" dirty="0"/>
          </a:p>
        </p:txBody>
      </p:sp>
      <p:pic>
        <p:nvPicPr>
          <p:cNvPr id="1026" name="Picture 2" descr="الا بذكر الله تطمئن القلو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07" y="3676919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M. Barry, January 2011</a:t>
            </a: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23850"/>
            <a:ext cx="8229600" cy="1123950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WHO-2000</a:t>
            </a:r>
            <a:br>
              <a:rPr lang="en-GB" altLang="en-US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</a:br>
            <a:r>
              <a:rPr lang="en-GB" altLang="en-US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NORMALITY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610600" cy="4267200"/>
          </a:xfrm>
        </p:spPr>
        <p:txBody>
          <a:bodyPr/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Physical Well-being (Physical Health And Fitness)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Psychological Well-being (Positive Functioning , Happiness)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Social Well-being (Relations With Others And Society)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Spiritual Well-being (Meaning And Purpose In Life)</a:t>
            </a:r>
          </a:p>
        </p:txBody>
      </p:sp>
      <p:pic>
        <p:nvPicPr>
          <p:cNvPr id="5" name="Picture 26" descr="nervous sytem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32" y="1752600"/>
            <a:ext cx="1595438" cy="390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ISLAM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&amp; MENTAL </a:t>
            </a:r>
            <a:r>
              <a:rPr lang="en-GB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HEALTH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62130"/>
            <a:ext cx="11256135" cy="4986269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ar-SA" b="1" dirty="0"/>
              <a:t>یکی از مهم ترین مسائل دین اسلام، توجه به بهداشت و سلامت </a:t>
            </a:r>
            <a:r>
              <a:rPr lang="ar-SA" b="1" u="sng" dirty="0">
                <a:solidFill>
                  <a:srgbClr val="FFFF00"/>
                </a:solidFill>
              </a:rPr>
              <a:t>جسم و روان </a:t>
            </a:r>
            <a:r>
              <a:rPr lang="ar-SA" b="1" dirty="0" smtClean="0"/>
              <a:t>است</a:t>
            </a:r>
            <a:r>
              <a:rPr lang="fa-IR" b="1" dirty="0" smtClean="0"/>
              <a:t>:  </a:t>
            </a:r>
          </a:p>
          <a:p>
            <a:pPr marL="0" indent="0" algn="ctr">
              <a:buNone/>
            </a:pPr>
            <a:r>
              <a:rPr lang="fa-IR" b="1" u="sng" dirty="0" smtClean="0">
                <a:solidFill>
                  <a:srgbClr val="FFFF00"/>
                </a:solidFill>
              </a:rPr>
              <a:t>خداوند متعال در قرآن کریم می فرمایند: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FFFF00"/>
                </a:solidFill>
              </a:rPr>
              <a:t>. </a:t>
            </a:r>
            <a:r>
              <a:rPr lang="en-GB" altLang="en-US" sz="2400" b="1" u="sng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PHYSICAL WELL-BEING </a:t>
            </a:r>
            <a:r>
              <a:rPr lang="fa-IR" sz="2400" b="1" i="1" u="sng" dirty="0" smtClean="0"/>
              <a:t>وأنفقوا في سبيل الله</a:t>
            </a:r>
            <a:r>
              <a:rPr lang="fa-IR" sz="2400" b="1" u="sng" dirty="0" smtClean="0"/>
              <a:t> ولا </a:t>
            </a:r>
            <a:r>
              <a:rPr lang="fa-IR" sz="2400" b="1" i="1" u="sng" dirty="0" smtClean="0"/>
              <a:t>تلقوا بأيديكم إلى التهلكة</a:t>
            </a:r>
            <a:r>
              <a:rPr lang="fa-IR" sz="2400" b="1" i="1" u="sng" dirty="0" smtClean="0">
                <a:solidFill>
                  <a:srgbClr val="FFFF00"/>
                </a:solidFill>
              </a:rPr>
              <a:t>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rgbClr val="FFFF00"/>
                </a:solidFill>
              </a:rPr>
              <a:t>و </a:t>
            </a:r>
            <a:r>
              <a:rPr lang="fa-IR" b="1" dirty="0">
                <a:solidFill>
                  <a:srgbClr val="FFFF00"/>
                </a:solidFill>
              </a:rPr>
              <a:t>در راهِ خدا، انفاق کنید! و </a:t>
            </a:r>
            <a:r>
              <a:rPr lang="fa-IR" b="1" u="sng" dirty="0">
                <a:solidFill>
                  <a:srgbClr val="FFFF00"/>
                </a:solidFill>
              </a:rPr>
              <a:t>خود را به دست خود، به هلاکت نیفکنید</a:t>
            </a:r>
            <a:r>
              <a:rPr lang="fa-IR" dirty="0" smtClean="0"/>
              <a:t>! (</a:t>
            </a:r>
            <a:r>
              <a:rPr lang="fa-IR" dirty="0"/>
              <a:t>سوره بقره،195</a:t>
            </a:r>
            <a:r>
              <a:rPr lang="fa-IR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u="sng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PSYCHOLOGICAL WELL-BEING </a:t>
            </a:r>
            <a:r>
              <a:rPr lang="ar-SA" sz="2800" b="1" dirty="0"/>
              <a:t>«</a:t>
            </a:r>
            <a:r>
              <a:rPr lang="ar-SA" sz="2800" b="1" u="sng" dirty="0"/>
              <a:t>قَدْ أَفْلَحَ مَنْ زَکّیها؛ </a:t>
            </a:r>
            <a:endParaRPr lang="fa-IR" sz="2800" b="1" u="sng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u="sng" dirty="0" smtClean="0">
                <a:solidFill>
                  <a:srgbClr val="FFFF00"/>
                </a:solidFill>
              </a:rPr>
              <a:t>همانا </a:t>
            </a:r>
            <a:r>
              <a:rPr lang="ar-SA" u="sng" dirty="0">
                <a:solidFill>
                  <a:srgbClr val="FFFF00"/>
                </a:solidFill>
              </a:rPr>
              <a:t>هر که نفس خود را تزکیه کرد، رستگار شد». </a:t>
            </a:r>
            <a:r>
              <a:rPr lang="fa-IR" u="sng" dirty="0" smtClean="0">
                <a:solidFill>
                  <a:srgbClr val="FFFF00"/>
                </a:solidFill>
              </a:rPr>
              <a:t>سوره </a:t>
            </a:r>
            <a:r>
              <a:rPr lang="fa-IR" u="sng" dirty="0">
                <a:solidFill>
                  <a:srgbClr val="FFFF00"/>
                </a:solidFill>
              </a:rPr>
              <a:t>شمس، آیه </a:t>
            </a:r>
            <a:r>
              <a:rPr lang="fa-IR" u="sng" dirty="0" smtClean="0">
                <a:solidFill>
                  <a:srgbClr val="FFFF00"/>
                </a:solidFill>
              </a:rPr>
              <a:t>9</a:t>
            </a:r>
          </a:p>
          <a:p>
            <a:pPr marL="0" indent="0" algn="r">
              <a:buNone/>
            </a:pPr>
            <a:r>
              <a:rPr lang="ar-SA" dirty="0" smtClean="0"/>
              <a:t>«</a:t>
            </a:r>
            <a:r>
              <a:rPr lang="ar-SA" b="1" dirty="0"/>
              <a:t>تزکیه» </a:t>
            </a:r>
            <a:r>
              <a:rPr lang="ar-SA" b="1" dirty="0" smtClean="0"/>
              <a:t>همان </a:t>
            </a:r>
            <a:r>
              <a:rPr lang="ar-SA" b="1" dirty="0"/>
              <a:t>چیزی است که امروزه از آن به سلامت روان یاد می کنند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u="sng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SPIRITUAL WELL-BEING </a:t>
            </a:r>
            <a:r>
              <a:rPr lang="ar-SA" sz="2800" b="1" dirty="0" smtClean="0"/>
              <a:t>«</a:t>
            </a:r>
            <a:r>
              <a:rPr lang="ar-SA" sz="2800" b="1" dirty="0"/>
              <a:t>أَ</a:t>
            </a:r>
            <a:r>
              <a:rPr lang="ar-SA" sz="2800" b="1" u="sng" dirty="0"/>
              <a:t>لا بِذِکْرِ اللّهِ تَطْمَئِنُّ الْقُلُوبُ</a:t>
            </a:r>
            <a:r>
              <a:rPr lang="fa-IR" sz="2800" b="1" u="sng" dirty="0"/>
              <a:t>»</a:t>
            </a:r>
            <a:r>
              <a:rPr lang="ar-SA" sz="2800" b="1" u="sng" dirty="0"/>
              <a:t> </a:t>
            </a:r>
            <a:r>
              <a:rPr lang="fa-IR" sz="2800" b="1" u="sng" dirty="0"/>
              <a:t>(الرعد – 28)</a:t>
            </a:r>
            <a:r>
              <a:rPr lang="en-GB" altLang="en-US" sz="2800" dirty="0">
                <a:latin typeface="Times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fa-IR" sz="2800" b="1" u="sng" dirty="0" smtClean="0"/>
          </a:p>
          <a:p>
            <a:pPr marL="0" indent="0" algn="r">
              <a:buNone/>
            </a:pPr>
            <a:r>
              <a:rPr lang="ar-SA" b="1" dirty="0" smtClean="0">
                <a:solidFill>
                  <a:srgbClr val="FFFF00"/>
                </a:solidFill>
              </a:rPr>
              <a:t>همانا با یاد خداوند، دل ها آرامش می یابد». </a:t>
            </a:r>
            <a:endParaRPr lang="fa-IR" b="1" dirty="0" smtClean="0">
              <a:solidFill>
                <a:srgbClr val="FFFF00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/>
              <a:t> پیامبر اعظم صلی الله علیه وآله فرمودند: </a:t>
            </a:r>
            <a:r>
              <a:rPr lang="fa-IR" b="1" u="sng" dirty="0">
                <a:solidFill>
                  <a:srgbClr val="FFFF00"/>
                </a:solidFill>
              </a:rPr>
              <a:t>"اِنّما بُعِثتُ لاُتِّمَ مَکارِم الاَخلاق" </a:t>
            </a:r>
            <a:r>
              <a:rPr lang="fa-IR" b="1" u="sng" dirty="0"/>
              <a:t>من برای تکمیل </a:t>
            </a:r>
            <a:r>
              <a:rPr lang="fa-IR" b="1" u="sng" dirty="0" smtClean="0">
                <a:solidFill>
                  <a:srgbClr val="FFFF00"/>
                </a:solidFill>
              </a:rPr>
              <a:t>اخلاق پسندیده </a:t>
            </a:r>
            <a:r>
              <a:rPr lang="fa-IR" b="1" u="sng" dirty="0"/>
              <a:t>مبعوث </a:t>
            </a:r>
            <a:r>
              <a:rPr lang="fa-IR" b="1" u="sng" dirty="0" smtClean="0"/>
              <a:t>شدم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حضرت علی(ع)  فرمودند: </a:t>
            </a:r>
            <a:r>
              <a:rPr lang="fa-IR" b="1" dirty="0" smtClean="0"/>
              <a:t>مسلمان </a:t>
            </a:r>
            <a:r>
              <a:rPr lang="fa-IR" b="1" dirty="0"/>
              <a:t>کسی است که مسلمانان از دست و زبان او در امان باشند</a:t>
            </a:r>
            <a:r>
              <a:rPr lang="fa-IR" dirty="0"/>
              <a:t>. </a:t>
            </a:r>
            <a:r>
              <a:rPr lang="fa-IR" dirty="0" smtClean="0"/>
              <a:t>نهج </a:t>
            </a:r>
            <a:r>
              <a:rPr lang="fa-IR" dirty="0" smtClean="0"/>
              <a:t>البلاغه خطبه </a:t>
            </a:r>
            <a:r>
              <a:rPr lang="fa-IR" dirty="0" smtClean="0"/>
              <a:t>167</a:t>
            </a:r>
          </a:p>
          <a:p>
            <a:pPr algn="r" rtl="1"/>
            <a:r>
              <a:rPr lang="fa-IR" b="1" dirty="0"/>
              <a:t>خدا را بر آن بنده بخشایش است</a:t>
            </a:r>
          </a:p>
          <a:p>
            <a:pPr algn="r" rtl="1"/>
            <a:r>
              <a:rPr lang="fa-IR" b="1" dirty="0"/>
              <a:t>که خلق از وجودش در آسایش است</a:t>
            </a:r>
          </a:p>
          <a:p>
            <a:pPr algn="r" rtl="1"/>
            <a:endParaRPr lang="fa-I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b="1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SOCIAL WELL-BEING </a:t>
            </a:r>
            <a:endParaRPr lang="fa-IR" altLang="en-US" b="1" dirty="0" smtClean="0">
              <a:solidFill>
                <a:srgbClr val="FFFF00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fa-IR" b="1" dirty="0" smtClean="0">
              <a:solidFill>
                <a:srgbClr val="FFFF00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r">
              <a:buNone/>
            </a:pPr>
            <a:endParaRPr lang="fa-IR" b="1" dirty="0" smtClean="0">
              <a:solidFill>
                <a:srgbClr val="FFFF00"/>
              </a:solidFill>
            </a:endParaRPr>
          </a:p>
          <a:p>
            <a:pPr algn="r">
              <a:buFont typeface="Wingdings" panose="05000000000000000000" pitchFamily="2" charset="2"/>
              <a:buChar char="v"/>
            </a:pPr>
            <a:endParaRPr lang="fa-IR" b="1" dirty="0" smtClean="0">
              <a:solidFill>
                <a:srgbClr val="FFFF00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853248"/>
            <a:ext cx="9072040" cy="4637704"/>
          </a:xfrm>
        </p:spPr>
      </p:pic>
    </p:spTree>
    <p:extLst>
      <p:ext uri="{BB962C8B-B14F-4D97-AF65-F5344CB8AC3E}">
        <p14:creationId xmlns:p14="http://schemas.microsoft.com/office/powerpoint/2010/main" val="398646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&amp; Community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1983424"/>
            <a:ext cx="6452315" cy="4005251"/>
          </a:xfrm>
        </p:spPr>
      </p:pic>
    </p:spTree>
    <p:extLst>
      <p:ext uri="{BB962C8B-B14F-4D97-AF65-F5344CB8AC3E}">
        <p14:creationId xmlns:p14="http://schemas.microsoft.com/office/powerpoint/2010/main" val="204225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Health&amp; Marriage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Maturity: Physical-Psychological-Social- Economical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Motivation: Love- attractiveness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Information: women&amp; men psychology</a:t>
            </a:r>
          </a:p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Good life…………..Good child…………..Good community </a:t>
            </a:r>
          </a:p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Mental health  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85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Normal Community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1224"/>
            <a:ext cx="10616463" cy="494548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KNOWLEDGE</a:t>
            </a:r>
            <a:r>
              <a:rPr lang="fa-IR" dirty="0" smtClean="0"/>
              <a:t>                                                  # </a:t>
            </a:r>
            <a:r>
              <a:rPr lang="en-US" dirty="0" smtClean="0"/>
              <a:t> </a:t>
            </a:r>
            <a:r>
              <a:rPr lang="fa-IR" sz="1800" dirty="0"/>
              <a:t>جان نباشد جز خبر در آزمون هر که را افزون خبر جانش فزون</a:t>
            </a:r>
            <a:br>
              <a:rPr lang="fa-IR" sz="1800" dirty="0"/>
            </a:br>
            <a:r>
              <a:rPr lang="fa-IR" sz="1800" dirty="0"/>
              <a:t>اقتضای جان چو ایدل آگهی است هرکه آگاه تر بود جانش قوی </a:t>
            </a:r>
            <a:r>
              <a:rPr lang="fa-IR" sz="1800" dirty="0" smtClean="0"/>
              <a:t>است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FREEDOM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The Right of Section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Social Justice </a:t>
            </a:r>
            <a:endParaRPr lang="fa-IR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Satisfy the Needs Hierarchy</a:t>
            </a:r>
            <a:r>
              <a:rPr lang="fa-IR" b="1" dirty="0" smtClean="0"/>
              <a:t>    </a:t>
            </a:r>
            <a:r>
              <a:rPr lang="fa-IR" i="1" dirty="0" smtClean="0">
                <a:solidFill>
                  <a:srgbClr val="FFFF00"/>
                </a:solidFill>
              </a:rPr>
              <a:t>آدمی اول حریص نان بود                               </a:t>
            </a:r>
          </a:p>
          <a:p>
            <a:r>
              <a:rPr lang="fa-IR" i="1" dirty="0" smtClean="0">
                <a:solidFill>
                  <a:srgbClr val="FFFF00"/>
                </a:solidFill>
              </a:rPr>
              <a:t>  زانک قوت و نان ستون جان بود                                                                            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FFFF00"/>
                </a:solidFill>
              </a:rPr>
              <a:t>           </a:t>
            </a:r>
            <a:r>
              <a:rPr lang="en-US" b="1" dirty="0" smtClean="0">
                <a:solidFill>
                  <a:srgbClr val="FFFF00"/>
                </a:solidFill>
              </a:rPr>
              <a:t>SELF-ACTUALIZATION=MENTAL HEALTH</a:t>
            </a:r>
            <a:endParaRPr lang="fa-IR" b="1" dirty="0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42" y="2026881"/>
            <a:ext cx="2603833" cy="37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8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PEACE </a:t>
            </a:r>
            <a:r>
              <a:rPr lang="fa-IR" dirty="0" smtClean="0">
                <a:solidFill>
                  <a:srgbClr val="FFFF00"/>
                </a:solidFill>
              </a:rPr>
              <a:t> &amp; W</a:t>
            </a:r>
            <a:r>
              <a:rPr lang="en-US" dirty="0" smtClean="0">
                <a:solidFill>
                  <a:srgbClr val="FFFF00"/>
                </a:solidFill>
              </a:rPr>
              <a:t>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Intimacy</a:t>
            </a:r>
            <a:r>
              <a:rPr lang="fa-IR" dirty="0" smtClean="0"/>
              <a:t>-</a:t>
            </a:r>
            <a:r>
              <a:rPr lang="en-US" dirty="0"/>
              <a:t>S</a:t>
            </a:r>
            <a:r>
              <a:rPr lang="en-US" dirty="0" smtClean="0"/>
              <a:t>mile</a:t>
            </a:r>
            <a:r>
              <a:rPr lang="fa-IR" dirty="0" smtClean="0"/>
              <a:t>-  </a:t>
            </a:r>
            <a:r>
              <a:rPr lang="en-US" dirty="0" smtClean="0"/>
              <a:t>Support= Mental health</a:t>
            </a:r>
            <a:endParaRPr lang="en-US" dirty="0"/>
          </a:p>
        </p:txBody>
      </p:sp>
      <p:pic>
        <p:nvPicPr>
          <p:cNvPr id="3074" name="Picture 2" descr="نتیجه تصویری برای ادمی ابتدا حریص نان بو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3246325"/>
            <a:ext cx="263920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نتیجه تصویری برای دوستی"/>
          <p:cNvSpPr>
            <a:spLocks noChangeAspect="1" noChangeArrowheads="1"/>
          </p:cNvSpPr>
          <p:nvPr/>
        </p:nvSpPr>
        <p:spPr bwMode="auto">
          <a:xfrm>
            <a:off x="6698353" y="3845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نتیجه تصویری برای دوست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94" y="3246325"/>
            <a:ext cx="2700917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6" y="1609859"/>
            <a:ext cx="3257347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2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Smile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وقتی لبخند می زنید احساس بهتری </a:t>
            </a:r>
            <a:r>
              <a:rPr lang="fa-IR" dirty="0" smtClean="0"/>
              <a:t>دارید.</a:t>
            </a:r>
          </a:p>
          <a:p>
            <a:pPr algn="r" rtl="1"/>
            <a:r>
              <a:rPr lang="fa-IR" dirty="0"/>
              <a:t>لبخند مسری </a:t>
            </a:r>
            <a:r>
              <a:rPr lang="fa-IR" dirty="0" smtClean="0"/>
              <a:t>است.</a:t>
            </a:r>
          </a:p>
          <a:p>
            <a:pPr algn="r" rtl="1"/>
            <a:r>
              <a:rPr lang="fa-IR" dirty="0"/>
              <a:t>اگر زن هستید, وقتیکه لبخند می زنید به چشم مردان جذاب تر می </a:t>
            </a:r>
            <a:r>
              <a:rPr lang="fa-IR" dirty="0" smtClean="0"/>
              <a:t>شوید</a:t>
            </a:r>
          </a:p>
          <a:p>
            <a:pPr algn="r" rtl="1"/>
            <a:r>
              <a:rPr lang="fa-IR" dirty="0"/>
              <a:t>اینکار باعث می شود دوستانه تر بنظر </a:t>
            </a:r>
            <a:r>
              <a:rPr lang="fa-IR" dirty="0" smtClean="0"/>
              <a:t>برسید</a:t>
            </a:r>
          </a:p>
          <a:p>
            <a:pPr algn="r" rtl="1"/>
            <a:r>
              <a:rPr lang="fa-IR" dirty="0"/>
              <a:t>کسانی که لبخند می زنند عمر طولانی تری </a:t>
            </a:r>
            <a:r>
              <a:rPr lang="fa-IR" dirty="0" smtClean="0"/>
              <a:t>دارند</a:t>
            </a:r>
          </a:p>
          <a:p>
            <a:pPr algn="r" rtl="1"/>
            <a:r>
              <a:rPr lang="fa-IR" dirty="0"/>
              <a:t>اگر همیشه لبخند بزنید بیشتر احتمال دارد که پیشرفت </a:t>
            </a:r>
            <a:r>
              <a:rPr lang="fa-IR" dirty="0" smtClean="0"/>
              <a:t>کنید</a:t>
            </a:r>
          </a:p>
          <a:p>
            <a:pPr algn="r" rtl="1"/>
            <a:r>
              <a:rPr lang="fa-IR" dirty="0"/>
              <a:t>لبخند زدن علامت جهانی شادی است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2" y="16732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2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همه گیرشناسی بیماری های روانی در ایران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29 بررسی انجام شده است</a:t>
            </a:r>
          </a:p>
          <a:p>
            <a:pPr algn="r" rtl="1"/>
            <a:r>
              <a:rPr lang="fa-IR" dirty="0" smtClean="0"/>
              <a:t>نتایج</a:t>
            </a:r>
            <a:endParaRPr lang="en-US" dirty="0" smtClean="0"/>
          </a:p>
          <a:p>
            <a:pPr algn="r" rtl="1"/>
            <a:r>
              <a:rPr lang="fa-IR" dirty="0" smtClean="0"/>
              <a:t>، </a:t>
            </a:r>
            <a:r>
              <a:rPr lang="fa-IR" dirty="0"/>
              <a:t>میزان شیوع اختلالهای روانی را در جمعیت های مورد بررسی </a:t>
            </a:r>
            <a:r>
              <a:rPr lang="fa-IR" u="sng" dirty="0">
                <a:solidFill>
                  <a:srgbClr val="FFFF00"/>
                </a:solidFill>
              </a:rPr>
              <a:t>از ۸% تا ۵۳% </a:t>
            </a:r>
            <a:r>
              <a:rPr lang="fa-IR" dirty="0"/>
              <a:t>در نوسان نشان داده اند. </a:t>
            </a:r>
            <a:r>
              <a:rPr lang="fa-IR" u="sng" dirty="0" smtClean="0">
                <a:solidFill>
                  <a:srgbClr val="FFFF00"/>
                </a:solidFill>
              </a:rPr>
              <a:t>شیوع </a:t>
            </a:r>
            <a:r>
              <a:rPr lang="fa-IR" u="sng" dirty="0">
                <a:solidFill>
                  <a:srgbClr val="FFFF00"/>
                </a:solidFill>
              </a:rPr>
              <a:t>مقطعی قابل قبول را بین ۱۸ تا ۲۳% </a:t>
            </a:r>
            <a:r>
              <a:rPr lang="fa-IR" dirty="0"/>
              <a:t>جمعیت عمومی دانست </a:t>
            </a:r>
            <a:endParaRPr lang="fa-IR" dirty="0" smtClean="0"/>
          </a:p>
          <a:p>
            <a:pPr algn="r" rtl="1"/>
            <a:r>
              <a:rPr lang="fa-IR" dirty="0" smtClean="0"/>
              <a:t>که </a:t>
            </a:r>
            <a:r>
              <a:rPr lang="fa-IR" dirty="0"/>
              <a:t>رقمی بالاتر از کشورهای غربی 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شیوع بیشتر اختلالهای روانی در زنان که گاهی به</a:t>
            </a:r>
            <a:r>
              <a:rPr lang="fa-IR" dirty="0">
                <a:solidFill>
                  <a:srgbClr val="FFFF00"/>
                </a:solidFill>
              </a:rPr>
              <a:t> ۲ تا ۳ برابر </a:t>
            </a:r>
            <a:r>
              <a:rPr lang="fa-IR" dirty="0"/>
              <a:t>میزان شیوع آن در مردان است از نکات مهم مورد اشاره در بررسیها بوده است</a:t>
            </a:r>
            <a:r>
              <a:rPr lang="fa-IR" dirty="0" smtClean="0"/>
              <a:t>.</a:t>
            </a:r>
          </a:p>
          <a:p>
            <a:pPr algn="r" rtl="1"/>
            <a:r>
              <a:rPr lang="fa-IR" b="1" dirty="0"/>
              <a:t>در این آزمون کدام استان بالاترین درصد را داشت؟</a:t>
            </a:r>
            <a:r>
              <a:rPr lang="fa-IR" dirty="0"/>
              <a:t>در سال 78</a:t>
            </a:r>
            <a:r>
              <a:rPr lang="fa-IR" dirty="0" smtClean="0"/>
              <a:t>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5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</a:rPr>
              <a:t>شیوع اختلالات روانی در کشور برحسب استان ها</a:t>
            </a:r>
            <a:r>
              <a:rPr lang="fa-IR" sz="2800" b="1" i="1" dirty="0" smtClean="0">
                <a:solidFill>
                  <a:srgbClr val="FFFF00"/>
                </a:solidFill>
              </a:rPr>
              <a:t/>
            </a:r>
            <a:br>
              <a:rPr lang="fa-IR" sz="2800" b="1" i="1" dirty="0" smtClean="0">
                <a:solidFill>
                  <a:srgbClr val="FFFF00"/>
                </a:solidFill>
              </a:rPr>
            </a:br>
            <a:r>
              <a:rPr lang="fa-IR" sz="2800" b="1" i="1" dirty="0" smtClean="0">
                <a:solidFill>
                  <a:srgbClr val="FFFF00"/>
                </a:solidFill>
              </a:rPr>
              <a:t>دکتر نوربالا وهمکاران1378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5313"/>
            <a:ext cx="10242975" cy="5190185"/>
          </a:xfrm>
        </p:spPr>
        <p:txBody>
          <a:bodyPr/>
          <a:lstStyle/>
          <a:p>
            <a:r>
              <a:rPr lang="fa-IR" dirty="0" smtClean="0"/>
              <a:t>کل استان های کشور=</a:t>
            </a:r>
            <a:r>
              <a:rPr lang="en-US" dirty="0"/>
              <a:t> </a:t>
            </a:r>
            <a:r>
              <a:rPr lang="en-US" dirty="0" smtClean="0"/>
              <a:t>N=15506======</a:t>
            </a:r>
            <a:r>
              <a:rPr lang="en-US" dirty="0" smtClean="0">
                <a:sym typeface="Wingdings" panose="05000000000000000000" pitchFamily="2" charset="2"/>
              </a:rPr>
              <a:t>….&gt;15 YEARS</a:t>
            </a:r>
            <a:endParaRPr lang="en-US" dirty="0" smtClean="0"/>
          </a:p>
          <a:p>
            <a:r>
              <a:rPr lang="fa-IR" dirty="0" smtClean="0"/>
              <a:t>میانگین شیوع در کل کشور</a:t>
            </a:r>
            <a:r>
              <a:rPr lang="en-US" dirty="0"/>
              <a:t> </a:t>
            </a:r>
            <a:r>
              <a:rPr lang="en-US" dirty="0" smtClean="0"/>
              <a:t> MAIN = 21%</a:t>
            </a:r>
          </a:p>
          <a:p>
            <a:r>
              <a:rPr lang="en-US" dirty="0" smtClean="0"/>
              <a:t>FEMALE= 25%............................MALE=15%</a:t>
            </a:r>
          </a:p>
          <a:p>
            <a:r>
              <a:rPr lang="en-US" dirty="0" smtClean="0"/>
              <a:t>DEPRESSIOM&amp; ANXIETY…………….COMMENT PROBLEMS</a:t>
            </a:r>
          </a:p>
          <a:p>
            <a:r>
              <a:rPr lang="fa-IR" dirty="0"/>
              <a:t> </a:t>
            </a:r>
            <a:r>
              <a:rPr lang="fa-IR" dirty="0" smtClean="0"/>
              <a:t>برحسب استان ها</a:t>
            </a:r>
          </a:p>
          <a:p>
            <a:pPr algn="r" rtl="1"/>
            <a:r>
              <a:rPr lang="fa-IR" dirty="0"/>
              <a:t> بالاترین استان چهارمحال و بختیاری بود که </a:t>
            </a:r>
            <a:r>
              <a:rPr lang="fa-IR" dirty="0" smtClean="0"/>
              <a:t>39/1%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بعد گلستان </a:t>
            </a:r>
            <a:r>
              <a:rPr lang="fa-IR" dirty="0" smtClean="0"/>
              <a:t>=37/3% 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کمترین استان یزد </a:t>
            </a:r>
            <a:r>
              <a:rPr lang="fa-IR" dirty="0" smtClean="0"/>
              <a:t>= 11/7%</a:t>
            </a:r>
          </a:p>
          <a:p>
            <a:pPr algn="r" rtl="1"/>
            <a:r>
              <a:rPr lang="fa-IR" dirty="0" smtClean="0"/>
              <a:t>کرمانشاه= 19/2%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PERSONALITY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What Is Normal Personality?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What Traits Does Normal Personality Have?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How Is The Though, Feelings, Behavior Of The Normal Personality?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</a:rPr>
              <a:t>Please Check  Us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1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000" b="1" dirty="0">
                <a:solidFill>
                  <a:srgbClr val="FFFF00"/>
                </a:solidFill>
              </a:rPr>
              <a:t>شیوع اختلالات روانی در </a:t>
            </a:r>
            <a:r>
              <a:rPr lang="fa-IR" sz="2000" b="1" dirty="0" smtClean="0">
                <a:solidFill>
                  <a:srgbClr val="FFFF00"/>
                </a:solidFill>
              </a:rPr>
              <a:t>شهرستان کرمانشاه</a:t>
            </a:r>
            <a:r>
              <a:rPr lang="fa-IR" sz="2000" b="1" i="1" dirty="0">
                <a:solidFill>
                  <a:srgbClr val="FFFF00"/>
                </a:solidFill>
              </a:rPr>
              <a:t/>
            </a:r>
            <a:br>
              <a:rPr lang="fa-IR" sz="2000" b="1" i="1" dirty="0">
                <a:solidFill>
                  <a:srgbClr val="FFFF00"/>
                </a:solidFill>
              </a:rPr>
            </a:br>
            <a:r>
              <a:rPr lang="fa-IR" sz="2000" b="1" i="1" u="sng" dirty="0" smtClean="0">
                <a:solidFill>
                  <a:srgbClr val="FFFF00"/>
                </a:solidFill>
              </a:rPr>
              <a:t>دکترخیرالله صادقی وهمکاران</a:t>
            </a:r>
            <a:r>
              <a:rPr lang="fa-IR" sz="2000" b="1" u="sng" dirty="0" smtClean="0">
                <a:solidFill>
                  <a:srgbClr val="FFFF00"/>
                </a:solidFill>
              </a:rPr>
              <a:t> 1375و 1385</a:t>
            </a:r>
            <a:endParaRPr lang="en-US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a-IR" b="1" u="sng" dirty="0" smtClean="0">
                <a:solidFill>
                  <a:srgbClr val="FFFF00"/>
                </a:solidFill>
              </a:rPr>
              <a:t>حجم نمونه</a:t>
            </a:r>
            <a:r>
              <a:rPr lang="en-US" b="1" u="sng" dirty="0" smtClean="0">
                <a:solidFill>
                  <a:srgbClr val="FFFF00"/>
                </a:solidFill>
              </a:rPr>
              <a:t> N=</a:t>
            </a:r>
            <a:r>
              <a:rPr lang="fa-IR" b="1" u="sng" dirty="0" smtClean="0">
                <a:solidFill>
                  <a:srgbClr val="FFFF00"/>
                </a:solidFill>
              </a:rPr>
              <a:t>501</a:t>
            </a:r>
            <a:r>
              <a:rPr lang="en-US" b="1" u="sng" dirty="0" smtClean="0">
                <a:solidFill>
                  <a:srgbClr val="FFFF00"/>
                </a:solidFill>
              </a:rPr>
              <a:t>======</a:t>
            </a:r>
            <a:r>
              <a:rPr lang="en-US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</a:t>
            </a:r>
            <a:r>
              <a:rPr lang="fa-IR" b="1" u="sng" dirty="0">
                <a:solidFill>
                  <a:srgbClr val="FFFF00"/>
                </a:solidFill>
              </a:rPr>
              <a:t>(270 زن و 231 مرد</a:t>
            </a:r>
            <a:r>
              <a:rPr lang="fa-IR" b="1" u="sng" dirty="0" smtClean="0">
                <a:solidFill>
                  <a:srgbClr val="FFFF00"/>
                </a:solidFill>
              </a:rPr>
              <a:t>) </a:t>
            </a:r>
            <a:r>
              <a:rPr lang="en-US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….</a:t>
            </a:r>
            <a:r>
              <a:rPr lang="fa-IR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....................</a:t>
            </a:r>
            <a:r>
              <a:rPr lang="en-US" b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&gt;</a:t>
            </a:r>
            <a:r>
              <a:rPr lang="en-US" b="1" u="sng" dirty="0">
                <a:solidFill>
                  <a:srgbClr val="FFFF00"/>
                </a:solidFill>
                <a:sym typeface="Wingdings" panose="05000000000000000000" pitchFamily="2" charset="2"/>
              </a:rPr>
              <a:t>15 YEARS</a:t>
            </a:r>
            <a:endParaRPr lang="en-US" b="1" u="sng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>
                <a:solidFill>
                  <a:srgbClr val="FFFF00"/>
                </a:solidFill>
              </a:rPr>
              <a:t>MAIN 0F PREVALANCE        = </a:t>
            </a:r>
            <a:r>
              <a:rPr lang="en-US" b="1" u="sng" dirty="0" smtClean="0">
                <a:solidFill>
                  <a:srgbClr val="FFFF00"/>
                </a:solidFill>
              </a:rPr>
              <a:t>2</a:t>
            </a:r>
            <a:r>
              <a:rPr lang="fa-IR" b="1" u="sng" dirty="0" smtClean="0">
                <a:solidFill>
                  <a:srgbClr val="FFFF00"/>
                </a:solidFill>
              </a:rPr>
              <a:t>5/15</a:t>
            </a:r>
            <a:r>
              <a:rPr lang="en-US" b="1" u="sng" dirty="0" smtClean="0">
                <a:solidFill>
                  <a:srgbClr val="FFFF00"/>
                </a:solidFill>
              </a:rPr>
              <a:t>%</a:t>
            </a:r>
            <a:endParaRPr lang="en-US" b="1" u="sng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FEMALE= </a:t>
            </a:r>
            <a:r>
              <a:rPr lang="en-US" dirty="0" smtClean="0"/>
              <a:t>21%............................MALE=18%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COMMENT </a:t>
            </a:r>
            <a:r>
              <a:rPr lang="en-US" b="1" u="sng" dirty="0" smtClean="0">
                <a:solidFill>
                  <a:srgbClr val="FFFF00"/>
                </a:solidFill>
              </a:rPr>
              <a:t>PROBLEMS</a:t>
            </a:r>
            <a:endParaRPr lang="en-US" b="1" u="sng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DEPRESSIOM= 15/8%</a:t>
            </a:r>
            <a:endParaRPr lang="fa-I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ANXIETY=16/6%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PERSONALITY DISORDERS= 8/8 ……………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1385…………N=2000…………………&gt;15 YEARS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MAIN 0F PREVALANCE        = </a:t>
            </a:r>
            <a:r>
              <a:rPr lang="en-US" b="1" u="sng" dirty="0" smtClean="0">
                <a:solidFill>
                  <a:srgbClr val="FFFF00"/>
                </a:solidFill>
              </a:rPr>
              <a:t>27/</a:t>
            </a:r>
            <a:r>
              <a:rPr lang="fa-IR" b="1" u="sng" dirty="0" smtClean="0">
                <a:solidFill>
                  <a:srgbClr val="FFFF00"/>
                </a:solidFill>
              </a:rPr>
              <a:t>15</a:t>
            </a:r>
            <a:r>
              <a:rPr lang="en-US" b="1" u="sng" dirty="0">
                <a:solidFill>
                  <a:srgbClr val="FFFF00"/>
                </a:solidFill>
              </a:rPr>
              <a:t>%</a:t>
            </a:r>
          </a:p>
          <a:p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ENHANCING MENTAL HEALTH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Accept Your Feelings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Know Your Vulnerabilities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Become Involved With Other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Know When To Seek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Exercise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161693"/>
          </a:xfrm>
        </p:spPr>
        <p:txBody>
          <a:bodyPr/>
          <a:lstStyle/>
          <a:p>
            <a:pPr algn="ctr"/>
            <a:r>
              <a:rPr lang="fa-IR" sz="1800" b="1" dirty="0"/>
              <a:t>دی شیخ با چراغ همی گشت گرد شهر</a:t>
            </a:r>
            <a:br>
              <a:rPr lang="fa-IR" sz="1800" b="1" dirty="0"/>
            </a:br>
            <a:r>
              <a:rPr lang="fa-IR" sz="1800" b="1" dirty="0"/>
              <a:t>کز دیو و دد ملولم و انسانم آرزوست</a:t>
            </a:r>
            <a:br>
              <a:rPr lang="fa-IR" sz="1800" b="1" dirty="0"/>
            </a:br>
            <a:r>
              <a:rPr lang="fa-IR" sz="1800" b="1" dirty="0"/>
              <a:t>گفتند:" یافت می نشود جسته ایم ما"</a:t>
            </a:r>
            <a:br>
              <a:rPr lang="fa-IR" sz="1800" b="1" dirty="0"/>
            </a:br>
            <a:r>
              <a:rPr lang="fa-IR" sz="1800" b="1" dirty="0"/>
              <a:t>گفت :" آنکه یافت می نشود آنم آرزوست....</a:t>
            </a:r>
            <a:endParaRPr lang="en-US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651" y="2112135"/>
            <a:ext cx="7186411" cy="45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Mental Health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Approaches Of Mental Health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&amp; Community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Researches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1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352"/>
          </a:xfrm>
        </p:spPr>
        <p:txBody>
          <a:bodyPr/>
          <a:lstStyle/>
          <a:p>
            <a:pPr algn="ctr"/>
            <a:r>
              <a:rPr lang="en-GB" alt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Definitions Of Mental Health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390918"/>
            <a:ext cx="11217498" cy="524170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M. H Is Consisted A Different &amp; Multicomponent</a:t>
            </a:r>
            <a:endParaRPr lang="fa-IR" dirty="0" smtClean="0"/>
          </a:p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Unmeasurable With  The Scientific Parameters.</a:t>
            </a:r>
            <a:endParaRPr lang="fa-IR" dirty="0" smtClean="0"/>
          </a:p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Thus, Loss Of Comprehensive Definition</a:t>
            </a:r>
            <a:endParaRPr lang="fa-IR" dirty="0" smtClean="0"/>
          </a:p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Since, The Human Is Complicated Being, Unpredictable &amp; Unique </a:t>
            </a:r>
            <a:endParaRPr lang="fa-IR" dirty="0" smtClean="0"/>
          </a:p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We Can Define The Physical Health (B/P=Normal/Abnormal)</a:t>
            </a:r>
            <a:endParaRPr lang="fa-IR" dirty="0" smtClean="0"/>
          </a:p>
          <a:p>
            <a:pPr marL="457200" indent="-457200" algn="l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Mental Health Is Showed By The Liner Patterns</a:t>
            </a:r>
            <a:endParaRPr lang="fa-IR" dirty="0" smtClean="0"/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Model:</a:t>
            </a:r>
          </a:p>
          <a:p>
            <a:pPr lvl="1" algn="ctr">
              <a:lnSpc>
                <a:spcPct val="90000"/>
              </a:lnSpc>
              <a:buNone/>
              <a:defRPr/>
            </a:pPr>
            <a:r>
              <a:rPr lang="en-US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                    Mental Illness</a:t>
            </a:r>
          </a:p>
          <a:p>
            <a:pPr lvl="1" algn="ctr">
              <a:lnSpc>
                <a:spcPct val="90000"/>
              </a:lnSpc>
              <a:buNone/>
              <a:defRPr/>
            </a:pPr>
            <a:r>
              <a: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+++++++++++++++++++++++++++++</a:t>
            </a:r>
          </a:p>
          <a:p>
            <a:pPr lvl="1" algn="ctr">
              <a:lnSpc>
                <a:spcPct val="90000"/>
              </a:lnSpc>
              <a:buNone/>
              <a:defRPr/>
            </a:pPr>
            <a:r>
              <a: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Healthy&gt;&gt;&gt;&gt;Adjustment reaction&gt;&gt;&gt;&gt;Neurosis&gt;&gt;&gt;&gt;Psychosis</a:t>
            </a:r>
          </a:p>
          <a:p>
            <a:pPr marL="0" indent="0" algn="r" rtl="1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0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Am I Normal Person?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7888"/>
            <a:ext cx="10577826" cy="496051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Well-being In Which The Individual Realizes His Or Her Own Abilities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Cope With The Normal Stresses Of Life,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Productively And Fruitfully,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Able To Make A Contribution To His Or Her Community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Happiness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Toward The Limitations Of Self &amp; Other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Effectively  Cope With The Normal Stresses Of Life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Work Productively And Fruitfully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Relationship </a:t>
            </a:r>
            <a:endParaRPr lang="fa-I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هدف بهداشت روانی، نه تنهارفع نواقص و کاستی های انسان است بلکه به حداکثر رساندن ظرفیت های توان بشری است،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fa-I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Components Of Mental Health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42220" cy="4195481"/>
          </a:xfrm>
        </p:spPr>
        <p:txBody>
          <a:bodyPr/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Realistic Attitude  toward the yourself (Strangest&amp; weakness).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Realistic Attitude  </a:t>
            </a:r>
            <a:r>
              <a:rPr lang="en-US" dirty="0" smtClean="0"/>
              <a:t>toward the  others </a:t>
            </a:r>
            <a:r>
              <a:rPr lang="en-US" dirty="0" smtClean="0"/>
              <a:t>(</a:t>
            </a:r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 smtClean="0"/>
              <a:t>relationship, Responsibility).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Realistic Attitude  </a:t>
            </a:r>
            <a:r>
              <a:rPr lang="en-US" dirty="0" smtClean="0"/>
              <a:t>toward the life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GB" altLang="en-US" dirty="0" smtClean="0">
                <a:solidFill>
                  <a:srgbClr val="FF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Concepts Of Mental Health Vary As A Function Of Time, Place, Culture And Context</a:t>
            </a:r>
          </a:p>
          <a:p>
            <a:pPr marL="0" indent="0">
              <a:lnSpc>
                <a:spcPct val="2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Approaches Of Mental Health</a:t>
            </a:r>
            <a:b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1455314"/>
            <a:ext cx="11165982" cy="4971244"/>
          </a:xfrm>
        </p:spPr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Normality as the Health</a:t>
            </a:r>
            <a:r>
              <a:rPr lang="en-US" dirty="0" smtClean="0"/>
              <a:t>=loss of significant Psychopathology=Normality=Not Enough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Normality as the </a:t>
            </a:r>
            <a:r>
              <a:rPr lang="en-US" u="sng" dirty="0" smtClean="0">
                <a:solidFill>
                  <a:srgbClr val="FFFF00"/>
                </a:solidFill>
              </a:rPr>
              <a:t>Utopia</a:t>
            </a:r>
            <a:r>
              <a:rPr lang="en-US" dirty="0" smtClean="0"/>
              <a:t>=Normal Person= success of psychosocial stages=No Fixation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Normality as the Averag</a:t>
            </a:r>
            <a:r>
              <a:rPr lang="en-US" dirty="0" smtClean="0"/>
              <a:t>e=</a:t>
            </a:r>
            <a:r>
              <a:rPr lang="en-US" dirty="0"/>
              <a:t>Normal </a:t>
            </a:r>
            <a:r>
              <a:rPr lang="en-US" dirty="0" smtClean="0"/>
              <a:t>Person= Mean=I.Q= X=100, SD=10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Normality as the </a:t>
            </a:r>
            <a:r>
              <a:rPr lang="en-US" u="sng" dirty="0" smtClean="0">
                <a:solidFill>
                  <a:srgbClr val="FFFF00"/>
                </a:solidFill>
              </a:rPr>
              <a:t>self- actualization</a:t>
            </a:r>
            <a:r>
              <a:rPr lang="en-US" dirty="0" smtClean="0"/>
              <a:t>=Normal </a:t>
            </a:r>
            <a:r>
              <a:rPr lang="en-US" dirty="0"/>
              <a:t>Person= </a:t>
            </a:r>
            <a:r>
              <a:rPr lang="en-US" dirty="0" smtClean="0"/>
              <a:t>Focus of Process during of Time.</a:t>
            </a:r>
          </a:p>
        </p:txBody>
      </p:sp>
    </p:spTree>
    <p:extLst>
      <p:ext uri="{BB962C8B-B14F-4D97-AF65-F5344CB8AC3E}">
        <p14:creationId xmlns:p14="http://schemas.microsoft.com/office/powerpoint/2010/main" val="33042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PAST- PRESENT-FUTURE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5162"/>
            <a:ext cx="9238423" cy="4883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DEPRESSED……………………………….PAST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ANXIOUS………………………………….FUTURE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NORMAL……………………………….....PERESNT</a:t>
            </a:r>
          </a:p>
          <a:p>
            <a:r>
              <a:rPr lang="en-US" dirty="0" smtClean="0"/>
              <a:t>EXPERICE FRON PAST-…….HERE AND NOW…….HOPE TO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49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810</TotalTime>
  <Words>981</Words>
  <Application>Microsoft Office PowerPoint</Application>
  <PresentationFormat>Widescreen</PresentationFormat>
  <Paragraphs>139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Century Gothic</vt:lpstr>
      <vt:lpstr>Times</vt:lpstr>
      <vt:lpstr>Times New Roman</vt:lpstr>
      <vt:lpstr>Wingdings</vt:lpstr>
      <vt:lpstr>Wingdings 3</vt:lpstr>
      <vt:lpstr>Ion</vt:lpstr>
      <vt:lpstr>Mental Health Promotion </vt:lpstr>
      <vt:lpstr>NORMAL PERSONALITY</vt:lpstr>
      <vt:lpstr>دی شیخ با چراغ همی گشت گرد شهر کز دیو و دد ملولم و انسانم آرزوست گفتند:" یافت می نشود جسته ایم ما" گفت :" آنکه یافت می نشود آنم آرزوست....</vt:lpstr>
      <vt:lpstr>NORMAL PERSONALITY</vt:lpstr>
      <vt:lpstr>Definitions Of Mental Health.  </vt:lpstr>
      <vt:lpstr>Am I Normal Person?</vt:lpstr>
      <vt:lpstr>The Components Of Mental Health</vt:lpstr>
      <vt:lpstr>The Approaches Of Mental Health </vt:lpstr>
      <vt:lpstr>PAST- PRESENT-FUTURE </vt:lpstr>
      <vt:lpstr>WHO-2000 NORMALITY</vt:lpstr>
      <vt:lpstr>ISLAM &amp; MENTAL HEALTH</vt:lpstr>
      <vt:lpstr>PowerPoint Presentation</vt:lpstr>
      <vt:lpstr>Mental Health &amp; Community </vt:lpstr>
      <vt:lpstr> Mental Health&amp; Marriage</vt:lpstr>
      <vt:lpstr>Normal Community Factors</vt:lpstr>
      <vt:lpstr>PEACE  &amp; WAR</vt:lpstr>
      <vt:lpstr>Smile</vt:lpstr>
      <vt:lpstr>همه گیرشناسی بیماری های روانی در ایران</vt:lpstr>
      <vt:lpstr>شیوع اختلالات روانی در کشور برحسب استان ها دکتر نوربالا وهمکاران1378</vt:lpstr>
      <vt:lpstr>شیوع اختلالات روانی در شهرستان کرمانشاه دکترخیرالله صادقی وهمکاران 1375و 1385</vt:lpstr>
      <vt:lpstr>ENHANCING MENTAL HEALTH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بهداشت روانی</dc:title>
  <dc:creator>WIZARD</dc:creator>
  <cp:lastModifiedBy>WIZARD</cp:lastModifiedBy>
  <cp:revision>50</cp:revision>
  <dcterms:created xsi:type="dcterms:W3CDTF">2015-10-23T06:00:34Z</dcterms:created>
  <dcterms:modified xsi:type="dcterms:W3CDTF">2015-10-26T07:44:28Z</dcterms:modified>
</cp:coreProperties>
</file>