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8" r:id="rId2"/>
    <p:sldId id="31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2" r:id="rId13"/>
    <p:sldId id="268" r:id="rId14"/>
    <p:sldId id="269" r:id="rId15"/>
    <p:sldId id="305" r:id="rId16"/>
    <p:sldId id="270" r:id="rId17"/>
    <p:sldId id="271" r:id="rId18"/>
    <p:sldId id="272" r:id="rId19"/>
    <p:sldId id="273" r:id="rId20"/>
    <p:sldId id="306" r:id="rId21"/>
    <p:sldId id="307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10" r:id="rId39"/>
    <p:sldId id="309" r:id="rId40"/>
    <p:sldId id="290" r:id="rId41"/>
    <p:sldId id="291" r:id="rId42"/>
    <p:sldId id="308" r:id="rId43"/>
    <p:sldId id="292" r:id="rId44"/>
    <p:sldId id="293" r:id="rId45"/>
    <p:sldId id="313" r:id="rId46"/>
    <p:sldId id="314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0355-83F7-414B-9F1A-5FDCF8C7C2F9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FBA8-46DF-4DA3-A2DC-F97BAD6989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1707-27E5-434E-ADFE-BD4C3EEDA322}" type="slidenum">
              <a:rPr lang="ar-SA" smtClean="0"/>
              <a:pPr/>
              <a:t>31</a:t>
            </a:fld>
            <a:endParaRPr lang="en-GB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6E6B-5F40-4AD1-B8E2-311C2192C193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6CBB-5417-404A-889E-EBA22C7344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TREATMENT                      </a:t>
            </a:r>
          </a:p>
          <a:p>
            <a:pPr>
              <a:buNone/>
            </a:pPr>
            <a:r>
              <a:rPr lang="en-US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OF                               </a:t>
            </a:r>
          </a:p>
          <a:p>
            <a:pPr algn="ctr">
              <a:buNone/>
            </a:pPr>
            <a:r>
              <a:rPr lang="en-US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GROWTH                   </a:t>
            </a:r>
            <a:r>
              <a:rPr lang="en-US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DISORDERS 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Dr </a:t>
            </a:r>
            <a:r>
              <a:rPr lang="en-US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mahmoud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ghasemi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pediatric     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endocrinologist</a:t>
            </a:r>
          </a:p>
          <a:p>
            <a:pPr>
              <a:buNone/>
            </a:pP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Kermanshah university of medical science  </a:t>
            </a:r>
            <a:r>
              <a:rPr lang="en-US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ar-SA" dirty="0" smtClean="0"/>
              <a:t> </a:t>
            </a:r>
            <a:r>
              <a:rPr lang="en-US" dirty="0" smtClean="0"/>
              <a:t>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7278-98DA-4F7B-9F8F-16B17B92573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B8A4D-3AF9-4840-AB44-EAEE2A560862}" type="slidenum">
              <a:rPr lang="ar-SA"/>
              <a:pPr>
                <a:defRPr/>
              </a:pPr>
              <a:t>10</a:t>
            </a:fld>
            <a:endParaRPr lang="en-GB"/>
          </a:p>
        </p:txBody>
      </p:sp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7" name="Picture 4" descr="Norditropin_Somatropin_Pen_15IU_musle-man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BD4A-CDC4-4D5B-8C53-1BB1AA3FCE07}" type="slidenum">
              <a:rPr lang="ar-SA"/>
              <a:pPr>
                <a:defRPr/>
              </a:pPr>
              <a:t>11</a:t>
            </a:fld>
            <a:endParaRPr lang="en-GB"/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69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Treatment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1428750"/>
            <a:ext cx="8488362" cy="52149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0.18 to 0.35 mg/kg / week,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administered in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 daily doses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 or IM has equivalent growth-promoting activity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GH treatment should be continued after growth ceases, because GH has other important metabolic effects( support of normal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gonadal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function and attainment of normal adult BMD and body composition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Nordi-calcula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7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BB7F8-62D8-41E1-B459-DB42D95850A5}" type="slidenum">
              <a:rPr lang="ar-SA"/>
              <a:pPr>
                <a:defRPr/>
              </a:pPr>
              <a:t>13</a:t>
            </a:fld>
            <a:endParaRPr lang="en-GB"/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84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MODALITIES FOR TREATMENT OF GROWTH HORMONE DEFICIENCY</a:t>
            </a:r>
            <a:r>
              <a:rPr lang="en-US" sz="2800" dirty="0" smtClean="0"/>
              <a:t>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1643063"/>
            <a:ext cx="8345487" cy="48577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 formulations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Pen-type delivery devices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secretagogues</a:t>
            </a: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Long-acting growth hormone (GH) formulations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GH-releasing hormone, both short- and long-acting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Inhaled GH delivery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8215C-7D0E-4B7B-BD76-793A63E43980}" type="slidenum">
              <a:rPr lang="ar-SA"/>
              <a:pPr>
                <a:defRPr/>
              </a:pPr>
              <a:t>14</a:t>
            </a:fld>
            <a:endParaRPr lang="en-GB"/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 responses to GH depending on the frequency of administration, dosage, age (greater absolute gain in a younger child), weight, GH receptor type and amount( assessed by GHBP ) and perhaps seasonality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regimen of daily GH at the recommended doses, the typical GHD child accelerates growth from a pretreatment rate of 3 to 4 cm/yr to 10 to 12 cm/yr in year 1 of therapy and 7 to 9 cm/yr in years 2 and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Norditropin NordiLet pre-filled inj pen 5 mg49e4c561-c03e-45e7-9217-9fcb01887644.GI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8229600" cy="2500329"/>
          </a:xfrm>
        </p:spPr>
      </p:pic>
      <p:pic>
        <p:nvPicPr>
          <p:cNvPr id="1026" name="Picture 2" descr="C:\Users\noavaran\Desktop\Norditropin-nordilet.g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1537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0E0C9-0130-4D05-85A4-0976B8BEF181}" type="slidenum">
              <a:rPr lang="ar-SA"/>
              <a:pPr>
                <a:defRPr/>
              </a:pPr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found to correlate with enhanced adult height were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baseline height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younger age at onset of treatment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longer treatment duration especially during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prepubertal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years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a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greater growth velocity during the first year of treatment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use of high-dose GH during puberty has been studied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GH secretion normally rises during the pubertal ,↑IGF-I and that the pubertal growth spurt normally accounts for approximately 17% of adult male height and 12% of adult female height)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3725D-BE6A-4444-B6FE-796E01F25FD6}" type="slidenum">
              <a:rPr lang="ar-SA"/>
              <a:pPr>
                <a:defRPr/>
              </a:pPr>
              <a:t>17</a:t>
            </a:fld>
            <a:endParaRPr lang="en-GB"/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14290"/>
            <a:ext cx="8229600" cy="59118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higher doses of GH,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ability to treat until growth cessation,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initiation of treatment,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progressive weight-related dose increments,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attention to compliance with daily administration,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appropriate thyroid hormone and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replacement therapy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important factors in these improved adult height outcomes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08ACC-76F8-464A-AB2E-4821F37C4950}" type="slidenum">
              <a:rPr lang="ar-SA"/>
              <a:pPr>
                <a:defRPr/>
              </a:pPr>
              <a:t>18</a:t>
            </a:fld>
            <a:endParaRPr lang="en-GB"/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earlier the age of pubertal onset, the lower the final height outcome 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GnRH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agonist or with an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aromatase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inhibitor to attenuate the rate of skeletal maturation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an uncontrolled study,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tamoxifen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slowed skeletal maturation and increased height prediction when used in conjunction with GH in pubertal males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E0314-AA38-4F0F-804A-C8C7FADE0D34}" type="slidenum">
              <a:rPr lang="ar-SA"/>
              <a:pPr>
                <a:defRPr/>
              </a:pPr>
              <a:t>19</a:t>
            </a:fld>
            <a:endParaRPr lang="en-GB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Prader-Willi Syndrome</a:t>
            </a:r>
            <a:r>
              <a:rPr lang="en-US" smtClean="0"/>
              <a:t> 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Dose:1 mg/m2/day or 0.24 mg/kg/wk 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 in body fat mass, ↑ percentage of fat-free mass, improved muscle strength, ↑ fat oxidation, and, perhaps, behavioral improvement.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Respiratory muscle weakness, which is found in PWS, was improved after GH treatment.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treatment of infants and toddlers beginning before 18 mo increased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rowth hormone defici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86808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im0b013e31822bead0t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21537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1537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4DEF2-6401-40AA-8E55-6CB5C79A9B10}" type="slidenum">
              <a:rPr lang="ar-SA"/>
              <a:pPr>
                <a:defRPr/>
              </a:pPr>
              <a:t>22</a:t>
            </a:fld>
            <a:endParaRPr lang="en-GB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association of insulin resistance and type 2 diabetes mellitus with obesity,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glycemic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status should be monitored in GH-treated patients with PWS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death from presumed obesity-induced hypoventilation or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apneic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events, the occurrence of such deaths during GH administration raises the question of an exacerbation of this condition by GH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617D9-C0D3-4519-8D19-87DD7BE5F162}" type="slidenum">
              <a:rPr lang="ar-SA"/>
              <a:pPr>
                <a:defRPr/>
              </a:pPr>
              <a:t>23</a:t>
            </a:fld>
            <a:endParaRPr lang="en-GB"/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14290"/>
            <a:ext cx="8229600" cy="59118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ventilatory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pulmonary function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with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polysomnography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studies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should be undertaken before and, possibly, during GH treatment.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752A0-7841-43FB-93B2-D70594D3CFA6}" type="slidenum">
              <a:rPr lang="ar-SA"/>
              <a:pPr>
                <a:defRPr/>
              </a:pPr>
              <a:t>24</a:t>
            </a:fld>
            <a:endParaRPr lang="en-GB"/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Combined Pituitary Hormone Deficiencies</a:t>
            </a:r>
            <a:r>
              <a:rPr lang="en-US" smtClean="0"/>
              <a:t> 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necessary to address each endocrine deficiency both for general medical reasons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thyroid function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assessed both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onset of therapy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first 3 months of GH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at least on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annual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basis thereafter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ACTH secretion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impaired, patients should be placed on the lowest safe maintenance dose of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certainly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more than 10 mg/m2/day of hydrocortisone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19DD5-5706-4832-BBBE-5D52B3CF3538}" type="slidenum">
              <a:rPr lang="ar-SA"/>
              <a:pPr>
                <a:defRPr/>
              </a:pPr>
              <a:t>25</a:t>
            </a:fld>
            <a:endParaRPr lang="en-GB"/>
          </a:p>
        </p:txBody>
      </p:sp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14290"/>
            <a:ext cx="8229600" cy="59118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Long-term evolution of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deficiency is critical to monitor(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PROP1 mutations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Gn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deficiency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be evident in the infant with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microphallus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This can usually be treated with 3 or 4 monthly injections of 25 mg of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testosterone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enanthate</a:t>
            </a:r>
            <a:endParaRPr lang="en-US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When GH therapy is initiated in childhood and growth is normal before adolescence, it is appropriate to begin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gonadal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steroid replacement at a normal 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FDFAB-F7FA-47DA-A4D4-F8D1179C5AD6}" type="slidenum">
              <a:rPr lang="ar-SA"/>
              <a:pPr>
                <a:defRPr/>
              </a:pPr>
              <a:t>26</a:t>
            </a:fld>
            <a:endParaRPr lang="en-GB"/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Growth Hormone Therapy</a:t>
            </a:r>
            <a:r>
              <a:rPr lang="en-US" smtClean="0"/>
              <a:t> 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 follow-up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 pediatric endocrinologist every 3 to 4 months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 response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(change in height SD-score)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Interval measurements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IGF-I and IGFBP-3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levels (every 3 to 6 months) and annual assessment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fasting glucose/insulin ratio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thyroid function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Screening for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adverse effects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57E7-D305-4C8A-A66A-3C9C8511B8F8}" type="slidenum">
              <a:rPr lang="ar-SA"/>
              <a:pPr>
                <a:defRPr/>
              </a:pPr>
              <a:t>27</a:t>
            </a:fld>
            <a:endParaRPr lang="en-GB"/>
          </a:p>
        </p:txBody>
      </p:sp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Evaluation of compliance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Consideration of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dose adjustment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based on IGF values, growth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2CA27-E882-452C-AF1B-8EEFEB5A9929}" type="slidenum">
              <a:rPr lang="ar-SA"/>
              <a:pPr>
                <a:defRPr/>
              </a:pPr>
              <a:t>28</a:t>
            </a:fld>
            <a:endParaRPr lang="en-GB"/>
          </a:p>
        </p:txBody>
      </p:sp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Growth Responses</a:t>
            </a:r>
            <a:r>
              <a:rPr lang="en-US" smtClean="0"/>
              <a:t> 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growth response to GH typically attenuates after several years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suboptimal response to GH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poor compliance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improper preparation of GH for administration or incorrect injection techniques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3-subclinical hypothyroidism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 coexisting systemic disease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 excessive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therapy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 prior irradiation of the spine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8956B-5B3E-4409-AB74-9C8A7EDD7BBE}" type="slidenum">
              <a:rPr lang="ar-SA"/>
              <a:pPr>
                <a:defRPr/>
              </a:pPr>
              <a:t>29</a:t>
            </a:fld>
            <a:endParaRPr lang="en-GB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7-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epiphyseal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fusion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 anti-GH antibodies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9- incorrect diagnosis of GHD as the explanation for growth retardation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10% to 20% of recipients of recombinant GH develop anti-GH antibodies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should be emphasized that the referral of short girls and their ultimate treatment with GH remains less frequent than that of boys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A36BF-9C22-4690-A518-CDE6B4F0B8FF}" type="slidenum">
              <a:rPr lang="ar-SA"/>
              <a:pPr>
                <a:defRPr/>
              </a:pPr>
              <a:t>3</a:t>
            </a:fld>
            <a:endParaRPr lang="en-GB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12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285728"/>
            <a:ext cx="8559800" cy="62865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Constitutional Delay</a:t>
            </a:r>
            <a:r>
              <a:rPr lang="en-US" sz="28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variant, with potential for a normal pubertal maturation and a normal adult height , family history of constitutional delay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androgen treatment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</a:t>
            </a:r>
            <a:r>
              <a:rPr lang="en-US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stature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( 10 -14yr)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</a:t>
            </a:r>
            <a:r>
              <a:rPr lang="en-US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puberty(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after 14yr)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younger group, in whom CDGM is apparent, the orally administered synthetic androgen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oxandrolone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 been used extensively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45FCB-41B7-49AC-A611-A2497E853938}" type="slidenum">
              <a:rPr lang="ar-SA"/>
              <a:pPr>
                <a:defRPr/>
              </a:pPr>
              <a:t>30</a:t>
            </a:fld>
            <a:endParaRPr lang="en-GB"/>
          </a:p>
        </p:txBody>
      </p:sp>
      <p:pic>
        <p:nvPicPr>
          <p:cNvPr id="61443" name="Picture 2" descr="persiangraphic_271112934_79f8d0b108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B9742-6197-4FC0-A9BE-72BF9C706413}" type="slidenum">
              <a:rPr lang="ar-SA"/>
              <a:pPr>
                <a:defRPr/>
              </a:pPr>
              <a:t>31</a:t>
            </a:fld>
            <a:endParaRPr lang="en-GB"/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During the Transition to Adulthood and in Adulthood</a:t>
            </a:r>
            <a:r>
              <a:rPr lang="en-US" sz="4000" smtClean="0"/>
              <a:t> 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therapy of adult GHD patients results in marked alterations in body composition, fat distribution, bone density, and sense of well-being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cardiovascular risk of stopping GH treatment (modest left ventricular ejection fraction decrements )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cardiovascular risk factors, such as HLP, ↑fibrinogen, inflammatory markers, and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homocysteine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along with platelet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hyperactivation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 untreated GHD adolescents may occur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B296C-CCB5-465F-A978-A43A768E61F1}" type="slidenum">
              <a:rPr lang="ar-SA"/>
              <a:pPr>
                <a:defRPr/>
              </a:pPr>
              <a:t>32</a:t>
            </a:fld>
            <a:endParaRPr lang="en-GB"/>
          </a:p>
        </p:txBody>
      </p:sp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 affirm the necessity of continuing GH treatment in late adolescence, albeit at lower doses than in childhood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prevent development of adverse cardiovascular risk, diminished bone mineralization and an overall lowering of energy level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completion of skeletal growth, GH therapy should be halted for approximately 2 to 3 months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C9EB7-F0A3-42C8-8581-4B144C6CA15A}" type="slidenum">
              <a:rPr lang="ar-SA"/>
              <a:pPr>
                <a:defRPr/>
              </a:pPr>
              <a:t>33</a:t>
            </a:fld>
            <a:endParaRPr lang="en-GB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 body composition, BMD, fasting lipids, insulin, and quality of life, before and after discontinuation of GH therapy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children diagnosed with GHD should be retested by insulin-provocative tests upon completion of skeletal growth, and before a commitment is made for long-term adult treatment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patients with the very high likelihood of persistent GHD do not necessarily require retesting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5F41D-0910-4477-BDFE-B8D9F16A9283}" type="slidenum">
              <a:rPr lang="ar-SA"/>
              <a:pPr>
                <a:defRPr/>
              </a:pPr>
              <a:t>34</a:t>
            </a:fld>
            <a:endParaRPr lang="en-GB"/>
          </a:p>
        </p:txBody>
      </p:sp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likelihood of GHD persisting into adult life in patients with CPHD, structural abnormalities of the hypothalamus-pituitary, or documented hypothalamic-pituitary molecular defects or histories of cranial irradiation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77CB-4432-498D-878F-2D0F70242D3D}" type="slidenum">
              <a:rPr lang="ar-SA"/>
              <a:pPr>
                <a:defRPr/>
              </a:pPr>
              <a:t>35</a:t>
            </a:fld>
            <a:endParaRPr lang="en-GB"/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8F07F-B72C-414F-A330-02AA86CE7713}" type="slidenum">
              <a:rPr lang="ar-SA"/>
              <a:pPr>
                <a:defRPr/>
              </a:pPr>
              <a:t>36</a:t>
            </a:fld>
            <a:endParaRPr lang="en-GB"/>
          </a:p>
        </p:txBody>
      </p:sp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 Renal Failure</a:t>
            </a:r>
            <a:r>
              <a:rPr lang="en-US" smtClean="0"/>
              <a:t> 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accelerates growth in children with chronic renal failure at least over 5 years of therapy, dosage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0.05 mg/kg/day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youngest patients (younger than 2.5yr)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impressive growth response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 adversely affect renal graft function after transplantation 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 changes in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histopathologic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findings,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but the exacerbation of chronic rejection by GH therapy remains a possibility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94B27-074C-4A2B-A67D-C91E8E41E6EF}" type="slidenum">
              <a:rPr lang="ar-SA"/>
              <a:pPr>
                <a:defRPr/>
              </a:pPr>
              <a:t>37</a:t>
            </a:fld>
            <a:endParaRPr lang="en-GB"/>
          </a:p>
        </p:txBody>
      </p:sp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Turner's Syndrome</a:t>
            </a:r>
            <a:r>
              <a:rPr lang="en-US" smtClean="0"/>
              <a:t> 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initiating therapy at that young age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dosage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0.375 mg/kg/wk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closely monitor and IGF-I measurements, along with assuring continued normal thyroid status.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Oxandrolone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may be added to the regimen in the late-diagnosed girl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estrogen therapy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an appropriate physiologic age in those girls in whom GH had been started at a young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irth-defects-and-prenatal-diagnosis-1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lide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69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4D48D-C48C-446C-9BB4-C3BCF69294D3}" type="slidenum">
              <a:rPr lang="ar-SA"/>
              <a:pPr>
                <a:defRPr/>
              </a:pPr>
              <a:t>4</a:t>
            </a:fld>
            <a:endParaRPr lang="en-GB"/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85728"/>
            <a:ext cx="8345487" cy="58102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oxandrolone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mo to 4 yr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linear growth velocity by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to 5 cm/ year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adverse effects or decreasing final height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growth-promoting effects of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oxandrolone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appear related to its androgenic and anabolic effects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Currently recommended treatment is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0.1 mg/kg orally per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A8534-C8F3-48F9-BB94-DA79C43D9624}" type="slidenum">
              <a:rPr lang="ar-SA"/>
              <a:pPr>
                <a:defRPr/>
              </a:pPr>
              <a:t>40</a:t>
            </a:fld>
            <a:endParaRPr lang="en-GB"/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61436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delay estrogen as long as clinically reasonable in those in whom GH therapy was initiated at a late age </a:t>
            </a:r>
          </a:p>
          <a:p>
            <a:pPr algn="l" rtl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diminished areal bone density in Turner's syndrome is enhanced by GH,</a:t>
            </a:r>
          </a:p>
          <a:p>
            <a:pPr algn="l" rtl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estrogen therapy is needed to normalize volumetric density</a:t>
            </a:r>
          </a:p>
          <a:p>
            <a:pPr algn="l" rtl="0" eaLnBrk="1" hangingPunct="1">
              <a:spcBef>
                <a:spcPct val="0"/>
              </a:spcBef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Absence of an adverse impact of GH upon aortic diameters is reassuring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8FBA-5146-4C70-AE40-1F3E10D57B27}" type="slidenum">
              <a:rPr lang="ar-SA"/>
              <a:pPr>
                <a:defRPr/>
              </a:pPr>
              <a:t>41</a:t>
            </a:fld>
            <a:endParaRPr lang="en-GB"/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Down's Syndrome</a:t>
            </a:r>
            <a:r>
              <a:rPr lang="en-US" smtClean="0"/>
              <a:t> 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57298"/>
            <a:ext cx="8229600" cy="52864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accelerated growth in such patients </a:t>
            </a:r>
          </a:p>
          <a:p>
            <a:pPr algn="l" rtl="0" eaLnBrk="1" hangingPunct="1"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convincing data 2exist that GH improves neurologic or intellectual function in such patients </a:t>
            </a:r>
          </a:p>
          <a:p>
            <a:pPr algn="l" rtl="0" eaLnBrk="1" hangingPunct="1"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risk of diabetes mellitus and leukemia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children with Down's syndrome might be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augmented by GH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raidgi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4393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2501-025E-42A4-B089-A121F0A30E71}" type="slidenum">
              <a:rPr lang="ar-SA"/>
              <a:pPr>
                <a:defRPr/>
              </a:pPr>
              <a:t>43</a:t>
            </a:fld>
            <a:endParaRPr lang="en-GB"/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Intrauterine Growth Retardation</a:t>
            </a:r>
            <a:r>
              <a:rPr lang="en-US" smtClean="0"/>
              <a:t> 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 employing GH in short children with IUGR are hampered by the heterogeneity of this group of patients, whose poor growth may reflect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maternal factors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chromosomal disorders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dysmorphic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syndromes,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toxins 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younger, smaller, and lighter children grew best, with the greatest catch-up growth 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youth and GH dose were strong predictors of initial growth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F8677-13AB-4864-8586-1C6E42794292}" type="slidenum">
              <a:rPr lang="ar-SA"/>
              <a:pPr>
                <a:defRPr/>
              </a:pPr>
              <a:t>44</a:t>
            </a:fld>
            <a:endParaRPr lang="en-GB"/>
          </a:p>
        </p:txBody>
      </p:sp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8579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systematic evidence of meaningful increases in insulin resistance was found in these study patients </a:t>
            </a:r>
          </a:p>
          <a:p>
            <a:pPr algn="l" rtl="0" eaLnBrk="1" hangingPunct="1"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improved intellectual function in SGA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childen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treated with GH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Juvenile Idiopathic Arthritis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 smtClean="0"/>
              <a:t> JIA is often complicated by growth deficiency.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decrease in linear growth usually correlates with the severity of the disease, although catch-up growth may not occur during remissions. </a:t>
            </a:r>
          </a:p>
          <a:p>
            <a:endParaRPr lang="en-GB" dirty="0" smtClean="0"/>
          </a:p>
          <a:p>
            <a:r>
              <a:rPr lang="en-GB" dirty="0" smtClean="0"/>
              <a:t>The final height is less than −2 SDS in 11% of patients with </a:t>
            </a:r>
            <a:r>
              <a:rPr lang="en-GB" dirty="0" err="1" smtClean="0"/>
              <a:t>polyarticular</a:t>
            </a:r>
            <a:r>
              <a:rPr lang="en-GB" dirty="0" smtClean="0"/>
              <a:t> JIA and in 40% of those with systemic JIA.</a:t>
            </a:r>
          </a:p>
          <a:p>
            <a:endParaRPr lang="en-GB" dirty="0" smtClean="0"/>
          </a:p>
          <a:p>
            <a:r>
              <a:rPr lang="en-GB" dirty="0" smtClean="0"/>
              <a:t> Serum </a:t>
            </a:r>
            <a:r>
              <a:rPr lang="en-GB" dirty="0" smtClean="0">
                <a:solidFill>
                  <a:srgbClr val="0070C0"/>
                </a:solidFill>
              </a:rPr>
              <a:t>GH levels are normal or low</a:t>
            </a:r>
            <a:r>
              <a:rPr lang="en-GB" dirty="0" smtClean="0"/>
              <a:t>, usually with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low plasma IGF1 levels.</a:t>
            </a:r>
          </a:p>
          <a:p>
            <a:endParaRPr lang="en-GB" dirty="0" smtClean="0"/>
          </a:p>
          <a:p>
            <a:r>
              <a:rPr lang="en-GB" dirty="0" smtClean="0"/>
              <a:t> The pathogenesis of short statue is thought to be </a:t>
            </a:r>
            <a:r>
              <a:rPr lang="en-GB" dirty="0" smtClean="0">
                <a:solidFill>
                  <a:srgbClr val="7030A0"/>
                </a:solidFill>
              </a:rPr>
              <a:t>GH insensitivity </a:t>
            </a:r>
            <a:r>
              <a:rPr lang="en-GB" dirty="0" smtClean="0"/>
              <a:t>associated with both </a:t>
            </a:r>
            <a:r>
              <a:rPr lang="en-GB" dirty="0" smtClean="0">
                <a:solidFill>
                  <a:srgbClr val="C00000"/>
                </a:solidFill>
              </a:rPr>
              <a:t>the inflammatory process </a:t>
            </a:r>
            <a:r>
              <a:rPr lang="en-GB" dirty="0" smtClean="0"/>
              <a:t>and </a:t>
            </a:r>
            <a:r>
              <a:rPr lang="en-GB" dirty="0" err="1" smtClean="0">
                <a:solidFill>
                  <a:srgbClr val="FFFF00"/>
                </a:solidFill>
              </a:rPr>
              <a:t>glucocorticoid</a:t>
            </a:r>
            <a:r>
              <a:rPr lang="en-GB" dirty="0" smtClean="0">
                <a:solidFill>
                  <a:srgbClr val="FFFF00"/>
                </a:solidFill>
              </a:rPr>
              <a:t> treatment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Trial of GH replacement using GH dosages ranging from </a:t>
            </a:r>
            <a:r>
              <a:rPr lang="en-GB" dirty="0" smtClean="0">
                <a:solidFill>
                  <a:srgbClr val="FF0000"/>
                </a:solidFill>
              </a:rPr>
              <a:t>0.1 to 0.46 mg/kg per week </a:t>
            </a:r>
            <a:r>
              <a:rPr lang="en-GB" dirty="0" smtClean="0"/>
              <a:t>increased serum levels of IGF1 and linear growth velocity.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Because </a:t>
            </a:r>
            <a:r>
              <a:rPr lang="en-GB" dirty="0" smtClean="0">
                <a:solidFill>
                  <a:srgbClr val="0070C0"/>
                </a:solidFill>
              </a:rPr>
              <a:t>chronic inflammation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FFFF00"/>
                </a:solidFill>
              </a:rPr>
              <a:t>glucocorticoid</a:t>
            </a:r>
            <a:r>
              <a:rPr lang="en-GB" dirty="0" smtClean="0">
                <a:solidFill>
                  <a:srgbClr val="FFFF00"/>
                </a:solidFill>
              </a:rPr>
              <a:t> treatment</a:t>
            </a:r>
            <a:r>
              <a:rPr lang="en-GB" dirty="0" smtClean="0"/>
              <a:t>, and GH therapy are all associated with decreased sensitivity to insulin, children with JIA are at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risk for impaired glucose homeostasis.</a:t>
            </a:r>
          </a:p>
          <a:p>
            <a:endParaRPr lang="en-GB" dirty="0" smtClean="0"/>
          </a:p>
          <a:p>
            <a:r>
              <a:rPr lang="en-GB" dirty="0" smtClean="0"/>
              <a:t> Therefore, monitoring of glucose tolerance using </a:t>
            </a:r>
            <a:r>
              <a:rPr lang="en-GB" dirty="0" smtClean="0">
                <a:solidFill>
                  <a:srgbClr val="FF0000"/>
                </a:solidFill>
              </a:rPr>
              <a:t>blood glucose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2"/>
                </a:solidFill>
              </a:rPr>
              <a:t>fasting insulin</a:t>
            </a:r>
            <a:r>
              <a:rPr lang="en-GB" dirty="0" smtClean="0"/>
              <a:t>, and </a:t>
            </a:r>
            <a:r>
              <a:rPr lang="en-GB" dirty="0" smtClean="0">
                <a:solidFill>
                  <a:srgbClr val="7030A0"/>
                </a:solidFill>
              </a:rPr>
              <a:t>HbA1c assays at 6- to 12-month </a:t>
            </a:r>
            <a:r>
              <a:rPr lang="en-GB" dirty="0" smtClean="0"/>
              <a:t>intervals is recommended.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FD8D2-3B7A-4A40-9CDA-D279BCDDF164}" type="slidenum">
              <a:rPr lang="ar-SA"/>
              <a:pPr>
                <a:defRPr/>
              </a:pPr>
              <a:t>47</a:t>
            </a:fld>
            <a:endParaRPr lang="en-GB"/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Idiopathic Short Stature</a:t>
            </a:r>
            <a:r>
              <a:rPr lang="en-US" dirty="0" smtClean="0"/>
              <a:t> 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85860"/>
            <a:ext cx="8229600" cy="5214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heterogeneous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group that includes children with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constitutional growth delay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short stature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subtle defects of the GH-IGF axis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such as heterozygous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mutations of the GH receptor gene 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show that GH treatment of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prepubertal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children with ISS does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growth velocity and final height 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F245F-B216-4C8D-B605-D031CFC7DDC6}" type="slidenum">
              <a:rPr lang="ar-SA"/>
              <a:pPr>
                <a:defRPr/>
              </a:pPr>
              <a:t>48</a:t>
            </a:fld>
            <a:endParaRPr lang="en-GB"/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 evaluation should include thorough analysis of the GH-IGF axis (with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GHBP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IGF-I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IGFBP-3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and, where appropriate,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IGF responses to GH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treatment, before labeling a short child as “normal.”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Proper assessment of pretreatment growth velocity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trial of GH therapy is desired, treatment should be for a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minimum of 6 months.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dosage : 0.37 mg/kg/wk.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3CEB9-2C65-4E37-A7A3-D4B766B971F1}" type="slidenum">
              <a:rPr lang="ar-SA"/>
              <a:pPr>
                <a:defRPr/>
              </a:pPr>
              <a:t>49</a:t>
            </a:fld>
            <a:endParaRPr lang="en-GB"/>
          </a:p>
        </p:txBody>
      </p:sp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Therapy with GH should be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continued beyond 6 months only if growth is accelerated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(defined as an increase in the height velocity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at least 2 cm/yr).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259E6-27A5-4CD9-BD39-8F4B66A8383B}" type="slidenum">
              <a:rPr lang="ar-SA"/>
              <a:pPr>
                <a:defRPr/>
              </a:pPr>
              <a:t>5</a:t>
            </a:fld>
            <a:endParaRPr lang="en-GB"/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8715375" cy="7857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                                                           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Criteria for therapy of delayed puberty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 smtClean="0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313" y="928670"/>
            <a:ext cx="8715375" cy="55007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minimal age of 14 years</a:t>
            </a:r>
          </a:p>
          <a:p>
            <a:pPr marL="514350" indent="-514350" algn="l" rtl="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height below the 3rd percentile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prepubertal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early Tanner G2 stage with an early morning serum testosterone less than 3.5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nmol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 (&lt;1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mL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a poor self-image that does not respond to reassurance alone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5CA09-CA39-4CDE-8591-EABEB0079270}" type="slidenum">
              <a:rPr lang="ar-SA"/>
              <a:pPr>
                <a:defRPr/>
              </a:pPr>
              <a:t>50</a:t>
            </a:fld>
            <a:endParaRPr lang="en-GB"/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Aging and Other Catabolic States</a:t>
            </a:r>
            <a:r>
              <a:rPr lang="en-US" dirty="0" smtClean="0"/>
              <a:t> 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57298"/>
            <a:ext cx="8229600" cy="5072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secretion normally declines progressively after 30 years of age, as reflected in decreasing IGF-I levels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 therapy might reverse or retard the loss of muscle mass and strength and the decrease in bone density with aging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:GH treatment blunts some of catabolic actions, but increases the insulin resistance, IGF-I therapy similarly induces an anabolic response, despite excess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glucocorticoids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does not cause insulin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A9598-2FC4-47AB-A280-3DE628A02C14}" type="slidenum">
              <a:rPr lang="ar-SA"/>
              <a:pPr>
                <a:defRPr/>
              </a:pPr>
              <a:t>51</a:t>
            </a:fld>
            <a:endParaRPr lang="en-GB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 Effects of Growth Hormone</a:t>
            </a:r>
            <a:r>
              <a:rPr lang="en-US" dirty="0" smtClean="0"/>
              <a:t> 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14422"/>
            <a:ext cx="8229600" cy="5214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of Leukemia :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in risk appears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modest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may arise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the underlying state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rather than from GH therapy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Particular care should be used in prescribing GH therapy for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children with past histories of leukemia or lymphoma or other disorders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conveying an increased risk of leukemia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C992-B4A7-4B96-8832-DFD2DB81F6C4}" type="slidenum">
              <a:rPr lang="ar-SA"/>
              <a:pPr>
                <a:defRPr/>
              </a:pPr>
              <a:t>52</a:t>
            </a:fld>
            <a:endParaRPr lang="en-GB"/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Recurrence of CNS Tumors: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recurrence of all cancers in GH-treated children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not differ from those not treated</a:t>
            </a:r>
          </a:p>
          <a:p>
            <a:pPr algn="l" rtl="0" eaLnBrk="1" hangingPunct="1"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risk for second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neoplasms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largely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meningiomas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Cranial irradiation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seems to be a most important predisposing factor,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the role of GH remains uncertain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78FFD-8AE0-4158-AB87-44126E47633D}" type="slidenum">
              <a:rPr lang="ar-SA"/>
              <a:pPr>
                <a:defRPr/>
              </a:pPr>
              <a:t>53</a:t>
            </a:fld>
            <a:endParaRPr lang="en-GB"/>
          </a:p>
        </p:txBody>
      </p: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Pseudotumor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Cerebri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 within months of starting treatment or as long as 5 years into the course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appears to be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frequent in patients with renal failure than in those with GHD</a:t>
            </a:r>
          </a:p>
          <a:p>
            <a:pPr algn="l" rtl="0" eaLnBrk="1" hangingPunct="1"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careful ophthalmologic evaluation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undertaken in patients with suspected GH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02C4-C28E-4624-82B0-37DBBBD9EC95}" type="slidenum">
              <a:rPr lang="ar-SA"/>
              <a:pPr>
                <a:defRPr/>
              </a:pPr>
              <a:t>54</a:t>
            </a:fld>
            <a:endParaRPr lang="en-GB"/>
          </a:p>
        </p:txBody>
      </p:sp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60722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Slipped Capital Femoral Epiphysis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associated with both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hypothyroidism and GHD.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 mellitus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association of GH treatment with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insulin resistance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well documented 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potential side effects: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prepubertal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gynecomastia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pancreatitis,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growth of nevi(typically without evidence of malignant degeneration)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behavioral changes,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scoliosis and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kyphosis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worsening of neurofibromatosis,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hypertrophy of tonsils and adenoids,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sleep apnea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2D307-22C4-4D6C-8B81-636FC181359A}" type="slidenum">
              <a:rPr lang="ar-SA"/>
              <a:pPr>
                <a:defRPr/>
              </a:pPr>
              <a:t>55</a:t>
            </a:fld>
            <a:endParaRPr lang="en-GB"/>
          </a:p>
        </p:txBody>
      </p:sp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Management of these side effects may include either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transient reduction of dosage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temporary discontinuation of GH </a:t>
            </a:r>
          </a:p>
          <a:p>
            <a:pPr algn="l" rtl="0" eaLnBrk="1" hangingPunct="1">
              <a:buNone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absence of other risk factors,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is no evidence that the risk of leukemia, brain tumor recurrence, slipped capital femoral epiphysis, or diabetes mellitus is increased in recipients of long-term GH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39C91-AA16-42DE-8629-B45C84FF664F}" type="slidenum">
              <a:rPr lang="ar-SA"/>
              <a:pPr>
                <a:defRPr/>
              </a:pPr>
              <a:t>56</a:t>
            </a:fld>
            <a:endParaRPr lang="en-GB"/>
          </a:p>
        </p:txBody>
      </p:sp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Primary IGF Deficiency: Use of IGF-I</a:t>
            </a:r>
            <a:r>
              <a:rPr lang="en-US" dirty="0" smtClean="0"/>
              <a:t> 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57298"/>
            <a:ext cx="8229600" cy="5214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IGF-I administration to normal adult male volunteers as a single intravenous injection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el-G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μ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g/kg caused hypoglycemia within 15 minutes</a:t>
            </a:r>
          </a:p>
          <a:p>
            <a:pPr algn="l" rtl="0" eaLnBrk="1" hangingPunct="1"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a rate of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l-G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μ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g/kg/hr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resulted in serum IGF-I levels within the normal range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not produce hypoglycemia,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did suppress GH levels, increase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creatinine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clearance, and decrease plasma urea nitrogen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FD7B0-184C-42BF-887D-9270F023DCC6}" type="slidenum">
              <a:rPr lang="ar-SA"/>
              <a:pPr>
                <a:defRPr/>
              </a:pPr>
              <a:t>57</a:t>
            </a:fld>
            <a:endParaRPr lang="en-GB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57166"/>
            <a:ext cx="8229600" cy="6000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 effects included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hypoglycemia,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headache,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convulsions,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urolithiasis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papilledema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latter, which suggests the possibility of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pseudotumor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cerebri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resolved spontaneously while receiving IGF- 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little is known about the long-term effects of IGF-I or about the optimal dose or frequency of administration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395CF-EEA7-4A00-97D5-49C6CD71EAB2}" type="slidenum">
              <a:rPr lang="ar-SA"/>
              <a:pPr>
                <a:defRPr/>
              </a:pPr>
              <a:t>6</a:t>
            </a:fld>
            <a:endParaRPr lang="en-GB"/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244475"/>
            <a:ext cx="8572500" cy="1112838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285728"/>
            <a:ext cx="8488362" cy="621508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Therapy consists of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intramuscular testosterone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enanthate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50 to 200 mg every 3 to 4 weeks for a total of four to six injections </a:t>
            </a:r>
          </a:p>
          <a:p>
            <a:pPr algn="l" rtl="0" eaLnBrk="1" hangingPunct="1">
              <a:buNone/>
              <a:defRPr/>
            </a:pP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Patients typically show early secondary sex characteristics by the fourth injection and grow an average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cm in the ensuing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6B32-51DE-428C-AEA9-E4DF6FF75882}" type="slidenum">
              <a:rPr lang="ar-SA"/>
              <a:pPr>
                <a:defRPr/>
              </a:pPr>
              <a:t>7</a:t>
            </a:fld>
            <a:endParaRPr lang="en-GB"/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285729"/>
            <a:ext cx="8416925" cy="6357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Testosterone enhances growth velocity (direct actions ,↑ GH ,may direct effect on IGF-I )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Brief testosterone regimens do not cause overly rapid skeletal maturation, compromise adult height, or suppress pubertal maturation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combination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short-term androgen therapy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reassurance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counseling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help the boys with constitutional delay to cope with a difficult adolescence.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4694F-6E55-4ADD-86A2-178681ED7651}" type="slidenum">
              <a:rPr lang="ar-SA"/>
              <a:pPr>
                <a:defRPr/>
              </a:pPr>
              <a:t>8</a:t>
            </a:fld>
            <a:endParaRPr lang="en-GB"/>
          </a:p>
        </p:txBody>
      </p:sp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69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285728"/>
            <a:ext cx="8559800" cy="65722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aromatase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inhibitors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could be used in conjunction with androgen therapy to prevent an acceleration of bone age and further enhance final adult height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 final height data on the combined use of an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aromatase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inhibitor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letrozole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and testosterone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 an increase of 5 to 6 cm over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B8171-279E-4A1A-ACBE-FC98769D6D39}" type="slidenum">
              <a:rPr lang="ar-SA"/>
              <a:pPr>
                <a:defRPr/>
              </a:pPr>
              <a:t>9</a:t>
            </a:fld>
            <a:endParaRPr lang="en-GB"/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7088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285728"/>
            <a:ext cx="8488362" cy="65722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yr after testosterone treatment, boys should have testicular enlargement and a serum testosterone in the pubertal range 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this is not the case, the diagnosis of H-P insufficiency or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hypogonadotropic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hypogonadism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should be considered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constitutional delay in girls→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short-term estrogen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the advancement of bone is a greater hazard at doses that enhance growth velocity and sexual maturation.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2579</Words>
  <Application>Microsoft Office PowerPoint</Application>
  <PresentationFormat>On-screen Show (4:3)</PresentationFormat>
  <Paragraphs>317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                                                                                               Criteria for therapy of delayed puberty </vt:lpstr>
      <vt:lpstr>Slide 6</vt:lpstr>
      <vt:lpstr>Slide 7</vt:lpstr>
      <vt:lpstr>Slide 8</vt:lpstr>
      <vt:lpstr>Slide 9</vt:lpstr>
      <vt:lpstr>Slide 10</vt:lpstr>
      <vt:lpstr>GH Treatment</vt:lpstr>
      <vt:lpstr>Slide 12</vt:lpstr>
      <vt:lpstr> NEW MODALITIES FOR TREATMENT OF GROWTH HORMONE DEFICIENCY </vt:lpstr>
      <vt:lpstr>Slide 14</vt:lpstr>
      <vt:lpstr>Slide 15</vt:lpstr>
      <vt:lpstr>Slide 16</vt:lpstr>
      <vt:lpstr>Slide 17</vt:lpstr>
      <vt:lpstr>Slide 18</vt:lpstr>
      <vt:lpstr>Treatment of Prader-Willi Syndrome </vt:lpstr>
      <vt:lpstr>Slide 20</vt:lpstr>
      <vt:lpstr>Slide 21</vt:lpstr>
      <vt:lpstr>Slide 22</vt:lpstr>
      <vt:lpstr>Slide 23</vt:lpstr>
      <vt:lpstr>Combined Pituitary Hormone Deficiencies </vt:lpstr>
      <vt:lpstr>Slide 25</vt:lpstr>
      <vt:lpstr>Monitoring Growth Hormone Therapy </vt:lpstr>
      <vt:lpstr>Slide 27</vt:lpstr>
      <vt:lpstr>Poor Growth Responses </vt:lpstr>
      <vt:lpstr>Slide 29</vt:lpstr>
      <vt:lpstr>Slide 30</vt:lpstr>
      <vt:lpstr>Treatment During the Transition to Adulthood and in Adulthood </vt:lpstr>
      <vt:lpstr>Slide 32</vt:lpstr>
      <vt:lpstr>Slide 33</vt:lpstr>
      <vt:lpstr>Slide 34</vt:lpstr>
      <vt:lpstr>Slide 35</vt:lpstr>
      <vt:lpstr>Chronic Renal Failure </vt:lpstr>
      <vt:lpstr>Turner's Syndrome </vt:lpstr>
      <vt:lpstr>Slide 38</vt:lpstr>
      <vt:lpstr>Slide 39</vt:lpstr>
      <vt:lpstr>Slide 40</vt:lpstr>
      <vt:lpstr>Down's Syndrome </vt:lpstr>
      <vt:lpstr>Slide 42</vt:lpstr>
      <vt:lpstr>Intrauterine Growth Retardation </vt:lpstr>
      <vt:lpstr>Slide 44</vt:lpstr>
      <vt:lpstr>Juvenile Idiopathic Arthritis</vt:lpstr>
      <vt:lpstr>Slide 46</vt:lpstr>
      <vt:lpstr>Idiopathic Short Stature </vt:lpstr>
      <vt:lpstr>Slide 48</vt:lpstr>
      <vt:lpstr>Slide 49</vt:lpstr>
      <vt:lpstr>Normal Aging and Other Catabolic States </vt:lpstr>
      <vt:lpstr>Side Effects of Growth Hormone </vt:lpstr>
      <vt:lpstr>Slide 52</vt:lpstr>
      <vt:lpstr>Slide 53</vt:lpstr>
      <vt:lpstr>Slide 54</vt:lpstr>
      <vt:lpstr>Slide 55</vt:lpstr>
      <vt:lpstr>Treatment of Primary IGF Deficiency: Use of IGF-I </vt:lpstr>
      <vt:lpstr>Slide 57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Seven</cp:lastModifiedBy>
  <cp:revision>85</cp:revision>
  <dcterms:created xsi:type="dcterms:W3CDTF">2015-10-09T14:34:32Z</dcterms:created>
  <dcterms:modified xsi:type="dcterms:W3CDTF">2015-10-15T05:14:22Z</dcterms:modified>
</cp:coreProperties>
</file>