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tl="1" saveSubsetFonts="1">
  <p:sldMasterIdLst>
    <p:sldMasterId id="2147483768" r:id="rId1"/>
  </p:sldMasterIdLst>
  <p:notesMasterIdLst>
    <p:notesMasterId r:id="rId92"/>
  </p:notesMasterIdLst>
  <p:sldIdLst>
    <p:sldId id="256" r:id="rId2"/>
    <p:sldId id="257" r:id="rId3"/>
    <p:sldId id="258" r:id="rId4"/>
    <p:sldId id="259" r:id="rId5"/>
    <p:sldId id="261" r:id="rId6"/>
    <p:sldId id="262" r:id="rId7"/>
    <p:sldId id="263" r:id="rId8"/>
    <p:sldId id="264" r:id="rId9"/>
    <p:sldId id="267" r:id="rId10"/>
    <p:sldId id="265" r:id="rId11"/>
    <p:sldId id="266" r:id="rId12"/>
    <p:sldId id="268" r:id="rId13"/>
    <p:sldId id="269" r:id="rId14"/>
    <p:sldId id="270" r:id="rId15"/>
    <p:sldId id="271" r:id="rId16"/>
    <p:sldId id="291" r:id="rId17"/>
    <p:sldId id="293" r:id="rId18"/>
    <p:sldId id="295" r:id="rId19"/>
    <p:sldId id="275" r:id="rId20"/>
    <p:sldId id="276" r:id="rId21"/>
    <p:sldId id="277" r:id="rId22"/>
    <p:sldId id="278" r:id="rId23"/>
    <p:sldId id="279" r:id="rId24"/>
    <p:sldId id="280" r:id="rId25"/>
    <p:sldId id="281" r:id="rId26"/>
    <p:sldId id="282" r:id="rId27"/>
    <p:sldId id="285" r:id="rId28"/>
    <p:sldId id="287" r:id="rId29"/>
    <p:sldId id="288" r:id="rId30"/>
    <p:sldId id="289" r:id="rId31"/>
    <p:sldId id="296" r:id="rId32"/>
    <p:sldId id="297" r:id="rId33"/>
    <p:sldId id="298" r:id="rId34"/>
    <p:sldId id="299" r:id="rId35"/>
    <p:sldId id="301" r:id="rId36"/>
    <p:sldId id="302" r:id="rId37"/>
    <p:sldId id="303" r:id="rId38"/>
    <p:sldId id="304" r:id="rId39"/>
    <p:sldId id="305" r:id="rId40"/>
    <p:sldId id="306" r:id="rId41"/>
    <p:sldId id="307" r:id="rId42"/>
    <p:sldId id="308" r:id="rId43"/>
    <p:sldId id="354" r:id="rId44"/>
    <p:sldId id="309" r:id="rId45"/>
    <p:sldId id="355" r:id="rId46"/>
    <p:sldId id="311" r:id="rId47"/>
    <p:sldId id="312" r:id="rId48"/>
    <p:sldId id="313" r:id="rId49"/>
    <p:sldId id="314" r:id="rId50"/>
    <p:sldId id="356" r:id="rId51"/>
    <p:sldId id="363" r:id="rId52"/>
    <p:sldId id="316" r:id="rId53"/>
    <p:sldId id="317" r:id="rId54"/>
    <p:sldId id="318" r:id="rId55"/>
    <p:sldId id="357" r:id="rId56"/>
    <p:sldId id="358" r:id="rId57"/>
    <p:sldId id="319" r:id="rId58"/>
    <p:sldId id="359" r:id="rId59"/>
    <p:sldId id="321" r:id="rId60"/>
    <p:sldId id="322" r:id="rId61"/>
    <p:sldId id="323" r:id="rId62"/>
    <p:sldId id="324" r:id="rId63"/>
    <p:sldId id="325" r:id="rId64"/>
    <p:sldId id="360" r:id="rId65"/>
    <p:sldId id="361" r:id="rId66"/>
    <p:sldId id="326" r:id="rId67"/>
    <p:sldId id="328" r:id="rId68"/>
    <p:sldId id="327" r:id="rId69"/>
    <p:sldId id="329" r:id="rId70"/>
    <p:sldId id="330" r:id="rId71"/>
    <p:sldId id="331" r:id="rId72"/>
    <p:sldId id="332" r:id="rId73"/>
    <p:sldId id="335" r:id="rId74"/>
    <p:sldId id="336" r:id="rId75"/>
    <p:sldId id="337" r:id="rId76"/>
    <p:sldId id="338" r:id="rId77"/>
    <p:sldId id="364" r:id="rId78"/>
    <p:sldId id="339" r:id="rId79"/>
    <p:sldId id="340" r:id="rId80"/>
    <p:sldId id="341" r:id="rId81"/>
    <p:sldId id="344" r:id="rId82"/>
    <p:sldId id="345" r:id="rId83"/>
    <p:sldId id="346" r:id="rId84"/>
    <p:sldId id="348" r:id="rId85"/>
    <p:sldId id="347" r:id="rId86"/>
    <p:sldId id="349" r:id="rId87"/>
    <p:sldId id="351" r:id="rId88"/>
    <p:sldId id="350" r:id="rId89"/>
    <p:sldId id="352" r:id="rId90"/>
    <p:sldId id="353" r:id="rId9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04FF3A2-6321-4DE6-AC2F-CD9076ED3C4D}" type="datetimeFigureOut">
              <a:rPr lang="fa-IR" smtClean="0"/>
              <a:t>03/01/1437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F35973F-FBDF-4C68-860E-AE6CFAEEEC56}" type="slidenum">
              <a:rPr lang="fa-IR" smtClean="0"/>
              <a:t>‹#›</a:t>
            </a:fld>
            <a:endParaRPr lang="fa-IR"/>
          </a:p>
        </p:txBody>
      </p:sp>
    </p:spTree>
    <p:extLst>
      <p:ext uri="{BB962C8B-B14F-4D97-AF65-F5344CB8AC3E}">
        <p14:creationId xmlns:p14="http://schemas.microsoft.com/office/powerpoint/2010/main" val="10273386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F35973F-FBDF-4C68-860E-AE6CFAEEEC56}" type="slidenum">
              <a:rPr lang="fa-IR" smtClean="0"/>
              <a:t>0</a:t>
            </a:fld>
            <a:endParaRPr lang="fa-IR"/>
          </a:p>
        </p:txBody>
      </p:sp>
    </p:spTree>
    <p:extLst>
      <p:ext uri="{BB962C8B-B14F-4D97-AF65-F5344CB8AC3E}">
        <p14:creationId xmlns:p14="http://schemas.microsoft.com/office/powerpoint/2010/main" val="136417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D57E8E8-158E-4F12-97F9-4BF977F5FE6B}" type="slidenum">
              <a:rPr lang="fi-FI" sz="1200"/>
              <a:pPr eaLnBrk="1" hangingPunct="1"/>
              <a:t>80</a:t>
            </a:fld>
            <a:endParaRPr lang="fi-FI" sz="1200"/>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p:txBody>
          <a:bodyPr/>
          <a:lstStyle/>
          <a:p>
            <a:pPr eaLnBrk="1" hangingPunct="1">
              <a:defRPr/>
            </a:pPr>
            <a:endParaRPr lang="fi-FI" smtClean="0"/>
          </a:p>
        </p:txBody>
      </p:sp>
    </p:spTree>
    <p:extLst>
      <p:ext uri="{BB962C8B-B14F-4D97-AF65-F5344CB8AC3E}">
        <p14:creationId xmlns:p14="http://schemas.microsoft.com/office/powerpoint/2010/main" val="420666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0FAF483-1211-4C8C-8464-430AC29C0C48}" type="slidenum">
              <a:rPr lang="fi-FI" sz="1200"/>
              <a:pPr eaLnBrk="1" hangingPunct="1"/>
              <a:t>81</a:t>
            </a:fld>
            <a:endParaRPr lang="fi-FI" sz="1200"/>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2707" name="Rectangle 3"/>
          <p:cNvSpPr>
            <a:spLocks noGrp="1" noChangeArrowheads="1"/>
          </p:cNvSpPr>
          <p:nvPr>
            <p:ph type="body" idx="1"/>
          </p:nvPr>
        </p:nvSpPr>
        <p:spPr/>
        <p:txBody>
          <a:bodyPr/>
          <a:lstStyle/>
          <a:p>
            <a:pPr eaLnBrk="1" hangingPunct="1">
              <a:defRPr/>
            </a:pPr>
            <a:endParaRPr lang="fi-FI" smtClean="0"/>
          </a:p>
        </p:txBody>
      </p:sp>
    </p:spTree>
    <p:extLst>
      <p:ext uri="{BB962C8B-B14F-4D97-AF65-F5344CB8AC3E}">
        <p14:creationId xmlns:p14="http://schemas.microsoft.com/office/powerpoint/2010/main" val="2368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7077B0D-9A82-4433-9871-3F390D38265A}" type="datetimeFigureOut">
              <a:rPr lang="fa-IR" smtClean="0"/>
              <a:t>03/01/1437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625A09-586E-4644-88E0-5E7246E28F59}" type="slidenum">
              <a:rPr lang="fa-IR" smtClean="0"/>
              <a:t>‹#›</a:t>
            </a:fld>
            <a:endParaRPr lang="fa-I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077B0D-9A82-4433-9871-3F390D38265A}" type="datetimeFigureOut">
              <a:rPr lang="fa-IR" smtClean="0"/>
              <a:t>03/01/1437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625A09-586E-4644-88E0-5E7246E28F59}"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077B0D-9A82-4433-9871-3F390D38265A}" type="datetimeFigureOut">
              <a:rPr lang="fa-IR" smtClean="0"/>
              <a:t>03/01/1437</a:t>
            </a:fld>
            <a:endParaRPr lang="fa-IR"/>
          </a:p>
        </p:txBody>
      </p:sp>
      <p:sp>
        <p:nvSpPr>
          <p:cNvPr id="5" name="Footer Placeholder 4"/>
          <p:cNvSpPr>
            <a:spLocks noGrp="1"/>
          </p:cNvSpPr>
          <p:nvPr>
            <p:ph type="ftr" sz="quarter" idx="11"/>
          </p:nvPr>
        </p:nvSpPr>
        <p:spPr>
          <a:xfrm>
            <a:off x="2640597" y="6377459"/>
            <a:ext cx="3836404" cy="365125"/>
          </a:xfrm>
        </p:spPr>
        <p:txBody>
          <a:bodyPr/>
          <a:lstStyle/>
          <a:p>
            <a:endParaRPr lang="fa-IR"/>
          </a:p>
        </p:txBody>
      </p:sp>
      <p:sp>
        <p:nvSpPr>
          <p:cNvPr id="6" name="Slide Number Placeholder 5"/>
          <p:cNvSpPr>
            <a:spLocks noGrp="1"/>
          </p:cNvSpPr>
          <p:nvPr>
            <p:ph type="sldNum" sz="quarter" idx="12"/>
          </p:nvPr>
        </p:nvSpPr>
        <p:spPr/>
        <p:txBody>
          <a:bodyPr/>
          <a:lstStyle/>
          <a:p>
            <a:fld id="{CD625A09-586E-4644-88E0-5E7246E28F59}"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077B0D-9A82-4433-9871-3F390D38265A}" type="datetimeFigureOut">
              <a:rPr lang="fa-IR" smtClean="0"/>
              <a:t>03/01/1437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625A09-586E-4644-88E0-5E7246E28F59}"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7077B0D-9A82-4433-9871-3F390D38265A}" type="datetimeFigureOut">
              <a:rPr lang="fa-IR" smtClean="0"/>
              <a:t>03/01/1437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625A09-586E-4644-88E0-5E7246E28F59}"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7077B0D-9A82-4433-9871-3F390D38265A}" type="datetimeFigureOut">
              <a:rPr lang="fa-IR" smtClean="0"/>
              <a:t>03/01/1437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D625A09-586E-4644-88E0-5E7246E28F59}"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077B0D-9A82-4433-9871-3F390D38265A}" type="datetimeFigureOut">
              <a:rPr lang="fa-IR" smtClean="0"/>
              <a:t>03/01/1437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D625A09-586E-4644-88E0-5E7246E28F59}"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7077B0D-9A82-4433-9871-3F390D38265A}" type="datetimeFigureOut">
              <a:rPr lang="fa-IR" smtClean="0"/>
              <a:t>03/01/1437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D625A09-586E-4644-88E0-5E7246E28F59}"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77B0D-9A82-4433-9871-3F390D38265A}" type="datetimeFigureOut">
              <a:rPr lang="fa-IR" smtClean="0"/>
              <a:t>03/01/1437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D625A09-586E-4644-88E0-5E7246E28F59}"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7077B0D-9A82-4433-9871-3F390D38265A}" type="datetimeFigureOut">
              <a:rPr lang="fa-IR" smtClean="0"/>
              <a:t>03/01/1437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D625A09-586E-4644-88E0-5E7246E28F59}" type="slidenum">
              <a:rPr lang="fa-IR" smtClean="0"/>
              <a:t>‹#›</a:t>
            </a:fld>
            <a:endParaRPr lang="fa-I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7077B0D-9A82-4433-9871-3F390D38265A}" type="datetimeFigureOut">
              <a:rPr lang="fa-IR" smtClean="0"/>
              <a:t>03/01/1437</a:t>
            </a:fld>
            <a:endParaRPr lang="fa-I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fa-IR"/>
          </a:p>
        </p:txBody>
      </p:sp>
      <p:sp>
        <p:nvSpPr>
          <p:cNvPr id="7" name="Slide Number Placeholder 6"/>
          <p:cNvSpPr>
            <a:spLocks noGrp="1"/>
          </p:cNvSpPr>
          <p:nvPr>
            <p:ph type="sldNum" sz="quarter" idx="12"/>
          </p:nvPr>
        </p:nvSpPr>
        <p:spPr>
          <a:xfrm>
            <a:off x="8339328" y="1170432"/>
            <a:ext cx="733864" cy="201168"/>
          </a:xfrm>
        </p:spPr>
        <p:txBody>
          <a:bodyPr/>
          <a:lstStyle/>
          <a:p>
            <a:fld id="{CD625A09-586E-4644-88E0-5E7246E28F59}" type="slidenum">
              <a:rPr lang="fa-IR" smtClean="0"/>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7077B0D-9A82-4433-9871-3F390D38265A}" type="datetimeFigureOut">
              <a:rPr lang="fa-IR" smtClean="0"/>
              <a:t>03/01/1437</a:t>
            </a:fld>
            <a:endParaRPr lang="fa-I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fa-I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D625A09-586E-4644-88E0-5E7246E28F59}"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1"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r" rtl="1"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r" rtl="1"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r" rtl="1"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r" rtl="1"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r" rtl="1"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r" rtl="1"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r" rtl="1"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r" rtl="1"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r" rtl="1"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132856"/>
            <a:ext cx="8077200" cy="1673352"/>
          </a:xfrm>
        </p:spPr>
        <p:txBody>
          <a:bodyPr>
            <a:normAutofit fontScale="90000"/>
          </a:bodyPr>
          <a:lstStyle/>
          <a:p>
            <a:r>
              <a:rPr lang="en-US" dirty="0" smtClean="0"/>
              <a:t>MANAGEMENT</a:t>
            </a:r>
            <a:br>
              <a:rPr lang="en-US" dirty="0" smtClean="0"/>
            </a:br>
            <a:r>
              <a:rPr lang="en-US" dirty="0" err="1" smtClean="0"/>
              <a:t>postparum</a:t>
            </a:r>
            <a:r>
              <a:rPr lang="en-US" dirty="0" smtClean="0"/>
              <a:t> hemorrhage</a:t>
            </a:r>
            <a:r>
              <a:rPr lang="fa-IR" dirty="0"/>
              <a:t/>
            </a:r>
            <a:br>
              <a:rPr lang="fa-IR" dirty="0"/>
            </a:br>
            <a:endParaRPr lang="fa-IR" dirty="0"/>
          </a:p>
        </p:txBody>
      </p:sp>
      <p:sp>
        <p:nvSpPr>
          <p:cNvPr id="3" name="Subtitle 2"/>
          <p:cNvSpPr>
            <a:spLocks noGrp="1"/>
          </p:cNvSpPr>
          <p:nvPr>
            <p:ph type="subTitle" idx="1"/>
          </p:nvPr>
        </p:nvSpPr>
        <p:spPr>
          <a:xfrm>
            <a:off x="179512" y="3573016"/>
            <a:ext cx="8077200" cy="1499616"/>
          </a:xfrm>
        </p:spPr>
        <p:txBody>
          <a:bodyPr>
            <a:normAutofit fontScale="47500" lnSpcReduction="20000"/>
          </a:bodyPr>
          <a:lstStyle/>
          <a:p>
            <a:endParaRPr lang="fa-IR" dirty="0" smtClean="0"/>
          </a:p>
          <a:p>
            <a:endParaRPr lang="fa-IR" dirty="0"/>
          </a:p>
          <a:p>
            <a:endParaRPr lang="fa-IR" dirty="0" smtClean="0"/>
          </a:p>
          <a:p>
            <a:endParaRPr lang="fa-IR" dirty="0" smtClean="0"/>
          </a:p>
          <a:p>
            <a:r>
              <a:rPr lang="en-US" sz="3200" dirty="0" smtClean="0"/>
              <a:t>DR </a:t>
            </a:r>
            <a:r>
              <a:rPr lang="en-US" sz="3200" dirty="0" err="1" smtClean="0"/>
              <a:t>maryam</a:t>
            </a:r>
            <a:r>
              <a:rPr lang="en-US" sz="3200" dirty="0" smtClean="0"/>
              <a:t> </a:t>
            </a:r>
            <a:r>
              <a:rPr lang="en-US" sz="3200" dirty="0" err="1" smtClean="0"/>
              <a:t>zangeneh</a:t>
            </a:r>
            <a:endParaRPr lang="en-US" sz="3200" dirty="0" smtClean="0"/>
          </a:p>
          <a:p>
            <a:endParaRPr lang="en-US" sz="3200" dirty="0"/>
          </a:p>
          <a:p>
            <a:r>
              <a:rPr lang="en-US" sz="3200" dirty="0" smtClean="0"/>
              <a:t>Kermanshah University of Medical Sciences</a:t>
            </a:r>
          </a:p>
          <a:p>
            <a:endParaRPr lang="en-US" sz="3200" dirty="0"/>
          </a:p>
          <a:p>
            <a:r>
              <a:rPr lang="en-US" sz="3200" dirty="0" smtClean="0"/>
              <a:t>Adopted From  </a:t>
            </a:r>
            <a:r>
              <a:rPr lang="en-US" sz="3200" dirty="0" err="1" smtClean="0"/>
              <a:t>Uptodate</a:t>
            </a:r>
            <a:r>
              <a:rPr lang="en-US" sz="3200" dirty="0" smtClean="0"/>
              <a:t>  2015</a:t>
            </a:r>
            <a:endParaRPr lang="fa-IR" sz="3200" dirty="0"/>
          </a:p>
        </p:txBody>
      </p:sp>
    </p:spTree>
    <p:extLst>
      <p:ext uri="{BB962C8B-B14F-4D97-AF65-F5344CB8AC3E}">
        <p14:creationId xmlns:p14="http://schemas.microsoft.com/office/powerpoint/2010/main" val="4026635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32671" y="1774825"/>
            <a:ext cx="5478658"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112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DSC0057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7259" y="1774825"/>
            <a:ext cx="3469481" cy="4625975"/>
          </a:xfrm>
        </p:spPr>
      </p:pic>
    </p:spTree>
    <p:extLst>
      <p:ext uri="{BB962C8B-B14F-4D97-AF65-F5344CB8AC3E}">
        <p14:creationId xmlns:p14="http://schemas.microsoft.com/office/powerpoint/2010/main" val="3450765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1827727"/>
            <a:ext cx="8229600" cy="4625609"/>
          </a:xfrm>
        </p:spPr>
        <p:txBody>
          <a:bodyPr/>
          <a:lstStyle/>
          <a:p>
            <a:pPr marL="118872" indent="0" algn="l">
              <a:buNone/>
            </a:pPr>
            <a:r>
              <a:rPr lang="en-US" b="1" i="1" dirty="0"/>
              <a:t>Early, adequate intravenous access </a:t>
            </a:r>
            <a:endParaRPr lang="en-US" b="1" i="1" dirty="0" smtClean="0"/>
          </a:p>
          <a:p>
            <a:pPr marL="118872" indent="0" algn="l">
              <a:buNone/>
            </a:pPr>
            <a:r>
              <a:rPr lang="en-US" b="1" i="1" dirty="0" smtClean="0"/>
              <a:t>(</a:t>
            </a:r>
            <a:r>
              <a:rPr lang="en-US" b="1" i="1" dirty="0"/>
              <a:t>16 gauge) for massive transfusion.</a:t>
            </a:r>
          </a:p>
          <a:p>
            <a:pPr marL="118872" indent="0" algn="l">
              <a:buNone/>
            </a:pPr>
            <a:r>
              <a:rPr lang="en-US" b="1" i="1" dirty="0"/>
              <a:t>Frequent assessment of vital signs.</a:t>
            </a:r>
          </a:p>
          <a:p>
            <a:pPr marL="118872" indent="0" algn="l">
              <a:buNone/>
            </a:pPr>
            <a:r>
              <a:rPr lang="en-US" b="1" i="1" dirty="0"/>
              <a:t>Laboratory evaluation (complete blood count, coagulation studies, potassium and ionized calcium levels).</a:t>
            </a:r>
          </a:p>
          <a:p>
            <a:pPr marL="118872" indent="0" algn="l">
              <a:buNone/>
            </a:pPr>
            <a:r>
              <a:rPr lang="en-US" b="1" i="1" dirty="0"/>
              <a:t>Blood cross-match or activation of a massive transfusion protocol</a:t>
            </a:r>
            <a:endParaRPr lang="fa-IR" b="1" i="1" dirty="0"/>
          </a:p>
        </p:txBody>
      </p:sp>
    </p:spTree>
    <p:extLst>
      <p:ext uri="{BB962C8B-B14F-4D97-AF65-F5344CB8AC3E}">
        <p14:creationId xmlns:p14="http://schemas.microsoft.com/office/powerpoint/2010/main" val="2536227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Hemoglobin </a:t>
            </a:r>
            <a:r>
              <a:rPr lang="en-US" dirty="0" smtClean="0"/>
              <a:t>and hematocrit </a:t>
            </a:r>
            <a:endParaRPr lang="fa-IR" dirty="0"/>
          </a:p>
        </p:txBody>
      </p:sp>
      <p:sp>
        <p:nvSpPr>
          <p:cNvPr id="3" name="Content Placeholder 2"/>
          <p:cNvSpPr>
            <a:spLocks noGrp="1"/>
          </p:cNvSpPr>
          <p:nvPr>
            <p:ph idx="1"/>
          </p:nvPr>
        </p:nvSpPr>
        <p:spPr/>
        <p:txBody>
          <a:bodyPr/>
          <a:lstStyle/>
          <a:p>
            <a:pPr marL="118872" indent="0" algn="l">
              <a:buNone/>
            </a:pPr>
            <a:r>
              <a:rPr lang="en-US" b="1" i="1" dirty="0" smtClean="0">
                <a:solidFill>
                  <a:srgbClr val="FF0000"/>
                </a:solidFill>
              </a:rPr>
              <a:t>poor </a:t>
            </a:r>
            <a:r>
              <a:rPr lang="en-US" b="1" i="1" dirty="0">
                <a:solidFill>
                  <a:srgbClr val="FF0000"/>
                </a:solidFill>
              </a:rPr>
              <a:t>indicators of acute blood loss since they may not decline immediately after an acute bleed.</a:t>
            </a:r>
            <a:endParaRPr lang="fa-IR" b="1" i="1" dirty="0">
              <a:solidFill>
                <a:srgbClr val="FF0000"/>
              </a:solidFill>
            </a:endParaRPr>
          </a:p>
        </p:txBody>
      </p:sp>
    </p:spTree>
    <p:extLst>
      <p:ext uri="{BB962C8B-B14F-4D97-AF65-F5344CB8AC3E}">
        <p14:creationId xmlns:p14="http://schemas.microsoft.com/office/powerpoint/2010/main" val="3317046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118872" indent="0">
              <a:buNone/>
            </a:pPr>
            <a:r>
              <a:rPr lang="en-US" b="1" dirty="0">
                <a:solidFill>
                  <a:schemeClr val="accent3">
                    <a:lumMod val="75000"/>
                  </a:schemeClr>
                </a:solidFill>
              </a:rPr>
              <a:t>Class I </a:t>
            </a:r>
            <a:r>
              <a:rPr lang="en-US" b="1" dirty="0" smtClean="0">
                <a:solidFill>
                  <a:schemeClr val="accent3">
                    <a:lumMod val="75000"/>
                  </a:schemeClr>
                </a:solidFill>
              </a:rPr>
              <a:t>hemorrhage                      </a:t>
            </a:r>
          </a:p>
          <a:p>
            <a:pPr marL="118872" indent="0">
              <a:buNone/>
            </a:pPr>
            <a:endParaRPr lang="en-US" dirty="0" smtClean="0"/>
          </a:p>
          <a:p>
            <a:pPr marL="118872" indent="0">
              <a:buNone/>
            </a:pPr>
            <a:endParaRPr lang="en-US" dirty="0"/>
          </a:p>
          <a:p>
            <a:pPr marL="118872" indent="0">
              <a:buNone/>
            </a:pPr>
            <a:endParaRPr lang="en-US" dirty="0" smtClean="0"/>
          </a:p>
          <a:p>
            <a:pPr marL="118872" indent="0">
              <a:buNone/>
            </a:pPr>
            <a:endParaRPr lang="en-US" dirty="0"/>
          </a:p>
          <a:p>
            <a:pPr marL="118872" indent="0">
              <a:buNone/>
            </a:pPr>
            <a:r>
              <a:rPr lang="en-US" b="1" i="1" dirty="0" smtClean="0"/>
              <a:t> </a:t>
            </a:r>
            <a:r>
              <a:rPr lang="en-US" b="1" i="1" dirty="0"/>
              <a:t>blood volume loss of up to 15 </a:t>
            </a:r>
            <a:r>
              <a:rPr lang="en-US" b="1" i="1" dirty="0" smtClean="0"/>
              <a:t>percent </a:t>
            </a:r>
          </a:p>
          <a:p>
            <a:pPr marL="118872" indent="0">
              <a:buNone/>
            </a:pPr>
            <a:endParaRPr lang="en-US" dirty="0"/>
          </a:p>
          <a:p>
            <a:pPr marL="118872" indent="0" algn="l">
              <a:buNone/>
            </a:pPr>
            <a:r>
              <a:rPr lang="en-US" b="1" i="1" dirty="0" smtClean="0"/>
              <a:t>The </a:t>
            </a:r>
            <a:r>
              <a:rPr lang="en-US" b="1" i="1" dirty="0"/>
              <a:t>heart rate is minimally elevated </a:t>
            </a:r>
            <a:r>
              <a:rPr lang="en-US" b="1" i="1" dirty="0" smtClean="0"/>
              <a:t>or normal,</a:t>
            </a:r>
          </a:p>
          <a:p>
            <a:pPr marL="118872" indent="0" algn="l">
              <a:buNone/>
            </a:pPr>
            <a:r>
              <a:rPr lang="en-US" b="1" i="1" dirty="0" smtClean="0"/>
              <a:t> no change in blood pressure, pulse pressure, or respiratory rate.</a:t>
            </a:r>
            <a:endParaRPr lang="fa-IR" b="1" i="1" dirty="0"/>
          </a:p>
        </p:txBody>
      </p:sp>
      <p:sp>
        <p:nvSpPr>
          <p:cNvPr id="5" name="Down Arrow 4"/>
          <p:cNvSpPr/>
          <p:nvPr/>
        </p:nvSpPr>
        <p:spPr>
          <a:xfrm>
            <a:off x="4732512" y="256490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666212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467544" y="1628800"/>
            <a:ext cx="8229600" cy="4625609"/>
          </a:xfrm>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pPr marL="118872" indent="0" algn="l">
              <a:buNone/>
            </a:pPr>
            <a:r>
              <a:rPr lang="en-US" sz="7000" b="1" i="1" dirty="0" smtClean="0"/>
              <a:t>Class II hemorrhage                                                                             </a:t>
            </a:r>
            <a:r>
              <a:rPr lang="fa-IR" sz="7000" b="1" i="1" dirty="0" smtClean="0"/>
              <a:t>                                              </a:t>
            </a:r>
            <a:r>
              <a:rPr lang="fa-IR" sz="7000" dirty="0" smtClean="0"/>
              <a:t>         </a:t>
            </a:r>
            <a:endParaRPr lang="en-US" sz="7000" dirty="0" smtClean="0"/>
          </a:p>
          <a:p>
            <a:pPr marL="118872" indent="0" algn="l">
              <a:buNone/>
            </a:pPr>
            <a:endParaRPr lang="en-US" dirty="0"/>
          </a:p>
          <a:p>
            <a:pPr marL="118872" indent="0" algn="l">
              <a:buNone/>
            </a:pPr>
            <a:endParaRPr lang="en-US" dirty="0" smtClean="0"/>
          </a:p>
          <a:p>
            <a:pPr marL="118872" indent="0" algn="l">
              <a:buNone/>
            </a:pPr>
            <a:endParaRPr lang="en-US" dirty="0"/>
          </a:p>
          <a:p>
            <a:pPr marL="118872" indent="0" algn="l">
              <a:buNone/>
            </a:pPr>
            <a:endParaRPr lang="en-US" dirty="0" smtClean="0"/>
          </a:p>
          <a:p>
            <a:pPr marL="118872" indent="0" algn="l">
              <a:buNone/>
            </a:pPr>
            <a:r>
              <a:rPr lang="en-US" dirty="0" smtClean="0"/>
              <a:t>                                  </a:t>
            </a:r>
          </a:p>
          <a:p>
            <a:pPr marL="118872" indent="0" algn="l">
              <a:buNone/>
            </a:pPr>
            <a:endParaRPr lang="en-US" dirty="0"/>
          </a:p>
          <a:p>
            <a:pPr marL="118872" indent="0" algn="l">
              <a:buNone/>
            </a:pPr>
            <a:endParaRPr lang="en-US" dirty="0" smtClean="0"/>
          </a:p>
          <a:p>
            <a:pPr marL="118872" indent="0" algn="l">
              <a:buNone/>
            </a:pPr>
            <a:endParaRPr lang="en-US" sz="7000" b="1" i="1" dirty="0"/>
          </a:p>
          <a:p>
            <a:pPr marL="118872" indent="0" algn="l">
              <a:buNone/>
            </a:pPr>
            <a:endParaRPr lang="en-US" sz="7000" b="1" i="1" dirty="0" smtClean="0"/>
          </a:p>
          <a:p>
            <a:pPr marL="118872" indent="0" algn="l">
              <a:buNone/>
            </a:pPr>
            <a:r>
              <a:rPr lang="en-US" sz="7000" b="1" i="1" dirty="0" smtClean="0"/>
              <a:t>15 </a:t>
            </a:r>
            <a:r>
              <a:rPr lang="en-US" sz="7000" b="1" i="1" dirty="0"/>
              <a:t>to 30 percent blood volume </a:t>
            </a:r>
            <a:r>
              <a:rPr lang="en-US" sz="7000" b="1" i="1" dirty="0" smtClean="0"/>
              <a:t>loss                                                               </a:t>
            </a:r>
          </a:p>
          <a:p>
            <a:pPr marL="118872" indent="0" algn="l">
              <a:buNone/>
            </a:pPr>
            <a:r>
              <a:rPr lang="en-US" dirty="0" smtClean="0"/>
              <a:t> </a:t>
            </a:r>
            <a:endParaRPr lang="en-US" dirty="0"/>
          </a:p>
          <a:p>
            <a:pPr marL="118872" indent="0" algn="l">
              <a:buNone/>
            </a:pPr>
            <a:endParaRPr lang="en-US" dirty="0" smtClean="0"/>
          </a:p>
          <a:p>
            <a:pPr marL="118872" indent="0" algn="l">
              <a:buNone/>
            </a:pPr>
            <a:endParaRPr lang="en-US" dirty="0"/>
          </a:p>
          <a:p>
            <a:pPr marL="118872" indent="0" algn="l">
              <a:buNone/>
            </a:pPr>
            <a:r>
              <a:rPr lang="en-US" dirty="0" err="1" smtClean="0"/>
              <a:t>s</a:t>
            </a:r>
            <a:r>
              <a:rPr lang="en-US" sz="7400" b="1" i="1" dirty="0" err="1" smtClean="0"/>
              <a:t>tachycardia</a:t>
            </a:r>
            <a:r>
              <a:rPr lang="en-US" sz="7400" b="1" i="1" dirty="0" smtClean="0"/>
              <a:t> = </a:t>
            </a:r>
            <a:r>
              <a:rPr lang="en-US" sz="7400" b="1" i="1" dirty="0"/>
              <a:t>100 to </a:t>
            </a:r>
            <a:r>
              <a:rPr lang="en-US" sz="7400" b="1" i="1" dirty="0" smtClean="0"/>
              <a:t>120</a:t>
            </a:r>
          </a:p>
          <a:p>
            <a:pPr marL="118872" indent="0" algn="l">
              <a:buNone/>
            </a:pPr>
            <a:r>
              <a:rPr lang="en-US" sz="7400" b="1" i="1" dirty="0" smtClean="0"/>
              <a:t> tachypnea= </a:t>
            </a:r>
            <a:r>
              <a:rPr lang="en-US" sz="7400" b="1" i="1" dirty="0"/>
              <a:t>20 to </a:t>
            </a:r>
            <a:r>
              <a:rPr lang="en-US" sz="7400" b="1" i="1" dirty="0" smtClean="0"/>
              <a:t>24</a:t>
            </a:r>
          </a:p>
          <a:p>
            <a:pPr marL="118872" indent="0" algn="l">
              <a:buNone/>
            </a:pPr>
            <a:r>
              <a:rPr lang="en-US" sz="7400" b="1" i="1" dirty="0" smtClean="0"/>
              <a:t> </a:t>
            </a:r>
            <a:r>
              <a:rPr lang="en-US" sz="7400" b="1" i="1" dirty="0"/>
              <a:t>decreased pulse </a:t>
            </a:r>
            <a:r>
              <a:rPr lang="en-US" sz="7400" b="1" i="1" dirty="0" smtClean="0"/>
              <a:t>pressure</a:t>
            </a:r>
          </a:p>
          <a:p>
            <a:pPr marL="118872" indent="0" algn="l">
              <a:buNone/>
            </a:pPr>
            <a:r>
              <a:rPr lang="en-US" sz="7400" b="1" i="1" dirty="0" smtClean="0"/>
              <a:t>although systolic blood pressure changes minimally if at all.</a:t>
            </a:r>
          </a:p>
          <a:p>
            <a:pPr marL="118872" indent="0" algn="l">
              <a:buNone/>
            </a:pPr>
            <a:r>
              <a:rPr lang="en-US" sz="7400" b="1" i="1" dirty="0" smtClean="0"/>
              <a:t> The skin may be cool and clammy and capillary refill may </a:t>
            </a:r>
            <a:r>
              <a:rPr lang="en-US" sz="7400" b="1" i="1" dirty="0"/>
              <a:t>be delayed. </a:t>
            </a:r>
            <a:endParaRPr lang="en-US" sz="7400" b="1" i="1" dirty="0" smtClean="0"/>
          </a:p>
          <a:p>
            <a:pPr marL="118872" indent="0" algn="l">
              <a:buNone/>
            </a:pPr>
            <a:endParaRPr lang="en-US" sz="7400" b="1" i="1" dirty="0" smtClean="0"/>
          </a:p>
          <a:p>
            <a:pPr marL="118872" indent="0" algn="l">
              <a:buNone/>
            </a:pPr>
            <a:r>
              <a:rPr lang="en-US" sz="9600" b="1" i="1" dirty="0" smtClean="0"/>
              <a:t>An </a:t>
            </a:r>
            <a:r>
              <a:rPr lang="en-US" sz="9600" b="1" i="1" dirty="0"/>
              <a:t>increasing maternal heart rate and tachypnea with stable systolic blood pressure should </a:t>
            </a:r>
            <a:r>
              <a:rPr lang="en-US" sz="9600" b="1" i="1" dirty="0" smtClean="0"/>
              <a:t>be regarded </a:t>
            </a:r>
            <a:r>
              <a:rPr lang="en-US" sz="9600" b="1" i="1" dirty="0"/>
              <a:t>as evidence of compensated shock and should prompt investigation and institution of a PPH protocol,</a:t>
            </a:r>
          </a:p>
          <a:p>
            <a:pPr marL="118872" indent="0" algn="l">
              <a:buNone/>
            </a:pPr>
            <a:r>
              <a:rPr lang="en-US" sz="9600" b="1" i="1" dirty="0"/>
              <a:t>even if only light vaginal bleeding is </a:t>
            </a:r>
            <a:r>
              <a:rPr lang="en-US" sz="9600" b="1" i="1" dirty="0" smtClean="0"/>
              <a:t>observed</a:t>
            </a:r>
          </a:p>
          <a:p>
            <a:pPr marL="118872" indent="0" algn="l">
              <a:buNone/>
            </a:pPr>
            <a:endParaRPr lang="fa-IR" sz="11200" b="1" i="1" dirty="0"/>
          </a:p>
        </p:txBody>
      </p:sp>
      <p:sp>
        <p:nvSpPr>
          <p:cNvPr id="4" name="Down Arrow 3"/>
          <p:cNvSpPr/>
          <p:nvPr/>
        </p:nvSpPr>
        <p:spPr>
          <a:xfrm>
            <a:off x="1643708" y="206084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dirty="0"/>
          </a:p>
        </p:txBody>
      </p:sp>
    </p:spTree>
    <p:extLst>
      <p:ext uri="{BB962C8B-B14F-4D97-AF65-F5344CB8AC3E}">
        <p14:creationId xmlns:p14="http://schemas.microsoft.com/office/powerpoint/2010/main" val="390387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0" end="20"/>
                                            </p:txEl>
                                          </p:spTgt>
                                        </p:tgtEl>
                                        <p:attrNameLst>
                                          <p:attrName>style.visibility</p:attrName>
                                        </p:attrNameLst>
                                      </p:cBhvr>
                                      <p:to>
                                        <p:strVal val="visible"/>
                                      </p:to>
                                    </p:set>
                                    <p:animEffect transition="in" filter="wheel(1)">
                                      <p:cBhvr>
                                        <p:cTn id="7" dur="2000"/>
                                        <p:tgtEl>
                                          <p:spTgt spid="3">
                                            <p:txEl>
                                              <p:pRg st="20" end="2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21" end="21"/>
                                            </p:txEl>
                                          </p:spTgt>
                                        </p:tgtEl>
                                        <p:attrNameLst>
                                          <p:attrName>style.visibility</p:attrName>
                                        </p:attrNameLst>
                                      </p:cBhvr>
                                      <p:to>
                                        <p:strVal val="visible"/>
                                      </p:to>
                                    </p:set>
                                    <p:animEffect transition="in" filter="wheel(1)">
                                      <p:cBhvr>
                                        <p:cTn id="10" dur="2000"/>
                                        <p:tgtEl>
                                          <p:spTgt spid="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654443"/>
            <a:ext cx="8229600" cy="5870901"/>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25000" lnSpcReduction="20000"/>
          </a:bodyPr>
          <a:lstStyle>
            <a:lvl1pPr marL="438912" indent="-320040" algn="r" rtl="1"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r" rtl="1"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r" rtl="1"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r" rtl="1"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r" rtl="1"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r" rtl="1"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r" rtl="1"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r" rtl="1"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r" rtl="1"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l">
              <a:buNone/>
            </a:pPr>
            <a:r>
              <a:rPr lang="en-US" sz="6400" b="1" i="1" dirty="0" smtClean="0"/>
              <a:t>Class III hemorrhage </a:t>
            </a:r>
          </a:p>
          <a:p>
            <a:pPr algn="l"/>
            <a:endParaRPr lang="en-US" sz="6400" b="1" i="1" dirty="0"/>
          </a:p>
          <a:p>
            <a:pPr marL="118872" indent="0" algn="l">
              <a:buNone/>
            </a:pPr>
            <a:r>
              <a:rPr lang="en-US" sz="6400" b="1" i="1" dirty="0" smtClean="0"/>
              <a:t>                                                              </a:t>
            </a:r>
          </a:p>
          <a:p>
            <a:pPr marL="118872" indent="0">
              <a:buNone/>
            </a:pPr>
            <a:endParaRPr lang="en-US" sz="6400" dirty="0" smtClean="0"/>
          </a:p>
          <a:p>
            <a:endParaRPr lang="en-US" sz="6400" dirty="0"/>
          </a:p>
          <a:p>
            <a:pPr marL="118872" indent="0">
              <a:buNone/>
            </a:pPr>
            <a:r>
              <a:rPr lang="en-US" sz="6400" dirty="0" smtClean="0"/>
              <a:t>                                </a:t>
            </a:r>
            <a:r>
              <a:rPr lang="fa-IR" sz="6400" dirty="0" smtClean="0"/>
              <a:t>  </a:t>
            </a:r>
            <a:endParaRPr lang="en-US" sz="6400" dirty="0" smtClean="0"/>
          </a:p>
          <a:p>
            <a:endParaRPr lang="en-US" sz="6400" dirty="0"/>
          </a:p>
          <a:p>
            <a:pPr marL="118872" indent="0" algn="l">
              <a:buNone/>
            </a:pPr>
            <a:r>
              <a:rPr lang="en-US" sz="6400" b="1" i="1" dirty="0" smtClean="0"/>
              <a:t> 30 to 40 percent blood volume loss  </a:t>
            </a:r>
          </a:p>
          <a:p>
            <a:pPr marL="118872" indent="0" algn="l">
              <a:buNone/>
            </a:pPr>
            <a:endParaRPr lang="en-US" sz="5900" b="1" i="1" dirty="0"/>
          </a:p>
          <a:p>
            <a:pPr marL="118872" indent="0" algn="l">
              <a:buNone/>
            </a:pPr>
            <a:endParaRPr lang="en-US" sz="5900" b="1" i="1" dirty="0" smtClean="0"/>
          </a:p>
          <a:p>
            <a:pPr marL="118872" indent="0" algn="l">
              <a:buNone/>
            </a:pPr>
            <a:endParaRPr lang="en-US" sz="5900" b="1" i="1" dirty="0"/>
          </a:p>
          <a:p>
            <a:pPr marL="118872" indent="0" algn="l">
              <a:buNone/>
            </a:pPr>
            <a:endParaRPr lang="en-US" sz="5900" b="1" i="1" dirty="0" smtClean="0"/>
          </a:p>
          <a:p>
            <a:pPr marL="118872" indent="0" algn="l">
              <a:buNone/>
            </a:pPr>
            <a:endParaRPr lang="en-US" sz="5900" b="1" i="1" dirty="0"/>
          </a:p>
          <a:p>
            <a:pPr marL="118872" indent="0" algn="l">
              <a:buNone/>
            </a:pPr>
            <a:r>
              <a:rPr lang="en-US" sz="5900" b="1" i="1" dirty="0" smtClean="0"/>
              <a:t>   </a:t>
            </a:r>
            <a:r>
              <a:rPr lang="en-US" sz="7000" b="1" i="1" dirty="0" smtClean="0">
                <a:solidFill>
                  <a:srgbClr val="C00000"/>
                </a:solidFill>
              </a:rPr>
              <a:t>significant drop in blood pressure and changes in mental status</a:t>
            </a:r>
          </a:p>
          <a:p>
            <a:pPr marL="118872" indent="0" algn="l">
              <a:buNone/>
            </a:pPr>
            <a:r>
              <a:rPr lang="en-US" sz="7000" b="1" i="1" dirty="0" smtClean="0">
                <a:solidFill>
                  <a:srgbClr val="C00000"/>
                </a:solidFill>
              </a:rPr>
              <a:t> Any hypotension (systolic blood pressure less than 90 mmHg) or drop in blood</a:t>
            </a:r>
          </a:p>
          <a:p>
            <a:pPr marL="118872" indent="0" algn="l">
              <a:buNone/>
            </a:pPr>
            <a:r>
              <a:rPr lang="en-US" sz="7000" b="1" i="1" dirty="0" smtClean="0">
                <a:solidFill>
                  <a:srgbClr val="C00000"/>
                </a:solidFill>
              </a:rPr>
              <a:t>pressure greater than 20 to 30 percent of the measurement</a:t>
            </a:r>
          </a:p>
          <a:p>
            <a:pPr algn="l"/>
            <a:endParaRPr lang="en-US" sz="7000" b="1" i="1" dirty="0">
              <a:solidFill>
                <a:srgbClr val="C00000"/>
              </a:solidFill>
            </a:endParaRPr>
          </a:p>
          <a:p>
            <a:pPr marL="118872" indent="0" algn="l">
              <a:buNone/>
            </a:pPr>
            <a:r>
              <a:rPr lang="en-US" sz="7000" b="1" i="1" dirty="0" smtClean="0">
                <a:solidFill>
                  <a:srgbClr val="C00000"/>
                </a:solidFill>
              </a:rPr>
              <a:t> While diminished anxiety or pain may contribute to such a drop, the clinician must assume it is due to hemorrhage until proven otherwise.</a:t>
            </a:r>
          </a:p>
          <a:p>
            <a:pPr marL="118872" indent="0" algn="l">
              <a:buNone/>
            </a:pPr>
            <a:r>
              <a:rPr lang="en-US" sz="7000" b="1" i="1" dirty="0" smtClean="0">
                <a:solidFill>
                  <a:srgbClr val="C00000"/>
                </a:solidFill>
              </a:rPr>
              <a:t> Heart rate (120 and </a:t>
            </a:r>
            <a:r>
              <a:rPr lang="en-US" sz="7000" b="1" i="1" dirty="0" err="1" smtClean="0">
                <a:solidFill>
                  <a:srgbClr val="C00000"/>
                </a:solidFill>
              </a:rPr>
              <a:t>thready</a:t>
            </a:r>
            <a:r>
              <a:rPr lang="en-US" sz="7000" b="1" i="1" dirty="0" smtClean="0">
                <a:solidFill>
                  <a:srgbClr val="C00000"/>
                </a:solidFill>
              </a:rPr>
              <a:t>) and respiratory rate are markedly elevated, while urine output is diminished. </a:t>
            </a:r>
          </a:p>
          <a:p>
            <a:pPr marL="118872" indent="0" algn="l">
              <a:buNone/>
            </a:pPr>
            <a:r>
              <a:rPr lang="en-US" sz="7000" b="1" i="1" dirty="0" smtClean="0">
                <a:solidFill>
                  <a:srgbClr val="C00000"/>
                </a:solidFill>
              </a:rPr>
              <a:t>Capillary refill is delayed</a:t>
            </a:r>
          </a:p>
          <a:p>
            <a:endParaRPr lang="fa-IR" dirty="0">
              <a:solidFill>
                <a:srgbClr val="C00000"/>
              </a:solidFill>
            </a:endParaRPr>
          </a:p>
        </p:txBody>
      </p:sp>
      <p:sp>
        <p:nvSpPr>
          <p:cNvPr id="3" name="Down Arrow 2"/>
          <p:cNvSpPr/>
          <p:nvPr/>
        </p:nvSpPr>
        <p:spPr>
          <a:xfrm>
            <a:off x="1403648" y="101043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785220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51520" y="0"/>
            <a:ext cx="8892480" cy="6858000"/>
          </a:xfrm>
          <a:prstGeom prst="rect">
            <a:avLst/>
          </a:prstGeom>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lvl1pPr marL="438912" indent="-320040" algn="r" rtl="1"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r" rtl="1"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r" rtl="1"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r" rtl="1"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r" rtl="1"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r" rtl="1"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r" rtl="1"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r" rtl="1"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r" rtl="1"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l">
              <a:buNone/>
            </a:pPr>
            <a:r>
              <a:rPr lang="en-US" b="1" i="1" dirty="0" smtClean="0"/>
              <a:t>Class IV hemorrhage</a:t>
            </a:r>
          </a:p>
          <a:p>
            <a:pPr marL="118872" indent="0" algn="l">
              <a:buNone/>
            </a:pPr>
            <a:endParaRPr lang="en-US" b="1" i="1" dirty="0" smtClean="0"/>
          </a:p>
          <a:p>
            <a:pPr marL="118872" indent="0" algn="l">
              <a:buNone/>
            </a:pPr>
            <a:r>
              <a:rPr lang="en-US" b="1" i="1" dirty="0" smtClean="0"/>
              <a:t> </a:t>
            </a:r>
          </a:p>
          <a:p>
            <a:pPr marL="118872" indent="0" algn="l">
              <a:buNone/>
            </a:pPr>
            <a:endParaRPr lang="en-US" b="1" i="1" dirty="0"/>
          </a:p>
          <a:p>
            <a:pPr marL="118872" indent="0" algn="l">
              <a:buNone/>
            </a:pPr>
            <a:endParaRPr lang="en-US" b="1" i="1" dirty="0" smtClean="0"/>
          </a:p>
          <a:p>
            <a:pPr marL="118872" indent="0" algn="l">
              <a:buNone/>
            </a:pPr>
            <a:endParaRPr lang="en-US" b="1" i="1" dirty="0"/>
          </a:p>
          <a:p>
            <a:pPr marL="118872" indent="0" algn="l">
              <a:buNone/>
            </a:pPr>
            <a:r>
              <a:rPr lang="en-US" b="1" i="1" dirty="0" smtClean="0"/>
              <a:t>more than 40 percent blood volume</a:t>
            </a:r>
          </a:p>
          <a:p>
            <a:pPr marL="118872" indent="0" algn="l">
              <a:buNone/>
            </a:pPr>
            <a:endParaRPr lang="en-US" b="1" i="1" dirty="0"/>
          </a:p>
          <a:p>
            <a:pPr marL="118872" indent="0" algn="l">
              <a:buNone/>
            </a:pPr>
            <a:endParaRPr lang="en-US" b="1" i="1" dirty="0" smtClean="0"/>
          </a:p>
          <a:p>
            <a:pPr marL="118872" indent="0" algn="l">
              <a:buNone/>
            </a:pPr>
            <a:endParaRPr lang="en-US" b="1" i="1" dirty="0"/>
          </a:p>
          <a:p>
            <a:pPr marL="118872" indent="0" algn="l">
              <a:buNone/>
            </a:pPr>
            <a:endParaRPr lang="en-US" b="1" i="1" dirty="0" smtClean="0"/>
          </a:p>
          <a:p>
            <a:pPr marL="118872" indent="0" algn="l">
              <a:buNone/>
            </a:pPr>
            <a:r>
              <a:rPr lang="en-US" b="1" i="1" dirty="0" smtClean="0"/>
              <a:t>significant depression in blood pressure and mental status.</a:t>
            </a:r>
          </a:p>
          <a:p>
            <a:pPr marL="118872" indent="0" algn="l">
              <a:buNone/>
            </a:pPr>
            <a:r>
              <a:rPr lang="en-US" b="1" i="1" dirty="0" smtClean="0"/>
              <a:t>(systolic blood pressure less than 90 mmHg).</a:t>
            </a:r>
          </a:p>
          <a:p>
            <a:pPr marL="118872" indent="0" algn="l">
              <a:buNone/>
            </a:pPr>
            <a:r>
              <a:rPr lang="en-US" b="1" i="1" dirty="0" smtClean="0"/>
              <a:t> Pulse pressure is narrowed (25 mmHg),</a:t>
            </a:r>
          </a:p>
          <a:p>
            <a:pPr marL="118872" indent="0" algn="l">
              <a:buNone/>
            </a:pPr>
            <a:r>
              <a:rPr lang="en-US" b="1" i="1" dirty="0" smtClean="0"/>
              <a:t>tachycardia &gt;120</a:t>
            </a:r>
          </a:p>
          <a:p>
            <a:pPr marL="118872" indent="0" algn="l">
              <a:buNone/>
            </a:pPr>
            <a:r>
              <a:rPr lang="en-US" b="1" i="1" dirty="0" smtClean="0"/>
              <a:t> Urine output is minimal or absent. </a:t>
            </a:r>
          </a:p>
          <a:p>
            <a:pPr marL="118872" indent="0" algn="l">
              <a:buNone/>
            </a:pPr>
            <a:r>
              <a:rPr lang="en-US" b="1" i="1" dirty="0" smtClean="0"/>
              <a:t>The skin is cold and pale, and capillary refill is delayed Hypovolemic hemorrhagic shock is treated by aggressive volume resuscitation with packed red blood</a:t>
            </a:r>
            <a:endParaRPr lang="fa-IR" b="1" i="1" dirty="0"/>
          </a:p>
        </p:txBody>
      </p:sp>
      <p:sp>
        <p:nvSpPr>
          <p:cNvPr id="3" name="Down Arrow 2"/>
          <p:cNvSpPr/>
          <p:nvPr/>
        </p:nvSpPr>
        <p:spPr>
          <a:xfrm>
            <a:off x="1670267" y="5486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422063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276872"/>
            <a:ext cx="8077200" cy="1673352"/>
          </a:xfrm>
        </p:spPr>
        <p:txBody>
          <a:bodyPr>
            <a:normAutofit fontScale="90000"/>
          </a:bodyPr>
          <a:lstStyle/>
          <a:p>
            <a:r>
              <a:rPr lang="en-US" dirty="0"/>
              <a:t>Management of postpartum hemorrhage at vaginal delivery</a:t>
            </a:r>
            <a:endParaRPr lang="fa-IR" dirty="0"/>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1550769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Uterine massage and compression</a:t>
            </a:r>
            <a:endParaRPr lang="fa-IR"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118872" indent="0" algn="l">
              <a:buNone/>
            </a:pPr>
            <a:r>
              <a:rPr lang="en-US" b="1" i="1" dirty="0"/>
              <a:t>Fundal </a:t>
            </a:r>
            <a:r>
              <a:rPr lang="en-US" b="1" i="1" dirty="0" smtClean="0"/>
              <a:t>massage</a:t>
            </a:r>
          </a:p>
          <a:p>
            <a:pPr marL="118872" indent="0" algn="l">
              <a:buNone/>
            </a:pPr>
            <a:endParaRPr lang="en-US" b="1" i="1" dirty="0"/>
          </a:p>
          <a:p>
            <a:pPr marL="118872" indent="0" algn="l">
              <a:buNone/>
            </a:pPr>
            <a:r>
              <a:rPr lang="en-US" b="1" i="1" dirty="0" smtClean="0"/>
              <a:t>Bimanual uterine massage</a:t>
            </a:r>
          </a:p>
          <a:p>
            <a:pPr marL="118872" indent="0" algn="l">
              <a:buNone/>
            </a:pPr>
            <a:endParaRPr lang="en-US" b="1" i="1" dirty="0" smtClean="0"/>
          </a:p>
          <a:p>
            <a:pPr marL="118872" indent="0" algn="l">
              <a:buNone/>
            </a:pPr>
            <a:r>
              <a:rPr lang="en-US" b="1" i="1" dirty="0" smtClean="0"/>
              <a:t>Massage </a:t>
            </a:r>
            <a:r>
              <a:rPr lang="en-US" b="1" i="1" dirty="0"/>
              <a:t>should be maintained while other interventions are being </a:t>
            </a:r>
            <a:r>
              <a:rPr lang="en-US" b="1" i="1" dirty="0" smtClean="0"/>
              <a:t>initiated</a:t>
            </a:r>
          </a:p>
          <a:p>
            <a:pPr marL="118872" indent="0" algn="l">
              <a:buNone/>
            </a:pPr>
            <a:endParaRPr lang="en-US" b="1" i="1" dirty="0"/>
          </a:p>
          <a:p>
            <a:pPr marL="118872" indent="0" algn="l">
              <a:buNone/>
            </a:pPr>
            <a:r>
              <a:rPr lang="en-US" b="1" i="1" dirty="0" smtClean="0"/>
              <a:t> and continued </a:t>
            </a:r>
            <a:r>
              <a:rPr lang="en-US" b="1" i="1" dirty="0"/>
              <a:t>until the uterus remains </a:t>
            </a:r>
            <a:r>
              <a:rPr lang="en-US" b="1" i="1" dirty="0" smtClean="0"/>
              <a:t>firm and bleeding </a:t>
            </a:r>
            <a:r>
              <a:rPr lang="en-US" b="1" i="1" dirty="0"/>
              <a:t>has abated</a:t>
            </a:r>
            <a:r>
              <a:rPr lang="en-US" dirty="0"/>
              <a:t>.</a:t>
            </a:r>
            <a:endParaRPr lang="fa-IR" dirty="0"/>
          </a:p>
        </p:txBody>
      </p:sp>
    </p:spTree>
    <p:extLst>
      <p:ext uri="{BB962C8B-B14F-4D97-AF65-F5344CB8AC3E}">
        <p14:creationId xmlns:p14="http://schemas.microsoft.com/office/powerpoint/2010/main" val="2572132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1827727"/>
            <a:ext cx="8229600" cy="4625609"/>
          </a:xfrm>
        </p:spPr>
        <p:txBody>
          <a:bodyPr/>
          <a:lstStyle/>
          <a:p>
            <a:pPr marL="118872" indent="0" algn="l">
              <a:buNone/>
            </a:pPr>
            <a:r>
              <a:rPr lang="en-US" b="1" i="1" dirty="0"/>
              <a:t>Timely, accurate diagnosis is important </a:t>
            </a:r>
            <a:r>
              <a:rPr lang="en-US" b="1" i="1" dirty="0" smtClean="0"/>
              <a:t>in order </a:t>
            </a:r>
            <a:r>
              <a:rPr lang="en-US" b="1" i="1" dirty="0"/>
              <a:t>to initiate appropriate interventions (</a:t>
            </a:r>
            <a:r>
              <a:rPr lang="en-US" b="1" i="1" dirty="0" err="1"/>
              <a:t>eg</a:t>
            </a:r>
            <a:r>
              <a:rPr lang="en-US" b="1" i="1" dirty="0"/>
              <a:t>, </a:t>
            </a:r>
            <a:r>
              <a:rPr lang="en-US" b="1" i="1" dirty="0" smtClean="0"/>
              <a:t>drugs, surgery</a:t>
            </a:r>
            <a:r>
              <a:rPr lang="en-US" b="1" i="1" dirty="0"/>
              <a:t>, referral, consultation) and improve outcome</a:t>
            </a:r>
            <a:endParaRPr lang="fa-IR" b="1" i="1" dirty="0"/>
          </a:p>
        </p:txBody>
      </p:sp>
    </p:spTree>
    <p:extLst>
      <p:ext uri="{BB962C8B-B14F-4D97-AF65-F5344CB8AC3E}">
        <p14:creationId xmlns:p14="http://schemas.microsoft.com/office/powerpoint/2010/main" val="3564322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118872" indent="0" algn="l">
              <a:buNone/>
            </a:pPr>
            <a:r>
              <a:rPr lang="en-US" b="1" i="1" dirty="0">
                <a:solidFill>
                  <a:srgbClr val="FF0000"/>
                </a:solidFill>
              </a:rPr>
              <a:t>If the fundus is well contracted but bleeding continues unabated, then further massage is </a:t>
            </a:r>
            <a:r>
              <a:rPr lang="en-US" b="1" i="1" dirty="0" smtClean="0">
                <a:solidFill>
                  <a:srgbClr val="FF0000"/>
                </a:solidFill>
              </a:rPr>
              <a:t>not likely </a:t>
            </a:r>
            <a:r>
              <a:rPr lang="en-US" b="1" i="1" dirty="0">
                <a:solidFill>
                  <a:srgbClr val="FF0000"/>
                </a:solidFill>
              </a:rPr>
              <a:t>to be effective and progression to other methods of hemorrhage control should occur promptly</a:t>
            </a:r>
            <a:r>
              <a:rPr lang="en-US" dirty="0"/>
              <a:t>.</a:t>
            </a:r>
            <a:endParaRPr lang="fa-IR" dirty="0"/>
          </a:p>
        </p:txBody>
      </p:sp>
    </p:spTree>
    <p:extLst>
      <p:ext uri="{BB962C8B-B14F-4D97-AF65-F5344CB8AC3E}">
        <p14:creationId xmlns:p14="http://schemas.microsoft.com/office/powerpoint/2010/main" val="3386902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Intravenous access</a:t>
            </a:r>
            <a:endParaRPr lang="fa-IR"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marL="118872" indent="0" algn="l">
              <a:buNone/>
            </a:pPr>
            <a:r>
              <a:rPr lang="en-US" b="1" i="1" dirty="0" smtClean="0"/>
              <a:t>Intravenous access should be provided, preferably with two large bore catheters (at least 16 or 18 gauge, ideally 14 gauge), for administration of fluids and blood</a:t>
            </a:r>
          </a:p>
          <a:p>
            <a:pPr marL="118872" indent="0">
              <a:buNone/>
            </a:pPr>
            <a:endParaRPr lang="en-US" dirty="0"/>
          </a:p>
          <a:p>
            <a:pPr marL="118872" indent="0" algn="l">
              <a:buNone/>
            </a:pPr>
            <a:r>
              <a:rPr lang="en-US" b="1" i="1" dirty="0" smtClean="0"/>
              <a:t>For </a:t>
            </a:r>
            <a:r>
              <a:rPr lang="en-US" b="1" i="1" dirty="0"/>
              <a:t>patients with severe bleeding, central venous access via the subclavian or internal jugular route should </a:t>
            </a:r>
            <a:r>
              <a:rPr lang="en-US" b="1" i="1" dirty="0" smtClean="0"/>
              <a:t>be </a:t>
            </a:r>
            <a:r>
              <a:rPr lang="en-US" b="1" dirty="0" smtClean="0"/>
              <a:t>considered </a:t>
            </a:r>
            <a:r>
              <a:rPr lang="en-US" b="1" dirty="0"/>
              <a:t>early (while the patient is still in compensated shock) as it is often very difficult to gain </a:t>
            </a:r>
            <a:r>
              <a:rPr lang="en-US" b="1" dirty="0" smtClean="0"/>
              <a:t>such </a:t>
            </a:r>
            <a:r>
              <a:rPr lang="en-US" b="1" dirty="0"/>
              <a:t>access in </a:t>
            </a:r>
            <a:r>
              <a:rPr lang="en-US" b="1" dirty="0" smtClean="0"/>
              <a:t>a </a:t>
            </a:r>
            <a:r>
              <a:rPr lang="en-US" b="1" i="1" dirty="0" smtClean="0"/>
              <a:t>shocked </a:t>
            </a:r>
            <a:r>
              <a:rPr lang="en-US" b="1" i="1" dirty="0"/>
              <a:t>and hemodynamically unstable patient. </a:t>
            </a:r>
            <a:endParaRPr lang="en-US" b="1" i="1" dirty="0" smtClean="0"/>
          </a:p>
          <a:p>
            <a:pPr marL="118872" indent="0" algn="l">
              <a:buNone/>
            </a:pPr>
            <a:endParaRPr lang="fa-IR" b="1" i="1" dirty="0"/>
          </a:p>
        </p:txBody>
      </p:sp>
    </p:spTree>
    <p:extLst>
      <p:ext uri="{BB962C8B-B14F-4D97-AF65-F5344CB8AC3E}">
        <p14:creationId xmlns:p14="http://schemas.microsoft.com/office/powerpoint/2010/main" val="337662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Oxygenation</a:t>
            </a:r>
            <a:endParaRPr lang="fa-IR"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118872" indent="0" algn="l">
              <a:buNone/>
            </a:pPr>
            <a:r>
              <a:rPr lang="en-US" b="1" i="1" dirty="0" smtClean="0"/>
              <a:t>Oxygenation </a:t>
            </a:r>
            <a:r>
              <a:rPr lang="en-US" b="1" i="1" dirty="0"/>
              <a:t>is maximized by administering oxygen (10 to 15 liters/minute) by face mask </a:t>
            </a:r>
            <a:r>
              <a:rPr lang="en-US" b="1" i="1" dirty="0" smtClean="0"/>
              <a:t>and transfusion </a:t>
            </a:r>
            <a:r>
              <a:rPr lang="en-US" b="1" i="1" dirty="0"/>
              <a:t>to improve oxygen-carrying capacity </a:t>
            </a:r>
            <a:r>
              <a:rPr lang="en-US" b="1" i="1" dirty="0" smtClean="0"/>
              <a:t>and </a:t>
            </a:r>
            <a:r>
              <a:rPr lang="en-US" b="1" i="1" dirty="0"/>
              <a:t>delivery</a:t>
            </a:r>
            <a:r>
              <a:rPr lang="en-US" b="1" i="1" dirty="0" smtClean="0"/>
              <a:t>.</a:t>
            </a:r>
          </a:p>
          <a:p>
            <a:pPr marL="118872" indent="0" algn="l">
              <a:buNone/>
            </a:pPr>
            <a:r>
              <a:rPr lang="en-US" b="1" i="1" dirty="0" smtClean="0"/>
              <a:t> </a:t>
            </a:r>
          </a:p>
          <a:p>
            <a:pPr marL="118872" indent="0" algn="l">
              <a:buNone/>
            </a:pPr>
            <a:r>
              <a:rPr lang="en-US" b="1" i="1" dirty="0" smtClean="0"/>
              <a:t>An </a:t>
            </a:r>
            <a:r>
              <a:rPr lang="en-US" b="1" i="1" dirty="0"/>
              <a:t>anesthesiologist should assess the patient’s </a:t>
            </a:r>
            <a:r>
              <a:rPr lang="en-US" b="1" i="1" dirty="0" smtClean="0"/>
              <a:t>airway and breathing</a:t>
            </a:r>
            <a:r>
              <a:rPr lang="en-US" b="1" i="1" dirty="0"/>
              <a:t>, and intubate if indicated</a:t>
            </a:r>
            <a:r>
              <a:rPr lang="en-US" b="1" i="1" dirty="0" smtClean="0"/>
              <a:t>.</a:t>
            </a:r>
          </a:p>
          <a:p>
            <a:pPr marL="118872" indent="0" algn="l">
              <a:buNone/>
            </a:pPr>
            <a:endParaRPr lang="en-US" b="1" i="1" dirty="0" smtClean="0"/>
          </a:p>
          <a:p>
            <a:pPr marL="118872" indent="0" algn="l">
              <a:buNone/>
            </a:pPr>
            <a:r>
              <a:rPr lang="en-US" b="1" i="1" dirty="0" smtClean="0"/>
              <a:t> </a:t>
            </a:r>
            <a:r>
              <a:rPr lang="en-US" b="1" i="1" dirty="0"/>
              <a:t>A high-flow mask with the correct flow rate is important since a low oxygen flow rate</a:t>
            </a:r>
          </a:p>
          <a:p>
            <a:pPr marL="118872" indent="0" algn="l">
              <a:buNone/>
            </a:pPr>
            <a:r>
              <a:rPr lang="en-US" b="1" i="1" dirty="0"/>
              <a:t>may result in CO2 retention and worsen the situation</a:t>
            </a:r>
            <a:endParaRPr lang="fa-IR" b="1" i="1" dirty="0"/>
          </a:p>
        </p:txBody>
      </p:sp>
    </p:spTree>
    <p:extLst>
      <p:ext uri="{BB962C8B-B14F-4D97-AF65-F5344CB8AC3E}">
        <p14:creationId xmlns:p14="http://schemas.microsoft.com/office/powerpoint/2010/main" val="3155060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Laboratory tests </a:t>
            </a:r>
            <a:endParaRPr lang="fa-IR" dirty="0"/>
          </a:p>
        </p:txBody>
      </p:sp>
      <p:sp>
        <p:nvSpPr>
          <p:cNvPr id="3" name="Content Placeholder 2"/>
          <p:cNvSpPr>
            <a:spLocks noGrp="1"/>
          </p:cNvSpPr>
          <p:nvPr>
            <p:ph idx="1"/>
          </p:nvPr>
        </p:nvSpPr>
        <p:spPr>
          <a:xfrm>
            <a:off x="457200" y="1899735"/>
            <a:ext cx="8229600" cy="4625609"/>
          </a:xfrm>
        </p:spPr>
        <p:style>
          <a:lnRef idx="2">
            <a:schemeClr val="accent6"/>
          </a:lnRef>
          <a:fillRef idx="1">
            <a:schemeClr val="lt1"/>
          </a:fillRef>
          <a:effectRef idx="0">
            <a:schemeClr val="accent6"/>
          </a:effectRef>
          <a:fontRef idx="minor">
            <a:schemeClr val="dk1"/>
          </a:fontRef>
        </p:style>
        <p:txBody>
          <a:bodyPr>
            <a:normAutofit/>
          </a:bodyPr>
          <a:lstStyle/>
          <a:p>
            <a:pPr marL="118872" indent="0" algn="l">
              <a:buNone/>
            </a:pPr>
            <a:r>
              <a:rPr lang="en-US" dirty="0" smtClean="0"/>
              <a:t> </a:t>
            </a:r>
            <a:r>
              <a:rPr lang="en-US" b="1" i="1" dirty="0"/>
              <a:t>complete blood count (including platelet count) </a:t>
            </a:r>
            <a:endParaRPr lang="en-US" b="1" i="1" dirty="0" smtClean="0"/>
          </a:p>
          <a:p>
            <a:pPr marL="118872" indent="0" algn="l">
              <a:buNone/>
            </a:pPr>
            <a:r>
              <a:rPr lang="en-US" b="1" i="1" dirty="0" smtClean="0"/>
              <a:t>coagulation studies (fibrinogen ,PT,PTT)</a:t>
            </a:r>
          </a:p>
          <a:p>
            <a:pPr marL="118872" indent="0" algn="l">
              <a:buNone/>
            </a:pPr>
            <a:r>
              <a:rPr lang="en-US" b="1" i="1" dirty="0" smtClean="0"/>
              <a:t> </a:t>
            </a:r>
            <a:r>
              <a:rPr lang="en-US" b="1" i="1" dirty="0"/>
              <a:t>typed and crossed for multiple units of packed red blood cells</a:t>
            </a:r>
            <a:r>
              <a:rPr lang="en-US" b="1" i="1" dirty="0" smtClean="0"/>
              <a:t>.</a:t>
            </a:r>
          </a:p>
          <a:p>
            <a:pPr marL="118872" indent="0" algn="l">
              <a:buNone/>
            </a:pPr>
            <a:r>
              <a:rPr lang="en-US" b="1" i="1" dirty="0" smtClean="0"/>
              <a:t> </a:t>
            </a:r>
            <a:r>
              <a:rPr lang="en-US" b="1" i="1" dirty="0"/>
              <a:t>The coagulation panel should be</a:t>
            </a:r>
          </a:p>
          <a:p>
            <a:pPr marL="118872" indent="0" algn="l">
              <a:buNone/>
            </a:pPr>
            <a:r>
              <a:rPr lang="en-US" b="1" i="1" dirty="0"/>
              <a:t>repeated every </a:t>
            </a:r>
            <a:r>
              <a:rPr lang="en-US" b="1" i="1" dirty="0">
                <a:solidFill>
                  <a:srgbClr val="FF0000"/>
                </a:solidFill>
              </a:rPr>
              <a:t>30 to 60 minutes </a:t>
            </a:r>
            <a:r>
              <a:rPr lang="en-US" b="1" i="1" dirty="0"/>
              <a:t>until PPH is controlled</a:t>
            </a:r>
            <a:endParaRPr lang="fa-IR" b="1" i="1" dirty="0"/>
          </a:p>
        </p:txBody>
      </p:sp>
    </p:spTree>
    <p:extLst>
      <p:ext uri="{BB962C8B-B14F-4D97-AF65-F5344CB8AC3E}">
        <p14:creationId xmlns:p14="http://schemas.microsoft.com/office/powerpoint/2010/main" val="971453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0000" lnSpcReduction="20000"/>
          </a:bodyPr>
          <a:lstStyle/>
          <a:p>
            <a:pPr marL="118872" indent="0" algn="l">
              <a:buNone/>
            </a:pPr>
            <a:r>
              <a:rPr lang="en-US" b="1" i="1" dirty="0"/>
              <a:t>For every 500 mL of blood loss, hemoglobin levels will fall by about one gram/</a:t>
            </a:r>
            <a:r>
              <a:rPr lang="en-US" b="1" i="1" dirty="0" err="1"/>
              <a:t>dL</a:t>
            </a:r>
            <a:r>
              <a:rPr lang="en-US" b="1" i="1" dirty="0"/>
              <a:t>; however, the initial</a:t>
            </a:r>
          </a:p>
          <a:p>
            <a:pPr marL="118872" indent="0" algn="l">
              <a:buNone/>
            </a:pPr>
            <a:r>
              <a:rPr lang="en-US" b="1" i="1" dirty="0"/>
              <a:t>hemoglobin/hematocrit value does not accurately reflect the amount of blood loss acutely</a:t>
            </a:r>
            <a:r>
              <a:rPr lang="en-US" b="1" i="1" dirty="0" smtClean="0"/>
              <a:t>.</a:t>
            </a:r>
          </a:p>
          <a:p>
            <a:pPr marL="118872" indent="0" algn="l">
              <a:buNone/>
            </a:pPr>
            <a:r>
              <a:rPr lang="en-US" b="1" i="1" dirty="0" smtClean="0"/>
              <a:t>Coagulation </a:t>
            </a:r>
            <a:r>
              <a:rPr lang="en-US" b="1" i="1" dirty="0"/>
              <a:t>studies </a:t>
            </a:r>
            <a:r>
              <a:rPr lang="en-US" b="1" i="1" dirty="0" smtClean="0"/>
              <a:t>are usually </a:t>
            </a:r>
            <a:r>
              <a:rPr lang="en-US" b="1" i="1" dirty="0"/>
              <a:t>normal in the early stages of hemorrhage, but may be abnormal when comorbidities are present, such as </a:t>
            </a:r>
            <a:r>
              <a:rPr lang="en-US" b="1" i="1" dirty="0" err="1" smtClean="0"/>
              <a:t>abruptio</a:t>
            </a:r>
            <a:r>
              <a:rPr lang="en-US" b="1" i="1" dirty="0" smtClean="0"/>
              <a:t> placentae</a:t>
            </a:r>
            <a:r>
              <a:rPr lang="en-US" b="1" i="1" dirty="0"/>
              <a:t>, liver disease, intrauterine fetal demise, sepsis, or amniotic fluid embolism</a:t>
            </a:r>
            <a:r>
              <a:rPr lang="en-US" b="1" i="1" dirty="0" smtClean="0"/>
              <a:t>.</a:t>
            </a:r>
          </a:p>
          <a:p>
            <a:pPr marL="118872" indent="0" algn="l">
              <a:buNone/>
            </a:pPr>
            <a:r>
              <a:rPr lang="en-US" b="1" i="1" dirty="0" smtClean="0"/>
              <a:t> </a:t>
            </a:r>
            <a:r>
              <a:rPr lang="en-US" b="1" i="1" dirty="0"/>
              <a:t>Eventually, significant hemorrhage</a:t>
            </a:r>
          </a:p>
          <a:p>
            <a:pPr marL="118872" indent="0" algn="l">
              <a:buNone/>
            </a:pPr>
            <a:r>
              <a:rPr lang="en-US" b="1" i="1" dirty="0"/>
              <a:t>without replacement of coagulation factors will result in coagulation abnormalities.</a:t>
            </a:r>
          </a:p>
          <a:p>
            <a:pPr marL="118872" indent="0" algn="l">
              <a:buNone/>
            </a:pPr>
            <a:r>
              <a:rPr lang="en-US" b="1" i="1" dirty="0"/>
              <a:t>Clot observation test — Prior to the return of the first set of laboratory studies, a red top tube of 5 mL blood can be</a:t>
            </a:r>
          </a:p>
          <a:p>
            <a:pPr marL="118872" indent="0" algn="l">
              <a:buNone/>
            </a:pPr>
            <a:r>
              <a:rPr lang="en-US" b="1" i="1" dirty="0"/>
              <a:t>observed for</a:t>
            </a:r>
            <a:endParaRPr lang="fa-IR" b="1" i="1" dirty="0"/>
          </a:p>
        </p:txBody>
      </p:sp>
    </p:spTree>
    <p:extLst>
      <p:ext uri="{BB962C8B-B14F-4D97-AF65-F5344CB8AC3E}">
        <p14:creationId xmlns:p14="http://schemas.microsoft.com/office/powerpoint/2010/main" val="1519995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Fibrinogen as a predictor of worsening hemorrhage/coagulopathy </a:t>
            </a:r>
            <a:endParaRPr lang="fa-IR" sz="3600" dirty="0"/>
          </a:p>
        </p:txBody>
      </p:sp>
      <p:sp>
        <p:nvSpPr>
          <p:cNvPr id="3" name="Content Placeholder 2"/>
          <p:cNvSpPr>
            <a:spLocks noGrp="1"/>
          </p:cNvSpPr>
          <p:nvPr>
            <p:ph idx="1"/>
          </p:nvPr>
        </p:nvSpPr>
        <p:spPr>
          <a:xfrm>
            <a:off x="539552" y="1628800"/>
            <a:ext cx="8229600" cy="4525963"/>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118872" indent="0" algn="l">
              <a:buNone/>
            </a:pPr>
            <a:r>
              <a:rPr lang="en-US" dirty="0" smtClean="0"/>
              <a:t> </a:t>
            </a:r>
            <a:r>
              <a:rPr lang="en-US" dirty="0"/>
              <a:t>The fibrinogen level at the time of diagnosis of</a:t>
            </a:r>
          </a:p>
          <a:p>
            <a:pPr marL="118872" indent="0" algn="l">
              <a:buNone/>
            </a:pPr>
            <a:r>
              <a:rPr lang="en-US" dirty="0"/>
              <a:t>PPH is predictive of severity and can be used to guide the aggressiveness of </a:t>
            </a:r>
            <a:r>
              <a:rPr lang="en-US" dirty="0" smtClean="0"/>
              <a:t>management</a:t>
            </a:r>
          </a:p>
          <a:p>
            <a:pPr marL="118872" indent="0" algn="l">
              <a:buNone/>
            </a:pPr>
            <a:r>
              <a:rPr lang="en-US" dirty="0" smtClean="0"/>
              <a:t> </a:t>
            </a:r>
            <a:r>
              <a:rPr lang="en-US" dirty="0"/>
              <a:t>The normal </a:t>
            </a:r>
            <a:r>
              <a:rPr lang="en-US" dirty="0" smtClean="0"/>
              <a:t>fibrinogen level </a:t>
            </a:r>
            <a:r>
              <a:rPr lang="en-US" dirty="0"/>
              <a:t>in a term pregnancy is 350 to 650 mg/</a:t>
            </a:r>
            <a:r>
              <a:rPr lang="en-US" dirty="0" err="1"/>
              <a:t>dL</a:t>
            </a:r>
            <a:r>
              <a:rPr lang="en-US" dirty="0"/>
              <a:t>, which is nearly double that of </a:t>
            </a:r>
            <a:r>
              <a:rPr lang="en-US" dirty="0" err="1"/>
              <a:t>nonpregnant</a:t>
            </a:r>
            <a:r>
              <a:rPr lang="en-US" dirty="0"/>
              <a:t> adults (200 to 400 </a:t>
            </a:r>
            <a:r>
              <a:rPr lang="en-US" dirty="0" smtClean="0"/>
              <a:t>mg/</a:t>
            </a:r>
            <a:r>
              <a:rPr lang="en-US" dirty="0" err="1" smtClean="0"/>
              <a:t>dL</a:t>
            </a:r>
            <a:r>
              <a:rPr lang="en-US" dirty="0" smtClean="0"/>
              <a:t>).</a:t>
            </a:r>
            <a:endParaRPr lang="en-US" dirty="0"/>
          </a:p>
          <a:p>
            <a:pPr marL="118872" indent="0" algn="l">
              <a:buNone/>
            </a:pPr>
            <a:r>
              <a:rPr lang="en-US" dirty="0"/>
              <a:t>In multiple studies of women with PPH, a low fibrinogen level (less than 200 mg/</a:t>
            </a:r>
            <a:r>
              <a:rPr lang="en-US" dirty="0" err="1"/>
              <a:t>dL</a:t>
            </a:r>
            <a:r>
              <a:rPr lang="en-US" dirty="0"/>
              <a:t>) was predictive of severe </a:t>
            </a:r>
            <a:r>
              <a:rPr lang="en-US" dirty="0" smtClean="0"/>
              <a:t>PPH.</a:t>
            </a:r>
          </a:p>
          <a:p>
            <a:pPr marL="118872" indent="0" algn="l">
              <a:buNone/>
            </a:pPr>
            <a:r>
              <a:rPr lang="en-US" dirty="0" smtClean="0"/>
              <a:t> </a:t>
            </a:r>
          </a:p>
          <a:p>
            <a:pPr marL="118872" indent="0" algn="l">
              <a:buNone/>
            </a:pPr>
            <a:r>
              <a:rPr lang="en-US" b="1" i="1" dirty="0" smtClean="0">
                <a:solidFill>
                  <a:srgbClr val="002060"/>
                </a:solidFill>
              </a:rPr>
              <a:t>Fibrinogen </a:t>
            </a:r>
            <a:r>
              <a:rPr lang="en-US" b="1" i="1" dirty="0">
                <a:solidFill>
                  <a:srgbClr val="002060"/>
                </a:solidFill>
              </a:rPr>
              <a:t>falls to critically low levels earlier than other coagulation factors </a:t>
            </a:r>
            <a:r>
              <a:rPr lang="en-US" b="1" i="1" dirty="0" smtClean="0">
                <a:solidFill>
                  <a:srgbClr val="002060"/>
                </a:solidFill>
              </a:rPr>
              <a:t>during PPH</a:t>
            </a:r>
            <a:r>
              <a:rPr lang="en-US" b="1" i="1" dirty="0">
                <a:solidFill>
                  <a:srgbClr val="002060"/>
                </a:solidFill>
              </a:rPr>
              <a:t>, thus the fibrinogen level is a more sensitive indicator of ongoing major blood loss than </a:t>
            </a:r>
            <a:r>
              <a:rPr lang="en-US" b="1" i="1" dirty="0" smtClean="0">
                <a:solidFill>
                  <a:srgbClr val="002060"/>
                </a:solidFill>
              </a:rPr>
              <a:t>the PT,PTT </a:t>
            </a:r>
            <a:r>
              <a:rPr lang="en-US" b="1" i="1" dirty="0">
                <a:solidFill>
                  <a:srgbClr val="002060"/>
                </a:solidFill>
              </a:rPr>
              <a:t>or platelet </a:t>
            </a:r>
            <a:r>
              <a:rPr lang="en-US" b="1" i="1" dirty="0" smtClean="0">
                <a:solidFill>
                  <a:srgbClr val="002060"/>
                </a:solidFill>
              </a:rPr>
              <a:t>count</a:t>
            </a:r>
            <a:endParaRPr lang="fa-IR" b="1" i="1" dirty="0">
              <a:solidFill>
                <a:srgbClr val="002060"/>
              </a:solidFill>
            </a:endParaRPr>
          </a:p>
        </p:txBody>
      </p:sp>
    </p:spTree>
    <p:extLst>
      <p:ext uri="{BB962C8B-B14F-4D97-AF65-F5344CB8AC3E}">
        <p14:creationId xmlns:p14="http://schemas.microsoft.com/office/powerpoint/2010/main" val="333491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229600" cy="1252728"/>
          </a:xfrm>
        </p:spPr>
        <p:txBody>
          <a:bodyPr>
            <a:normAutofit fontScale="90000"/>
          </a:bodyPr>
          <a:lstStyle/>
          <a:p>
            <a:r>
              <a:rPr lang="en-US" i="1" dirty="0"/>
              <a:t>The most common electrolyte </a:t>
            </a:r>
            <a:r>
              <a:rPr lang="en-US" i="1" dirty="0" smtClean="0"/>
              <a:t>abnormalities</a:t>
            </a:r>
            <a:endParaRPr lang="fa-IR" dirty="0"/>
          </a:p>
        </p:txBody>
      </p:sp>
      <p:sp>
        <p:nvSpPr>
          <p:cNvPr id="3" name="Content Placeholder 2"/>
          <p:cNvSpPr>
            <a:spLocks noGrp="1"/>
          </p:cNvSpPr>
          <p:nvPr>
            <p:ph idx="1"/>
          </p:nvPr>
        </p:nvSpPr>
        <p:spPr/>
        <p:txBody>
          <a:bodyPr/>
          <a:lstStyle/>
          <a:p>
            <a:pPr algn="l"/>
            <a:endParaRPr lang="en-US" dirty="0"/>
          </a:p>
          <a:p>
            <a:pPr marL="118872" indent="0" algn="l">
              <a:buNone/>
            </a:pPr>
            <a:r>
              <a:rPr lang="en-US" b="1" i="1" dirty="0"/>
              <a:t>hyperkalemia </a:t>
            </a:r>
            <a:r>
              <a:rPr lang="en-US" b="1" i="1" dirty="0" smtClean="0"/>
              <a:t> </a:t>
            </a:r>
          </a:p>
          <a:p>
            <a:pPr marL="118872" indent="0" algn="l">
              <a:buNone/>
            </a:pPr>
            <a:r>
              <a:rPr lang="en-US" b="1" i="1" dirty="0" smtClean="0"/>
              <a:t>low </a:t>
            </a:r>
            <a:r>
              <a:rPr lang="en-US" b="1" i="1" dirty="0"/>
              <a:t>ionized calcium </a:t>
            </a:r>
            <a:r>
              <a:rPr lang="en-US" b="1" i="1" dirty="0" smtClean="0"/>
              <a:t>levels</a:t>
            </a:r>
            <a:endParaRPr lang="fa-IR" b="1" i="1" dirty="0"/>
          </a:p>
        </p:txBody>
      </p:sp>
    </p:spTree>
    <p:extLst>
      <p:ext uri="{BB962C8B-B14F-4D97-AF65-F5344CB8AC3E}">
        <p14:creationId xmlns:p14="http://schemas.microsoft.com/office/powerpoint/2010/main" val="233047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Ionized calcium </a:t>
            </a:r>
            <a:endParaRPr lang="fa-IR" dirty="0"/>
          </a:p>
        </p:txBody>
      </p:sp>
      <p:sp>
        <p:nvSpPr>
          <p:cNvPr id="3" name="Content Placeholder 2"/>
          <p:cNvSpPr>
            <a:spLocks noGrp="1"/>
          </p:cNvSpPr>
          <p:nvPr>
            <p:ph idx="1"/>
          </p:nvPr>
        </p:nvSpPr>
        <p:spPr>
          <a:xfrm>
            <a:off x="457200" y="1827727"/>
            <a:ext cx="8229600" cy="4625609"/>
          </a:xfrm>
        </p:spPr>
        <p:txBody>
          <a:bodyPr>
            <a:normAutofit fontScale="92500" lnSpcReduction="10000"/>
          </a:bodyPr>
          <a:lstStyle/>
          <a:p>
            <a:pPr marL="118872" indent="0" algn="l">
              <a:buNone/>
            </a:pPr>
            <a:r>
              <a:rPr lang="en-US" b="1" i="1" dirty="0" smtClean="0"/>
              <a:t> </a:t>
            </a:r>
            <a:r>
              <a:rPr lang="en-US" b="1" i="1" dirty="0"/>
              <a:t>Ionized calcium should be measured at baseline and then every 15 minutes during a massive</a:t>
            </a:r>
            <a:br>
              <a:rPr lang="en-US" b="1" i="1" dirty="0"/>
            </a:br>
            <a:r>
              <a:rPr lang="en-US" b="1" i="1" dirty="0"/>
              <a:t>transfusion. </a:t>
            </a:r>
            <a:endParaRPr lang="en-US" b="1" i="1" dirty="0" smtClean="0"/>
          </a:p>
          <a:p>
            <a:pPr marL="118872" indent="0" algn="l">
              <a:buNone/>
            </a:pPr>
            <a:r>
              <a:rPr lang="en-US" b="1" i="1" dirty="0" smtClean="0"/>
              <a:t>An </a:t>
            </a:r>
            <a:r>
              <a:rPr lang="en-US" b="1" i="1" dirty="0"/>
              <a:t>ionized calcium level &lt;1 </a:t>
            </a:r>
            <a:r>
              <a:rPr lang="en-US" b="1" i="1" dirty="0" err="1"/>
              <a:t>mmol</a:t>
            </a:r>
            <a:r>
              <a:rPr lang="en-US" b="1" i="1" dirty="0"/>
              <a:t>/L (normal 1.1 to 1.3 </a:t>
            </a:r>
            <a:r>
              <a:rPr lang="en-US" b="1" i="1" dirty="0" err="1"/>
              <a:t>mmol</a:t>
            </a:r>
            <a:r>
              <a:rPr lang="en-US" b="1" i="1" dirty="0"/>
              <a:t>/L) impairs coagulation and </a:t>
            </a:r>
            <a:r>
              <a:rPr lang="en-US" b="1" i="1" dirty="0" smtClean="0"/>
              <a:t>places</a:t>
            </a:r>
          </a:p>
          <a:p>
            <a:pPr marL="118872" indent="0" algn="l">
              <a:buNone/>
            </a:pPr>
            <a:r>
              <a:rPr lang="en-US" b="1" i="1" dirty="0" smtClean="0"/>
              <a:t>t he patient </a:t>
            </a:r>
            <a:r>
              <a:rPr lang="en-US" b="1" i="1" dirty="0"/>
              <a:t>at risk of cardiac arrest. </a:t>
            </a:r>
            <a:endParaRPr lang="en-US" b="1" i="1" dirty="0" smtClean="0"/>
          </a:p>
          <a:p>
            <a:pPr marL="118872" indent="0" algn="l">
              <a:buNone/>
            </a:pPr>
            <a:r>
              <a:rPr lang="en-US" b="1" i="1" dirty="0" smtClean="0"/>
              <a:t>Emergency </a:t>
            </a:r>
            <a:r>
              <a:rPr lang="en-US" b="1" i="1" dirty="0"/>
              <a:t>replacement may be accomplished with 10 percent calcium chloride (1</a:t>
            </a:r>
            <a:br>
              <a:rPr lang="en-US" b="1" i="1" dirty="0"/>
            </a:br>
            <a:r>
              <a:rPr lang="en-US" b="1" i="1" dirty="0"/>
              <a:t>g/10 mL vial calcium chloride) 1 g/100 mL saline over two to five minutes via a central</a:t>
            </a:r>
            <a:endParaRPr lang="fa-IR" b="1" i="1" dirty="0"/>
          </a:p>
        </p:txBody>
      </p:sp>
    </p:spTree>
    <p:extLst>
      <p:ext uri="{BB962C8B-B14F-4D97-AF65-F5344CB8AC3E}">
        <p14:creationId xmlns:p14="http://schemas.microsoft.com/office/powerpoint/2010/main" val="1600869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marL="118872" indent="0" algn="l">
              <a:buNone/>
            </a:pPr>
            <a:r>
              <a:rPr lang="en-US" b="1" i="1" dirty="0"/>
              <a:t>Alternatively, 10 </a:t>
            </a:r>
            <a:r>
              <a:rPr lang="en-US" b="1" i="1" dirty="0" smtClean="0"/>
              <a:t>percent calcium </a:t>
            </a:r>
            <a:r>
              <a:rPr lang="en-US" b="1" i="1" dirty="0"/>
              <a:t>gluconate (1 g/10 mL) 1 to 2 g over two to three minutes can be given intravenously for every four units of</a:t>
            </a:r>
          </a:p>
          <a:p>
            <a:pPr marL="118872" indent="0" algn="l">
              <a:buNone/>
            </a:pPr>
            <a:r>
              <a:rPr lang="en-US" b="1" i="1" dirty="0"/>
              <a:t>packed red blood cells (</a:t>
            </a:r>
            <a:r>
              <a:rPr lang="en-US" b="1" i="1" dirty="0" err="1"/>
              <a:t>pRBCs</a:t>
            </a:r>
            <a:r>
              <a:rPr lang="en-US" b="1" i="1" dirty="0"/>
              <a:t>) transfused </a:t>
            </a:r>
            <a:r>
              <a:rPr lang="en-US" b="1" i="1" dirty="0" smtClean="0"/>
              <a:t>. </a:t>
            </a:r>
            <a:r>
              <a:rPr lang="en-US" b="1" i="1" dirty="0"/>
              <a:t>Hypocalcaemia has a linear, concentration-dependent relationship</a:t>
            </a:r>
          </a:p>
          <a:p>
            <a:pPr marL="118872" indent="0" algn="l">
              <a:buNone/>
            </a:pPr>
            <a:r>
              <a:rPr lang="en-US" b="1" i="1" dirty="0"/>
              <a:t>more important in predicting hospital mortality than the lowest fibrinogen concentration, </a:t>
            </a:r>
            <a:r>
              <a:rPr lang="en-US" b="1" i="1" dirty="0" smtClean="0"/>
              <a:t>the development of acidosis</a:t>
            </a:r>
            <a:r>
              <a:rPr lang="en-US" b="1" i="1" dirty="0"/>
              <a:t>, or the lowest platelet count</a:t>
            </a:r>
            <a:endParaRPr lang="fa-IR" b="1" i="1" dirty="0"/>
          </a:p>
        </p:txBody>
      </p:sp>
    </p:spTree>
    <p:extLst>
      <p:ext uri="{BB962C8B-B14F-4D97-AF65-F5344CB8AC3E}">
        <p14:creationId xmlns:p14="http://schemas.microsoft.com/office/powerpoint/2010/main" val="2757364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Potassium</a:t>
            </a:r>
            <a:endParaRPr lang="fa-IR" dirty="0"/>
          </a:p>
        </p:txBody>
      </p:sp>
      <p:sp>
        <p:nvSpPr>
          <p:cNvPr id="3" name="Content Placeholder 2"/>
          <p:cNvSpPr>
            <a:spLocks noGrp="1"/>
          </p:cNvSpPr>
          <p:nvPr>
            <p:ph idx="1"/>
          </p:nvPr>
        </p:nvSpPr>
        <p:spPr/>
        <p:txBody>
          <a:bodyPr/>
          <a:lstStyle/>
          <a:p>
            <a:pPr marL="118872" indent="0" algn="l">
              <a:buNone/>
            </a:pPr>
            <a:r>
              <a:rPr lang="en-US" b="1" i="1" dirty="0" smtClean="0"/>
              <a:t>Hyperkalemia </a:t>
            </a:r>
            <a:r>
              <a:rPr lang="en-US" b="1" i="1" dirty="0"/>
              <a:t>may result from the rapid transfusion of multiple units of </a:t>
            </a:r>
            <a:r>
              <a:rPr lang="en-US" b="1" i="1" dirty="0" err="1"/>
              <a:t>pRBCs</a:t>
            </a:r>
            <a:r>
              <a:rPr lang="en-US" b="1" i="1" dirty="0" smtClean="0"/>
              <a:t>,</a:t>
            </a:r>
            <a:r>
              <a:rPr lang="en-US" b="1" i="1" dirty="0"/>
              <a:t> especially if they are older units</a:t>
            </a:r>
            <a:r>
              <a:rPr lang="en-US" b="1" i="1" dirty="0" smtClean="0"/>
              <a:t> </a:t>
            </a:r>
            <a:endParaRPr lang="fa-IR" b="1" i="1" dirty="0" smtClean="0"/>
          </a:p>
          <a:p>
            <a:pPr marL="118872" indent="0" algn="l">
              <a:buNone/>
            </a:pPr>
            <a:r>
              <a:rPr lang="en-US" b="1" i="1" dirty="0"/>
              <a:t>When urgent reduction of K+ is needed, a </a:t>
            </a:r>
            <a:r>
              <a:rPr lang="en-US" b="1" i="1" dirty="0" smtClean="0"/>
              <a:t>10 </a:t>
            </a:r>
            <a:r>
              <a:rPr lang="en-US" b="1" i="1" dirty="0"/>
              <a:t>percent </a:t>
            </a:r>
            <a:r>
              <a:rPr lang="en-US" b="1" i="1" dirty="0" smtClean="0"/>
              <a:t>dextrose water </a:t>
            </a:r>
            <a:r>
              <a:rPr lang="en-US" b="1" i="1" dirty="0"/>
              <a:t>infusion of 500 mL/hour should be given along with intravenous regular insulin (10 units). Repeat bolus </a:t>
            </a:r>
            <a:r>
              <a:rPr lang="en-US" b="1" i="1" dirty="0" smtClean="0"/>
              <a:t>doses of </a:t>
            </a:r>
            <a:r>
              <a:rPr lang="en-US" b="1" i="1" dirty="0"/>
              <a:t>regular insulin 10 units may be required. </a:t>
            </a:r>
            <a:endParaRPr lang="fa-IR" b="1" i="1" dirty="0"/>
          </a:p>
        </p:txBody>
      </p:sp>
    </p:spTree>
    <p:extLst>
      <p:ext uri="{BB962C8B-B14F-4D97-AF65-F5344CB8AC3E}">
        <p14:creationId xmlns:p14="http://schemas.microsoft.com/office/powerpoint/2010/main" val="406205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management of PPH is multifaceted </a:t>
            </a:r>
            <a:endParaRPr lang="fa-IR" dirty="0"/>
          </a:p>
        </p:txBody>
      </p:sp>
      <p:sp>
        <p:nvSpPr>
          <p:cNvPr id="3" name="Content Placeholder 2"/>
          <p:cNvSpPr>
            <a:spLocks noGrp="1"/>
          </p:cNvSpPr>
          <p:nvPr>
            <p:ph idx="1"/>
          </p:nvPr>
        </p:nvSpPr>
        <p:spPr/>
        <p:txBody>
          <a:bodyPr>
            <a:normAutofit/>
          </a:bodyPr>
          <a:lstStyle/>
          <a:p>
            <a:pPr marL="118872" indent="0" algn="l">
              <a:buNone/>
            </a:pPr>
            <a:r>
              <a:rPr lang="en-US" b="1" i="1" dirty="0" smtClean="0"/>
              <a:t>obstetricians,</a:t>
            </a:r>
          </a:p>
          <a:p>
            <a:pPr marL="118872" indent="0" algn="l">
              <a:buNone/>
            </a:pPr>
            <a:r>
              <a:rPr lang="en-US" b="1" i="1" dirty="0" smtClean="0"/>
              <a:t> </a:t>
            </a:r>
            <a:r>
              <a:rPr lang="en-US" b="1" i="1" dirty="0"/>
              <a:t>midwives,</a:t>
            </a:r>
          </a:p>
          <a:p>
            <a:pPr marL="118872" indent="0" algn="l">
              <a:buNone/>
            </a:pPr>
            <a:r>
              <a:rPr lang="en-US" b="1" i="1" dirty="0"/>
              <a:t>nurses, </a:t>
            </a:r>
            <a:endParaRPr lang="en-US" b="1" i="1" dirty="0" smtClean="0"/>
          </a:p>
          <a:p>
            <a:pPr marL="118872" indent="0" algn="l">
              <a:buNone/>
            </a:pPr>
            <a:r>
              <a:rPr lang="en-US" b="1" i="1" dirty="0" smtClean="0"/>
              <a:t>anesthesiologists</a:t>
            </a:r>
            <a:r>
              <a:rPr lang="en-US" b="1" i="1" dirty="0"/>
              <a:t>, </a:t>
            </a:r>
            <a:endParaRPr lang="en-US" b="1" i="1" dirty="0" smtClean="0"/>
          </a:p>
          <a:p>
            <a:pPr marL="118872" indent="0" algn="l">
              <a:buNone/>
            </a:pPr>
            <a:r>
              <a:rPr lang="en-US" b="1" i="1" dirty="0" smtClean="0"/>
              <a:t>hematologists/</a:t>
            </a:r>
          </a:p>
          <a:p>
            <a:pPr marL="118872" indent="0" algn="l">
              <a:buNone/>
            </a:pPr>
            <a:r>
              <a:rPr lang="en-US" b="1" i="1" dirty="0" smtClean="0"/>
              <a:t>blood </a:t>
            </a:r>
            <a:r>
              <a:rPr lang="en-US" b="1" i="1" dirty="0"/>
              <a:t>bank personnel, </a:t>
            </a:r>
            <a:endParaRPr lang="en-US" b="1" i="1" dirty="0" smtClean="0"/>
          </a:p>
          <a:p>
            <a:pPr marL="118872" indent="0" algn="l">
              <a:buNone/>
            </a:pPr>
            <a:r>
              <a:rPr lang="en-US" b="1" i="1" dirty="0" smtClean="0"/>
              <a:t>laboratory </a:t>
            </a:r>
            <a:r>
              <a:rPr lang="en-US" b="1" i="1" dirty="0"/>
              <a:t>medicine, </a:t>
            </a:r>
            <a:endParaRPr lang="en-US" b="1" i="1" dirty="0" smtClean="0"/>
          </a:p>
          <a:p>
            <a:pPr marL="118872" indent="0" algn="l">
              <a:buNone/>
            </a:pPr>
            <a:r>
              <a:rPr lang="en-US" b="1" i="1" dirty="0" smtClean="0"/>
              <a:t>surgical </a:t>
            </a:r>
            <a:r>
              <a:rPr lang="en-US" b="1" i="1" dirty="0"/>
              <a:t>subspecialists [</a:t>
            </a:r>
            <a:r>
              <a:rPr lang="en-US" b="1" i="1" dirty="0" err="1" smtClean="0"/>
              <a:t>eg</a:t>
            </a:r>
            <a:r>
              <a:rPr lang="en-US" b="1" i="1" dirty="0" smtClean="0"/>
              <a:t> vascular</a:t>
            </a:r>
            <a:r>
              <a:rPr lang="en-US" b="1" i="1" dirty="0"/>
              <a:t>, urology], interventional </a:t>
            </a:r>
            <a:r>
              <a:rPr lang="en-US" b="1" i="1" dirty="0" smtClean="0"/>
              <a:t>radiology</a:t>
            </a:r>
            <a:endParaRPr lang="fa-IR" b="1" i="1" dirty="0"/>
          </a:p>
        </p:txBody>
      </p:sp>
    </p:spTree>
    <p:extLst>
      <p:ext uri="{BB962C8B-B14F-4D97-AF65-F5344CB8AC3E}">
        <p14:creationId xmlns:p14="http://schemas.microsoft.com/office/powerpoint/2010/main" val="3320862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Uterotonic</a:t>
            </a:r>
            <a:r>
              <a:rPr lang="en-US" dirty="0"/>
              <a:t> drugs</a:t>
            </a:r>
            <a:endParaRPr lang="fa-IR"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fontScale="62500" lnSpcReduction="20000"/>
          </a:bodyPr>
          <a:lstStyle/>
          <a:p>
            <a:pPr marL="118872" indent="0" algn="l">
              <a:buNone/>
            </a:pPr>
            <a:r>
              <a:rPr lang="en-US" b="1" i="1" dirty="0"/>
              <a:t>Oxytocin </a:t>
            </a:r>
            <a:r>
              <a:rPr lang="en-US" sz="3400" b="1" i="1" dirty="0">
                <a:solidFill>
                  <a:srgbClr val="C00000"/>
                </a:solidFill>
              </a:rPr>
              <a:t>40 units in 1 L of normal saline intravenously </a:t>
            </a:r>
            <a:r>
              <a:rPr lang="en-US" b="1" i="1" dirty="0"/>
              <a:t>at a rate sufficient to control uterine atony or 10 units</a:t>
            </a:r>
          </a:p>
          <a:p>
            <a:pPr marL="118872" indent="0" algn="l">
              <a:buNone/>
            </a:pPr>
            <a:r>
              <a:rPr lang="en-US" b="1" i="1" dirty="0"/>
              <a:t>intramuscularly (including directly into the myometrium). </a:t>
            </a:r>
            <a:endParaRPr lang="en-US" b="1" i="1" dirty="0" smtClean="0"/>
          </a:p>
          <a:p>
            <a:pPr marL="118872" indent="0" algn="l">
              <a:buNone/>
            </a:pPr>
            <a:r>
              <a:rPr lang="en-US" b="1" i="1" dirty="0" smtClean="0"/>
              <a:t>While </a:t>
            </a:r>
            <a:r>
              <a:rPr lang="en-US" b="1" i="1" dirty="0"/>
              <a:t>higher doses of oxytocin have been used</a:t>
            </a:r>
          </a:p>
          <a:p>
            <a:pPr marL="118872" indent="0" algn="l">
              <a:buNone/>
            </a:pPr>
            <a:r>
              <a:rPr lang="en-US" b="1" i="1" dirty="0"/>
              <a:t>intravenously for a short duration to manage atony (</a:t>
            </a:r>
            <a:r>
              <a:rPr lang="en-US" b="1" i="1" dirty="0" err="1"/>
              <a:t>eg</a:t>
            </a:r>
            <a:r>
              <a:rPr lang="en-US" b="1" i="1" dirty="0"/>
              <a:t>, up to 80 </a:t>
            </a:r>
            <a:endParaRPr lang="fa-IR" b="1" i="1" dirty="0" smtClean="0"/>
          </a:p>
          <a:p>
            <a:pPr marL="118872" indent="0" algn="l">
              <a:buNone/>
            </a:pPr>
            <a:r>
              <a:rPr lang="en-US" b="1" i="1" dirty="0" smtClean="0"/>
              <a:t>units </a:t>
            </a:r>
            <a:r>
              <a:rPr lang="en-US" b="1" i="1" dirty="0"/>
              <a:t>in 500 mL over 30 </a:t>
            </a:r>
            <a:r>
              <a:rPr lang="en-US" b="1" i="1" dirty="0" smtClean="0"/>
              <a:t>minutes)</a:t>
            </a:r>
          </a:p>
          <a:p>
            <a:pPr marL="118872" indent="0" algn="l">
              <a:buNone/>
            </a:pPr>
            <a:endParaRPr lang="en-US" b="1" i="1" dirty="0" smtClean="0"/>
          </a:p>
          <a:p>
            <a:pPr marL="118872" indent="0" algn="l">
              <a:buNone/>
            </a:pPr>
            <a:endParaRPr lang="en-US" b="1" i="1" dirty="0"/>
          </a:p>
          <a:p>
            <a:pPr marL="118872" indent="0" algn="l">
              <a:buNone/>
            </a:pPr>
            <a:endParaRPr lang="en-US" b="1" i="1" dirty="0" smtClean="0"/>
          </a:p>
          <a:p>
            <a:pPr marL="118872" indent="0" algn="l">
              <a:buNone/>
            </a:pPr>
            <a:endParaRPr lang="en-US" b="1" i="1" dirty="0"/>
          </a:p>
          <a:p>
            <a:pPr marL="118872" indent="0" algn="l">
              <a:buNone/>
            </a:pPr>
            <a:endParaRPr lang="en-US" b="1" i="1" dirty="0" smtClean="0"/>
          </a:p>
          <a:p>
            <a:pPr marL="118872" indent="0" algn="l">
              <a:buNone/>
            </a:pPr>
            <a:r>
              <a:rPr lang="en-US" b="1" i="1" dirty="0" smtClean="0"/>
              <a:t> </a:t>
            </a:r>
          </a:p>
          <a:p>
            <a:pPr marL="118872" indent="0" algn="l">
              <a:buNone/>
            </a:pPr>
            <a:r>
              <a:rPr lang="en-US" b="1" i="1" dirty="0" smtClean="0"/>
              <a:t> </a:t>
            </a:r>
            <a:r>
              <a:rPr lang="en-US" b="1" i="1" dirty="0"/>
              <a:t>rapid infusion of high-dose </a:t>
            </a:r>
            <a:r>
              <a:rPr lang="en-US" b="1" i="1" dirty="0" smtClean="0"/>
              <a:t>oxytocin</a:t>
            </a:r>
            <a:r>
              <a:rPr lang="en-US" b="1" i="1" dirty="0"/>
              <a:t>, as </a:t>
            </a:r>
            <a:r>
              <a:rPr lang="en-US" b="1" i="1" dirty="0" smtClean="0"/>
              <a:t>may occur </a:t>
            </a:r>
            <a:r>
              <a:rPr lang="en-US" b="1" i="1" dirty="0"/>
              <a:t>in an emergency situation, can cause significant hypotension and cardiovascular collapse. </a:t>
            </a:r>
            <a:endParaRPr lang="en-US" b="1" i="1" dirty="0" smtClean="0"/>
          </a:p>
          <a:p>
            <a:pPr marL="118872" indent="0" algn="l">
              <a:buNone/>
            </a:pPr>
            <a:endParaRPr lang="en-US" b="1" i="1" dirty="0" smtClean="0"/>
          </a:p>
          <a:p>
            <a:pPr marL="118872" indent="0" algn="l">
              <a:buNone/>
            </a:pPr>
            <a:r>
              <a:rPr lang="en-US" b="1" i="1" dirty="0" smtClean="0"/>
              <a:t>Therefore</a:t>
            </a:r>
            <a:r>
              <a:rPr lang="en-US" b="1" i="1" dirty="0"/>
              <a:t>, if </a:t>
            </a:r>
            <a:r>
              <a:rPr lang="en-US" b="1" i="1" dirty="0" smtClean="0"/>
              <a:t>a high-dose </a:t>
            </a:r>
            <a:r>
              <a:rPr lang="en-US" b="1" i="1" dirty="0" err="1" smtClean="0"/>
              <a:t>oxytoci</a:t>
            </a:r>
            <a:r>
              <a:rPr lang="en-US" b="1" i="1" dirty="0" smtClean="0"/>
              <a:t> n </a:t>
            </a:r>
            <a:r>
              <a:rPr lang="en-US" b="1" i="1" dirty="0"/>
              <a:t>is used, it is advisable to prepare smaller volumes (</a:t>
            </a:r>
            <a:r>
              <a:rPr lang="en-US" b="1" i="1" dirty="0" err="1"/>
              <a:t>ie</a:t>
            </a:r>
            <a:r>
              <a:rPr lang="en-US" b="1" i="1" dirty="0"/>
              <a:t>, 15 units in 250 mL) to limit the total </a:t>
            </a:r>
            <a:r>
              <a:rPr lang="en-US" b="1" i="1" dirty="0" smtClean="0"/>
              <a:t>dose infused </a:t>
            </a:r>
            <a:r>
              <a:rPr lang="en-US" b="1" i="1" dirty="0"/>
              <a:t>over a short period of </a:t>
            </a:r>
            <a:r>
              <a:rPr lang="en-US" b="1" i="1" dirty="0" smtClean="0"/>
              <a:t>time</a:t>
            </a:r>
            <a:r>
              <a:rPr lang="en-US" b="1" i="1" dirty="0"/>
              <a:t>.</a:t>
            </a:r>
            <a:endParaRPr lang="fa-IR" b="1" i="1" dirty="0"/>
          </a:p>
        </p:txBody>
      </p:sp>
      <p:sp>
        <p:nvSpPr>
          <p:cNvPr id="5" name="Rectangle 4"/>
          <p:cNvSpPr/>
          <p:nvPr/>
        </p:nvSpPr>
        <p:spPr>
          <a:xfrm>
            <a:off x="814197" y="3573016"/>
            <a:ext cx="756084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18872" indent="0" algn="l">
              <a:buNone/>
            </a:pPr>
            <a:r>
              <a:rPr lang="en-US" b="1" i="1" dirty="0">
                <a:solidFill>
                  <a:schemeClr val="tx1"/>
                </a:solidFill>
              </a:rPr>
              <a:t>this is not advisable since lower doses appear to be just </a:t>
            </a:r>
            <a:r>
              <a:rPr lang="en-US" b="1" i="1" dirty="0" smtClean="0">
                <a:solidFill>
                  <a:schemeClr val="tx1"/>
                </a:solidFill>
              </a:rPr>
              <a:t>as effective</a:t>
            </a:r>
            <a:endParaRPr lang="en-US" b="1" i="1" dirty="0">
              <a:solidFill>
                <a:schemeClr val="tx1"/>
              </a:solidFill>
            </a:endParaRPr>
          </a:p>
          <a:p>
            <a:pPr algn="ctr"/>
            <a:endParaRPr lang="fa-IR" dirty="0"/>
          </a:p>
        </p:txBody>
      </p:sp>
    </p:spTree>
    <p:extLst>
      <p:ext uri="{BB962C8B-B14F-4D97-AF65-F5344CB8AC3E}">
        <p14:creationId xmlns:p14="http://schemas.microsoft.com/office/powerpoint/2010/main" val="2307707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Carboprost</a:t>
            </a:r>
            <a:r>
              <a:rPr lang="en-US" dirty="0"/>
              <a:t> </a:t>
            </a:r>
            <a:r>
              <a:rPr lang="en-US" dirty="0" err="1"/>
              <a:t>tromethamine</a:t>
            </a:r>
            <a:r>
              <a:rPr lang="en-US" dirty="0"/>
              <a:t> </a:t>
            </a:r>
            <a:r>
              <a:rPr lang="en-US" dirty="0" smtClean="0"/>
              <a:t/>
            </a:r>
            <a:br>
              <a:rPr lang="en-US" dirty="0" smtClean="0"/>
            </a:br>
            <a:r>
              <a:rPr lang="en-US" dirty="0" smtClean="0"/>
              <a:t>(</a:t>
            </a:r>
            <a:r>
              <a:rPr lang="en-US" dirty="0"/>
              <a:t>15 methyl-PGF2alpha, </a:t>
            </a:r>
            <a:r>
              <a:rPr lang="en-US" dirty="0" err="1"/>
              <a:t>Hemabate</a:t>
            </a:r>
            <a:r>
              <a:rPr lang="en-US" dirty="0"/>
              <a:t>) </a:t>
            </a:r>
            <a:endParaRPr lang="fa-IR" dirty="0"/>
          </a:p>
        </p:txBody>
      </p:sp>
      <p:sp>
        <p:nvSpPr>
          <p:cNvPr id="3" name="Content Placeholder 2"/>
          <p:cNvSpPr>
            <a:spLocks noGrp="1"/>
          </p:cNvSpPr>
          <p:nvPr>
            <p:ph idx="1"/>
          </p:nvPr>
        </p:nvSpPr>
        <p:spPr>
          <a:xfrm>
            <a:off x="467544" y="1628800"/>
            <a:ext cx="8229600" cy="4625609"/>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118872" indent="0" algn="l">
              <a:buNone/>
            </a:pPr>
            <a:r>
              <a:rPr lang="en-US" b="1" i="1" dirty="0" smtClean="0"/>
              <a:t>250 </a:t>
            </a:r>
            <a:r>
              <a:rPr lang="en-US" b="1" i="1" dirty="0"/>
              <a:t>mcg intramuscularly every 15 to 90 minutes, as</a:t>
            </a:r>
          </a:p>
          <a:p>
            <a:pPr marL="118872" indent="0" algn="l">
              <a:buNone/>
            </a:pPr>
            <a:r>
              <a:rPr lang="en-US" b="1" i="1" dirty="0"/>
              <a:t>needed, to a total cumulative dose of 2 mg (eight doses), if no asthma. </a:t>
            </a:r>
            <a:endParaRPr lang="en-US" b="1" i="1" dirty="0" smtClean="0"/>
          </a:p>
          <a:p>
            <a:pPr marL="118872" indent="0" algn="l">
              <a:buNone/>
            </a:pPr>
            <a:r>
              <a:rPr lang="en-US" b="1" i="1" dirty="0" smtClean="0"/>
              <a:t>About </a:t>
            </a:r>
            <a:r>
              <a:rPr lang="en-US" b="1" i="1" dirty="0"/>
              <a:t>75 percent of patients respond to a</a:t>
            </a:r>
          </a:p>
          <a:p>
            <a:pPr marL="118872" indent="0" algn="l">
              <a:buNone/>
            </a:pPr>
            <a:r>
              <a:rPr lang="en-US" b="1" i="1" dirty="0"/>
              <a:t>single dose; move on to a different </a:t>
            </a:r>
            <a:r>
              <a:rPr lang="en-US" b="1" i="1" dirty="0" err="1"/>
              <a:t>uterotonic</a:t>
            </a:r>
            <a:r>
              <a:rPr lang="en-US" b="1" i="1" dirty="0"/>
              <a:t> agent if no response after one or two doses. </a:t>
            </a:r>
            <a:endParaRPr lang="en-US" b="1" i="1" dirty="0" smtClean="0"/>
          </a:p>
          <a:p>
            <a:pPr marL="118872" indent="0" algn="l">
              <a:buNone/>
            </a:pPr>
            <a:endParaRPr lang="en-US" b="1" i="1" dirty="0" smtClean="0"/>
          </a:p>
          <a:p>
            <a:pPr marL="118872" indent="0" algn="l">
              <a:buNone/>
            </a:pPr>
            <a:r>
              <a:rPr lang="en-US" b="1" i="1" dirty="0" smtClean="0"/>
              <a:t>directly </a:t>
            </a:r>
            <a:r>
              <a:rPr lang="en-US" b="1" i="1" dirty="0"/>
              <a:t>into the myometrium either </a:t>
            </a:r>
            <a:r>
              <a:rPr lang="en-US" b="1" i="1" dirty="0" err="1"/>
              <a:t>transabdominally</a:t>
            </a:r>
            <a:r>
              <a:rPr lang="en-US" b="1" i="1" dirty="0"/>
              <a:t> </a:t>
            </a:r>
            <a:r>
              <a:rPr lang="en-US" b="1" i="1" dirty="0" smtClean="0"/>
              <a:t>or </a:t>
            </a:r>
            <a:r>
              <a:rPr lang="en-US" b="1" i="1" dirty="0"/>
              <a:t>vaginally</a:t>
            </a:r>
            <a:r>
              <a:rPr lang="en-US" b="1" i="1" dirty="0" smtClean="0"/>
              <a:t>.</a:t>
            </a:r>
          </a:p>
          <a:p>
            <a:pPr marL="118872" indent="0" algn="l">
              <a:buNone/>
            </a:pPr>
            <a:endParaRPr lang="en-US" b="1" i="1" dirty="0" smtClean="0"/>
          </a:p>
          <a:p>
            <a:pPr marL="118872" indent="0" algn="l">
              <a:buNone/>
            </a:pPr>
            <a:r>
              <a:rPr lang="en-US" sz="4600" b="1" i="1" dirty="0" smtClean="0"/>
              <a:t>Prefer                    250 </a:t>
            </a:r>
            <a:r>
              <a:rPr lang="en-US" sz="4600" b="1" i="1" dirty="0"/>
              <a:t>mcg in </a:t>
            </a:r>
            <a:r>
              <a:rPr lang="en-US" sz="4600" b="1" i="1" dirty="0" smtClean="0"/>
              <a:t>20mLnormal saline</a:t>
            </a:r>
            <a:endParaRPr lang="en-US" sz="4600" b="1" i="1" dirty="0"/>
          </a:p>
          <a:p>
            <a:pPr marL="118872" indent="0" algn="l">
              <a:buNone/>
            </a:pPr>
            <a:endParaRPr lang="en-US" b="1" i="1" dirty="0" smtClean="0"/>
          </a:p>
          <a:p>
            <a:pPr marL="118872" indent="0" algn="l">
              <a:buNone/>
            </a:pPr>
            <a:r>
              <a:rPr lang="en-US" b="1" i="1" dirty="0" smtClean="0"/>
              <a:t>given </a:t>
            </a:r>
            <a:r>
              <a:rPr lang="en-US" b="1" i="1" dirty="0"/>
              <a:t>via a six-inch spinal needle. Prior to the blind injection of this solution into the myometrium, aspiration should</a:t>
            </a:r>
          </a:p>
          <a:p>
            <a:pPr marL="118872" indent="0" algn="l">
              <a:buNone/>
            </a:pPr>
            <a:r>
              <a:rPr lang="en-US" b="1" i="1" dirty="0"/>
              <a:t>be performed to prevent intravenous administration</a:t>
            </a:r>
            <a:endParaRPr lang="fa-IR" b="1" i="1" dirty="0"/>
          </a:p>
        </p:txBody>
      </p:sp>
      <p:sp>
        <p:nvSpPr>
          <p:cNvPr id="4" name="Right Arrow 3"/>
          <p:cNvSpPr/>
          <p:nvPr/>
        </p:nvSpPr>
        <p:spPr>
          <a:xfrm>
            <a:off x="2033216" y="3933056"/>
            <a:ext cx="64807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000" dirty="0"/>
          </a:p>
        </p:txBody>
      </p:sp>
    </p:spTree>
    <p:extLst>
      <p:ext uri="{BB962C8B-B14F-4D97-AF65-F5344CB8AC3E}">
        <p14:creationId xmlns:p14="http://schemas.microsoft.com/office/powerpoint/2010/main" val="3273247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Methylergonovine</a:t>
            </a:r>
            <a:endParaRPr lang="fa-IR"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l"/>
            <a:r>
              <a:rPr lang="en-US" b="1" i="1" dirty="0" smtClean="0"/>
              <a:t>0.2 </a:t>
            </a:r>
            <a:r>
              <a:rPr lang="en-US" b="1" i="1" dirty="0"/>
              <a:t>mg intramuscularly or directly into the myometrium (never intravenously), if no </a:t>
            </a:r>
            <a:r>
              <a:rPr lang="en-US" b="1" i="1" dirty="0" err="1" smtClean="0"/>
              <a:t>hypertension,Raynaud’s</a:t>
            </a:r>
            <a:r>
              <a:rPr lang="en-US" b="1" i="1" dirty="0" smtClean="0"/>
              <a:t> </a:t>
            </a:r>
            <a:r>
              <a:rPr lang="en-US" b="1" i="1" dirty="0"/>
              <a:t>phenomenon, or scleroderma</a:t>
            </a:r>
            <a:r>
              <a:rPr lang="en-US" b="1" i="1" dirty="0" smtClean="0"/>
              <a:t>.</a:t>
            </a:r>
          </a:p>
          <a:p>
            <a:pPr algn="l"/>
            <a:r>
              <a:rPr lang="en-US" b="1" i="1" dirty="0" smtClean="0"/>
              <a:t> </a:t>
            </a:r>
            <a:r>
              <a:rPr lang="en-US" b="1" i="1" dirty="0"/>
              <a:t>May repeat at two- to four-hour intervals, as needed. </a:t>
            </a:r>
            <a:endParaRPr lang="en-US" b="1" i="1" dirty="0" smtClean="0"/>
          </a:p>
          <a:p>
            <a:pPr algn="l"/>
            <a:r>
              <a:rPr lang="en-US" b="1" i="1" dirty="0" smtClean="0"/>
              <a:t>If </a:t>
            </a:r>
            <a:r>
              <a:rPr lang="en-US" b="1" i="1" dirty="0"/>
              <a:t>there has </a:t>
            </a:r>
            <a:r>
              <a:rPr lang="en-US" b="1" i="1" dirty="0" smtClean="0"/>
              <a:t>not been </a:t>
            </a:r>
            <a:r>
              <a:rPr lang="en-US" b="1" i="1" dirty="0"/>
              <a:t>a good response to the first dose, quickly move on to a different </a:t>
            </a:r>
            <a:r>
              <a:rPr lang="en-US" b="1" i="1" dirty="0" err="1"/>
              <a:t>uterotonic</a:t>
            </a:r>
            <a:r>
              <a:rPr lang="en-US" b="1" i="1" dirty="0"/>
              <a:t> agent.</a:t>
            </a:r>
            <a:endParaRPr lang="fa-IR" b="1" i="1" dirty="0"/>
          </a:p>
        </p:txBody>
      </p:sp>
    </p:spTree>
    <p:extLst>
      <p:ext uri="{BB962C8B-B14F-4D97-AF65-F5344CB8AC3E}">
        <p14:creationId xmlns:p14="http://schemas.microsoft.com/office/powerpoint/2010/main" val="1338046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Misoprostol (PGE1) </a:t>
            </a:r>
            <a:endParaRPr lang="fa-IR"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l"/>
            <a:r>
              <a:rPr lang="en-US" b="1" i="1" dirty="0" smtClean="0"/>
              <a:t>There </a:t>
            </a:r>
            <a:r>
              <a:rPr lang="en-US" b="1" i="1" dirty="0"/>
              <a:t>is no strong evidence that misoprostol </a:t>
            </a:r>
            <a:r>
              <a:rPr lang="en-US" b="1" i="1" dirty="0" smtClean="0"/>
              <a:t>is  more </a:t>
            </a:r>
            <a:r>
              <a:rPr lang="en-US" b="1" i="1" dirty="0"/>
              <a:t>effective than other </a:t>
            </a:r>
            <a:r>
              <a:rPr lang="en-US" b="1" i="1" dirty="0" err="1"/>
              <a:t>uterotonics</a:t>
            </a:r>
            <a:r>
              <a:rPr lang="en-US" b="1" i="1" dirty="0"/>
              <a:t> either for primary therapy of </a:t>
            </a:r>
            <a:r>
              <a:rPr lang="en-US" b="1" i="1" dirty="0" smtClean="0"/>
              <a:t>PPH</a:t>
            </a:r>
            <a:endParaRPr lang="fa-IR" b="1" i="1" dirty="0"/>
          </a:p>
        </p:txBody>
      </p:sp>
    </p:spTree>
    <p:extLst>
      <p:ext uri="{BB962C8B-B14F-4D97-AF65-F5344CB8AC3E}">
        <p14:creationId xmlns:p14="http://schemas.microsoft.com/office/powerpoint/2010/main" val="1315551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optimum dose and route of misoprostol administration are unclear </a:t>
            </a:r>
            <a:endParaRPr lang="fa-IR" sz="36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L="118872" indent="0" algn="l">
              <a:buNone/>
            </a:pPr>
            <a:r>
              <a:rPr lang="en-US" b="1" i="1" dirty="0" smtClean="0"/>
              <a:t>400 mcg sublingually</a:t>
            </a:r>
          </a:p>
          <a:p>
            <a:pPr marL="118872" indent="0" algn="l">
              <a:buNone/>
            </a:pPr>
            <a:endParaRPr lang="en-US" b="1" i="1" dirty="0"/>
          </a:p>
          <a:p>
            <a:pPr marL="118872" indent="0" algn="l">
              <a:buNone/>
            </a:pPr>
            <a:r>
              <a:rPr lang="en-US" b="1" i="1" dirty="0" smtClean="0"/>
              <a:t>Sublingual </a:t>
            </a:r>
            <a:r>
              <a:rPr lang="en-US" b="1" i="1" dirty="0"/>
              <a:t>misoprostol is rapidly absorbed, achieving a peak concentration within 30 minutes</a:t>
            </a:r>
            <a:r>
              <a:rPr lang="en-US" b="1" i="1" dirty="0" smtClean="0"/>
              <a:t>.</a:t>
            </a:r>
          </a:p>
          <a:p>
            <a:pPr marL="118872" indent="0" algn="l">
              <a:buNone/>
            </a:pPr>
            <a:r>
              <a:rPr lang="en-US" b="1" i="1" dirty="0" smtClean="0"/>
              <a:t> </a:t>
            </a:r>
          </a:p>
          <a:p>
            <a:pPr marL="118872" indent="0" algn="l">
              <a:buNone/>
            </a:pPr>
            <a:r>
              <a:rPr lang="en-US" b="1" i="1" dirty="0" smtClean="0"/>
              <a:t>The peak </a:t>
            </a:r>
            <a:r>
              <a:rPr lang="en-US" b="1" i="1" dirty="0"/>
              <a:t>concentration is higher and sustained longer (about three hours) than with oral administration due </a:t>
            </a:r>
            <a:r>
              <a:rPr lang="en-US" b="1" i="1" dirty="0" smtClean="0"/>
              <a:t>to avoidance </a:t>
            </a:r>
            <a:r>
              <a:rPr lang="en-US" b="1" i="1" dirty="0"/>
              <a:t>of first-pass hepatic metabolism; thus, sublingual administration is probably the optimal route </a:t>
            </a:r>
            <a:r>
              <a:rPr lang="en-US" b="1" i="1" dirty="0" smtClean="0"/>
              <a:t>of administration </a:t>
            </a:r>
            <a:r>
              <a:rPr lang="en-US" b="1" i="1" dirty="0"/>
              <a:t>for PPH. </a:t>
            </a:r>
            <a:endParaRPr lang="en-US" b="1" i="1" dirty="0" smtClean="0"/>
          </a:p>
          <a:p>
            <a:pPr marL="118872" indent="0" algn="l">
              <a:buNone/>
            </a:pPr>
            <a:endParaRPr lang="en-US" b="1" i="1" dirty="0"/>
          </a:p>
          <a:p>
            <a:pPr marL="118872" indent="0" algn="l">
              <a:buNone/>
            </a:pPr>
            <a:r>
              <a:rPr lang="en-US" sz="4600" b="1" i="1" dirty="0" smtClean="0"/>
              <a:t>&gt;400 </a:t>
            </a:r>
            <a:r>
              <a:rPr lang="en-US" sz="4600" b="1" i="1" dirty="0"/>
              <a:t>mcg </a:t>
            </a:r>
            <a:r>
              <a:rPr lang="en-US" sz="4600" b="1" i="1" dirty="0" smtClean="0"/>
              <a:t>increasing </a:t>
            </a:r>
            <a:r>
              <a:rPr lang="en-US" sz="4600" b="1" i="1" dirty="0"/>
              <a:t>potential for </a:t>
            </a:r>
            <a:r>
              <a:rPr lang="en-US" sz="4600" b="1" i="1" dirty="0" smtClean="0"/>
              <a:t>hyperthermia</a:t>
            </a:r>
          </a:p>
          <a:p>
            <a:pPr marL="118872" indent="0" algn="l">
              <a:buNone/>
            </a:pPr>
            <a:endParaRPr lang="en-US" b="1" i="1" dirty="0"/>
          </a:p>
          <a:p>
            <a:pPr marL="118872" indent="0" algn="l">
              <a:buNone/>
            </a:pPr>
            <a:endParaRPr lang="en-US" b="1" i="1" dirty="0" smtClean="0"/>
          </a:p>
          <a:p>
            <a:pPr marL="118872" indent="0" algn="l">
              <a:buNone/>
            </a:pPr>
            <a:r>
              <a:rPr lang="en-US" b="1" i="1" dirty="0" smtClean="0"/>
              <a:t> </a:t>
            </a:r>
            <a:r>
              <a:rPr lang="en-US" b="1" i="1" dirty="0"/>
              <a:t>The World Health </a:t>
            </a:r>
            <a:r>
              <a:rPr lang="en-US" b="1" i="1" dirty="0" smtClean="0"/>
              <a:t>Organization suggests </a:t>
            </a:r>
            <a:r>
              <a:rPr lang="en-US" b="1" i="1" dirty="0"/>
              <a:t>a single dose of 800 mcg </a:t>
            </a:r>
            <a:r>
              <a:rPr lang="en-US" b="1" i="1" dirty="0" smtClean="0"/>
              <a:t>sublingually</a:t>
            </a:r>
            <a:endParaRPr lang="fa-IR" b="1" i="1" dirty="0"/>
          </a:p>
        </p:txBody>
      </p:sp>
    </p:spTree>
    <p:extLst>
      <p:ext uri="{BB962C8B-B14F-4D97-AF65-F5344CB8AC3E}">
        <p14:creationId xmlns:p14="http://schemas.microsoft.com/office/powerpoint/2010/main" val="3782245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118872" indent="0" algn="l">
              <a:buNone/>
            </a:pPr>
            <a:r>
              <a:rPr lang="en-US" b="1" i="1" dirty="0"/>
              <a:t>Rectal administration takes longer to reach peak concentration compared with oral or sublingual administration (</a:t>
            </a:r>
            <a:r>
              <a:rPr lang="en-US" b="1" i="1" dirty="0" smtClean="0"/>
              <a:t>up to </a:t>
            </a:r>
            <a:r>
              <a:rPr lang="en-US" b="1" i="1" dirty="0"/>
              <a:t>an hour versus within 30 minutes), which is disadvantageous in the hemorrhaging patient </a:t>
            </a:r>
            <a:endParaRPr lang="en-US" b="1" i="1" dirty="0" smtClean="0"/>
          </a:p>
          <a:p>
            <a:pPr marL="118872" indent="0" algn="l">
              <a:buNone/>
            </a:pPr>
            <a:r>
              <a:rPr lang="en-US" b="1" i="1" dirty="0" smtClean="0"/>
              <a:t> </a:t>
            </a:r>
            <a:r>
              <a:rPr lang="en-US" b="1" i="1" dirty="0"/>
              <a:t>The </a:t>
            </a:r>
            <a:r>
              <a:rPr lang="en-US" b="1" i="1" dirty="0" smtClean="0"/>
              <a:t>most commonly </a:t>
            </a:r>
            <a:r>
              <a:rPr lang="en-US" b="1" i="1" dirty="0"/>
              <a:t>used rectal doses are 800 and 1000 </a:t>
            </a:r>
            <a:endParaRPr lang="fa-IR" b="1" i="1" dirty="0" smtClean="0"/>
          </a:p>
          <a:p>
            <a:pPr marL="118872" indent="0" algn="l">
              <a:buNone/>
            </a:pPr>
            <a:r>
              <a:rPr lang="en-US" b="1" i="1" dirty="0" smtClean="0"/>
              <a:t>mcg</a:t>
            </a:r>
          </a:p>
          <a:p>
            <a:pPr marL="118872" indent="0" algn="l">
              <a:buNone/>
            </a:pPr>
            <a:r>
              <a:rPr lang="en-US" b="1" i="1" dirty="0" smtClean="0"/>
              <a:t> </a:t>
            </a:r>
            <a:r>
              <a:rPr lang="en-US" b="1" i="1" dirty="0"/>
              <a:t>Rectally administered misoprostol has a longer</a:t>
            </a:r>
          </a:p>
          <a:p>
            <a:pPr marL="118872" indent="0" algn="l">
              <a:buNone/>
            </a:pPr>
            <a:r>
              <a:rPr lang="en-US" b="1" i="1" dirty="0"/>
              <a:t>duration of action than oral/sublingual routes (four hours versus two to three hours), which is advantageous in PPH.</a:t>
            </a:r>
          </a:p>
          <a:p>
            <a:pPr marL="118872" indent="0" algn="l">
              <a:buNone/>
            </a:pPr>
            <a:r>
              <a:rPr lang="en-US" b="1" i="1" dirty="0">
                <a:solidFill>
                  <a:srgbClr val="FF0000"/>
                </a:solidFill>
              </a:rPr>
              <a:t>Vaginal administration is not recommended because the </a:t>
            </a:r>
            <a:r>
              <a:rPr lang="en-US" b="1" i="1" dirty="0" smtClean="0">
                <a:solidFill>
                  <a:srgbClr val="FF0000"/>
                </a:solidFill>
              </a:rPr>
              <a:t>drug </a:t>
            </a:r>
            <a:r>
              <a:rPr lang="en-US" b="1" i="1" dirty="0">
                <a:solidFill>
                  <a:srgbClr val="FF0000"/>
                </a:solidFill>
              </a:rPr>
              <a:t>will be </a:t>
            </a:r>
            <a:r>
              <a:rPr lang="en-US" b="1" i="1" dirty="0" smtClean="0">
                <a:solidFill>
                  <a:srgbClr val="FF0000"/>
                </a:solidFill>
              </a:rPr>
              <a:t>washed </a:t>
            </a:r>
            <a:r>
              <a:rPr lang="en-US" b="1" i="1" dirty="0">
                <a:solidFill>
                  <a:srgbClr val="FF0000"/>
                </a:solidFill>
              </a:rPr>
              <a:t>away by heavy bleeding, thus</a:t>
            </a:r>
          </a:p>
          <a:p>
            <a:pPr marL="118872" indent="0" algn="l">
              <a:buNone/>
            </a:pPr>
            <a:r>
              <a:rPr lang="en-US" b="1" i="1" dirty="0" smtClean="0">
                <a:solidFill>
                  <a:srgbClr val="FF0000"/>
                </a:solidFill>
              </a:rPr>
              <a:t>impairing absorption</a:t>
            </a:r>
            <a:r>
              <a:rPr lang="en-US" b="1" i="1" dirty="0" smtClean="0"/>
              <a:t>.</a:t>
            </a:r>
            <a:endParaRPr lang="fa-IR" b="1" i="1" dirty="0"/>
          </a:p>
        </p:txBody>
      </p:sp>
    </p:spTree>
    <p:extLst>
      <p:ext uri="{BB962C8B-B14F-4D97-AF65-F5344CB8AC3E}">
        <p14:creationId xmlns:p14="http://schemas.microsoft.com/office/powerpoint/2010/main" val="2263580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1827727"/>
            <a:ext cx="8229600" cy="4625609"/>
          </a:xfrm>
        </p:spPr>
        <p:style>
          <a:lnRef idx="2">
            <a:schemeClr val="accent1"/>
          </a:lnRef>
          <a:fillRef idx="1">
            <a:schemeClr val="lt1"/>
          </a:fillRef>
          <a:effectRef idx="0">
            <a:schemeClr val="accent1"/>
          </a:effectRef>
          <a:fontRef idx="minor">
            <a:schemeClr val="dk1"/>
          </a:fontRef>
        </p:style>
        <p:txBody>
          <a:bodyPr/>
          <a:lstStyle/>
          <a:p>
            <a:pPr marL="118872" indent="0" algn="l">
              <a:buNone/>
            </a:pPr>
            <a:r>
              <a:rPr lang="en-US" b="1" i="1" dirty="0"/>
              <a:t>Unlike </a:t>
            </a:r>
            <a:r>
              <a:rPr lang="en-US" b="1" i="1" dirty="0" err="1"/>
              <a:t>methylergonovine</a:t>
            </a:r>
            <a:r>
              <a:rPr lang="en-US" b="1" i="1" dirty="0"/>
              <a:t> and </a:t>
            </a:r>
            <a:r>
              <a:rPr lang="en-US" b="1" i="1" dirty="0" err="1"/>
              <a:t>carboprost</a:t>
            </a:r>
            <a:r>
              <a:rPr lang="en-US" b="1" i="1" dirty="0"/>
              <a:t>, misoprostol can be given to women with hypertension or asthma.</a:t>
            </a:r>
          </a:p>
          <a:p>
            <a:pPr marL="118872" indent="0" algn="l">
              <a:buNone/>
            </a:pPr>
            <a:r>
              <a:rPr lang="en-US" b="1" i="1" dirty="0"/>
              <a:t>Maternal temperature should be monitored closely, as pyrexia 40 degrees Celsius can </a:t>
            </a:r>
            <a:r>
              <a:rPr lang="en-US" b="1" i="1" dirty="0" smtClean="0"/>
              <a:t>occur </a:t>
            </a:r>
            <a:r>
              <a:rPr lang="en-US" b="1" i="1" dirty="0"/>
              <a:t>at these doses </a:t>
            </a:r>
            <a:r>
              <a:rPr lang="en-US" b="1" i="1" dirty="0" smtClean="0"/>
              <a:t>and should </a:t>
            </a:r>
            <a:r>
              <a:rPr lang="en-US" b="1" i="1" dirty="0"/>
              <a:t>be treated (</a:t>
            </a:r>
            <a:r>
              <a:rPr lang="en-US" b="1" i="1" dirty="0" err="1"/>
              <a:t>eg</a:t>
            </a:r>
            <a:r>
              <a:rPr lang="en-US" b="1" i="1" dirty="0"/>
              <a:t>, acetaminophen). </a:t>
            </a:r>
            <a:endParaRPr lang="fa-IR" b="1" i="1" dirty="0"/>
          </a:p>
        </p:txBody>
      </p:sp>
    </p:spTree>
    <p:extLst>
      <p:ext uri="{BB962C8B-B14F-4D97-AF65-F5344CB8AC3E}">
        <p14:creationId xmlns:p14="http://schemas.microsoft.com/office/powerpoint/2010/main" val="2085259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Tranexamic acid </a:t>
            </a:r>
            <a:endParaRPr lang="fa-IR" dirty="0"/>
          </a:p>
        </p:txBody>
      </p:sp>
      <p:sp>
        <p:nvSpPr>
          <p:cNvPr id="3" name="Content Placeholder 2"/>
          <p:cNvSpPr>
            <a:spLocks noGrp="1"/>
          </p:cNvSpPr>
          <p:nvPr>
            <p:ph idx="1"/>
          </p:nvPr>
        </p:nvSpPr>
        <p:spPr>
          <a:xfrm>
            <a:off x="323528" y="1772816"/>
            <a:ext cx="8229600" cy="4625609"/>
          </a:xfrm>
        </p:spPr>
        <p:txBody>
          <a:bodyPr>
            <a:normAutofit fontScale="92500" lnSpcReduction="10000"/>
          </a:bodyPr>
          <a:lstStyle/>
          <a:p>
            <a:pPr marL="118872" indent="0" algn="l">
              <a:buNone/>
            </a:pPr>
            <a:r>
              <a:rPr lang="en-US" b="1" i="1" dirty="0" smtClean="0"/>
              <a:t> </a:t>
            </a:r>
            <a:r>
              <a:rPr lang="en-US" b="1" i="1" dirty="0"/>
              <a:t>anti-fibrinolytic drug that has been useful for prevention and </a:t>
            </a:r>
            <a:r>
              <a:rPr lang="en-US" b="1" i="1" dirty="0" smtClean="0"/>
              <a:t>treatment of bleeding </a:t>
            </a:r>
            <a:r>
              <a:rPr lang="en-US" b="1" i="1" dirty="0"/>
              <a:t>in various clinical settings, but it is </a:t>
            </a:r>
            <a:r>
              <a:rPr lang="en-US" b="1" i="1" dirty="0">
                <a:solidFill>
                  <a:srgbClr val="FF0000"/>
                </a:solidFill>
              </a:rPr>
              <a:t>not a standard </a:t>
            </a:r>
            <a:r>
              <a:rPr lang="en-US" b="1" i="1" dirty="0"/>
              <a:t>therapy for </a:t>
            </a:r>
            <a:r>
              <a:rPr lang="en-US" b="1" i="1" dirty="0" smtClean="0"/>
              <a:t>either </a:t>
            </a:r>
            <a:r>
              <a:rPr lang="en-US" b="1" i="1" dirty="0"/>
              <a:t>prevention or treatment of </a:t>
            </a:r>
            <a:r>
              <a:rPr lang="en-US" b="1" i="1" dirty="0" smtClean="0"/>
              <a:t>obstetrical hemorrhage.</a:t>
            </a:r>
          </a:p>
          <a:p>
            <a:pPr marL="118872" indent="0" algn="l">
              <a:buNone/>
            </a:pPr>
            <a:r>
              <a:rPr lang="en-US" b="1" i="1" dirty="0" smtClean="0"/>
              <a:t> </a:t>
            </a:r>
          </a:p>
          <a:p>
            <a:pPr marL="118872" indent="0" algn="l">
              <a:buNone/>
            </a:pPr>
            <a:r>
              <a:rPr lang="fa-IR" b="1" i="1" dirty="0" smtClean="0"/>
              <a:t> </a:t>
            </a:r>
            <a:r>
              <a:rPr lang="en-US" b="1" i="1" dirty="0" smtClean="0"/>
              <a:t> </a:t>
            </a:r>
            <a:r>
              <a:rPr lang="en-US" b="1" i="1" dirty="0"/>
              <a:t>Tranexamic </a:t>
            </a:r>
            <a:r>
              <a:rPr lang="en-US" b="1" i="1" dirty="0" smtClean="0"/>
              <a:t>acid  for prevention of PPH in high risk casas (placenta </a:t>
            </a:r>
            <a:r>
              <a:rPr lang="en-US" b="1" i="1" dirty="0" err="1" smtClean="0"/>
              <a:t>acreta</a:t>
            </a:r>
            <a:r>
              <a:rPr lang="en-US" b="1" i="1" dirty="0" smtClean="0"/>
              <a:t> ,</a:t>
            </a:r>
            <a:r>
              <a:rPr lang="en-US" b="1" i="1" dirty="0" err="1" smtClean="0"/>
              <a:t>previa</a:t>
            </a:r>
            <a:r>
              <a:rPr lang="en-US" b="1" i="1" dirty="0" smtClean="0"/>
              <a:t> , patient who refused blood product)</a:t>
            </a:r>
            <a:r>
              <a:rPr lang="en-US" b="1" i="1" dirty="0"/>
              <a:t> (1 g by intravenous injection</a:t>
            </a:r>
            <a:r>
              <a:rPr lang="en-US" b="1" i="1" dirty="0" smtClean="0"/>
              <a:t> </a:t>
            </a:r>
          </a:p>
          <a:p>
            <a:pPr marL="118872" indent="0" algn="l">
              <a:buNone/>
            </a:pPr>
            <a:endParaRPr lang="en-US" b="1" i="1" dirty="0"/>
          </a:p>
          <a:p>
            <a:pPr marL="118872" indent="0" algn="l">
              <a:buNone/>
            </a:pPr>
            <a:endParaRPr lang="en-US" b="1" i="1" dirty="0" smtClean="0"/>
          </a:p>
          <a:p>
            <a:pPr marL="118872" indent="0" algn="l">
              <a:buNone/>
            </a:pPr>
            <a:endParaRPr lang="fa-IR" b="1" i="1" dirty="0"/>
          </a:p>
        </p:txBody>
      </p:sp>
    </p:spTree>
    <p:extLst>
      <p:ext uri="{BB962C8B-B14F-4D97-AF65-F5344CB8AC3E}">
        <p14:creationId xmlns:p14="http://schemas.microsoft.com/office/powerpoint/2010/main" val="3457866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Remove retained products of conception </a:t>
            </a:r>
            <a:endParaRPr lang="fa-IR" sz="3200" dirty="0"/>
          </a:p>
        </p:txBody>
      </p:sp>
      <p:sp>
        <p:nvSpPr>
          <p:cNvPr id="3" name="Content Placeholder 2"/>
          <p:cNvSpPr>
            <a:spLocks noGrp="1"/>
          </p:cNvSpPr>
          <p:nvPr>
            <p:ph idx="1"/>
          </p:nvPr>
        </p:nvSpPr>
        <p:spPr>
          <a:xfrm>
            <a:off x="457200" y="1827727"/>
            <a:ext cx="8229600" cy="4625609"/>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118872" indent="0" algn="l">
              <a:buNone/>
            </a:pPr>
            <a:r>
              <a:rPr lang="en-US" b="1" i="1" dirty="0" smtClean="0"/>
              <a:t> </a:t>
            </a:r>
            <a:r>
              <a:rPr lang="en-US" b="1" i="1" dirty="0"/>
              <a:t>The uterus should be explored and any retained </a:t>
            </a:r>
            <a:r>
              <a:rPr lang="en-US" b="1" i="1" dirty="0" smtClean="0"/>
              <a:t>placental </a:t>
            </a:r>
            <a:r>
              <a:rPr lang="en-US" b="1" i="1" dirty="0"/>
              <a:t>fragments </a:t>
            </a:r>
            <a:r>
              <a:rPr lang="en-US" b="1" i="1" dirty="0" smtClean="0"/>
              <a:t>or fetal </a:t>
            </a:r>
            <a:r>
              <a:rPr lang="en-US" b="1" i="1" dirty="0"/>
              <a:t>membranes should be removed manually, if possible, or with ring forceps. </a:t>
            </a:r>
            <a:endParaRPr lang="en-US" b="1" i="1" dirty="0" smtClean="0"/>
          </a:p>
          <a:p>
            <a:pPr marL="118872" indent="0" algn="l">
              <a:buNone/>
            </a:pPr>
            <a:r>
              <a:rPr lang="en-US" b="1" i="1" dirty="0" smtClean="0"/>
              <a:t>Ultrasound </a:t>
            </a:r>
            <a:r>
              <a:rPr lang="en-US" b="1" i="1" dirty="0"/>
              <a:t>examination can be helpful for</a:t>
            </a:r>
          </a:p>
          <a:p>
            <a:pPr marL="118872" indent="0" algn="l">
              <a:buNone/>
            </a:pPr>
            <a:r>
              <a:rPr lang="en-US" b="1" i="1" dirty="0"/>
              <a:t>diagnosis of retained tissue and to guide </a:t>
            </a:r>
            <a:r>
              <a:rPr lang="en-US" b="1" i="1" dirty="0" smtClean="0"/>
              <a:t>removal.</a:t>
            </a:r>
          </a:p>
          <a:p>
            <a:pPr marL="118872" indent="0" algn="l">
              <a:buNone/>
            </a:pPr>
            <a:r>
              <a:rPr lang="en-US" b="1" i="1" dirty="0" smtClean="0"/>
              <a:t> </a:t>
            </a:r>
            <a:r>
              <a:rPr lang="en-US" b="1" i="1" dirty="0"/>
              <a:t>Curettage with a 16 mm suction catheter or (preferably) a </a:t>
            </a:r>
            <a:r>
              <a:rPr lang="en-US" b="1" i="1" dirty="0" smtClean="0"/>
              <a:t>large blunt </a:t>
            </a:r>
            <a:r>
              <a:rPr lang="en-US" b="1" i="1" dirty="0"/>
              <a:t>curette (banjo curette) is performed if manual removal is unsuccessful in controlling hemorrhage.</a:t>
            </a:r>
            <a:endParaRPr lang="fa-IR" b="1" i="1" dirty="0"/>
          </a:p>
        </p:txBody>
      </p:sp>
    </p:spTree>
    <p:extLst>
      <p:ext uri="{BB962C8B-B14F-4D97-AF65-F5344CB8AC3E}">
        <p14:creationId xmlns:p14="http://schemas.microsoft.com/office/powerpoint/2010/main" val="35458287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Uterine tamponade </a:t>
            </a:r>
            <a:endParaRPr lang="fa-IR"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118872" indent="0" algn="l">
              <a:buNone/>
            </a:pPr>
            <a:r>
              <a:rPr lang="en-US" b="1" i="1" dirty="0" smtClean="0"/>
              <a:t> </a:t>
            </a:r>
            <a:r>
              <a:rPr lang="en-US" b="1" i="1" dirty="0"/>
              <a:t>Uterine tamponade is effective in many patients with atony or lower segment bleeding</a:t>
            </a:r>
            <a:r>
              <a:rPr lang="en-US" b="1" i="1" dirty="0" smtClean="0"/>
              <a:t>.</a:t>
            </a:r>
          </a:p>
          <a:p>
            <a:pPr marL="118872" indent="0" algn="l">
              <a:buNone/>
            </a:pPr>
            <a:r>
              <a:rPr lang="en-US" b="1" i="1" dirty="0" smtClean="0"/>
              <a:t> </a:t>
            </a:r>
            <a:r>
              <a:rPr lang="en-US" b="1" i="1" dirty="0"/>
              <a:t>Either </a:t>
            </a:r>
            <a:r>
              <a:rPr lang="en-US" b="1" i="1" dirty="0" smtClean="0"/>
              <a:t>a balloon </a:t>
            </a:r>
            <a:r>
              <a:rPr lang="en-US" b="1" i="1" dirty="0"/>
              <a:t>or a pack can be used for tamponade, but a balloon device designed for uterine tamponade is preferable</a:t>
            </a:r>
          </a:p>
          <a:p>
            <a:pPr marL="118872" indent="0" algn="l">
              <a:buNone/>
            </a:pPr>
            <a:r>
              <a:rPr lang="en-US" b="1" i="1" dirty="0"/>
              <a:t>because it can be placed quickly, allows some assessment of ongoing hemorrhage, and is probably more effective</a:t>
            </a:r>
          </a:p>
          <a:p>
            <a:pPr marL="118872" indent="0" algn="l">
              <a:buNone/>
            </a:pPr>
            <a:r>
              <a:rPr lang="en-US" b="1" i="1" dirty="0" smtClean="0"/>
              <a:t> </a:t>
            </a:r>
            <a:r>
              <a:rPr lang="en-US" b="1" i="1" dirty="0"/>
              <a:t>Regardless of the method employed, hemoglobin, continued blood loss, electrolytes (particularly potassium and</a:t>
            </a:r>
          </a:p>
          <a:p>
            <a:pPr marL="118872" indent="0" algn="l">
              <a:buNone/>
            </a:pPr>
            <a:r>
              <a:rPr lang="en-US" b="1" i="1" dirty="0"/>
              <a:t>ionized calcium), and urine output should be closely monitored. This is especially important when a gauze pack is used</a:t>
            </a:r>
          </a:p>
          <a:p>
            <a:pPr marL="118872" indent="0" algn="l">
              <a:buNone/>
            </a:pPr>
            <a:r>
              <a:rPr lang="en-US" b="1" i="1" dirty="0"/>
              <a:t>because a large amount of blood can collect behind the pack </a:t>
            </a:r>
            <a:r>
              <a:rPr lang="en-US" b="1" i="1" dirty="0" smtClean="0"/>
              <a:t>and</a:t>
            </a:r>
            <a:endParaRPr lang="fa-IR" b="1" i="1" dirty="0"/>
          </a:p>
          <a:p>
            <a:pPr marL="118872" indent="0" algn="l">
              <a:buNone/>
            </a:pPr>
            <a:r>
              <a:rPr lang="en-US" b="1" i="1" dirty="0" smtClean="0"/>
              <a:t>conceal </a:t>
            </a:r>
            <a:r>
              <a:rPr lang="en-US" b="1" i="1" dirty="0"/>
              <a:t>ongoing blood </a:t>
            </a:r>
            <a:r>
              <a:rPr lang="en-US" b="1" i="1" dirty="0" smtClean="0"/>
              <a:t>loss.</a:t>
            </a:r>
          </a:p>
          <a:p>
            <a:pPr marL="118872" indent="0" algn="l">
              <a:buNone/>
            </a:pPr>
            <a:r>
              <a:rPr lang="en-US" b="1" i="1" dirty="0" smtClean="0"/>
              <a:t>If </a:t>
            </a:r>
            <a:r>
              <a:rPr lang="en-US" b="1" i="1" dirty="0"/>
              <a:t>successful, the </a:t>
            </a:r>
            <a:r>
              <a:rPr lang="en-US" b="1" i="1" dirty="0" smtClean="0"/>
              <a:t>balloon or </a:t>
            </a:r>
            <a:r>
              <a:rPr lang="en-US" b="1" i="1" dirty="0"/>
              <a:t>pack is </a:t>
            </a:r>
            <a:r>
              <a:rPr lang="en-US" b="1" i="1" dirty="0">
                <a:solidFill>
                  <a:srgbClr val="FF0000"/>
                </a:solidFill>
              </a:rPr>
              <a:t>removed after 24 hours</a:t>
            </a:r>
            <a:endParaRPr lang="fa-IR" b="1" i="1" dirty="0">
              <a:solidFill>
                <a:srgbClr val="FF0000"/>
              </a:solidFill>
            </a:endParaRPr>
          </a:p>
        </p:txBody>
      </p:sp>
    </p:spTree>
    <p:extLst>
      <p:ext uri="{BB962C8B-B14F-4D97-AF65-F5344CB8AC3E}">
        <p14:creationId xmlns:p14="http://schemas.microsoft.com/office/powerpoint/2010/main" val="4123619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032256"/>
            <a:ext cx="8229600" cy="1252728"/>
          </a:xfrm>
        </p:spPr>
        <p:txBody>
          <a:bodyPr>
            <a:normAutofit fontScale="90000"/>
          </a:bodyPr>
          <a:lstStyle/>
          <a:p>
            <a:r>
              <a:rPr lang="en-US" dirty="0"/>
              <a:t>Coordination is essential and can be facilitated by protocols</a:t>
            </a:r>
            <a:r>
              <a:rPr lang="fa-IR" dirty="0"/>
              <a:t/>
            </a:r>
            <a:br>
              <a:rPr lang="fa-IR" dirty="0"/>
            </a:br>
            <a:endParaRPr lang="fa-IR" dirty="0"/>
          </a:p>
        </p:txBody>
      </p:sp>
      <p:sp>
        <p:nvSpPr>
          <p:cNvPr id="3" name="Content Placeholder 2"/>
          <p:cNvSpPr>
            <a:spLocks noGrp="1"/>
          </p:cNvSpPr>
          <p:nvPr>
            <p:ph idx="1"/>
          </p:nvPr>
        </p:nvSpPr>
        <p:spPr>
          <a:xfrm>
            <a:off x="395536" y="764704"/>
            <a:ext cx="8229600" cy="4625609"/>
          </a:xfrm>
        </p:spPr>
        <p:txBody>
          <a:bodyPr/>
          <a:lstStyle/>
          <a:p>
            <a:endParaRPr lang="fa-IR" dirty="0"/>
          </a:p>
        </p:txBody>
      </p:sp>
    </p:spTree>
    <p:extLst>
      <p:ext uri="{BB962C8B-B14F-4D97-AF65-F5344CB8AC3E}">
        <p14:creationId xmlns:p14="http://schemas.microsoft.com/office/powerpoint/2010/main" val="42088690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 blood cells, platelets, plasma</a:t>
            </a:r>
            <a:endParaRPr lang="fa-IR" dirty="0"/>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marL="118872" indent="0" algn="l">
              <a:buNone/>
            </a:pPr>
            <a:r>
              <a:rPr lang="en-US" b="1" i="1" dirty="0"/>
              <a:t>Replacement of blood components is more important than </a:t>
            </a:r>
            <a:r>
              <a:rPr lang="en-US" b="1" i="1" dirty="0" smtClean="0"/>
              <a:t>crystalloid </a:t>
            </a:r>
            <a:r>
              <a:rPr lang="en-US" b="1" i="1" dirty="0"/>
              <a:t>infusion </a:t>
            </a:r>
            <a:r>
              <a:rPr lang="en-US" b="1" i="1" dirty="0" smtClean="0"/>
              <a:t>if massive </a:t>
            </a:r>
            <a:r>
              <a:rPr lang="en-US" b="1" i="1" dirty="0"/>
              <a:t>hemorrhage has occurred or is </a:t>
            </a:r>
            <a:r>
              <a:rPr lang="en-US" b="1" i="1" dirty="0" smtClean="0"/>
              <a:t>likely. </a:t>
            </a:r>
          </a:p>
          <a:p>
            <a:pPr marL="118872" indent="0" algn="l">
              <a:buNone/>
            </a:pPr>
            <a:endParaRPr lang="en-US" b="1" i="1" dirty="0"/>
          </a:p>
          <a:p>
            <a:pPr marL="118872" indent="0" algn="l">
              <a:buNone/>
            </a:pPr>
            <a:r>
              <a:rPr lang="en-US" b="1" i="1" dirty="0"/>
              <a:t>Before laboratory studies are available, we suggest transfusing 2 units of </a:t>
            </a:r>
            <a:r>
              <a:rPr lang="en-US" b="1" i="1" dirty="0" err="1"/>
              <a:t>pRBCs</a:t>
            </a:r>
            <a:r>
              <a:rPr lang="en-US" b="1" i="1" dirty="0"/>
              <a:t> if hemodynamics do not improve after</a:t>
            </a:r>
          </a:p>
          <a:p>
            <a:pPr marL="118872" indent="0" algn="l">
              <a:buNone/>
            </a:pPr>
            <a:r>
              <a:rPr lang="en-US" b="1" i="1" dirty="0"/>
              <a:t>the administration of 2 to 3 liters of normal saline, </a:t>
            </a:r>
            <a:r>
              <a:rPr lang="en-US" b="1" i="1" dirty="0" smtClean="0"/>
              <a:t>estimated </a:t>
            </a:r>
            <a:r>
              <a:rPr lang="en-US" b="1" i="1" dirty="0"/>
              <a:t>blood loss is under 1500 </a:t>
            </a:r>
            <a:r>
              <a:rPr lang="en-US" b="1" i="1" dirty="0" err="1"/>
              <a:t>mLs</a:t>
            </a:r>
            <a:r>
              <a:rPr lang="en-US" b="1" i="1" dirty="0"/>
              <a:t>, and continued bleeding is</a:t>
            </a:r>
          </a:p>
          <a:p>
            <a:pPr marL="118872" indent="0" algn="l">
              <a:buNone/>
            </a:pPr>
            <a:r>
              <a:rPr lang="en-US" b="1" i="1" dirty="0" smtClean="0"/>
              <a:t>likely. </a:t>
            </a:r>
          </a:p>
          <a:p>
            <a:pPr marL="118872" indent="0" algn="l">
              <a:buNone/>
            </a:pPr>
            <a:r>
              <a:rPr lang="en-US" b="1" i="1" dirty="0" smtClean="0"/>
              <a:t> </a:t>
            </a:r>
            <a:r>
              <a:rPr lang="en-US" b="1" i="1" dirty="0"/>
              <a:t>aggressive use of plasma replacement is important to reverse </a:t>
            </a:r>
            <a:r>
              <a:rPr lang="en-US" b="1" i="1" dirty="0" err="1"/>
              <a:t>dilutional</a:t>
            </a:r>
            <a:r>
              <a:rPr lang="en-US" b="1" i="1" dirty="0"/>
              <a:t> </a:t>
            </a:r>
            <a:r>
              <a:rPr lang="en-US" b="1" i="1" dirty="0" smtClean="0"/>
              <a:t>coagulopathy</a:t>
            </a:r>
          </a:p>
          <a:p>
            <a:pPr marL="118872" indent="0" algn="l">
              <a:buNone/>
            </a:pPr>
            <a:r>
              <a:rPr lang="en-US" b="1" i="1" dirty="0" smtClean="0"/>
              <a:t>The Blood Bank </a:t>
            </a:r>
            <a:r>
              <a:rPr lang="en-US" b="1" i="1" dirty="0"/>
              <a:t>should have compatible blood available for massive transfusion in obstetric emergencies, and eliminate barriers </a:t>
            </a:r>
            <a:r>
              <a:rPr lang="en-US" b="1" i="1" dirty="0" smtClean="0"/>
              <a:t>to rapid </a:t>
            </a:r>
            <a:r>
              <a:rPr lang="en-US" b="1" i="1" dirty="0"/>
              <a:t>access of O-negative and O-positive </a:t>
            </a:r>
            <a:r>
              <a:rPr lang="en-US" b="1" i="1" dirty="0" err="1"/>
              <a:t>uncrossmatched</a:t>
            </a:r>
            <a:r>
              <a:rPr lang="en-US" b="1" i="1" dirty="0"/>
              <a:t> blood when needed</a:t>
            </a:r>
            <a:endParaRPr lang="fa-IR" b="1" i="1" dirty="0"/>
          </a:p>
        </p:txBody>
      </p:sp>
    </p:spTree>
    <p:extLst>
      <p:ext uri="{BB962C8B-B14F-4D97-AF65-F5344CB8AC3E}">
        <p14:creationId xmlns:p14="http://schemas.microsoft.com/office/powerpoint/2010/main" val="1249826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smtClean="0"/>
              <a:t>continue </a:t>
            </a:r>
            <a:r>
              <a:rPr lang="en-US" sz="2800" i="1" dirty="0"/>
              <a:t>to transfuse RBCs, platelets, cryoprecipitate, and FFP to achieve the </a:t>
            </a:r>
            <a:r>
              <a:rPr lang="fa-IR" sz="2800" i="1" dirty="0"/>
              <a:t/>
            </a:r>
            <a:br>
              <a:rPr lang="fa-IR" sz="2800" i="1" dirty="0"/>
            </a:br>
            <a:r>
              <a:rPr lang="en-US" sz="2800" i="1" dirty="0"/>
              <a:t>following targets</a:t>
            </a:r>
            <a:endParaRPr lang="fa-IR" sz="2800" dirty="0"/>
          </a:p>
        </p:txBody>
      </p:sp>
      <p:sp>
        <p:nvSpPr>
          <p:cNvPr id="3" name="Content Placeholder 2"/>
          <p:cNvSpPr>
            <a:spLocks noGrp="1"/>
          </p:cNvSpPr>
          <p:nvPr>
            <p:ph idx="1"/>
          </p:nvPr>
        </p:nvSpPr>
        <p:spPr>
          <a:xfrm>
            <a:off x="539552" y="1772816"/>
            <a:ext cx="8229600" cy="4625609"/>
          </a:xfrm>
        </p:spPr>
        <p:txBody>
          <a:bodyPr>
            <a:normAutofit/>
          </a:bodyPr>
          <a:lstStyle/>
          <a:p>
            <a:pPr marL="118872" indent="0" algn="l">
              <a:buNone/>
            </a:pPr>
            <a:r>
              <a:rPr lang="en-US" b="1" i="1" dirty="0" smtClean="0"/>
              <a:t>Hemoglobin </a:t>
            </a:r>
            <a:r>
              <a:rPr lang="en-US" b="1" i="1" dirty="0"/>
              <a:t>greater than 7.5 </a:t>
            </a:r>
            <a:r>
              <a:rPr lang="en-US" b="1" i="1" dirty="0" smtClean="0"/>
              <a:t>g/</a:t>
            </a:r>
            <a:r>
              <a:rPr lang="en-US" b="1" i="1" dirty="0" err="1" smtClean="0"/>
              <a:t>dL</a:t>
            </a:r>
            <a:endParaRPr lang="en-US" b="1" i="1" dirty="0" smtClean="0"/>
          </a:p>
          <a:p>
            <a:pPr marL="118872" indent="0" algn="l">
              <a:buNone/>
            </a:pPr>
            <a:endParaRPr lang="en-US" b="1" i="1" dirty="0"/>
          </a:p>
          <a:p>
            <a:pPr marL="118872" indent="0" algn="l">
              <a:buNone/>
            </a:pPr>
            <a:r>
              <a:rPr lang="en-US" b="1" i="1" dirty="0"/>
              <a:t>Platelet count greater than </a:t>
            </a:r>
            <a:r>
              <a:rPr lang="en-US" b="1" i="1" dirty="0" smtClean="0"/>
              <a:t>50,000/mm3</a:t>
            </a:r>
          </a:p>
          <a:p>
            <a:pPr marL="118872" indent="0" algn="l">
              <a:buNone/>
            </a:pPr>
            <a:endParaRPr lang="en-US" b="1" i="1" dirty="0"/>
          </a:p>
          <a:p>
            <a:pPr marL="118872" indent="0" algn="l">
              <a:buNone/>
            </a:pPr>
            <a:r>
              <a:rPr lang="en-US" b="1" i="1" dirty="0" smtClean="0"/>
              <a:t>Fibrinogen </a:t>
            </a:r>
            <a:r>
              <a:rPr lang="en-US" b="1" i="1" dirty="0"/>
              <a:t>greater than 100 </a:t>
            </a:r>
            <a:r>
              <a:rPr lang="en-US" b="1" i="1" dirty="0" smtClean="0"/>
              <a:t>mg/</a:t>
            </a:r>
            <a:r>
              <a:rPr lang="en-US" b="1" i="1" dirty="0" err="1" smtClean="0"/>
              <a:t>dL</a:t>
            </a:r>
            <a:endParaRPr lang="en-US" b="1" i="1" dirty="0" smtClean="0"/>
          </a:p>
          <a:p>
            <a:pPr marL="118872" indent="0" algn="l">
              <a:buNone/>
            </a:pPr>
            <a:endParaRPr lang="en-US" b="1" i="1" dirty="0"/>
          </a:p>
          <a:p>
            <a:pPr marL="118872" indent="0" algn="l">
              <a:buNone/>
            </a:pPr>
            <a:r>
              <a:rPr lang="en-US" b="1" i="1" dirty="0" smtClean="0"/>
              <a:t>PT,PTT less </a:t>
            </a:r>
            <a:r>
              <a:rPr lang="en-US" b="1" i="1" dirty="0"/>
              <a:t>than 1.5 times the control </a:t>
            </a:r>
            <a:r>
              <a:rPr lang="en-US" b="1" i="1" dirty="0" smtClean="0"/>
              <a:t>value</a:t>
            </a:r>
            <a:endParaRPr lang="en-US" b="1" i="1" dirty="0"/>
          </a:p>
        </p:txBody>
      </p:sp>
    </p:spTree>
    <p:extLst>
      <p:ext uri="{BB962C8B-B14F-4D97-AF65-F5344CB8AC3E}">
        <p14:creationId xmlns:p14="http://schemas.microsoft.com/office/powerpoint/2010/main" val="477049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protocols:</a:t>
            </a:r>
            <a:endParaRPr lang="fa-IR" dirty="0"/>
          </a:p>
        </p:txBody>
      </p:sp>
      <p:sp>
        <p:nvSpPr>
          <p:cNvPr id="3" name="Content Placeholder 2"/>
          <p:cNvSpPr>
            <a:spLocks noGrp="1"/>
          </p:cNvSpPr>
          <p:nvPr>
            <p:ph idx="1"/>
          </p:nvPr>
        </p:nvSpPr>
        <p:spPr/>
        <p:txBody>
          <a:bodyPr>
            <a:normAutofit/>
          </a:bodyPr>
          <a:lstStyle/>
          <a:p>
            <a:pPr marL="118872" indent="0" algn="l">
              <a:buNone/>
            </a:pPr>
            <a:r>
              <a:rPr lang="en-US" b="1" i="1" dirty="0" smtClean="0"/>
              <a:t>For </a:t>
            </a:r>
            <a:r>
              <a:rPr lang="en-US" b="1" i="1" dirty="0"/>
              <a:t>patients with unstable vital signs,</a:t>
            </a:r>
          </a:p>
          <a:p>
            <a:pPr marL="118872" indent="0" algn="l">
              <a:buNone/>
            </a:pPr>
            <a:r>
              <a:rPr lang="en-US" b="1" i="1" dirty="0"/>
              <a:t>suspicion </a:t>
            </a:r>
            <a:r>
              <a:rPr lang="en-US" b="1" i="1" dirty="0" smtClean="0"/>
              <a:t>of DIC, </a:t>
            </a:r>
            <a:r>
              <a:rPr lang="en-US" b="1" i="1" dirty="0"/>
              <a:t>or blood loss &gt;1500 </a:t>
            </a:r>
            <a:r>
              <a:rPr lang="en-US" b="1" i="1" dirty="0" err="1"/>
              <a:t>mLs</a:t>
            </a:r>
            <a:r>
              <a:rPr lang="en-US" b="1" i="1" dirty="0"/>
              <a:t>, transfuse </a:t>
            </a:r>
            <a:r>
              <a:rPr lang="en-US" b="1" i="1" dirty="0" err="1"/>
              <a:t>pRBC</a:t>
            </a:r>
            <a:r>
              <a:rPr lang="en-US" b="1" i="1" dirty="0"/>
              <a:t>, FFP, and platelets</a:t>
            </a:r>
          </a:p>
          <a:p>
            <a:pPr marL="118872" indent="0" algn="l">
              <a:buNone/>
            </a:pPr>
            <a:r>
              <a:rPr lang="en-US" b="1" i="1" dirty="0"/>
              <a:t>in a ratio of 6:4:1 or 4:4:1. </a:t>
            </a:r>
            <a:endParaRPr lang="en-US" b="1" i="1" dirty="0" smtClean="0"/>
          </a:p>
          <a:p>
            <a:pPr marL="118872" indent="0" algn="l">
              <a:buNone/>
            </a:pPr>
            <a:r>
              <a:rPr lang="en-US" b="1" i="1" dirty="0" smtClean="0"/>
              <a:t>If </a:t>
            </a:r>
            <a:r>
              <a:rPr lang="en-US" b="1" i="1" dirty="0"/>
              <a:t>coagulopathy persists after 8 to 10 units </a:t>
            </a:r>
            <a:r>
              <a:rPr lang="en-US" b="1" i="1" dirty="0" err="1"/>
              <a:t>pRBCs</a:t>
            </a:r>
            <a:r>
              <a:rPr lang="en-US" b="1" i="1" dirty="0"/>
              <a:t> and coagulation factor replacement,</a:t>
            </a:r>
          </a:p>
          <a:p>
            <a:pPr marL="118872" indent="0" algn="l">
              <a:buNone/>
            </a:pPr>
            <a:r>
              <a:rPr lang="en-US" b="1" i="1" dirty="0"/>
              <a:t>recombinant activated factor </a:t>
            </a:r>
            <a:r>
              <a:rPr lang="en-US" b="1" i="1" dirty="0" err="1"/>
              <a:t>VIIa</a:t>
            </a:r>
            <a:r>
              <a:rPr lang="en-US" b="1" i="1" dirty="0"/>
              <a:t> is a reasonable option</a:t>
            </a:r>
            <a:endParaRPr lang="fa-IR" b="1" i="1" dirty="0"/>
          </a:p>
        </p:txBody>
      </p:sp>
    </p:spTree>
    <p:extLst>
      <p:ext uri="{BB962C8B-B14F-4D97-AF65-F5344CB8AC3E}">
        <p14:creationId xmlns:p14="http://schemas.microsoft.com/office/powerpoint/2010/main" val="31896790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pPr marL="118872" indent="0" algn="l">
              <a:buNone/>
            </a:pPr>
            <a:r>
              <a:rPr lang="en-US" b="1" i="1" dirty="0"/>
              <a:t>Blood loss should be estimated every 15 to 30 minutes and laboratory studies drawn every 30 to 60 minutes to guide blood product replacement</a:t>
            </a:r>
            <a:endParaRPr lang="fa-IR" dirty="0"/>
          </a:p>
        </p:txBody>
      </p:sp>
    </p:spTree>
    <p:extLst>
      <p:ext uri="{BB962C8B-B14F-4D97-AF65-F5344CB8AC3E}">
        <p14:creationId xmlns:p14="http://schemas.microsoft.com/office/powerpoint/2010/main" val="6856776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118872" indent="0" algn="l">
              <a:buNone/>
            </a:pPr>
            <a:r>
              <a:rPr lang="en-US" b="1" i="1" dirty="0" smtClean="0"/>
              <a:t> </a:t>
            </a:r>
            <a:r>
              <a:rPr lang="en-US" b="1" i="1" dirty="0"/>
              <a:t>In the massively transfused patient, assumptions about possible </a:t>
            </a:r>
            <a:r>
              <a:rPr lang="en-US" b="1" i="1" dirty="0" err="1"/>
              <a:t>dilutional</a:t>
            </a:r>
            <a:r>
              <a:rPr lang="en-US" b="1" i="1" dirty="0"/>
              <a:t> effects of RBC</a:t>
            </a:r>
          </a:p>
          <a:p>
            <a:pPr marL="118872" indent="0" algn="l">
              <a:buNone/>
            </a:pPr>
            <a:r>
              <a:rPr lang="en-US" b="1" i="1" dirty="0"/>
              <a:t>transfusion should be confirmed by measurement of </a:t>
            </a:r>
            <a:r>
              <a:rPr lang="en-US" b="1" i="1" dirty="0" err="1" smtClean="0"/>
              <a:t>thePT,PTT</a:t>
            </a:r>
            <a:r>
              <a:rPr lang="en-US" b="1" i="1" dirty="0" smtClean="0"/>
              <a:t> and platelet </a:t>
            </a:r>
            <a:r>
              <a:rPr lang="en-US" b="1" i="1" dirty="0"/>
              <a:t>count or a viscoelastic test after the administration of every five to seven units of red cells</a:t>
            </a:r>
            <a:r>
              <a:rPr lang="en-US" b="1" i="1" dirty="0" smtClean="0"/>
              <a:t>.</a:t>
            </a:r>
          </a:p>
        </p:txBody>
      </p:sp>
    </p:spTree>
    <p:extLst>
      <p:ext uri="{BB962C8B-B14F-4D97-AF65-F5344CB8AC3E}">
        <p14:creationId xmlns:p14="http://schemas.microsoft.com/office/powerpoint/2010/main" val="5653673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3816"/>
            <a:ext cx="8229600" cy="1252728"/>
          </a:xfrm>
        </p:spPr>
        <p:txBody>
          <a:bodyPr/>
          <a:lstStyle/>
          <a:p>
            <a:endParaRPr lang="fa-IR"/>
          </a:p>
        </p:txBody>
      </p:sp>
      <p:sp>
        <p:nvSpPr>
          <p:cNvPr id="3" name="Content Placeholder 2"/>
          <p:cNvSpPr>
            <a:spLocks noGrp="1"/>
          </p:cNvSpPr>
          <p:nvPr>
            <p:ph idx="1"/>
          </p:nvPr>
        </p:nvSpPr>
        <p:spPr>
          <a:xfrm>
            <a:off x="395536" y="2348880"/>
            <a:ext cx="8229600" cy="4625609"/>
          </a:xfrm>
        </p:spPr>
        <p:style>
          <a:lnRef idx="1">
            <a:schemeClr val="accent3"/>
          </a:lnRef>
          <a:fillRef idx="2">
            <a:schemeClr val="accent3"/>
          </a:fillRef>
          <a:effectRef idx="1">
            <a:schemeClr val="accent3"/>
          </a:effectRef>
          <a:fontRef idx="minor">
            <a:schemeClr val="dk1"/>
          </a:fontRef>
        </p:style>
        <p:txBody>
          <a:bodyPr/>
          <a:lstStyle/>
          <a:p>
            <a:pPr marL="118872" indent="0" algn="l">
              <a:buNone/>
            </a:pPr>
            <a:r>
              <a:rPr lang="en-US" b="1" i="1" dirty="0"/>
              <a:t>Replacement therapy should be based on these parameters rather than on any formula</a:t>
            </a:r>
            <a:endParaRPr lang="fa-IR" b="1" i="1" dirty="0"/>
          </a:p>
          <a:p>
            <a:pPr marL="118872" indent="0" algn="l">
              <a:buNone/>
            </a:pPr>
            <a:endParaRPr lang="fa-IR" dirty="0"/>
          </a:p>
        </p:txBody>
      </p:sp>
    </p:spTree>
    <p:extLst>
      <p:ext uri="{BB962C8B-B14F-4D97-AF65-F5344CB8AC3E}">
        <p14:creationId xmlns:p14="http://schemas.microsoft.com/office/powerpoint/2010/main" val="234808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1827727"/>
            <a:ext cx="8229600" cy="4625609"/>
          </a:xfrm>
        </p:spPr>
        <p:txBody>
          <a:bodyPr/>
          <a:lstStyle/>
          <a:p>
            <a:pPr marL="118872" indent="0" algn="l">
              <a:buNone/>
            </a:pPr>
            <a:r>
              <a:rPr lang="en-US" b="1" i="1" dirty="0"/>
              <a:t>It is important to stress that critically low fibrinogen levels cannot be returned to normal using only FFP without the use of</a:t>
            </a:r>
          </a:p>
          <a:p>
            <a:pPr marL="118872" indent="0" algn="l">
              <a:buNone/>
            </a:pPr>
            <a:r>
              <a:rPr lang="en-US" b="1" i="1" dirty="0"/>
              <a:t>cryoprecipitate, and in some cases of established coagulopathy, without fibrinogen concentrate</a:t>
            </a:r>
            <a:endParaRPr lang="fa-IR" b="1" i="1" dirty="0"/>
          </a:p>
        </p:txBody>
      </p:sp>
    </p:spTree>
    <p:extLst>
      <p:ext uri="{BB962C8B-B14F-4D97-AF65-F5344CB8AC3E}">
        <p14:creationId xmlns:p14="http://schemas.microsoft.com/office/powerpoint/2010/main" val="35741642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836712"/>
            <a:ext cx="8077200" cy="1673352"/>
          </a:xfrm>
        </p:spPr>
        <p:txBody>
          <a:bodyPr>
            <a:normAutofit fontScale="90000"/>
          </a:bodyPr>
          <a:lstStyle/>
          <a:p>
            <a:r>
              <a:rPr lang="en-US" i="1" dirty="0"/>
              <a:t>When bleeding is controlled and the patient is stable, the </a:t>
            </a:r>
            <a:r>
              <a:rPr lang="en-US" i="1" dirty="0" smtClean="0"/>
              <a:t>infusion</a:t>
            </a:r>
            <a:r>
              <a:rPr lang="en-US" i="1" dirty="0"/>
              <a:t/>
            </a:r>
            <a:br>
              <a:rPr lang="en-US" i="1" dirty="0"/>
            </a:br>
            <a:r>
              <a:rPr lang="en-US" i="1" dirty="0"/>
              <a:t>further blood products is likely to only add risk (</a:t>
            </a:r>
            <a:r>
              <a:rPr lang="en-US" i="1" dirty="0" err="1"/>
              <a:t>eg</a:t>
            </a:r>
            <a:r>
              <a:rPr lang="en-US" i="1" dirty="0"/>
              <a:t>, fluid overload and transfusion complications) without clear benefit</a:t>
            </a:r>
            <a:endParaRPr lang="fa-IR" i="1" dirty="0"/>
          </a:p>
        </p:txBody>
      </p:sp>
      <p:sp>
        <p:nvSpPr>
          <p:cNvPr id="3" name="Subtitle 2"/>
          <p:cNvSpPr>
            <a:spLocks noGrp="1"/>
          </p:cNvSpPr>
          <p:nvPr>
            <p:ph type="subTitle" idx="1"/>
          </p:nvPr>
        </p:nvSpPr>
        <p:spPr/>
        <p:txBody>
          <a:bodyPr/>
          <a:lstStyle/>
          <a:p>
            <a:endParaRPr lang="fa-IR" dirty="0"/>
          </a:p>
        </p:txBody>
      </p:sp>
    </p:spTree>
    <p:extLst>
      <p:ext uri="{BB962C8B-B14F-4D97-AF65-F5344CB8AC3E}">
        <p14:creationId xmlns:p14="http://schemas.microsoft.com/office/powerpoint/2010/main" val="13572098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Recombinant factor </a:t>
            </a:r>
            <a:r>
              <a:rPr lang="en-US" dirty="0" err="1"/>
              <a:t>VIIa</a:t>
            </a:r>
            <a:r>
              <a:rPr lang="en-US" dirty="0"/>
              <a:t> </a:t>
            </a:r>
            <a:endParaRPr lang="fa-IR"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118872" indent="0" algn="l">
              <a:buNone/>
            </a:pPr>
            <a:r>
              <a:rPr lang="en-US" b="1" i="1" dirty="0" smtClean="0"/>
              <a:t> </a:t>
            </a:r>
            <a:r>
              <a:rPr lang="en-US" b="1" i="1" dirty="0"/>
              <a:t>Recombinant human activated factor VII (</a:t>
            </a:r>
            <a:r>
              <a:rPr lang="en-US" b="1" i="1" dirty="0" err="1"/>
              <a:t>rFVIIa</a:t>
            </a:r>
            <a:r>
              <a:rPr lang="en-US" b="1" i="1" dirty="0"/>
              <a:t>) is used for treatment of individuals </a:t>
            </a:r>
            <a:r>
              <a:rPr lang="en-US" b="1" i="1" dirty="0" smtClean="0"/>
              <a:t>with bleeding </a:t>
            </a:r>
            <a:r>
              <a:rPr lang="en-US" b="1" i="1" dirty="0"/>
              <a:t>related to hemophilia A and B inhibitors, acquired inhibitors, and congenital factor VII deficiency</a:t>
            </a:r>
            <a:r>
              <a:rPr lang="en-US" b="1" i="1" dirty="0" smtClean="0"/>
              <a:t>.</a:t>
            </a:r>
          </a:p>
          <a:p>
            <a:pPr marL="118872" indent="0" algn="l">
              <a:buNone/>
            </a:pPr>
            <a:r>
              <a:rPr lang="en-US" b="1" i="1" dirty="0" smtClean="0"/>
              <a:t> </a:t>
            </a:r>
            <a:r>
              <a:rPr lang="en-US" b="1" i="1" dirty="0"/>
              <a:t>It has </a:t>
            </a:r>
            <a:r>
              <a:rPr lang="en-US" b="1" i="1" dirty="0" smtClean="0"/>
              <a:t>also been </a:t>
            </a:r>
            <a:r>
              <a:rPr lang="en-US" b="1" i="1" dirty="0"/>
              <a:t>used successfully off-label for control of bleeding in other situations, such as intractable bleeding associated with</a:t>
            </a:r>
          </a:p>
          <a:p>
            <a:pPr marL="118872" indent="0" algn="l">
              <a:buNone/>
            </a:pPr>
            <a:r>
              <a:rPr lang="en-US" b="1" i="1" dirty="0"/>
              <a:t>postpartum uterine atony, placenta </a:t>
            </a:r>
            <a:r>
              <a:rPr lang="en-US" b="1" i="1" dirty="0" err="1"/>
              <a:t>accreta</a:t>
            </a:r>
            <a:r>
              <a:rPr lang="en-US" b="1" i="1" dirty="0"/>
              <a:t>, or uterine rupture</a:t>
            </a:r>
            <a:endParaRPr lang="fa-IR" b="1" i="1" dirty="0"/>
          </a:p>
        </p:txBody>
      </p:sp>
    </p:spTree>
    <p:extLst>
      <p:ext uri="{BB962C8B-B14F-4D97-AF65-F5344CB8AC3E}">
        <p14:creationId xmlns:p14="http://schemas.microsoft.com/office/powerpoint/2010/main" val="15300247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1700808"/>
            <a:ext cx="8229600" cy="4625609"/>
          </a:xfrm>
        </p:spPr>
        <p:style>
          <a:lnRef idx="2">
            <a:schemeClr val="accent3"/>
          </a:lnRef>
          <a:fillRef idx="1">
            <a:schemeClr val="lt1"/>
          </a:fillRef>
          <a:effectRef idx="0">
            <a:schemeClr val="accent3"/>
          </a:effectRef>
          <a:fontRef idx="minor">
            <a:schemeClr val="dk1"/>
          </a:fontRef>
        </p:style>
        <p:txBody>
          <a:bodyPr>
            <a:normAutofit/>
          </a:bodyPr>
          <a:lstStyle/>
          <a:p>
            <a:pPr marL="118872" indent="0" algn="l">
              <a:buNone/>
            </a:pPr>
            <a:r>
              <a:rPr lang="en-US" b="1" i="1" dirty="0"/>
              <a:t>Although this therapy appears promising for patients with hemorrhage refractory to standard </a:t>
            </a:r>
            <a:r>
              <a:rPr lang="en-US" b="1" i="1" dirty="0" err="1" smtClean="0"/>
              <a:t>therapy,the</a:t>
            </a:r>
            <a:r>
              <a:rPr lang="en-US" b="1" i="1" dirty="0" smtClean="0"/>
              <a:t> </a:t>
            </a:r>
            <a:r>
              <a:rPr lang="en-US" b="1" i="1" dirty="0"/>
              <a:t>drug is very expensive, failed in 50 percent of patients, and may have increased the risk of thrombotic </a:t>
            </a:r>
            <a:r>
              <a:rPr lang="en-US" b="1" i="1" dirty="0" smtClean="0"/>
              <a:t>events; </a:t>
            </a:r>
            <a:r>
              <a:rPr lang="en-US" b="1" i="1" dirty="0"/>
              <a:t>thus, </a:t>
            </a:r>
            <a:endParaRPr lang="en-US" b="1" i="1" dirty="0" smtClean="0"/>
          </a:p>
          <a:p>
            <a:pPr marL="118872" indent="0" algn="l">
              <a:buNone/>
            </a:pPr>
            <a:r>
              <a:rPr lang="en-US" b="1" i="1" dirty="0" smtClean="0">
                <a:solidFill>
                  <a:srgbClr val="FF0000"/>
                </a:solidFill>
              </a:rPr>
              <a:t>we </a:t>
            </a:r>
            <a:r>
              <a:rPr lang="en-US" b="1" i="1" dirty="0">
                <a:solidFill>
                  <a:srgbClr val="FF0000"/>
                </a:solidFill>
              </a:rPr>
              <a:t>suggest reserving its use for women with postpartum hemorrhage and coagulopathy</a:t>
            </a:r>
          </a:p>
          <a:p>
            <a:pPr marL="118872" indent="0" algn="l">
              <a:buNone/>
            </a:pPr>
            <a:r>
              <a:rPr lang="en-US" b="1" i="1" dirty="0">
                <a:solidFill>
                  <a:srgbClr val="FF0000"/>
                </a:solidFill>
              </a:rPr>
              <a:t>unresponsive to standard therapies</a:t>
            </a:r>
            <a:r>
              <a:rPr lang="en-US" b="1" i="1" dirty="0"/>
              <a:t>.</a:t>
            </a:r>
            <a:endParaRPr lang="fa-IR" b="1" i="1" dirty="0"/>
          </a:p>
        </p:txBody>
      </p:sp>
    </p:spTree>
    <p:extLst>
      <p:ext uri="{BB962C8B-B14F-4D97-AF65-F5344CB8AC3E}">
        <p14:creationId xmlns:p14="http://schemas.microsoft.com/office/powerpoint/2010/main" val="2799763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General principles </a:t>
            </a:r>
            <a:endParaRPr lang="fa-IR" i="1" dirty="0"/>
          </a:p>
        </p:txBody>
      </p:sp>
      <p:sp>
        <p:nvSpPr>
          <p:cNvPr id="3" name="Content Placeholder 2"/>
          <p:cNvSpPr>
            <a:spLocks noGrp="1"/>
          </p:cNvSpPr>
          <p:nvPr>
            <p:ph idx="1"/>
          </p:nvPr>
        </p:nvSpPr>
        <p:spPr/>
        <p:txBody>
          <a:bodyPr/>
          <a:lstStyle/>
          <a:p>
            <a:pPr marL="118872" indent="0" algn="l">
              <a:buNone/>
            </a:pPr>
            <a:r>
              <a:rPr lang="en-US" b="1" i="1" dirty="0" smtClean="0"/>
              <a:t>The </a:t>
            </a:r>
            <a:r>
              <a:rPr lang="en-US" b="1" i="1" dirty="0"/>
              <a:t>rate and volume of bleeding, vital signs, and laboratory results should be </a:t>
            </a:r>
            <a:r>
              <a:rPr lang="en-US" b="1" i="1" dirty="0" smtClean="0"/>
              <a:t>closely monitored to assess </a:t>
            </a:r>
            <a:r>
              <a:rPr lang="en-US" b="1" i="1" dirty="0"/>
              <a:t>the best approach to and aggressiveness of intervention. </a:t>
            </a:r>
            <a:endParaRPr lang="en-US" b="1" i="1" dirty="0" smtClean="0"/>
          </a:p>
          <a:p>
            <a:pPr marL="118872" indent="0" algn="l">
              <a:buNone/>
            </a:pPr>
            <a:r>
              <a:rPr lang="en-US" b="1" i="1" dirty="0" smtClean="0"/>
              <a:t>It </a:t>
            </a:r>
            <a:r>
              <a:rPr lang="en-US" b="1" i="1" dirty="0"/>
              <a:t>is important to not allow the patient to </a:t>
            </a:r>
            <a:r>
              <a:rPr lang="en-US" b="1" i="1" dirty="0" smtClean="0"/>
              <a:t>become moribund </a:t>
            </a:r>
            <a:r>
              <a:rPr lang="en-US" b="1" i="1" dirty="0"/>
              <a:t>before initiating life-saving measures.</a:t>
            </a:r>
            <a:endParaRPr lang="fa-IR" b="1" i="1" dirty="0"/>
          </a:p>
        </p:txBody>
      </p:sp>
    </p:spTree>
    <p:extLst>
      <p:ext uri="{BB962C8B-B14F-4D97-AF65-F5344CB8AC3E}">
        <p14:creationId xmlns:p14="http://schemas.microsoft.com/office/powerpoint/2010/main" val="11777260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SECONDARY INTERVENTIONS</a:t>
            </a:r>
            <a:endParaRPr lang="fa-IR" i="1" dirty="0"/>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27690302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After vaginal delivery</a:t>
            </a:r>
            <a:endParaRPr lang="fa-IR" dirty="0"/>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35340903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118872" indent="0" algn="l">
              <a:buNone/>
            </a:pPr>
            <a:r>
              <a:rPr lang="en-US" b="1" i="1" dirty="0"/>
              <a:t>Provide adequate </a:t>
            </a:r>
            <a:r>
              <a:rPr lang="en-US" b="1" i="1" dirty="0" smtClean="0"/>
              <a:t>anesthesia</a:t>
            </a:r>
          </a:p>
          <a:p>
            <a:pPr marL="118872" indent="0" algn="l">
              <a:buNone/>
            </a:pPr>
            <a:r>
              <a:rPr lang="en-US" b="1" i="1" dirty="0" smtClean="0"/>
              <a:t>Local </a:t>
            </a:r>
            <a:r>
              <a:rPr lang="en-US" b="1" i="1" dirty="0"/>
              <a:t>anesthesia rarely provides sufficient pain relief for thorough examination and</a:t>
            </a:r>
          </a:p>
          <a:p>
            <a:pPr marL="118872" indent="0" algn="l">
              <a:buNone/>
            </a:pPr>
            <a:r>
              <a:rPr lang="en-US" b="1" i="1" dirty="0"/>
              <a:t>treatment; regional or general anesthesia should be administered</a:t>
            </a:r>
            <a:endParaRPr lang="fa-IR" b="1" i="1" dirty="0"/>
          </a:p>
        </p:txBody>
      </p:sp>
    </p:spTree>
    <p:extLst>
      <p:ext uri="{BB962C8B-B14F-4D97-AF65-F5344CB8AC3E}">
        <p14:creationId xmlns:p14="http://schemas.microsoft.com/office/powerpoint/2010/main" val="37313271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118872" indent="0" algn="l">
              <a:buNone/>
            </a:pPr>
            <a:r>
              <a:rPr lang="en-US" b="1" i="1" dirty="0"/>
              <a:t>Repair vaginal and cervical </a:t>
            </a:r>
            <a:r>
              <a:rPr lang="en-US" b="1" i="1" dirty="0" smtClean="0"/>
              <a:t>lacerations</a:t>
            </a:r>
            <a:endParaRPr lang="fa-IR" b="1" i="1" dirty="0" smtClean="0"/>
          </a:p>
          <a:p>
            <a:pPr marL="118872" indent="0" algn="l">
              <a:buNone/>
            </a:pPr>
            <a:r>
              <a:rPr lang="en-US" b="1" i="1" dirty="0"/>
              <a:t>The entire birth canal from perineum to cervix </a:t>
            </a:r>
            <a:r>
              <a:rPr lang="en-US" b="1" i="1" dirty="0" smtClean="0"/>
              <a:t>should </a:t>
            </a:r>
            <a:r>
              <a:rPr lang="en-US" b="1" i="1" dirty="0"/>
              <a:t>be inspected </a:t>
            </a:r>
            <a:r>
              <a:rPr lang="en-US" b="1" i="1" dirty="0" smtClean="0"/>
              <a:t>for significant </a:t>
            </a:r>
            <a:r>
              <a:rPr lang="en-US" b="1" i="1" dirty="0"/>
              <a:t>lacerations. </a:t>
            </a:r>
            <a:endParaRPr lang="en-US" b="1" i="1" dirty="0" smtClean="0"/>
          </a:p>
          <a:p>
            <a:pPr marL="118872" indent="0" algn="l">
              <a:buNone/>
            </a:pPr>
            <a:endParaRPr lang="en-US" b="1" i="1" dirty="0" smtClean="0"/>
          </a:p>
          <a:p>
            <a:pPr marL="118872" indent="0" algn="l">
              <a:buNone/>
            </a:pPr>
            <a:r>
              <a:rPr lang="en-US" b="1" i="1" dirty="0" smtClean="0"/>
              <a:t>The </a:t>
            </a:r>
            <a:r>
              <a:rPr lang="en-US" b="1" i="1" dirty="0"/>
              <a:t>uterine cavity should be palpated for defects indicating uterine rupture or dehiscence</a:t>
            </a:r>
            <a:endParaRPr lang="fa-IR" b="1" i="1" dirty="0"/>
          </a:p>
        </p:txBody>
      </p:sp>
    </p:spTree>
    <p:extLst>
      <p:ext uri="{BB962C8B-B14F-4D97-AF65-F5344CB8AC3E}">
        <p14:creationId xmlns:p14="http://schemas.microsoft.com/office/powerpoint/2010/main" val="11498130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118872" indent="0" algn="l">
              <a:buNone/>
            </a:pPr>
            <a:r>
              <a:rPr lang="en-US" b="1" i="1" dirty="0" smtClean="0"/>
              <a:t>It is often difficult to begin a suture line at the apex of the laceration because of problems with exposure and visualization.</a:t>
            </a:r>
          </a:p>
          <a:p>
            <a:pPr marL="118872" indent="0" algn="l">
              <a:buNone/>
            </a:pPr>
            <a:r>
              <a:rPr lang="en-US" b="1" i="1" dirty="0" smtClean="0"/>
              <a:t>In such cases, one can begin the suture line at the distal end of the laceration and sew toward the apex, while using the suture to pull the lacerated tissue toward the surgeon. </a:t>
            </a:r>
            <a:endParaRPr lang="fa-IR" b="1" i="1" dirty="0">
              <a:solidFill>
                <a:srgbClr val="FF0000"/>
              </a:solidFill>
            </a:endParaRPr>
          </a:p>
        </p:txBody>
      </p:sp>
    </p:spTree>
    <p:extLst>
      <p:ext uri="{BB962C8B-B14F-4D97-AF65-F5344CB8AC3E}">
        <p14:creationId xmlns:p14="http://schemas.microsoft.com/office/powerpoint/2010/main" val="35594269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pPr marL="118872" indent="0" algn="l">
              <a:buNone/>
            </a:pPr>
            <a:r>
              <a:rPr lang="en-US" b="1" i="1" dirty="0">
                <a:solidFill>
                  <a:srgbClr val="FF0000"/>
                </a:solidFill>
              </a:rPr>
              <a:t>Alternatively, these patients are good </a:t>
            </a:r>
            <a:r>
              <a:rPr lang="en-US" b="1" i="1" dirty="0" smtClean="0">
                <a:solidFill>
                  <a:srgbClr val="FF0000"/>
                </a:solidFill>
              </a:rPr>
              <a:t>candidates </a:t>
            </a:r>
            <a:r>
              <a:rPr lang="en-US" b="1" i="1" dirty="0">
                <a:solidFill>
                  <a:srgbClr val="FF0000"/>
                </a:solidFill>
              </a:rPr>
              <a:t>for </a:t>
            </a:r>
            <a:r>
              <a:rPr lang="en-US" b="1" i="1" dirty="0" smtClean="0">
                <a:solidFill>
                  <a:srgbClr val="FF0000"/>
                </a:solidFill>
              </a:rPr>
              <a:t>angiographic embolization</a:t>
            </a:r>
            <a:r>
              <a:rPr lang="en-US" b="1" i="1" dirty="0">
                <a:solidFill>
                  <a:srgbClr val="FF0000"/>
                </a:solidFill>
              </a:rPr>
              <a:t>, if stable</a:t>
            </a:r>
          </a:p>
          <a:p>
            <a:pPr marL="118872" indent="0" algn="l">
              <a:buNone/>
            </a:pPr>
            <a:endParaRPr lang="fa-IR" b="1" i="1" dirty="0">
              <a:solidFill>
                <a:srgbClr val="FF0000"/>
              </a:solidFill>
            </a:endParaRPr>
          </a:p>
        </p:txBody>
      </p:sp>
    </p:spTree>
    <p:extLst>
      <p:ext uri="{BB962C8B-B14F-4D97-AF65-F5344CB8AC3E}">
        <p14:creationId xmlns:p14="http://schemas.microsoft.com/office/powerpoint/2010/main" val="15852240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Two pitfalls to avoid</a:t>
            </a:r>
            <a:endParaRPr lang="fa-IR" dirty="0"/>
          </a:p>
        </p:txBody>
      </p:sp>
      <p:sp>
        <p:nvSpPr>
          <p:cNvPr id="4" name="Content Placeholder 3"/>
          <p:cNvSpPr>
            <a:spLocks noGrp="1"/>
          </p:cNvSpPr>
          <p:nvPr>
            <p:ph idx="1"/>
          </p:nvPr>
        </p:nvSpPr>
        <p:spPr/>
        <p:txBody>
          <a:bodyPr/>
          <a:lstStyle/>
          <a:p>
            <a:pPr marL="118872" indent="0" algn="l">
              <a:buNone/>
            </a:pPr>
            <a:r>
              <a:rPr lang="en-US" b="1" i="1" dirty="0" smtClean="0">
                <a:solidFill>
                  <a:srgbClr val="FF0000"/>
                </a:solidFill>
              </a:rPr>
              <a:t>1-Sutures </a:t>
            </a:r>
            <a:r>
              <a:rPr lang="en-US" b="1" i="1" dirty="0">
                <a:solidFill>
                  <a:srgbClr val="FF0000"/>
                </a:solidFill>
              </a:rPr>
              <a:t>should not be placed cephalad to the fornix</a:t>
            </a:r>
            <a:r>
              <a:rPr lang="en-US" b="1" i="1" dirty="0"/>
              <a:t>, as this can result in ureteral ligation. </a:t>
            </a:r>
          </a:p>
          <a:p>
            <a:pPr marL="118872" indent="0" algn="l">
              <a:buNone/>
            </a:pPr>
            <a:r>
              <a:rPr lang="en-US" b="1" i="1" dirty="0"/>
              <a:t>When an extension exists high in the vagina, possibly extending into the cardinal ligament, we perform a laparotomy</a:t>
            </a:r>
            <a:endParaRPr lang="fa-IR" dirty="0"/>
          </a:p>
        </p:txBody>
      </p:sp>
    </p:spTree>
    <p:extLst>
      <p:ext uri="{BB962C8B-B14F-4D97-AF65-F5344CB8AC3E}">
        <p14:creationId xmlns:p14="http://schemas.microsoft.com/office/powerpoint/2010/main" val="31194132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Two pitfalls to avoid</a:t>
            </a:r>
            <a:endParaRPr lang="fa-IR" dirty="0"/>
          </a:p>
        </p:txBody>
      </p:sp>
      <p:sp>
        <p:nvSpPr>
          <p:cNvPr id="3" name="Content Placeholder 2"/>
          <p:cNvSpPr>
            <a:spLocks noGrp="1"/>
          </p:cNvSpPr>
          <p:nvPr>
            <p:ph idx="1"/>
          </p:nvPr>
        </p:nvSpPr>
        <p:spPr/>
        <p:txBody>
          <a:bodyPr>
            <a:normAutofit fontScale="77500" lnSpcReduction="20000"/>
          </a:bodyPr>
          <a:lstStyle/>
          <a:p>
            <a:pPr marL="118872" indent="0" algn="l">
              <a:buNone/>
            </a:pPr>
            <a:r>
              <a:rPr lang="en-US" b="1" i="1" dirty="0" smtClean="0"/>
              <a:t> </a:t>
            </a:r>
          </a:p>
          <a:p>
            <a:pPr marL="118872" indent="0" algn="l">
              <a:buNone/>
            </a:pPr>
            <a:endParaRPr lang="en-US" b="1" i="1" dirty="0"/>
          </a:p>
          <a:p>
            <a:pPr marL="118872" indent="0" algn="l">
              <a:buNone/>
            </a:pPr>
            <a:r>
              <a:rPr lang="en-US" b="1" i="1" dirty="0" smtClean="0">
                <a:solidFill>
                  <a:srgbClr val="FF0000"/>
                </a:solidFill>
              </a:rPr>
              <a:t>2-Vaginal </a:t>
            </a:r>
            <a:r>
              <a:rPr lang="en-US" b="1" i="1" dirty="0">
                <a:solidFill>
                  <a:srgbClr val="FF0000"/>
                </a:solidFill>
              </a:rPr>
              <a:t>hematomas should not be drained </a:t>
            </a:r>
            <a:r>
              <a:rPr lang="en-US" b="1" i="1" dirty="0"/>
              <a:t>unless expanding. Attempts at operative drainage can result in</a:t>
            </a:r>
          </a:p>
          <a:p>
            <a:pPr marL="118872" indent="0" algn="l">
              <a:buNone/>
            </a:pPr>
            <a:r>
              <a:rPr lang="en-US" b="1" i="1" dirty="0"/>
              <a:t>significant additional blood loss because it is often difficult to identify and ligate bleeding vessels in a fresh vaginal</a:t>
            </a:r>
          </a:p>
          <a:p>
            <a:pPr marL="118872" indent="0" algn="l">
              <a:buNone/>
            </a:pPr>
            <a:r>
              <a:rPr lang="en-US" b="1" i="1" dirty="0"/>
              <a:t>sulcus hematoma</a:t>
            </a:r>
            <a:r>
              <a:rPr lang="en-US" b="1" i="1" dirty="0" smtClean="0"/>
              <a:t>.</a:t>
            </a:r>
          </a:p>
          <a:p>
            <a:pPr marL="118872" indent="0" algn="l">
              <a:buNone/>
            </a:pPr>
            <a:r>
              <a:rPr lang="en-US" b="1" i="1" dirty="0" smtClean="0"/>
              <a:t> </a:t>
            </a:r>
            <a:r>
              <a:rPr lang="en-US" b="1" i="1" dirty="0"/>
              <a:t>A stable hematoma may be drained later if it becomes infected or pain is not relieved </a:t>
            </a:r>
            <a:r>
              <a:rPr lang="en-US" b="1" i="1" dirty="0" smtClean="0"/>
              <a:t>adequately with </a:t>
            </a:r>
            <a:r>
              <a:rPr lang="en-US" b="1" i="1" dirty="0"/>
              <a:t>analgesics. </a:t>
            </a:r>
            <a:endParaRPr lang="en-US" b="1" i="1" dirty="0" smtClean="0"/>
          </a:p>
          <a:p>
            <a:pPr marL="118872" indent="0" algn="l">
              <a:buNone/>
            </a:pPr>
            <a:r>
              <a:rPr lang="en-US" b="1" i="1" dirty="0" smtClean="0"/>
              <a:t>Continuous </a:t>
            </a:r>
            <a:r>
              <a:rPr lang="en-US" b="1" i="1" dirty="0"/>
              <a:t>expansion of a hematoma leading to hypovolemia may </a:t>
            </a:r>
            <a:r>
              <a:rPr lang="en-US" b="1" i="1" dirty="0" smtClean="0"/>
              <a:t>necessitate </a:t>
            </a:r>
            <a:r>
              <a:rPr lang="en-US" b="1" i="1" dirty="0"/>
              <a:t>drainage </a:t>
            </a:r>
            <a:r>
              <a:rPr lang="en-US" b="1" i="1" dirty="0" smtClean="0"/>
              <a:t>and packing.</a:t>
            </a:r>
          </a:p>
          <a:p>
            <a:pPr marL="118872" indent="0" algn="l">
              <a:buNone/>
            </a:pPr>
            <a:r>
              <a:rPr lang="en-US" b="1" i="1" dirty="0" smtClean="0"/>
              <a:t> </a:t>
            </a:r>
          </a:p>
          <a:p>
            <a:pPr marL="118872" indent="0" algn="l">
              <a:buNone/>
            </a:pPr>
            <a:endParaRPr lang="en-US" b="1" i="1" dirty="0">
              <a:solidFill>
                <a:srgbClr val="FF0000"/>
              </a:solidFill>
            </a:endParaRPr>
          </a:p>
          <a:p>
            <a:pPr marL="118872" indent="0" algn="l">
              <a:buNone/>
            </a:pPr>
            <a:r>
              <a:rPr lang="en-US" b="1" i="1" dirty="0" smtClean="0">
                <a:solidFill>
                  <a:srgbClr val="FF0000"/>
                </a:solidFill>
              </a:rPr>
              <a:t>Alternatively</a:t>
            </a:r>
            <a:r>
              <a:rPr lang="en-US" b="1" i="1" dirty="0">
                <a:solidFill>
                  <a:srgbClr val="FF0000"/>
                </a:solidFill>
              </a:rPr>
              <a:t>, embolization may be the best approach</a:t>
            </a:r>
            <a:r>
              <a:rPr lang="en-US" b="1" i="1" dirty="0"/>
              <a:t>. </a:t>
            </a:r>
            <a:endParaRPr lang="fa-IR" b="1" i="1" dirty="0"/>
          </a:p>
        </p:txBody>
      </p:sp>
      <p:sp>
        <p:nvSpPr>
          <p:cNvPr id="4" name="Freeform 3"/>
          <p:cNvSpPr/>
          <p:nvPr/>
        </p:nvSpPr>
        <p:spPr>
          <a:xfrm>
            <a:off x="165975" y="5401656"/>
            <a:ext cx="7930301" cy="1335019"/>
          </a:xfrm>
          <a:custGeom>
            <a:avLst/>
            <a:gdLst>
              <a:gd name="connsiteX0" fmla="*/ 469025 w 7930301"/>
              <a:gd name="connsiteY0" fmla="*/ 326044 h 1335019"/>
              <a:gd name="connsiteX1" fmla="*/ 7530225 w 7930301"/>
              <a:gd name="connsiteY1" fmla="*/ 97444 h 1335019"/>
              <a:gd name="connsiteX2" fmla="*/ 6323725 w 7930301"/>
              <a:gd name="connsiteY2" fmla="*/ 1303944 h 1335019"/>
              <a:gd name="connsiteX3" fmla="*/ 240425 w 7930301"/>
              <a:gd name="connsiteY3" fmla="*/ 897544 h 1335019"/>
              <a:gd name="connsiteX4" fmla="*/ 1612025 w 7930301"/>
              <a:gd name="connsiteY4" fmla="*/ 21244 h 1335019"/>
              <a:gd name="connsiteX5" fmla="*/ 5269625 w 7930301"/>
              <a:gd name="connsiteY5" fmla="*/ 249844 h 1335019"/>
              <a:gd name="connsiteX6" fmla="*/ 5472825 w 7930301"/>
              <a:gd name="connsiteY6" fmla="*/ 8544 h 1335019"/>
              <a:gd name="connsiteX7" fmla="*/ 5472825 w 7930301"/>
              <a:gd name="connsiteY7" fmla="*/ 8544 h 1335019"/>
              <a:gd name="connsiteX8" fmla="*/ 5472825 w 7930301"/>
              <a:gd name="connsiteY8" fmla="*/ 8544 h 1335019"/>
              <a:gd name="connsiteX9" fmla="*/ 5485525 w 7930301"/>
              <a:gd name="connsiteY9" fmla="*/ 21244 h 1335019"/>
              <a:gd name="connsiteX10" fmla="*/ 5587125 w 7930301"/>
              <a:gd name="connsiteY10" fmla="*/ 46644 h 133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30301" h="1335019">
                <a:moveTo>
                  <a:pt x="469025" y="326044"/>
                </a:moveTo>
                <a:cubicBezTo>
                  <a:pt x="3511733" y="130252"/>
                  <a:pt x="6554442" y="-65539"/>
                  <a:pt x="7530225" y="97444"/>
                </a:cubicBezTo>
                <a:cubicBezTo>
                  <a:pt x="8506008" y="260427"/>
                  <a:pt x="7538692" y="1170594"/>
                  <a:pt x="6323725" y="1303944"/>
                </a:cubicBezTo>
                <a:cubicBezTo>
                  <a:pt x="5108758" y="1437294"/>
                  <a:pt x="1025708" y="1111327"/>
                  <a:pt x="240425" y="897544"/>
                </a:cubicBezTo>
                <a:cubicBezTo>
                  <a:pt x="-544858" y="683761"/>
                  <a:pt x="773825" y="129194"/>
                  <a:pt x="1612025" y="21244"/>
                </a:cubicBezTo>
                <a:cubicBezTo>
                  <a:pt x="2450225" y="-86706"/>
                  <a:pt x="4626158" y="251961"/>
                  <a:pt x="5269625" y="249844"/>
                </a:cubicBezTo>
                <a:cubicBezTo>
                  <a:pt x="5913092" y="247727"/>
                  <a:pt x="5472825" y="8544"/>
                  <a:pt x="5472825" y="8544"/>
                </a:cubicBezTo>
                <a:lnTo>
                  <a:pt x="5472825" y="8544"/>
                </a:lnTo>
                <a:lnTo>
                  <a:pt x="5472825" y="8544"/>
                </a:lnTo>
                <a:lnTo>
                  <a:pt x="5485525" y="21244"/>
                </a:lnTo>
                <a:cubicBezTo>
                  <a:pt x="5504575" y="27594"/>
                  <a:pt x="5545850" y="37119"/>
                  <a:pt x="5587125" y="466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5392502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marL="118872" indent="0" algn="l">
              <a:buNone/>
            </a:pPr>
            <a:r>
              <a:rPr lang="en-US" b="1" i="1" dirty="0" smtClean="0"/>
              <a:t>1- </a:t>
            </a:r>
            <a:r>
              <a:rPr lang="en-US" b="1" i="1" dirty="0"/>
              <a:t>pain and persistent vaginal bleeding despite use of </a:t>
            </a:r>
            <a:r>
              <a:rPr lang="en-US" b="1" i="1" dirty="0" err="1"/>
              <a:t>uterotonic</a:t>
            </a:r>
            <a:r>
              <a:rPr lang="en-US" b="1" i="1" dirty="0"/>
              <a:t> </a:t>
            </a:r>
            <a:r>
              <a:rPr lang="en-US" b="1" i="1" dirty="0" smtClean="0"/>
              <a:t>agents</a:t>
            </a:r>
          </a:p>
          <a:p>
            <a:pPr marL="118872" indent="0" algn="l">
              <a:buNone/>
            </a:pPr>
            <a:r>
              <a:rPr lang="en-US" b="1" i="1" dirty="0" smtClean="0"/>
              <a:t> </a:t>
            </a:r>
          </a:p>
          <a:p>
            <a:pPr marL="118872" indent="0" algn="l">
              <a:buNone/>
            </a:pPr>
            <a:r>
              <a:rPr lang="en-US" b="1" i="1" dirty="0" smtClean="0"/>
              <a:t>2-hemodynamic </a:t>
            </a:r>
            <a:r>
              <a:rPr lang="en-US" b="1" i="1" dirty="0"/>
              <a:t>instability in any postpartum patient, whether she has observed </a:t>
            </a:r>
            <a:r>
              <a:rPr lang="en-US" b="1" i="1" dirty="0" err="1" smtClean="0"/>
              <a:t>bleeding</a:t>
            </a:r>
            <a:r>
              <a:rPr lang="en-US" b="1" i="1" dirty="0" err="1"/>
              <a:t>or</a:t>
            </a:r>
            <a:r>
              <a:rPr lang="en-US" b="1" i="1" dirty="0"/>
              <a:t> </a:t>
            </a:r>
            <a:r>
              <a:rPr lang="en-US" b="1" i="1" dirty="0" smtClean="0"/>
              <a:t>not</a:t>
            </a:r>
          </a:p>
          <a:p>
            <a:pPr marL="118872" indent="0" algn="l">
              <a:buNone/>
            </a:pPr>
            <a:r>
              <a:rPr lang="en-US" b="1" i="1" dirty="0" smtClean="0"/>
              <a:t> </a:t>
            </a:r>
            <a:endParaRPr lang="fa-IR" b="1" i="1" dirty="0" smtClean="0"/>
          </a:p>
          <a:p>
            <a:pPr marL="118872" indent="0" algn="l">
              <a:buNone/>
            </a:pPr>
            <a:r>
              <a:rPr lang="en-US" b="1" i="1" dirty="0" smtClean="0"/>
              <a:t>3-Hematuria</a:t>
            </a:r>
            <a:r>
              <a:rPr lang="en-US" b="1" i="1" dirty="0" smtClean="0">
                <a:solidFill>
                  <a:srgbClr val="FF0000"/>
                </a:solidFill>
              </a:rPr>
              <a:t> </a:t>
            </a:r>
            <a:r>
              <a:rPr lang="en-US" b="1" i="1" dirty="0"/>
              <a:t>may occur if the rupture </a:t>
            </a:r>
            <a:r>
              <a:rPr lang="en-US" b="1" i="1" dirty="0" err="1" smtClean="0"/>
              <a:t>extends</a:t>
            </a:r>
            <a:r>
              <a:rPr lang="en-US" b="1" i="1" dirty="0" err="1"/>
              <a:t>into</a:t>
            </a:r>
            <a:r>
              <a:rPr lang="en-US" b="1" i="1" dirty="0"/>
              <a:t> the </a:t>
            </a:r>
            <a:r>
              <a:rPr lang="en-US" b="1" i="1" dirty="0" smtClean="0"/>
              <a:t>bladder</a:t>
            </a:r>
          </a:p>
          <a:p>
            <a:pPr marL="118872" indent="0" algn="l">
              <a:buNone/>
            </a:pPr>
            <a:endParaRPr lang="en-US" b="1" i="1" dirty="0" smtClean="0"/>
          </a:p>
          <a:p>
            <a:pPr marL="118872" indent="0" algn="l">
              <a:buNone/>
            </a:pPr>
            <a:r>
              <a:rPr lang="en-US" b="1" i="1" dirty="0" smtClean="0"/>
              <a:t> 4-abdominal distention</a:t>
            </a:r>
          </a:p>
          <a:p>
            <a:pPr marL="118872" indent="0" algn="l">
              <a:buNone/>
            </a:pPr>
            <a:endParaRPr lang="en-US" b="1" i="1" dirty="0" smtClean="0"/>
          </a:p>
          <a:p>
            <a:pPr marL="118872" indent="0" algn="l">
              <a:buNone/>
            </a:pPr>
            <a:r>
              <a:rPr lang="en-US" b="1" i="1" dirty="0" smtClean="0"/>
              <a:t> 5-Palpation </a:t>
            </a:r>
            <a:r>
              <a:rPr lang="en-US" b="1" i="1" dirty="0"/>
              <a:t>of the uterine </a:t>
            </a:r>
            <a:r>
              <a:rPr lang="en-US" b="1" i="1" dirty="0" smtClean="0"/>
              <a:t>cavity</a:t>
            </a:r>
          </a:p>
          <a:p>
            <a:pPr marL="118872" indent="0" algn="l">
              <a:buNone/>
            </a:pPr>
            <a:r>
              <a:rPr lang="en-US" b="1" i="1" dirty="0" smtClean="0"/>
              <a:t> </a:t>
            </a:r>
          </a:p>
          <a:p>
            <a:pPr marL="118872" indent="0" algn="l">
              <a:buNone/>
            </a:pPr>
            <a:r>
              <a:rPr lang="en-US" b="1" i="1" dirty="0" smtClean="0"/>
              <a:t>6-ultrasound </a:t>
            </a:r>
            <a:r>
              <a:rPr lang="en-US" b="1" i="1" dirty="0"/>
              <a:t>examination may reveal blood in the </a:t>
            </a:r>
            <a:r>
              <a:rPr lang="en-US" b="1" i="1" dirty="0" smtClean="0"/>
              <a:t>abdomen and/or </a:t>
            </a:r>
            <a:r>
              <a:rPr lang="en-US" b="1" i="1" dirty="0"/>
              <a:t>a broad ligament hematoma</a:t>
            </a:r>
            <a:endParaRPr lang="fa-IR" b="1" i="1" dirty="0"/>
          </a:p>
          <a:p>
            <a:pPr marL="118872" indent="0" algn="l">
              <a:buNone/>
            </a:pPr>
            <a:r>
              <a:rPr lang="en-US" b="1" i="1" dirty="0" smtClean="0"/>
              <a:t> </a:t>
            </a:r>
          </a:p>
          <a:p>
            <a:pPr marL="118872" indent="0" algn="l">
              <a:buNone/>
            </a:pPr>
            <a:endParaRPr lang="fa-IR" dirty="0"/>
          </a:p>
        </p:txBody>
      </p:sp>
      <p:sp>
        <p:nvSpPr>
          <p:cNvPr id="4" name="Title 1"/>
          <p:cNvSpPr>
            <a:spLocks noGrp="1"/>
          </p:cNvSpPr>
          <p:nvPr>
            <p:ph type="title"/>
          </p:nvPr>
        </p:nvSpPr>
        <p:spPr/>
        <p:txBody>
          <a:bodyPr>
            <a:normAutofit fontScale="90000"/>
          </a:bodyPr>
          <a:lstStyle/>
          <a:p>
            <a:r>
              <a:rPr lang="en-US" dirty="0"/>
              <a:t>Exclude uterine rupture</a:t>
            </a:r>
            <a:r>
              <a:rPr lang="fa-IR" dirty="0"/>
              <a:t/>
            </a:r>
            <a:br>
              <a:rPr lang="fa-IR" dirty="0"/>
            </a:br>
            <a:endParaRPr lang="fa-IR" dirty="0"/>
          </a:p>
        </p:txBody>
      </p:sp>
    </p:spTree>
    <p:extLst>
      <p:ext uri="{BB962C8B-B14F-4D97-AF65-F5344CB8AC3E}">
        <p14:creationId xmlns:p14="http://schemas.microsoft.com/office/powerpoint/2010/main" val="24458307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Arterial embolization</a:t>
            </a:r>
            <a:endParaRPr lang="fa-IR"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l"/>
            <a:r>
              <a:rPr lang="en-US" b="1" i="1" dirty="0"/>
              <a:t>an option if the woman </a:t>
            </a:r>
            <a:r>
              <a:rPr lang="en-US" b="1" i="1" dirty="0" smtClean="0"/>
              <a:t>is hemodynamically </a:t>
            </a:r>
            <a:r>
              <a:rPr lang="en-US" b="1" i="1" dirty="0"/>
              <a:t>and </a:t>
            </a:r>
            <a:r>
              <a:rPr lang="en-US" b="1" i="1" dirty="0" err="1"/>
              <a:t>hemostatically</a:t>
            </a:r>
            <a:r>
              <a:rPr lang="en-US" b="1" i="1" dirty="0"/>
              <a:t> stable and where </a:t>
            </a:r>
            <a:endParaRPr lang="fa-IR" b="1" i="1" dirty="0" smtClean="0"/>
          </a:p>
          <a:p>
            <a:pPr marL="118872" indent="0" algn="l">
              <a:buNone/>
            </a:pPr>
            <a:r>
              <a:rPr lang="en-US" b="1" i="1" dirty="0" smtClean="0"/>
              <a:t>Personnel </a:t>
            </a:r>
            <a:r>
              <a:rPr lang="en-US" b="1" i="1" dirty="0"/>
              <a:t>and facilities are readily </a:t>
            </a:r>
            <a:r>
              <a:rPr lang="en-US" b="1" i="1" dirty="0" smtClean="0"/>
              <a:t>available</a:t>
            </a:r>
          </a:p>
          <a:p>
            <a:pPr marL="118872" indent="0" algn="l">
              <a:buNone/>
            </a:pPr>
            <a:endParaRPr lang="en-US" b="1" i="1" dirty="0"/>
          </a:p>
          <a:p>
            <a:pPr marL="118872" indent="0" algn="l">
              <a:buNone/>
            </a:pPr>
            <a:endParaRPr lang="en-US" b="1" i="1" dirty="0" smtClean="0"/>
          </a:p>
        </p:txBody>
      </p:sp>
      <p:sp>
        <p:nvSpPr>
          <p:cNvPr id="4" name="Oval 3"/>
          <p:cNvSpPr/>
          <p:nvPr/>
        </p:nvSpPr>
        <p:spPr>
          <a:xfrm>
            <a:off x="2339752" y="3717032"/>
            <a:ext cx="1872208"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timing</a:t>
            </a:r>
            <a:endParaRPr lang="fa-IR" sz="3200" b="1" i="1" dirty="0"/>
          </a:p>
          <a:p>
            <a:pPr algn="ctr"/>
            <a:endParaRPr lang="fa-IR" dirty="0"/>
          </a:p>
        </p:txBody>
      </p:sp>
    </p:spTree>
    <p:extLst>
      <p:ext uri="{BB962C8B-B14F-4D97-AF65-F5344CB8AC3E}">
        <p14:creationId xmlns:p14="http://schemas.microsoft.com/office/powerpoint/2010/main" val="3832350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pPr marL="118872" indent="0" algn="l">
              <a:buNone/>
            </a:pPr>
            <a:r>
              <a:rPr lang="en-US" b="1" i="1" dirty="0"/>
              <a:t>The obstetrical provider should initiate a sequence of </a:t>
            </a:r>
            <a:r>
              <a:rPr lang="en-US" b="1" i="1" dirty="0" err="1"/>
              <a:t>nonoperative</a:t>
            </a:r>
            <a:r>
              <a:rPr lang="en-US" b="1" i="1" dirty="0"/>
              <a:t> and operative interventions </a:t>
            </a:r>
            <a:r>
              <a:rPr lang="en-US" b="1" i="1" dirty="0" smtClean="0"/>
              <a:t> </a:t>
            </a:r>
            <a:r>
              <a:rPr lang="en-US" b="1" i="1" dirty="0"/>
              <a:t>for control of</a:t>
            </a:r>
          </a:p>
          <a:p>
            <a:pPr marL="118872" indent="0" algn="l">
              <a:buNone/>
            </a:pPr>
            <a:r>
              <a:rPr lang="en-US" b="1" i="1" dirty="0"/>
              <a:t>PPH and promptly assess the success or failure of each measure. </a:t>
            </a:r>
            <a:endParaRPr lang="en-US" b="1" i="1" dirty="0" smtClean="0"/>
          </a:p>
          <a:p>
            <a:pPr marL="118872" indent="0" algn="l">
              <a:buNone/>
            </a:pPr>
            <a:endParaRPr lang="en-US" b="1" i="1" dirty="0"/>
          </a:p>
          <a:p>
            <a:pPr marL="118872" indent="0" algn="l">
              <a:buNone/>
            </a:pPr>
            <a:r>
              <a:rPr lang="en-US" b="1" i="1" dirty="0" smtClean="0"/>
              <a:t>The </a:t>
            </a:r>
            <a:r>
              <a:rPr lang="en-US" b="1" i="1" dirty="0"/>
              <a:t>goal is to:</a:t>
            </a:r>
          </a:p>
          <a:p>
            <a:pPr marL="118872" indent="0" algn="l">
              <a:buNone/>
            </a:pPr>
            <a:r>
              <a:rPr lang="en-US" b="1" i="1" dirty="0"/>
              <a:t>Restore or maintain adequate circulatory volume to prevent </a:t>
            </a:r>
            <a:r>
              <a:rPr lang="en-US" b="1" i="1" dirty="0" err="1"/>
              <a:t>hypoperfusion</a:t>
            </a:r>
            <a:r>
              <a:rPr lang="en-US" b="1" i="1" dirty="0"/>
              <a:t> of vital organs</a:t>
            </a:r>
          </a:p>
          <a:p>
            <a:pPr marL="118872" indent="0" algn="l">
              <a:buNone/>
            </a:pPr>
            <a:r>
              <a:rPr lang="en-US" b="1" i="1" dirty="0"/>
              <a:t>Restore or maintain adequate tissue oxygenation</a:t>
            </a:r>
          </a:p>
          <a:p>
            <a:pPr marL="118872" indent="0" algn="l">
              <a:buNone/>
            </a:pPr>
            <a:r>
              <a:rPr lang="en-US" b="1" i="1" dirty="0"/>
              <a:t>Reverse </a:t>
            </a:r>
            <a:r>
              <a:rPr lang="en-US" b="1" i="1" dirty="0" smtClean="0"/>
              <a:t>or Eliminate or </a:t>
            </a:r>
            <a:r>
              <a:rPr lang="en-US" b="1" i="1" dirty="0"/>
              <a:t>prevent coagulopathy</a:t>
            </a:r>
          </a:p>
          <a:p>
            <a:pPr marL="118872" indent="0" algn="l">
              <a:buNone/>
            </a:pPr>
            <a:r>
              <a:rPr lang="en-US" b="1" i="1" dirty="0" smtClean="0"/>
              <a:t>the </a:t>
            </a:r>
            <a:r>
              <a:rPr lang="en-US" b="1" i="1" dirty="0"/>
              <a:t>obstetric cause of PPH</a:t>
            </a:r>
            <a:endParaRPr lang="fa-IR" b="1" i="1" dirty="0"/>
          </a:p>
        </p:txBody>
      </p:sp>
    </p:spTree>
    <p:extLst>
      <p:ext uri="{BB962C8B-B14F-4D97-AF65-F5344CB8AC3E}">
        <p14:creationId xmlns:p14="http://schemas.microsoft.com/office/powerpoint/2010/main" val="13481501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marL="118872" indent="0" algn="l">
              <a:buNone/>
            </a:pPr>
            <a:r>
              <a:rPr lang="en-US" b="1" i="1" dirty="0"/>
              <a:t>If the embolization is unsuccessful, uterine artery ligation can be attempted subsequently. </a:t>
            </a:r>
            <a:endParaRPr lang="en-US" b="1" i="1" dirty="0" smtClean="0"/>
          </a:p>
          <a:p>
            <a:pPr marL="118872" indent="0" algn="l">
              <a:buNone/>
            </a:pPr>
            <a:r>
              <a:rPr lang="en-US" b="1" i="1" dirty="0" smtClean="0"/>
              <a:t>In </a:t>
            </a:r>
            <a:r>
              <a:rPr lang="en-US" b="1" i="1" dirty="0"/>
              <a:t>contrast, embolization </a:t>
            </a:r>
            <a:r>
              <a:rPr lang="en-US" b="1" i="1" dirty="0" smtClean="0"/>
              <a:t>after a </a:t>
            </a:r>
            <a:r>
              <a:rPr lang="en-US" b="1" i="1" dirty="0"/>
              <a:t>failed uterine artery ligation is more difficult </a:t>
            </a:r>
            <a:r>
              <a:rPr lang="en-US" b="1" i="1" dirty="0" smtClean="0"/>
              <a:t>, </a:t>
            </a:r>
            <a:r>
              <a:rPr lang="en-US" b="1" i="1" dirty="0"/>
              <a:t>although not impossible. </a:t>
            </a:r>
            <a:endParaRPr lang="en-US" b="1" i="1" dirty="0" smtClean="0"/>
          </a:p>
          <a:p>
            <a:pPr marL="118872" indent="0" algn="l">
              <a:buNone/>
            </a:pPr>
            <a:r>
              <a:rPr lang="en-US" b="1" i="1" dirty="0" smtClean="0"/>
              <a:t> </a:t>
            </a:r>
            <a:r>
              <a:rPr lang="en-US" b="1" i="1" dirty="0"/>
              <a:t>Thus, uterine arterial embolization should be</a:t>
            </a:r>
          </a:p>
          <a:p>
            <a:pPr marL="118872" indent="0" algn="l">
              <a:buNone/>
            </a:pPr>
            <a:r>
              <a:rPr lang="en-US" b="1" i="1" dirty="0"/>
              <a:t>considered an option even after failed surgical ligation due to incomplete/ineffective occlusion.</a:t>
            </a:r>
            <a:endParaRPr lang="fa-IR" b="1" i="1" dirty="0"/>
          </a:p>
        </p:txBody>
      </p:sp>
    </p:spTree>
    <p:extLst>
      <p:ext uri="{BB962C8B-B14F-4D97-AF65-F5344CB8AC3E}">
        <p14:creationId xmlns:p14="http://schemas.microsoft.com/office/powerpoint/2010/main" val="31813710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INDICATIONS FOR LAPAROTOMY</a:t>
            </a:r>
            <a:endParaRPr lang="fa-IR" i="1"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marL="118872" indent="0" algn="l">
              <a:buNone/>
            </a:pPr>
            <a:r>
              <a:rPr lang="en-US" b="1" i="1" dirty="0"/>
              <a:t>Laparotomy is indicated for management of uterine atony unresponsive to </a:t>
            </a:r>
            <a:r>
              <a:rPr lang="en-US" b="1" i="1" dirty="0" smtClean="0"/>
              <a:t>the conservative </a:t>
            </a:r>
            <a:r>
              <a:rPr lang="en-US" b="1" i="1" dirty="0"/>
              <a:t>interventions </a:t>
            </a:r>
            <a:endParaRPr lang="en-US" b="1" i="1" dirty="0" smtClean="0"/>
          </a:p>
          <a:p>
            <a:pPr marL="118872" indent="0" algn="l">
              <a:buNone/>
            </a:pPr>
            <a:r>
              <a:rPr lang="en-US" b="1" i="1" dirty="0" smtClean="0"/>
              <a:t>The </a:t>
            </a:r>
            <a:r>
              <a:rPr lang="en-US" b="1" i="1" dirty="0"/>
              <a:t>uterine vessels are ligated and/or uterine compression sutures </a:t>
            </a:r>
            <a:r>
              <a:rPr lang="en-US" b="1" i="1" dirty="0" smtClean="0"/>
              <a:t>are placed</a:t>
            </a:r>
            <a:r>
              <a:rPr lang="en-US" b="1" i="1" dirty="0"/>
              <a:t>. </a:t>
            </a:r>
            <a:endParaRPr lang="en-US" b="1" i="1" dirty="0" smtClean="0"/>
          </a:p>
          <a:p>
            <a:pPr marL="118872" indent="0" algn="l">
              <a:buNone/>
            </a:pPr>
            <a:r>
              <a:rPr lang="en-US" b="1" i="1" dirty="0" smtClean="0"/>
              <a:t>The </a:t>
            </a:r>
            <a:r>
              <a:rPr lang="en-US" b="1" i="1" dirty="0"/>
              <a:t>need for laparotomy is rare, as the combination of balloon tamponade and uterine artery embolization</a:t>
            </a:r>
          </a:p>
          <a:p>
            <a:pPr marL="118872" indent="0" algn="l">
              <a:buNone/>
            </a:pPr>
            <a:r>
              <a:rPr lang="en-US" b="1" i="1" dirty="0"/>
              <a:t>controls bleeding in virtually all cases</a:t>
            </a:r>
            <a:endParaRPr lang="fa-IR" b="1" i="1" dirty="0"/>
          </a:p>
        </p:txBody>
      </p:sp>
    </p:spTree>
    <p:extLst>
      <p:ext uri="{BB962C8B-B14F-4D97-AF65-F5344CB8AC3E}">
        <p14:creationId xmlns:p14="http://schemas.microsoft.com/office/powerpoint/2010/main" val="5906735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118872" indent="0" algn="l">
              <a:buNone/>
            </a:pPr>
            <a:r>
              <a:rPr lang="en-US" b="1" i="1" dirty="0"/>
              <a:t>Laparotomy to assess and treat suspected pelvic bleeding is best performed through a </a:t>
            </a:r>
            <a:r>
              <a:rPr lang="en-US" b="1" i="1" dirty="0" smtClean="0"/>
              <a:t>     </a:t>
            </a:r>
            <a:r>
              <a:rPr lang="en-US" sz="4000" b="1" i="1" dirty="0" smtClean="0">
                <a:solidFill>
                  <a:schemeClr val="accent2"/>
                </a:solidFill>
              </a:rPr>
              <a:t>vertical </a:t>
            </a:r>
            <a:r>
              <a:rPr lang="en-US" sz="4000" b="1" i="1" dirty="0">
                <a:solidFill>
                  <a:schemeClr val="accent2"/>
                </a:solidFill>
              </a:rPr>
              <a:t>midline </a:t>
            </a:r>
            <a:r>
              <a:rPr lang="en-US" sz="4000" b="1" i="1" dirty="0" smtClean="0">
                <a:solidFill>
                  <a:schemeClr val="accent2"/>
                </a:solidFill>
              </a:rPr>
              <a:t>     </a:t>
            </a:r>
            <a:r>
              <a:rPr lang="en-US" b="1" i="1" dirty="0" smtClean="0"/>
              <a:t>incision </a:t>
            </a:r>
            <a:r>
              <a:rPr lang="en-US" b="1" i="1" dirty="0"/>
              <a:t>to </a:t>
            </a:r>
            <a:r>
              <a:rPr lang="en-US" b="1" i="1" dirty="0" smtClean="0"/>
              <a:t>provide </a:t>
            </a:r>
          </a:p>
          <a:p>
            <a:pPr marL="118872" indent="0" algn="l">
              <a:buNone/>
            </a:pPr>
            <a:r>
              <a:rPr lang="en-US" b="1" i="1" dirty="0" smtClean="0"/>
              <a:t>exposure </a:t>
            </a:r>
            <a:r>
              <a:rPr lang="en-US" b="1" i="1" dirty="0"/>
              <a:t>of both the pelvis and </a:t>
            </a:r>
            <a:r>
              <a:rPr lang="en-US" b="1" i="1" dirty="0" smtClean="0"/>
              <a:t>abdomen</a:t>
            </a:r>
          </a:p>
          <a:p>
            <a:pPr marL="118872" indent="0" algn="l">
              <a:buNone/>
            </a:pPr>
            <a:endParaRPr lang="en-US" b="1" i="1" dirty="0"/>
          </a:p>
          <a:p>
            <a:pPr marL="118872" indent="0" algn="l">
              <a:buNone/>
            </a:pPr>
            <a:r>
              <a:rPr lang="en-US" b="1" i="1" dirty="0" err="1"/>
              <a:t>Extrauterine</a:t>
            </a:r>
            <a:r>
              <a:rPr lang="en-US" b="1" i="1" dirty="0"/>
              <a:t> bleeding can usually be identified without difficulty if the bleeder is </a:t>
            </a:r>
            <a:r>
              <a:rPr lang="en-US" b="1" i="1" dirty="0" err="1"/>
              <a:t>extraperitoneal</a:t>
            </a:r>
            <a:r>
              <a:rPr lang="en-US" b="1" i="1" dirty="0" smtClean="0"/>
              <a:t>.</a:t>
            </a:r>
          </a:p>
          <a:p>
            <a:pPr marL="118872" indent="0" algn="l">
              <a:buNone/>
            </a:pPr>
            <a:r>
              <a:rPr lang="en-US" b="1" i="1" dirty="0" smtClean="0"/>
              <a:t> </a:t>
            </a:r>
            <a:r>
              <a:rPr lang="en-US" b="1" i="1" dirty="0"/>
              <a:t>Retroperitoneal </a:t>
            </a:r>
            <a:r>
              <a:rPr lang="en-US" b="1" i="1" dirty="0" smtClean="0"/>
              <a:t>bleeding resulting </a:t>
            </a:r>
            <a:r>
              <a:rPr lang="en-US" b="1" i="1" dirty="0"/>
              <a:t>in a retroperitoneal hematoma is more challenging, and identification of an isolated bleeding point is </a:t>
            </a:r>
            <a:r>
              <a:rPr lang="en-US" b="1" i="1" dirty="0" smtClean="0"/>
              <a:t>often impossible.</a:t>
            </a:r>
          </a:p>
          <a:p>
            <a:pPr marL="118872" indent="0" algn="l">
              <a:buNone/>
            </a:pPr>
            <a:r>
              <a:rPr lang="en-US" b="1" i="1" dirty="0" smtClean="0"/>
              <a:t> </a:t>
            </a:r>
            <a:endParaRPr lang="fa-IR" b="1" i="1" dirty="0"/>
          </a:p>
        </p:txBody>
      </p:sp>
    </p:spTree>
    <p:extLst>
      <p:ext uri="{BB962C8B-B14F-4D97-AF65-F5344CB8AC3E}">
        <p14:creationId xmlns:p14="http://schemas.microsoft.com/office/powerpoint/2010/main" val="11770253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Hysterectomy</a:t>
            </a:r>
            <a:endParaRPr lang="fa-IR" i="1" dirty="0"/>
          </a:p>
        </p:txBody>
      </p:sp>
      <p:sp>
        <p:nvSpPr>
          <p:cNvPr id="3" name="Content Placeholder 2"/>
          <p:cNvSpPr>
            <a:spLocks noGrp="1"/>
          </p:cNvSpPr>
          <p:nvPr>
            <p:ph idx="1"/>
          </p:nvPr>
        </p:nvSpPr>
        <p:spPr/>
        <p:txBody>
          <a:bodyPr>
            <a:normAutofit fontScale="92500" lnSpcReduction="20000"/>
          </a:bodyPr>
          <a:lstStyle/>
          <a:p>
            <a:pPr marL="118872" indent="0" algn="l">
              <a:buNone/>
            </a:pPr>
            <a:r>
              <a:rPr lang="en-US" b="1" i="1" dirty="0"/>
              <a:t>In a hemodynamically unstable patient, compression of the uterus and </a:t>
            </a:r>
            <a:r>
              <a:rPr lang="en-US" b="1" i="1" dirty="0" smtClean="0"/>
              <a:t>pressure </a:t>
            </a:r>
            <a:r>
              <a:rPr lang="en-US" b="1" i="1" dirty="0"/>
              <a:t>on the posterior pelvic side walls (</a:t>
            </a:r>
            <a:r>
              <a:rPr lang="en-US" b="1" i="1" dirty="0" smtClean="0"/>
              <a:t>and also </a:t>
            </a:r>
            <a:r>
              <a:rPr lang="en-US" b="1" i="1" dirty="0"/>
              <a:t>the </a:t>
            </a:r>
            <a:r>
              <a:rPr lang="en-US" b="1" i="1" dirty="0" err="1"/>
              <a:t>infrarenal</a:t>
            </a:r>
            <a:r>
              <a:rPr lang="en-US" b="1" i="1" dirty="0"/>
              <a:t> aorta) after opening the abdomen may reduce bleeding while blood products, electrolytes, and </a:t>
            </a:r>
            <a:r>
              <a:rPr lang="en-US" b="1" i="1" dirty="0" smtClean="0"/>
              <a:t>volume are </a:t>
            </a:r>
            <a:r>
              <a:rPr lang="en-US" b="1" i="1" dirty="0"/>
              <a:t>being given to stabilize the patient. </a:t>
            </a:r>
            <a:endParaRPr lang="en-US" b="1" i="1" dirty="0" smtClean="0"/>
          </a:p>
          <a:p>
            <a:pPr marL="118872" indent="0" algn="l">
              <a:buNone/>
            </a:pPr>
            <a:r>
              <a:rPr lang="en-US" b="1" i="1" dirty="0" smtClean="0"/>
              <a:t>These </a:t>
            </a:r>
            <a:r>
              <a:rPr lang="en-US" b="1" i="1" dirty="0"/>
              <a:t>conservative maneuvers should be attempted prior to performing </a:t>
            </a:r>
            <a:r>
              <a:rPr lang="en-US" b="1" i="1" dirty="0" smtClean="0"/>
              <a:t>any surgical </a:t>
            </a:r>
            <a:r>
              <a:rPr lang="en-US" b="1" i="1" dirty="0"/>
              <a:t>procedures, such as opening the retroperitoneum, that could increase bleeding and thus lead to </a:t>
            </a:r>
            <a:r>
              <a:rPr lang="en-US" b="1" i="1" dirty="0" smtClean="0"/>
              <a:t>maternal mortality.</a:t>
            </a:r>
          </a:p>
          <a:p>
            <a:pPr marL="118872" indent="0" algn="l">
              <a:buNone/>
            </a:pPr>
            <a:endParaRPr lang="en-US" b="1" i="1" dirty="0" smtClean="0"/>
          </a:p>
        </p:txBody>
      </p:sp>
    </p:spTree>
    <p:extLst>
      <p:ext uri="{BB962C8B-B14F-4D97-AF65-F5344CB8AC3E}">
        <p14:creationId xmlns:p14="http://schemas.microsoft.com/office/powerpoint/2010/main" val="20527034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style>
          <a:lnRef idx="3">
            <a:schemeClr val="lt1"/>
          </a:lnRef>
          <a:fillRef idx="1">
            <a:schemeClr val="accent1"/>
          </a:fillRef>
          <a:effectRef idx="1">
            <a:schemeClr val="accent1"/>
          </a:effectRef>
          <a:fontRef idx="minor">
            <a:schemeClr val="lt1"/>
          </a:fontRef>
        </p:style>
        <p:txBody>
          <a:bodyPr/>
          <a:lstStyle/>
          <a:p>
            <a:pPr marL="118872" indent="0" algn="l">
              <a:buNone/>
            </a:pPr>
            <a:r>
              <a:rPr lang="en-US" b="1" i="1" dirty="0"/>
              <a:t>Even the most simple-appearing hysterectomy in a patient with severe coagulopathy can be very difficult </a:t>
            </a:r>
            <a:r>
              <a:rPr lang="en-US" b="1" i="1" dirty="0" smtClean="0"/>
              <a:t>once the </a:t>
            </a:r>
            <a:r>
              <a:rPr lang="en-US" b="1" i="1" dirty="0"/>
              <a:t>retroperitoneum fills with blood and structures that were not bleeding start to bleed</a:t>
            </a:r>
            <a:endParaRPr lang="fa-IR" dirty="0"/>
          </a:p>
        </p:txBody>
      </p:sp>
    </p:spTree>
    <p:extLst>
      <p:ext uri="{BB962C8B-B14F-4D97-AF65-F5344CB8AC3E}">
        <p14:creationId xmlns:p14="http://schemas.microsoft.com/office/powerpoint/2010/main" val="10989352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118872" indent="0" algn="l">
              <a:buNone/>
            </a:pPr>
            <a:r>
              <a:rPr lang="en-US" b="1" i="1" dirty="0" smtClean="0"/>
              <a:t> </a:t>
            </a:r>
            <a:r>
              <a:rPr lang="en-US" b="1" i="1" dirty="0"/>
              <a:t>However, it is possible that once the patient is resuscitated and the coagulopathy is reversed, hysterectomy may no longer be</a:t>
            </a:r>
          </a:p>
          <a:p>
            <a:pPr marL="118872" indent="0" algn="l">
              <a:buNone/>
            </a:pPr>
            <a:r>
              <a:rPr lang="en-US" b="1" i="1" dirty="0"/>
              <a:t>required to control hemorrhage</a:t>
            </a:r>
            <a:endParaRPr lang="fa-IR" b="1" i="1" dirty="0"/>
          </a:p>
          <a:p>
            <a:endParaRPr lang="fa-IR" dirty="0"/>
          </a:p>
        </p:txBody>
      </p:sp>
    </p:spTree>
    <p:extLst>
      <p:ext uri="{BB962C8B-B14F-4D97-AF65-F5344CB8AC3E}">
        <p14:creationId xmlns:p14="http://schemas.microsoft.com/office/powerpoint/2010/main" val="10532058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118872" indent="0" algn="l">
              <a:buNone/>
            </a:pPr>
            <a:r>
              <a:rPr lang="en-US" b="1" i="1" dirty="0"/>
              <a:t>Hysterectomy is the last resort for treatment of atony, and should not be delayed in women </a:t>
            </a:r>
            <a:r>
              <a:rPr lang="en-US" b="1" i="1" dirty="0" smtClean="0"/>
              <a:t>who require </a:t>
            </a:r>
            <a:r>
              <a:rPr lang="en-US" b="1" i="1" dirty="0"/>
              <a:t>prompt control of uterine hemorrhage to prevent death</a:t>
            </a:r>
            <a:r>
              <a:rPr lang="en-US" b="1" i="1" dirty="0" smtClean="0"/>
              <a:t>.</a:t>
            </a:r>
          </a:p>
          <a:p>
            <a:pPr marL="118872" indent="0" algn="l">
              <a:buNone/>
            </a:pPr>
            <a:endParaRPr lang="en-US" b="1" i="1" dirty="0"/>
          </a:p>
          <a:p>
            <a:pPr marL="118872" indent="0" algn="l">
              <a:buNone/>
            </a:pPr>
            <a:r>
              <a:rPr lang="en-US" b="1" i="1" dirty="0" smtClean="0"/>
              <a:t> </a:t>
            </a:r>
            <a:r>
              <a:rPr lang="en-US" b="1" i="1" dirty="0"/>
              <a:t>In cases of known placenta </a:t>
            </a:r>
            <a:r>
              <a:rPr lang="en-US" b="1" i="1" dirty="0" err="1"/>
              <a:t>accreta</a:t>
            </a:r>
            <a:r>
              <a:rPr lang="en-US" b="1" i="1" dirty="0"/>
              <a:t>, planned </a:t>
            </a:r>
            <a:r>
              <a:rPr lang="en-US" b="1" i="1" dirty="0" smtClean="0"/>
              <a:t>cesarean hysterectomy </a:t>
            </a:r>
            <a:r>
              <a:rPr lang="en-US" b="1" i="1" dirty="0"/>
              <a:t>is generally the preferred </a:t>
            </a:r>
            <a:r>
              <a:rPr lang="en-US" b="1" i="1" dirty="0" smtClean="0"/>
              <a:t>approach.</a:t>
            </a:r>
            <a:endParaRPr lang="fa-IR" b="1" i="1" dirty="0"/>
          </a:p>
        </p:txBody>
      </p:sp>
    </p:spTree>
    <p:extLst>
      <p:ext uri="{BB962C8B-B14F-4D97-AF65-F5344CB8AC3E}">
        <p14:creationId xmlns:p14="http://schemas.microsoft.com/office/powerpoint/2010/main" val="23475682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Management of postpartum hemorrhage at cesarean delivery</a:t>
            </a:r>
            <a:endParaRPr lang="fa-IR" dirty="0"/>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36702893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Ongoing bleeding may not be recognized when it is </a:t>
            </a:r>
            <a:r>
              <a:rPr lang="en-US" i="1" dirty="0" smtClean="0"/>
              <a:t>:</a:t>
            </a:r>
            <a:endParaRPr lang="fa-IR"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118872" indent="0" algn="l">
              <a:buNone/>
            </a:pPr>
            <a:r>
              <a:rPr lang="en-US" b="1" i="1" dirty="0" smtClean="0"/>
              <a:t>1-retroperitoneal </a:t>
            </a:r>
            <a:r>
              <a:rPr lang="en-US" b="1" i="1" dirty="0"/>
              <a:t>(including vaginal and </a:t>
            </a:r>
            <a:r>
              <a:rPr lang="en-US" b="1" i="1" dirty="0" smtClean="0"/>
              <a:t>vulvar hematomas)</a:t>
            </a:r>
          </a:p>
          <a:p>
            <a:pPr marL="118872" indent="0" algn="l">
              <a:buNone/>
            </a:pPr>
            <a:r>
              <a:rPr lang="en-US" b="1" i="1" dirty="0" smtClean="0"/>
              <a:t>2-hidden </a:t>
            </a:r>
            <a:r>
              <a:rPr lang="en-US" b="1" i="1" dirty="0"/>
              <a:t>under surgical drapes or thick </a:t>
            </a:r>
            <a:r>
              <a:rPr lang="en-US" b="1" i="1" dirty="0" smtClean="0"/>
              <a:t>dressing </a:t>
            </a:r>
          </a:p>
          <a:p>
            <a:pPr marL="118872" indent="0" algn="l">
              <a:buNone/>
            </a:pPr>
            <a:r>
              <a:rPr lang="en-US" b="1" i="1" dirty="0" smtClean="0"/>
              <a:t>3-confined </a:t>
            </a:r>
            <a:r>
              <a:rPr lang="en-US" b="1" i="1" dirty="0"/>
              <a:t>to the uterine cavity after closure of </a:t>
            </a:r>
            <a:r>
              <a:rPr lang="en-US" b="1" i="1" dirty="0" smtClean="0"/>
              <a:t>the </a:t>
            </a:r>
            <a:r>
              <a:rPr lang="en-US" b="1" i="1" dirty="0" err="1" smtClean="0"/>
              <a:t>Hysterotomy</a:t>
            </a:r>
            <a:endParaRPr lang="en-US" b="1" i="1" dirty="0" smtClean="0"/>
          </a:p>
          <a:p>
            <a:pPr marL="118872" indent="0" algn="l">
              <a:buNone/>
            </a:pPr>
            <a:endParaRPr lang="en-US" b="1" i="1" dirty="0"/>
          </a:p>
          <a:p>
            <a:pPr marL="118872" indent="0" algn="l">
              <a:buNone/>
            </a:pPr>
            <a:r>
              <a:rPr lang="en-US" b="1" i="1" dirty="0" smtClean="0"/>
              <a:t>Retroperitoneal </a:t>
            </a:r>
            <a:r>
              <a:rPr lang="en-US" b="1" i="1" dirty="0"/>
              <a:t>enlargement or bulging of the broad ligament can be signs of retroperitoneal</a:t>
            </a:r>
          </a:p>
          <a:p>
            <a:pPr marL="118872" indent="0" algn="l">
              <a:buNone/>
            </a:pPr>
            <a:r>
              <a:rPr lang="en-US" b="1" i="1" dirty="0"/>
              <a:t>hemorrhage; the abdomen should not be closed until the possibility of ongoing retroperitoneal bleeding has </a:t>
            </a:r>
            <a:r>
              <a:rPr lang="en-US" b="1" i="1" dirty="0" smtClean="0"/>
              <a:t>been excluded</a:t>
            </a:r>
            <a:r>
              <a:rPr lang="en-US" b="1" i="1" dirty="0"/>
              <a:t>.</a:t>
            </a:r>
            <a:endParaRPr lang="fa-IR" b="1" i="1" dirty="0"/>
          </a:p>
        </p:txBody>
      </p:sp>
      <p:sp>
        <p:nvSpPr>
          <p:cNvPr id="6" name="Left Brace 5"/>
          <p:cNvSpPr/>
          <p:nvPr/>
        </p:nvSpPr>
        <p:spPr>
          <a:xfrm>
            <a:off x="312096" y="3789040"/>
            <a:ext cx="155448" cy="2304256"/>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 name="Right Brace 6"/>
          <p:cNvSpPr/>
          <p:nvPr/>
        </p:nvSpPr>
        <p:spPr>
          <a:xfrm>
            <a:off x="7884368" y="3789040"/>
            <a:ext cx="371472" cy="2304256"/>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extLst>
      <p:ext uri="{BB962C8B-B14F-4D97-AF65-F5344CB8AC3E}">
        <p14:creationId xmlns:p14="http://schemas.microsoft.com/office/powerpoint/2010/main" val="38206246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204864"/>
            <a:ext cx="8229600" cy="1252728"/>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a:t>Serious hemorrhage from the uterine incision </a:t>
            </a:r>
            <a:endParaRPr lang="fa-IR" dirty="0"/>
          </a:p>
        </p:txBody>
      </p:sp>
      <p:sp>
        <p:nvSpPr>
          <p:cNvPr id="4" name="Content Placeholder 3"/>
          <p:cNvSpPr>
            <a:spLocks noGrp="1"/>
          </p:cNvSpPr>
          <p:nvPr>
            <p:ph idx="1"/>
          </p:nvPr>
        </p:nvSpPr>
        <p:spPr/>
        <p:txBody>
          <a:bodyPr/>
          <a:lstStyle/>
          <a:p>
            <a:endParaRPr lang="fa-IR"/>
          </a:p>
        </p:txBody>
      </p:sp>
    </p:spTree>
    <p:extLst>
      <p:ext uri="{BB962C8B-B14F-4D97-AF65-F5344CB8AC3E}">
        <p14:creationId xmlns:p14="http://schemas.microsoft.com/office/powerpoint/2010/main" val="4087329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118872" indent="0" algn="l">
              <a:buNone/>
            </a:pPr>
            <a:r>
              <a:rPr lang="en-US" b="1" i="1" dirty="0"/>
              <a:t>If an intervention does not succeed, the next treatment in the sequence must be swiftly instituted</a:t>
            </a:r>
            <a:endParaRPr lang="fa-IR" b="1" i="1" dirty="0"/>
          </a:p>
        </p:txBody>
      </p:sp>
    </p:spTree>
    <p:extLst>
      <p:ext uri="{BB962C8B-B14F-4D97-AF65-F5344CB8AC3E}">
        <p14:creationId xmlns:p14="http://schemas.microsoft.com/office/powerpoint/2010/main" val="30008795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TEMPORIZING MEASURES</a:t>
            </a:r>
            <a:endParaRPr lang="fa-IR" dirty="0"/>
          </a:p>
        </p:txBody>
      </p:sp>
      <p:sp>
        <p:nvSpPr>
          <p:cNvPr id="3" name="Content Placeholder 2"/>
          <p:cNvSpPr>
            <a:spLocks noGrp="1"/>
          </p:cNvSpPr>
          <p:nvPr>
            <p:ph idx="1"/>
          </p:nvPr>
        </p:nvSpPr>
        <p:spPr/>
        <p:txBody>
          <a:bodyPr/>
          <a:lstStyle/>
          <a:p>
            <a:pPr marL="118872" indent="0" algn="l">
              <a:buNone/>
            </a:pPr>
            <a:r>
              <a:rPr lang="en-US" b="1" i="1" dirty="0"/>
              <a:t>Uterine </a:t>
            </a:r>
            <a:r>
              <a:rPr lang="en-US" b="1" i="1" dirty="0" smtClean="0"/>
              <a:t>tourniquet</a:t>
            </a:r>
          </a:p>
          <a:p>
            <a:pPr marL="118872" indent="0" algn="l">
              <a:buNone/>
            </a:pPr>
            <a:r>
              <a:rPr lang="en-US" b="1" i="1" dirty="0"/>
              <a:t>Balloon </a:t>
            </a:r>
            <a:r>
              <a:rPr lang="en-US" b="1" i="1" dirty="0" smtClean="0"/>
              <a:t>tamponade</a:t>
            </a:r>
          </a:p>
          <a:p>
            <a:pPr marL="118872" indent="0" algn="l">
              <a:buNone/>
            </a:pPr>
            <a:r>
              <a:rPr lang="en-US" b="1" i="1" dirty="0"/>
              <a:t>Clamp across utero-ovarian </a:t>
            </a:r>
            <a:r>
              <a:rPr lang="en-US" b="1" i="1" dirty="0" smtClean="0"/>
              <a:t>ligaments</a:t>
            </a:r>
          </a:p>
          <a:p>
            <a:pPr marL="118872" indent="0" algn="l">
              <a:buNone/>
            </a:pPr>
            <a:r>
              <a:rPr lang="en-US" b="1" i="1" dirty="0"/>
              <a:t>Intraoperative blood </a:t>
            </a:r>
            <a:r>
              <a:rPr lang="en-US" b="1" i="1" dirty="0" smtClean="0"/>
              <a:t>salvage</a:t>
            </a:r>
          </a:p>
          <a:p>
            <a:pPr marL="118872" indent="0" algn="l">
              <a:buNone/>
            </a:pPr>
            <a:r>
              <a:rPr lang="en-US" b="1" i="1" dirty="0"/>
              <a:t>Aortic </a:t>
            </a:r>
            <a:r>
              <a:rPr lang="en-US" b="1" i="1" dirty="0" smtClean="0"/>
              <a:t>compression</a:t>
            </a:r>
          </a:p>
          <a:p>
            <a:pPr marL="118872" indent="0" algn="l">
              <a:buNone/>
            </a:pPr>
            <a:r>
              <a:rPr lang="en-US" b="1" i="1" dirty="0"/>
              <a:t>Interventional radiology</a:t>
            </a:r>
            <a:endParaRPr lang="fa-IR" i="1" dirty="0"/>
          </a:p>
        </p:txBody>
      </p:sp>
    </p:spTree>
    <p:extLst>
      <p:ext uri="{BB962C8B-B14F-4D97-AF65-F5344CB8AC3E}">
        <p14:creationId xmlns:p14="http://schemas.microsoft.com/office/powerpoint/2010/main" val="34193597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CONSERVATIVE SURGICAL INTERVENTIONS </a:t>
            </a:r>
            <a:endParaRPr lang="fa-IR" dirty="0"/>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pPr marL="118872" indent="0" algn="l">
              <a:buNone/>
            </a:pPr>
            <a:r>
              <a:rPr lang="en-US" b="1" i="1" dirty="0" smtClean="0"/>
              <a:t>  </a:t>
            </a:r>
            <a:r>
              <a:rPr lang="en-US" b="1" i="1" dirty="0"/>
              <a:t>variety of surgical </a:t>
            </a:r>
            <a:r>
              <a:rPr lang="en-US" b="1" i="1" dirty="0" smtClean="0"/>
              <a:t>interventions</a:t>
            </a:r>
          </a:p>
          <a:p>
            <a:pPr marL="118872" indent="0" algn="l">
              <a:buNone/>
            </a:pPr>
            <a:endParaRPr lang="en-US" b="1" i="1" dirty="0" smtClean="0"/>
          </a:p>
          <a:p>
            <a:pPr marL="118872" indent="0" algn="l">
              <a:buNone/>
            </a:pPr>
            <a:r>
              <a:rPr lang="en-US" b="1" i="1" dirty="0" smtClean="0"/>
              <a:t> </a:t>
            </a:r>
            <a:r>
              <a:rPr lang="en-US" b="1" i="1" dirty="0"/>
              <a:t>clinical judgment </a:t>
            </a:r>
            <a:endParaRPr lang="en-US" b="1" i="1" dirty="0" smtClean="0"/>
          </a:p>
          <a:p>
            <a:pPr algn="l"/>
            <a:endParaRPr lang="en-US" b="1" i="1" dirty="0"/>
          </a:p>
          <a:p>
            <a:pPr marL="118872" indent="0" algn="l">
              <a:lnSpc>
                <a:spcPct val="150000"/>
              </a:lnSpc>
              <a:buClr>
                <a:srgbClr val="FF0000"/>
              </a:buClr>
              <a:buNone/>
            </a:pPr>
            <a:r>
              <a:rPr lang="en-US" b="1" i="1" dirty="0" smtClean="0"/>
              <a:t> The choice depends on patient-specific factors and surgical expertise.</a:t>
            </a:r>
            <a:endParaRPr lang="fa-IR" b="1" i="1" dirty="0"/>
          </a:p>
        </p:txBody>
      </p:sp>
    </p:spTree>
    <p:extLst>
      <p:ext uri="{BB962C8B-B14F-4D97-AF65-F5344CB8AC3E}">
        <p14:creationId xmlns:p14="http://schemas.microsoft.com/office/powerpoint/2010/main" val="30759987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Local techniques for managing focal bleeding from the placental site</a:t>
            </a:r>
            <a:endParaRPr lang="fa-IR" dirty="0"/>
          </a:p>
        </p:txBody>
      </p:sp>
      <p:sp>
        <p:nvSpPr>
          <p:cNvPr id="3" name="Content Placeholder 2"/>
          <p:cNvSpPr>
            <a:spLocks noGrp="1"/>
          </p:cNvSpPr>
          <p:nvPr>
            <p:ph idx="1"/>
          </p:nvPr>
        </p:nvSpPr>
        <p:spPr/>
        <p:txBody>
          <a:bodyPr>
            <a:normAutofit fontScale="92500" lnSpcReduction="10000"/>
          </a:bodyPr>
          <a:lstStyle/>
          <a:p>
            <a:pPr marL="118872" indent="0" algn="l">
              <a:buNone/>
            </a:pPr>
            <a:r>
              <a:rPr lang="en-US" b="1" i="1" dirty="0" smtClean="0"/>
              <a:t> 1-figure </a:t>
            </a:r>
            <a:r>
              <a:rPr lang="en-US" b="1" i="1" dirty="0"/>
              <a:t>8 sutures or other </a:t>
            </a:r>
            <a:r>
              <a:rPr lang="en-US" b="1" i="1" dirty="0" smtClean="0"/>
              <a:t>hemostatic sutures directly </a:t>
            </a:r>
            <a:r>
              <a:rPr lang="en-US" b="1" i="1" dirty="0"/>
              <a:t>into the placental bed</a:t>
            </a:r>
            <a:r>
              <a:rPr lang="en-US" b="1" i="1" dirty="0" smtClean="0"/>
              <a:t>,</a:t>
            </a:r>
          </a:p>
          <a:p>
            <a:pPr marL="118872" indent="0" algn="l">
              <a:buNone/>
            </a:pPr>
            <a:r>
              <a:rPr lang="en-US" b="1" i="1" dirty="0" smtClean="0"/>
              <a:t> 2-use </a:t>
            </a:r>
            <a:r>
              <a:rPr lang="en-US" b="1" i="1" dirty="0"/>
              <a:t>of fibrin glues and patches to cover areas of oozing and promote clotting.</a:t>
            </a:r>
          </a:p>
          <a:p>
            <a:pPr marL="118872" indent="0" algn="l">
              <a:buNone/>
            </a:pPr>
            <a:r>
              <a:rPr lang="en-US" b="1" i="1" dirty="0" smtClean="0"/>
              <a:t>3- </a:t>
            </a:r>
            <a:r>
              <a:rPr lang="en-US" b="1" i="1" dirty="0"/>
              <a:t>excised if they are small and easily accessible, particularly in cases of </a:t>
            </a:r>
            <a:r>
              <a:rPr lang="en-US" b="1" i="1" dirty="0" smtClean="0"/>
              <a:t>placenta </a:t>
            </a:r>
            <a:r>
              <a:rPr lang="en-US" b="1" i="1" dirty="0" err="1" smtClean="0"/>
              <a:t>accreta</a:t>
            </a:r>
            <a:r>
              <a:rPr lang="en-US" b="1" i="1" dirty="0" smtClean="0"/>
              <a:t> </a:t>
            </a:r>
            <a:r>
              <a:rPr lang="en-US" b="1" i="1" dirty="0"/>
              <a:t>with persistent </a:t>
            </a:r>
            <a:r>
              <a:rPr lang="en-US" b="1" i="1" dirty="0" smtClean="0"/>
              <a:t>bleeding.</a:t>
            </a:r>
            <a:endParaRPr lang="en-US" b="1" i="1" dirty="0"/>
          </a:p>
          <a:p>
            <a:pPr marL="118872" indent="0" algn="l">
              <a:buNone/>
            </a:pPr>
            <a:r>
              <a:rPr lang="en-US" b="1" i="1" dirty="0" smtClean="0"/>
              <a:t>4-Application </a:t>
            </a:r>
            <a:r>
              <a:rPr lang="en-US" b="1" i="1" dirty="0"/>
              <a:t>of ferric </a:t>
            </a:r>
            <a:r>
              <a:rPr lang="en-US" b="1" i="1" dirty="0" err="1"/>
              <a:t>subsulfate</a:t>
            </a:r>
            <a:r>
              <a:rPr lang="en-US" b="1" i="1" dirty="0"/>
              <a:t> (</a:t>
            </a:r>
            <a:r>
              <a:rPr lang="en-US" b="1" i="1" dirty="0" err="1"/>
              <a:t>Monsel's</a:t>
            </a:r>
            <a:r>
              <a:rPr lang="en-US" b="1" i="1" dirty="0"/>
              <a:t> solution) to oozing areas may be helpful and is not harmful</a:t>
            </a:r>
            <a:endParaRPr lang="fa-IR" b="1" i="1" dirty="0"/>
          </a:p>
        </p:txBody>
      </p:sp>
    </p:spTree>
    <p:extLst>
      <p:ext uri="{BB962C8B-B14F-4D97-AF65-F5344CB8AC3E}">
        <p14:creationId xmlns:p14="http://schemas.microsoft.com/office/powerpoint/2010/main" val="5297082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Uterine artery and utero-ovarian artery ligation</a:t>
            </a:r>
            <a:endParaRPr lang="fa-IR" dirty="0"/>
          </a:p>
        </p:txBody>
      </p:sp>
      <p:sp>
        <p:nvSpPr>
          <p:cNvPr id="3" name="Content Placeholder 2"/>
          <p:cNvSpPr>
            <a:spLocks noGrp="1"/>
          </p:cNvSpPr>
          <p:nvPr>
            <p:ph idx="1"/>
          </p:nvPr>
        </p:nvSpPr>
        <p:spPr/>
        <p:txBody>
          <a:bodyPr>
            <a:normAutofit lnSpcReduction="10000"/>
          </a:bodyPr>
          <a:lstStyle/>
          <a:p>
            <a:pPr marL="118872" indent="0" algn="l">
              <a:buNone/>
            </a:pPr>
            <a:r>
              <a:rPr lang="en-US" b="1" i="1" dirty="0"/>
              <a:t>Bilateral ligation of the uterine vessels (O’Leary stitch) to control</a:t>
            </a:r>
          </a:p>
          <a:p>
            <a:pPr marL="118872" indent="0" algn="l">
              <a:buNone/>
            </a:pPr>
            <a:r>
              <a:rPr lang="en-US" b="1" i="1" dirty="0"/>
              <a:t>PPH has become a first-line procedure for controlling uterine bleeding at laparotomy </a:t>
            </a:r>
            <a:endParaRPr lang="en-US" b="1" i="1" dirty="0" smtClean="0"/>
          </a:p>
          <a:p>
            <a:pPr marL="118872" indent="0" algn="l">
              <a:buNone/>
            </a:pPr>
            <a:r>
              <a:rPr lang="en-US" b="1" i="1" dirty="0" smtClean="0"/>
              <a:t> </a:t>
            </a:r>
            <a:r>
              <a:rPr lang="en-US" b="1" i="1" dirty="0"/>
              <a:t>It is preferable to internal</a:t>
            </a:r>
          </a:p>
          <a:p>
            <a:pPr marL="118872" indent="0" algn="l">
              <a:buNone/>
            </a:pPr>
            <a:r>
              <a:rPr lang="en-US" b="1" i="1" dirty="0"/>
              <a:t>iliac artery ligation because the uterine arteries are more readily accessible, the procedure is technically easier, and there</a:t>
            </a:r>
          </a:p>
          <a:p>
            <a:pPr marL="118872" indent="0" algn="l">
              <a:buNone/>
            </a:pPr>
            <a:r>
              <a:rPr lang="en-US" b="1" i="1" dirty="0"/>
              <a:t>is less risk to major adjacent vessels and the ureters</a:t>
            </a:r>
            <a:endParaRPr lang="fa-IR" b="1" i="1" dirty="0"/>
          </a:p>
        </p:txBody>
      </p:sp>
    </p:spTree>
    <p:extLst>
      <p:ext uri="{BB962C8B-B14F-4D97-AF65-F5344CB8AC3E}">
        <p14:creationId xmlns:p14="http://schemas.microsoft.com/office/powerpoint/2010/main" val="2692980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pPr marL="118872" indent="0" algn="l">
              <a:buNone/>
            </a:pPr>
            <a:r>
              <a:rPr lang="en-US" b="1" i="1" dirty="0"/>
              <a:t>Uterine artery ligation is primarily indicated when bleeding is due to </a:t>
            </a:r>
            <a:r>
              <a:rPr lang="en-US" b="1" i="1" dirty="0">
                <a:solidFill>
                  <a:schemeClr val="accent2"/>
                </a:solidFill>
              </a:rPr>
              <a:t>laceration of the uterine </a:t>
            </a:r>
            <a:r>
              <a:rPr lang="en-US" b="1" i="1" dirty="0" smtClean="0">
                <a:solidFill>
                  <a:schemeClr val="accent2"/>
                </a:solidFill>
              </a:rPr>
              <a:t>or </a:t>
            </a:r>
            <a:r>
              <a:rPr lang="en-US" b="1" i="1" dirty="0">
                <a:solidFill>
                  <a:schemeClr val="accent2"/>
                </a:solidFill>
              </a:rPr>
              <a:t>utero-ovarian </a:t>
            </a:r>
            <a:r>
              <a:rPr lang="en-US" b="1" i="1" dirty="0" smtClean="0">
                <a:solidFill>
                  <a:schemeClr val="accent2"/>
                </a:solidFill>
              </a:rPr>
              <a:t>artery branches</a:t>
            </a:r>
            <a:r>
              <a:rPr lang="en-US" b="1" i="1" dirty="0"/>
              <a:t>, but can also temporarily decrease bleeding from other etiologies by reducing perfusion pressure in the </a:t>
            </a:r>
            <a:r>
              <a:rPr lang="en-US" b="1" i="1" dirty="0" smtClean="0"/>
              <a:t>uterine tissue</a:t>
            </a:r>
            <a:r>
              <a:rPr lang="en-US" b="1" i="1" dirty="0"/>
              <a:t>. </a:t>
            </a:r>
            <a:endParaRPr lang="en-US" b="1" i="1" dirty="0" smtClean="0"/>
          </a:p>
          <a:p>
            <a:pPr marL="118872" indent="0" algn="l">
              <a:buNone/>
            </a:pPr>
            <a:r>
              <a:rPr lang="en-US" b="1" i="1" dirty="0" smtClean="0"/>
              <a:t>Although </a:t>
            </a:r>
            <a:r>
              <a:rPr lang="en-US" b="1" i="1" dirty="0"/>
              <a:t>it will not control bleeding from uterine atony or placenta </a:t>
            </a:r>
            <a:r>
              <a:rPr lang="en-US" b="1" i="1" dirty="0" err="1"/>
              <a:t>accreta</a:t>
            </a:r>
            <a:r>
              <a:rPr lang="en-US" b="1" i="1" dirty="0"/>
              <a:t>, it may decrease blood loss while other</a:t>
            </a:r>
          </a:p>
          <a:p>
            <a:pPr marL="118872" indent="0" algn="l">
              <a:buNone/>
            </a:pPr>
            <a:r>
              <a:rPr lang="en-US" b="1" i="1" dirty="0"/>
              <a:t>interventions are being attempted.</a:t>
            </a:r>
            <a:endParaRPr lang="fa-IR" b="1" i="1" dirty="0"/>
          </a:p>
        </p:txBody>
      </p:sp>
    </p:spTree>
    <p:extLst>
      <p:ext uri="{BB962C8B-B14F-4D97-AF65-F5344CB8AC3E}">
        <p14:creationId xmlns:p14="http://schemas.microsoft.com/office/powerpoint/2010/main" val="42650415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10000"/>
          </a:bodyPr>
          <a:lstStyle/>
          <a:p>
            <a:pPr marL="118872" indent="0" algn="l">
              <a:buNone/>
            </a:pPr>
            <a:r>
              <a:rPr lang="en-US" b="1" i="1" dirty="0"/>
              <a:t>After identification of the ureter, a large curved needle with a #0 </a:t>
            </a:r>
            <a:r>
              <a:rPr lang="en-US" b="1" i="1" dirty="0" err="1"/>
              <a:t>polyglycolic</a:t>
            </a:r>
            <a:r>
              <a:rPr lang="en-US" b="1" i="1" dirty="0"/>
              <a:t> acid suture is passed through the </a:t>
            </a:r>
            <a:r>
              <a:rPr lang="en-US" b="1" i="1" dirty="0" smtClean="0"/>
              <a:t>lateral aspect </a:t>
            </a:r>
            <a:r>
              <a:rPr lang="en-US" b="1" i="1" dirty="0"/>
              <a:t>of the lower uterine segment as close to the cervix as possible and then back through the broad ligament </a:t>
            </a:r>
            <a:r>
              <a:rPr lang="en-US" b="1" i="1" dirty="0" smtClean="0"/>
              <a:t>just lateral </a:t>
            </a:r>
            <a:r>
              <a:rPr lang="en-US" b="1" i="1" dirty="0"/>
              <a:t>to the uterine vessels. </a:t>
            </a:r>
            <a:endParaRPr lang="en-US" b="1" i="1" dirty="0" smtClean="0"/>
          </a:p>
          <a:p>
            <a:pPr marL="118872" indent="0" algn="l">
              <a:buNone/>
            </a:pPr>
            <a:endParaRPr lang="en-US" b="1" i="1" dirty="0"/>
          </a:p>
          <a:p>
            <a:pPr marL="118872" indent="0" algn="l">
              <a:buNone/>
            </a:pPr>
            <a:r>
              <a:rPr lang="en-US" b="1" i="1" dirty="0" smtClean="0"/>
              <a:t>If </a:t>
            </a:r>
            <a:r>
              <a:rPr lang="en-US" b="1" i="1" dirty="0"/>
              <a:t>this does not control bleeding, the vessels of the utero-ovarian arcade are similarly ligated</a:t>
            </a:r>
          </a:p>
          <a:p>
            <a:pPr marL="118872" indent="0" algn="l">
              <a:buNone/>
            </a:pPr>
            <a:r>
              <a:rPr lang="en-US" b="1" i="1" dirty="0"/>
              <a:t>just distal to the </a:t>
            </a:r>
            <a:r>
              <a:rPr lang="en-US" b="1" i="1" dirty="0" err="1"/>
              <a:t>cornua</a:t>
            </a:r>
            <a:r>
              <a:rPr lang="en-US" b="1" i="1" dirty="0"/>
              <a:t> by passing a suture ligature through the myometrium just medial to the vessels, then </a:t>
            </a:r>
            <a:r>
              <a:rPr lang="en-US" b="1" i="1" dirty="0" smtClean="0"/>
              <a:t>back through </a:t>
            </a:r>
            <a:r>
              <a:rPr lang="en-US" b="1" i="1" dirty="0"/>
              <a:t>the broad ligament just lateral to the vessels, and then tying to compress the vessels</a:t>
            </a:r>
            <a:endParaRPr lang="fa-IR" b="1" i="1" dirty="0"/>
          </a:p>
        </p:txBody>
      </p:sp>
    </p:spTree>
    <p:extLst>
      <p:ext uri="{BB962C8B-B14F-4D97-AF65-F5344CB8AC3E}">
        <p14:creationId xmlns:p14="http://schemas.microsoft.com/office/powerpoint/2010/main" val="19617514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Bilateral ligation of the arteries and veins </a:t>
            </a:r>
            <a:endParaRPr lang="fa-IR" dirty="0"/>
          </a:p>
        </p:txBody>
      </p:sp>
      <p:sp>
        <p:nvSpPr>
          <p:cNvPr id="3" name="Content Placeholder 2"/>
          <p:cNvSpPr>
            <a:spLocks noGrp="1"/>
          </p:cNvSpPr>
          <p:nvPr>
            <p:ph idx="1"/>
          </p:nvPr>
        </p:nvSpPr>
        <p:spPr/>
        <p:txBody>
          <a:bodyPr/>
          <a:lstStyle/>
          <a:p>
            <a:pPr marL="118872" indent="0">
              <a:buNone/>
            </a:pPr>
            <a:r>
              <a:rPr lang="en-US" dirty="0" smtClean="0"/>
              <a:t>successful                                  %  90</a:t>
            </a:r>
            <a:endParaRPr lang="en-US" dirty="0"/>
          </a:p>
          <a:p>
            <a:pPr marL="118872" indent="0">
              <a:buNone/>
            </a:pPr>
            <a:endParaRPr lang="en-US" dirty="0" smtClean="0"/>
          </a:p>
          <a:p>
            <a:pPr marL="118872" indent="0">
              <a:buNone/>
            </a:pPr>
            <a:endParaRPr lang="en-US" dirty="0"/>
          </a:p>
          <a:p>
            <a:pPr marL="118872" indent="0" algn="l">
              <a:buNone/>
            </a:pPr>
            <a:r>
              <a:rPr lang="en-US" dirty="0" smtClean="0"/>
              <a:t>Uterine </a:t>
            </a:r>
            <a:r>
              <a:rPr lang="en-US" dirty="0"/>
              <a:t>necrosis and placental insufficiency in a subsequent pregnancy have not been</a:t>
            </a:r>
          </a:p>
          <a:p>
            <a:pPr marL="118872" indent="0" algn="l">
              <a:buNone/>
            </a:pPr>
            <a:r>
              <a:rPr lang="en-US" dirty="0"/>
              <a:t>described as complications</a:t>
            </a:r>
            <a:endParaRPr lang="fa-IR" dirty="0"/>
          </a:p>
        </p:txBody>
      </p:sp>
      <p:sp>
        <p:nvSpPr>
          <p:cNvPr id="4" name="Right Arrow 3"/>
          <p:cNvSpPr/>
          <p:nvPr/>
        </p:nvSpPr>
        <p:spPr>
          <a:xfrm>
            <a:off x="5379448" y="19477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0703600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7848872" cy="583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1100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Uterine compression sutures</a:t>
            </a:r>
            <a:endParaRPr lang="fa-IR" dirty="0"/>
          </a:p>
        </p:txBody>
      </p:sp>
      <p:sp>
        <p:nvSpPr>
          <p:cNvPr id="3" name="Content Placeholder 2"/>
          <p:cNvSpPr>
            <a:spLocks noGrp="1"/>
          </p:cNvSpPr>
          <p:nvPr>
            <p:ph idx="1"/>
          </p:nvPr>
        </p:nvSpPr>
        <p:spPr/>
        <p:txBody>
          <a:bodyPr/>
          <a:lstStyle/>
          <a:p>
            <a:pPr marL="118872" indent="0" algn="l">
              <a:buNone/>
            </a:pPr>
            <a:r>
              <a:rPr lang="en-US" b="1" i="1" dirty="0"/>
              <a:t>B-Lynch </a:t>
            </a:r>
            <a:r>
              <a:rPr lang="en-US" b="1" i="1" dirty="0" smtClean="0"/>
              <a:t>suture</a:t>
            </a:r>
          </a:p>
          <a:p>
            <a:pPr marL="118872" indent="0" algn="l">
              <a:buNone/>
            </a:pPr>
            <a:r>
              <a:rPr lang="en-US" b="1" i="1" dirty="0"/>
              <a:t>It should only be used in cases of uterine atony; it will not control hemorrhage from placenta </a:t>
            </a:r>
            <a:r>
              <a:rPr lang="en-US" b="1" i="1" dirty="0" err="1"/>
              <a:t>accreta</a:t>
            </a:r>
            <a:r>
              <a:rPr lang="en-US" b="1" i="1" dirty="0"/>
              <a:t>.</a:t>
            </a:r>
          </a:p>
          <a:p>
            <a:pPr marL="118872" indent="0" algn="l">
              <a:buNone/>
            </a:pPr>
            <a:endParaRPr lang="en-US" b="1" i="1" dirty="0" smtClean="0"/>
          </a:p>
          <a:p>
            <a:pPr marL="118872" indent="0" algn="l">
              <a:buNone/>
            </a:pPr>
            <a:r>
              <a:rPr lang="en-US" b="1" i="1" dirty="0" smtClean="0"/>
              <a:t>It </a:t>
            </a:r>
            <a:r>
              <a:rPr lang="en-US" b="1" i="1" dirty="0"/>
              <a:t>will not prevent postpartum hemorrhage in future pregnancies</a:t>
            </a:r>
            <a:endParaRPr lang="fa-IR" b="1" i="1" dirty="0"/>
          </a:p>
        </p:txBody>
      </p:sp>
    </p:spTree>
    <p:extLst>
      <p:ext uri="{BB962C8B-B14F-4D97-AF65-F5344CB8AC3E}">
        <p14:creationId xmlns:p14="http://schemas.microsoft.com/office/powerpoint/2010/main" val="6254323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118872" indent="0" algn="l">
              <a:buNone/>
            </a:pPr>
            <a:r>
              <a:rPr lang="en-US" b="1" i="1" dirty="0"/>
              <a:t>A large Mayo needle with #1 or #2 chromic catgut is used to enter and exit the uterine cavity laterally in the lower uterine</a:t>
            </a:r>
          </a:p>
          <a:p>
            <a:pPr marL="118872" indent="0" algn="l">
              <a:buNone/>
            </a:pPr>
            <a:r>
              <a:rPr lang="en-US" b="1" i="1" dirty="0" smtClean="0"/>
              <a:t>Segment.</a:t>
            </a:r>
          </a:p>
          <a:p>
            <a:pPr marL="118872" indent="0" algn="l">
              <a:buNone/>
            </a:pPr>
            <a:r>
              <a:rPr lang="en-US" b="1" i="1" dirty="0" smtClean="0"/>
              <a:t>A </a:t>
            </a:r>
            <a:r>
              <a:rPr lang="en-US" b="1" i="1" dirty="0"/>
              <a:t>large suture is used to prevent breaking and a rapid absorption is important to prevent a </a:t>
            </a:r>
            <a:r>
              <a:rPr lang="en-US" b="1" i="1" dirty="0" smtClean="0"/>
              <a:t>herniation of </a:t>
            </a:r>
            <a:r>
              <a:rPr lang="en-US" b="1" i="1" dirty="0"/>
              <a:t>bowel through a suture loop after the uterus has </a:t>
            </a:r>
            <a:r>
              <a:rPr lang="en-US" b="1" i="1" dirty="0" err="1"/>
              <a:t>involuted</a:t>
            </a:r>
            <a:r>
              <a:rPr lang="en-US" b="1" i="1" dirty="0"/>
              <a:t>.</a:t>
            </a:r>
            <a:endParaRPr lang="fa-IR" b="1" i="1" dirty="0"/>
          </a:p>
        </p:txBody>
      </p:sp>
    </p:spTree>
    <p:extLst>
      <p:ext uri="{BB962C8B-B14F-4D97-AF65-F5344CB8AC3E}">
        <p14:creationId xmlns:p14="http://schemas.microsoft.com/office/powerpoint/2010/main" val="2062686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252728"/>
          </a:xfrm>
        </p:spPr>
        <p:txBody>
          <a:bodyPr>
            <a:normAutofit fontScale="90000"/>
          </a:bodyPr>
          <a:lstStyle/>
          <a:p>
            <a:r>
              <a:rPr lang="en-US" dirty="0"/>
              <a:t>Key components of evaluation and treatment</a:t>
            </a:r>
            <a:br>
              <a:rPr lang="en-US" dirty="0"/>
            </a:br>
            <a:endParaRPr lang="fa-IR" dirty="0"/>
          </a:p>
        </p:txBody>
      </p:sp>
      <p:sp>
        <p:nvSpPr>
          <p:cNvPr id="3" name="Content Placeholder 2"/>
          <p:cNvSpPr>
            <a:spLocks noGrp="1"/>
          </p:cNvSpPr>
          <p:nvPr>
            <p:ph idx="1"/>
          </p:nvPr>
        </p:nvSpPr>
        <p:spPr/>
        <p:txBody>
          <a:bodyPr>
            <a:normAutofit/>
          </a:bodyPr>
          <a:lstStyle/>
          <a:p>
            <a:pPr marL="118872" indent="0" algn="l">
              <a:buNone/>
            </a:pPr>
            <a:r>
              <a:rPr lang="en-US" b="1" dirty="0" smtClean="0"/>
              <a:t>This is an important factor for early recognition of excessive blood loss and timely initiation of life saving interventions</a:t>
            </a:r>
          </a:p>
          <a:p>
            <a:pPr marL="118872" indent="0" algn="l">
              <a:buNone/>
            </a:pPr>
            <a:r>
              <a:rPr lang="en-US" dirty="0"/>
              <a:t>•Collect blood in graduated measurement containers, including drapes with calibrated </a:t>
            </a:r>
            <a:endParaRPr lang="fa-IR" dirty="0" smtClean="0"/>
          </a:p>
          <a:p>
            <a:pPr marL="118872" indent="0" algn="l">
              <a:buNone/>
            </a:pPr>
            <a:r>
              <a:rPr lang="en-US" dirty="0" smtClean="0"/>
              <a:t>pockets</a:t>
            </a:r>
          </a:p>
          <a:p>
            <a:pPr marL="118872" indent="0" algn="l">
              <a:buNone/>
            </a:pPr>
            <a:endParaRPr lang="fa-IR" dirty="0"/>
          </a:p>
        </p:txBody>
      </p:sp>
    </p:spTree>
    <p:extLst>
      <p:ext uri="{BB962C8B-B14F-4D97-AF65-F5344CB8AC3E}">
        <p14:creationId xmlns:p14="http://schemas.microsoft.com/office/powerpoint/2010/main" val="26289737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118872" indent="0" algn="l">
              <a:buNone/>
            </a:pPr>
            <a:r>
              <a:rPr lang="en-US" b="1" i="1" dirty="0"/>
              <a:t>The technique has been used alone and in combination with balloon tamponade. This combination has been called the</a:t>
            </a:r>
          </a:p>
          <a:p>
            <a:pPr marL="118872" indent="0" algn="l">
              <a:buNone/>
            </a:pPr>
            <a:r>
              <a:rPr lang="en-US" b="1" i="1" dirty="0"/>
              <a:t>"uterine </a:t>
            </a:r>
            <a:r>
              <a:rPr lang="en-US" b="1" i="1" dirty="0" smtClean="0"/>
              <a:t>sandwich”</a:t>
            </a:r>
            <a:endParaRPr lang="fa-IR" b="1" i="1" dirty="0"/>
          </a:p>
        </p:txBody>
      </p:sp>
    </p:spTree>
    <p:extLst>
      <p:ext uri="{BB962C8B-B14F-4D97-AF65-F5344CB8AC3E}">
        <p14:creationId xmlns:p14="http://schemas.microsoft.com/office/powerpoint/2010/main" val="19455582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defRPr/>
            </a:pPr>
            <a:r>
              <a:rPr lang="fi-FI" smtClean="0">
                <a:solidFill>
                  <a:srgbClr val="990000"/>
                </a:solidFill>
                <a:latin typeface="Comic Sans MS" charset="0"/>
              </a:rPr>
              <a:t>Uterine brace sutures (Lynch)</a:t>
            </a:r>
          </a:p>
        </p:txBody>
      </p:sp>
      <p:sp>
        <p:nvSpPr>
          <p:cNvPr id="69635" name="Rectangle 3"/>
          <p:cNvSpPr>
            <a:spLocks noGrp="1" noChangeArrowheads="1"/>
          </p:cNvSpPr>
          <p:nvPr>
            <p:ph type="body" idx="1"/>
          </p:nvPr>
        </p:nvSpPr>
        <p:spPr/>
        <p:txBody>
          <a:bodyPr/>
          <a:lstStyle/>
          <a:p>
            <a:pPr eaLnBrk="1" hangingPunct="1">
              <a:defRPr/>
            </a:pPr>
            <a:endParaRPr lang="fi-FI" smtClean="0"/>
          </a:p>
        </p:txBody>
      </p:sp>
      <p:pic>
        <p:nvPicPr>
          <p:cNvPr id="28675" name="Picture 4" descr="B-Lynch%2BSu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205038"/>
            <a:ext cx="5184775"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4777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endParaRPr lang="fi-FI" smtClean="0"/>
          </a:p>
        </p:txBody>
      </p:sp>
      <p:sp>
        <p:nvSpPr>
          <p:cNvPr id="71683" name="Rectangle 3"/>
          <p:cNvSpPr>
            <a:spLocks noGrp="1" noChangeArrowheads="1"/>
          </p:cNvSpPr>
          <p:nvPr>
            <p:ph type="body" idx="1"/>
          </p:nvPr>
        </p:nvSpPr>
        <p:spPr/>
        <p:txBody>
          <a:bodyPr/>
          <a:lstStyle/>
          <a:p>
            <a:pPr eaLnBrk="1" hangingPunct="1">
              <a:defRPr/>
            </a:pPr>
            <a:endParaRPr lang="fi-FI" smtClean="0"/>
          </a:p>
        </p:txBody>
      </p:sp>
      <p:pic>
        <p:nvPicPr>
          <p:cNvPr id="30723" name="Picture 4" descr="blynch-fig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268413"/>
            <a:ext cx="6343650" cy="4695825"/>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5591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compression techniques</a:t>
            </a:r>
            <a:endParaRPr lang="fa-IR" dirty="0"/>
          </a:p>
        </p:txBody>
      </p:sp>
      <p:sp>
        <p:nvSpPr>
          <p:cNvPr id="3" name="Content Placeholder 2"/>
          <p:cNvSpPr>
            <a:spLocks noGrp="1"/>
          </p:cNvSpPr>
          <p:nvPr>
            <p:ph idx="1"/>
          </p:nvPr>
        </p:nvSpPr>
        <p:spPr/>
        <p:txBody>
          <a:bodyPr>
            <a:normAutofit/>
          </a:bodyPr>
          <a:lstStyle/>
          <a:p>
            <a:pPr marL="118872" indent="0" algn="l">
              <a:buNone/>
            </a:pPr>
            <a:r>
              <a:rPr lang="en-US" b="1" i="1" dirty="0">
                <a:solidFill>
                  <a:srgbClr val="FF0000"/>
                </a:solidFill>
              </a:rPr>
              <a:t>Hayman </a:t>
            </a:r>
            <a:r>
              <a:rPr lang="en-US" b="1" i="1" dirty="0"/>
              <a:t>described placement of two to four vertical compression sutures from the anterior to posterior uterine wall</a:t>
            </a:r>
          </a:p>
          <a:p>
            <a:pPr marL="118872" indent="0" algn="l">
              <a:buNone/>
            </a:pPr>
            <a:r>
              <a:rPr lang="en-US" b="1" i="1" dirty="0"/>
              <a:t>without </a:t>
            </a:r>
            <a:r>
              <a:rPr lang="en-US" b="1" i="1" dirty="0" err="1" smtClean="0"/>
              <a:t>hysterotomy</a:t>
            </a:r>
            <a:r>
              <a:rPr lang="en-US" b="1" i="1" dirty="0" smtClean="0"/>
              <a:t>, </a:t>
            </a:r>
            <a:r>
              <a:rPr lang="en-US" b="1" i="1" dirty="0"/>
              <a:t>thus this is a good choice for surgical treatment of atony after a vaginal delivery</a:t>
            </a:r>
          </a:p>
          <a:p>
            <a:pPr marL="118872" indent="0" algn="l">
              <a:buNone/>
            </a:pPr>
            <a:r>
              <a:rPr lang="en-US" b="1" i="1" dirty="0" smtClean="0"/>
              <a:t> </a:t>
            </a:r>
            <a:r>
              <a:rPr lang="en-US" b="1" i="1" dirty="0"/>
              <a:t>A transverse </a:t>
            </a:r>
            <a:r>
              <a:rPr lang="en-US" b="1" i="1" dirty="0" err="1"/>
              <a:t>cervicoisthmic</a:t>
            </a:r>
            <a:r>
              <a:rPr lang="en-US" b="1" i="1" dirty="0"/>
              <a:t> suture can also be placed if needed to control bleeding from the </a:t>
            </a:r>
            <a:r>
              <a:rPr lang="en-US" b="1" i="1" dirty="0" smtClean="0"/>
              <a:t>lower uterine </a:t>
            </a:r>
            <a:r>
              <a:rPr lang="en-US" b="1" i="1" dirty="0"/>
              <a:t>segment.</a:t>
            </a:r>
            <a:endParaRPr lang="fa-IR" b="1" i="1" dirty="0"/>
          </a:p>
        </p:txBody>
      </p:sp>
    </p:spTree>
    <p:extLst>
      <p:ext uri="{BB962C8B-B14F-4D97-AF65-F5344CB8AC3E}">
        <p14:creationId xmlns:p14="http://schemas.microsoft.com/office/powerpoint/2010/main" val="41367136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202339"/>
            <a:ext cx="764414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1800" b="0" i="0" u="none" strike="noStrike" cap="none" normalizeH="0" baseline="0" dirty="0" smtClean="0">
                <a:ln>
                  <a:noFill/>
                </a:ln>
                <a:solidFill>
                  <a:schemeClr val="tx1"/>
                </a:solidFill>
                <a:effectLst/>
                <a:latin typeface="Arial" pitchFamily="34" charset="0"/>
                <a:cs typeface="Arial" pitchFamily="34" charset="0"/>
              </a:rPr>
              <a:t>Hayman suture</a:t>
            </a:r>
            <a:br>
              <a:rPr kumimoji="0" lang="fa-IR" altLang="fa-IR" sz="1800" b="0" i="0" u="none" strike="noStrike" cap="none" normalizeH="0" baseline="0" dirty="0" smtClean="0">
                <a:ln>
                  <a:noFill/>
                </a:ln>
                <a:solidFill>
                  <a:schemeClr val="tx1"/>
                </a:solidFill>
                <a:effectLst/>
                <a:latin typeface="Arial" pitchFamily="34" charset="0"/>
                <a:cs typeface="Arial" pitchFamily="34" charset="0"/>
              </a:rPr>
            </a:br>
            <a:r>
              <a:rPr kumimoji="0" lang="fa-IR" altLang="fa-IR" sz="1800" b="0" i="0" u="none" strike="noStrike" cap="none" normalizeH="0" baseline="0" dirty="0" smtClean="0">
                <a:ln>
                  <a:noFill/>
                </a:ln>
                <a:solidFill>
                  <a:schemeClr val="tx1"/>
                </a:solidFill>
                <a:effectLst/>
                <a:latin typeface="Arial" pitchFamily="34" charset="0"/>
                <a:cs typeface="Arial" pitchFamily="34" charset="0"/>
              </a:rPr>
              <a:t>The Hayman suture passes directly from the anterior uterine wall through</a:t>
            </a:r>
          </a:p>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1800" b="0" i="0" u="none" strike="noStrike" cap="none" normalizeH="0" baseline="0" dirty="0" smtClean="0">
                <a:ln>
                  <a:noFill/>
                </a:ln>
                <a:solidFill>
                  <a:schemeClr val="tx1"/>
                </a:solidFill>
                <a:effectLst/>
                <a:latin typeface="Arial" pitchFamily="34" charset="0"/>
                <a:cs typeface="Arial" pitchFamily="34" charset="0"/>
              </a:rPr>
              <a:t> the posterior uterine wall. Two to four longitudinal sutures can be placed.</a:t>
            </a:r>
          </a:p>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1800" b="0" i="0" u="none" strike="noStrike" cap="none" normalizeH="0" baseline="0" dirty="0" smtClean="0">
                <a:ln>
                  <a:noFill/>
                </a:ln>
                <a:solidFill>
                  <a:schemeClr val="tx1"/>
                </a:solidFill>
                <a:effectLst/>
                <a:latin typeface="Arial" pitchFamily="34" charset="0"/>
                <a:cs typeface="Arial" pitchFamily="34" charset="0"/>
              </a:rPr>
              <a:t> Two longitudinal sutures are pictured in this figure.</a:t>
            </a:r>
          </a:p>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1800" b="0" i="0" u="none" strike="noStrike" cap="none" normalizeH="0" baseline="0" dirty="0" smtClean="0">
                <a:ln>
                  <a:noFill/>
                </a:ln>
                <a:solidFill>
                  <a:schemeClr val="tx1"/>
                </a:solidFill>
                <a:effectLst/>
                <a:latin typeface="Arial" pitchFamily="34" charset="0"/>
                <a:cs typeface="Arial" pitchFamily="34" charset="0"/>
              </a:rPr>
              <a:t> A transverse cervicoisthmic suture also can be placed,</a:t>
            </a:r>
          </a:p>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1800" b="0" i="0" u="none" strike="noStrike" cap="none" normalizeH="0" baseline="0" dirty="0" smtClean="0">
                <a:ln>
                  <a:noFill/>
                </a:ln>
                <a:solidFill>
                  <a:schemeClr val="tx1"/>
                </a:solidFill>
                <a:effectLst/>
                <a:latin typeface="Arial" pitchFamily="34" charset="0"/>
                <a:cs typeface="Arial" pitchFamily="34" charset="0"/>
              </a:rPr>
              <a:t> if needed, to control bleeding from the lower uterine segmen</a:t>
            </a:r>
          </a:p>
        </p:txBody>
      </p:sp>
      <p:pic>
        <p:nvPicPr>
          <p:cNvPr id="1028" name="Picture 4" descr="http://www.obgmanagement.com/fileadmin/obg_archive/images/2412/2412OBG_Editorial-fi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944" y="2780928"/>
            <a:ext cx="3276600"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7025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118872" indent="0" algn="l">
              <a:buNone/>
            </a:pPr>
            <a:r>
              <a:rPr lang="en-US" b="1" i="1" dirty="0">
                <a:solidFill>
                  <a:srgbClr val="FF0000"/>
                </a:solidFill>
              </a:rPr>
              <a:t>Pereira</a:t>
            </a:r>
            <a:r>
              <a:rPr lang="en-US" b="1" i="1" dirty="0"/>
              <a:t> described a technique in which a series of transverse and longitudinal sutures of a delayed </a:t>
            </a:r>
            <a:r>
              <a:rPr lang="en-US" b="1" i="1" dirty="0" smtClean="0"/>
              <a:t>absorbable multifilament </a:t>
            </a:r>
            <a:r>
              <a:rPr lang="en-US" b="1" i="1" dirty="0"/>
              <a:t>suture are placed around the uterus via a series of bites into the </a:t>
            </a:r>
            <a:r>
              <a:rPr lang="en-US" b="1" i="1" dirty="0" err="1"/>
              <a:t>subserosal</a:t>
            </a:r>
            <a:r>
              <a:rPr lang="en-US" b="1" i="1" dirty="0"/>
              <a:t> myometrium, </a:t>
            </a:r>
            <a:r>
              <a:rPr lang="en-US" b="1" i="1" dirty="0" smtClean="0"/>
              <a:t>without entering </a:t>
            </a:r>
            <a:r>
              <a:rPr lang="en-US" b="1" i="1" dirty="0"/>
              <a:t>the uterine cavity </a:t>
            </a:r>
            <a:endParaRPr lang="en-US" b="1" i="1" dirty="0" smtClean="0"/>
          </a:p>
          <a:p>
            <a:pPr marL="118872" indent="0" algn="l">
              <a:buNone/>
            </a:pPr>
            <a:r>
              <a:rPr lang="en-US" b="1" dirty="0">
                <a:solidFill>
                  <a:srgbClr val="FF0000"/>
                </a:solidFill>
              </a:rPr>
              <a:t>Cho</a:t>
            </a:r>
            <a:r>
              <a:rPr lang="en-US" b="1" dirty="0"/>
              <a:t> </a:t>
            </a:r>
            <a:r>
              <a:rPr lang="en-US" dirty="0"/>
              <a:t>described a technique using multiple squares/rectangles</a:t>
            </a:r>
            <a:endParaRPr lang="fa-IR" b="1" i="1" dirty="0"/>
          </a:p>
        </p:txBody>
      </p:sp>
    </p:spTree>
    <p:extLst>
      <p:ext uri="{BB962C8B-B14F-4D97-AF65-F5344CB8AC3E}">
        <p14:creationId xmlns:p14="http://schemas.microsoft.com/office/powerpoint/2010/main" val="25171176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32040" y="1484784"/>
            <a:ext cx="403244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a:t>Pereira sutures</a:t>
            </a:r>
            <a:endParaRPr lang="fa-IR" dirty="0"/>
          </a:p>
        </p:txBody>
      </p:sp>
      <p:sp>
        <p:nvSpPr>
          <p:cNvPr id="5" name="Rectangle 4"/>
          <p:cNvSpPr/>
          <p:nvPr/>
        </p:nvSpPr>
        <p:spPr>
          <a:xfrm>
            <a:off x="467544" y="1859339"/>
            <a:ext cx="4572000" cy="3139321"/>
          </a:xfrm>
          <a:prstGeom prst="rect">
            <a:avLst/>
          </a:prstGeom>
        </p:spPr>
        <p:txBody>
          <a:bodyPr>
            <a:spAutoFit/>
          </a:bodyPr>
          <a:lstStyle/>
          <a:p>
            <a:r>
              <a:rPr lang="en-US" dirty="0"/>
              <a:t/>
            </a:r>
            <a:br>
              <a:rPr lang="en-US" dirty="0"/>
            </a:br>
            <a:r>
              <a:rPr lang="en-US" dirty="0"/>
              <a:t>The Pereira sutures combine longitudinal and transverse sutures placed as a series of bites into the submucosal myometrium. The sutures do not enter the uterine cavity. The longitudinal sutures begin and end at the level of the transverse suture closest to the cervix. Avoid damage to blood vessels and the ureters when placing the transverse sutures. Two longitudinal sutures and three transverse sutures are pictured in this figure. </a:t>
            </a:r>
            <a:endParaRPr lang="fa-IR" dirty="0"/>
          </a:p>
        </p:txBody>
      </p:sp>
    </p:spTree>
    <p:extLst>
      <p:ext uri="{BB962C8B-B14F-4D97-AF65-F5344CB8AC3E}">
        <p14:creationId xmlns:p14="http://schemas.microsoft.com/office/powerpoint/2010/main" val="19661465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Compression option: Square-suture </a:t>
            </a:r>
            <a:r>
              <a:rPr lang="en-US" dirty="0" smtClean="0"/>
              <a:t>technique(</a:t>
            </a:r>
            <a:r>
              <a:rPr lang="en-US" dirty="0" err="1" smtClean="0"/>
              <a:t>cho</a:t>
            </a:r>
            <a:r>
              <a:rPr lang="en-US" dirty="0" smtClean="0"/>
              <a:t>)</a:t>
            </a:r>
            <a:br>
              <a:rPr lang="en-US" dirty="0" smtClean="0"/>
            </a:br>
            <a:endParaRPr lang="fa-I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132856"/>
            <a:ext cx="4835227" cy="344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9700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a:t>Internal iliac artery ligation</a:t>
            </a:r>
            <a:endParaRPr lang="fa-IR"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marL="118872" indent="0" algn="l">
              <a:buNone/>
            </a:pPr>
            <a:r>
              <a:rPr lang="en-US" b="1" i="1" dirty="0"/>
              <a:t>Bilateral ligation of the internal iliac arteries (hypogastric arteries) has been used to</a:t>
            </a:r>
          </a:p>
          <a:p>
            <a:pPr marL="118872" indent="0" algn="l">
              <a:buNone/>
            </a:pPr>
            <a:r>
              <a:rPr lang="en-US" b="1" i="1" dirty="0"/>
              <a:t>control uterine hemorrhage by reducing the pulse pressure of blood flowing to the </a:t>
            </a:r>
            <a:r>
              <a:rPr lang="en-US" b="1" i="1" dirty="0" smtClean="0"/>
              <a:t>uterus.</a:t>
            </a:r>
          </a:p>
          <a:p>
            <a:pPr marL="118872" indent="0" algn="l">
              <a:buNone/>
            </a:pPr>
            <a:r>
              <a:rPr lang="en-US" b="1" i="1" dirty="0" smtClean="0"/>
              <a:t> </a:t>
            </a:r>
            <a:r>
              <a:rPr lang="en-US" b="1" i="1" dirty="0"/>
              <a:t>The utility of internal </a:t>
            </a:r>
            <a:r>
              <a:rPr lang="en-US" b="1" i="1" dirty="0" smtClean="0"/>
              <a:t>iliac artery </a:t>
            </a:r>
            <a:r>
              <a:rPr lang="en-US" b="1" i="1" dirty="0"/>
              <a:t>ligation may be compromised when there are extensive collateral vessels (such as in placenta </a:t>
            </a:r>
            <a:r>
              <a:rPr lang="en-US" b="1" i="1" dirty="0" err="1"/>
              <a:t>percreta</a:t>
            </a:r>
            <a:r>
              <a:rPr lang="en-US" b="1" i="1" dirty="0"/>
              <a:t>). </a:t>
            </a:r>
            <a:endParaRPr lang="fa-IR" b="1" i="1" dirty="0"/>
          </a:p>
        </p:txBody>
      </p:sp>
    </p:spTree>
    <p:extLst>
      <p:ext uri="{BB962C8B-B14F-4D97-AF65-F5344CB8AC3E}">
        <p14:creationId xmlns:p14="http://schemas.microsoft.com/office/powerpoint/2010/main" val="13485708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i="1" dirty="0"/>
              <a:t>The technique is challenging </a:t>
            </a:r>
            <a:endParaRPr lang="fa-IR" dirty="0"/>
          </a:p>
        </p:txBody>
      </p:sp>
      <p:sp>
        <p:nvSpPr>
          <p:cNvPr id="3" name="Content Placeholder 2"/>
          <p:cNvSpPr>
            <a:spLocks noGrp="1"/>
          </p:cNvSpPr>
          <p:nvPr>
            <p:ph idx="1"/>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85000" lnSpcReduction="20000"/>
          </a:bodyPr>
          <a:lstStyle/>
          <a:p>
            <a:pPr marL="118872" indent="0" algn="l">
              <a:buNone/>
            </a:pPr>
            <a:r>
              <a:rPr lang="en-US" b="1" i="1" dirty="0" smtClean="0"/>
              <a:t>large uterus</a:t>
            </a:r>
            <a:endParaRPr lang="en-US" b="1" i="1" dirty="0"/>
          </a:p>
          <a:p>
            <a:pPr marL="118872" indent="0" algn="l">
              <a:buNone/>
            </a:pPr>
            <a:r>
              <a:rPr lang="en-US" b="1" i="1" dirty="0"/>
              <a:t>transverse lower abdominal </a:t>
            </a:r>
            <a:r>
              <a:rPr lang="en-US" b="1" i="1" dirty="0" smtClean="0"/>
              <a:t>incision </a:t>
            </a:r>
          </a:p>
          <a:p>
            <a:pPr marL="118872" indent="0" algn="l">
              <a:buNone/>
            </a:pPr>
            <a:r>
              <a:rPr lang="en-US" b="1" i="1" dirty="0" smtClean="0"/>
              <a:t>ongoing </a:t>
            </a:r>
            <a:r>
              <a:rPr lang="en-US" b="1" i="1" dirty="0"/>
              <a:t>pelvic </a:t>
            </a:r>
            <a:r>
              <a:rPr lang="en-US" b="1" i="1" dirty="0" smtClean="0"/>
              <a:t>hemorrhage </a:t>
            </a:r>
          </a:p>
          <a:p>
            <a:pPr marL="118872" indent="0" algn="l">
              <a:buNone/>
            </a:pPr>
            <a:r>
              <a:rPr lang="en-US" b="1" i="1" dirty="0" smtClean="0"/>
              <a:t>or </a:t>
            </a:r>
            <a:r>
              <a:rPr lang="en-US" b="1" i="1" dirty="0"/>
              <a:t>the patient has a high body mass </a:t>
            </a:r>
            <a:r>
              <a:rPr lang="en-US" b="1" i="1" dirty="0" smtClean="0"/>
              <a:t>index</a:t>
            </a:r>
          </a:p>
          <a:p>
            <a:pPr marL="118872" indent="0" algn="l">
              <a:buNone/>
            </a:pPr>
            <a:r>
              <a:rPr lang="en-US" b="1" i="1" dirty="0" smtClean="0"/>
              <a:t>Successful and </a:t>
            </a:r>
            <a:r>
              <a:rPr lang="en-US" b="1" i="1" dirty="0"/>
              <a:t>safe bilateral hypogastric ligation becomes even more difficult when attempted by a surgeon who rarely </a:t>
            </a:r>
            <a:r>
              <a:rPr lang="en-US" b="1" i="1" dirty="0" smtClean="0"/>
              <a:t>operates deep </a:t>
            </a:r>
            <a:r>
              <a:rPr lang="en-US" b="1" i="1" dirty="0"/>
              <a:t>in the pelvic retroperitoneal space </a:t>
            </a:r>
            <a:endParaRPr lang="en-US" b="1" i="1" dirty="0" smtClean="0"/>
          </a:p>
          <a:p>
            <a:pPr marL="118872" indent="0" algn="l">
              <a:buNone/>
            </a:pPr>
            <a:endParaRPr lang="en-US" b="1" i="1" dirty="0"/>
          </a:p>
          <a:p>
            <a:pPr marL="118872" indent="0" algn="l">
              <a:buNone/>
            </a:pPr>
            <a:r>
              <a:rPr lang="en-US" b="1" i="1" dirty="0" smtClean="0"/>
              <a:t> </a:t>
            </a:r>
            <a:r>
              <a:rPr lang="en-US" b="1" i="1" dirty="0"/>
              <a:t>For these reasons, uterine compression sutures and, </a:t>
            </a:r>
            <a:r>
              <a:rPr lang="en-US" b="1" i="1" dirty="0" smtClean="0"/>
              <a:t>less commonly</a:t>
            </a:r>
            <a:endParaRPr lang="en-US" b="1" i="1" dirty="0"/>
          </a:p>
          <a:p>
            <a:pPr marL="118872" indent="0" algn="l">
              <a:buNone/>
            </a:pPr>
            <a:r>
              <a:rPr lang="en-US" b="1" i="1" dirty="0"/>
              <a:t>uterine artery ligation, have largely replaced this procedure as first-line surgical options. </a:t>
            </a:r>
            <a:endParaRPr lang="fa-IR" b="1" i="1" dirty="0"/>
          </a:p>
        </p:txBody>
      </p:sp>
    </p:spTree>
    <p:extLst>
      <p:ext uri="{BB962C8B-B14F-4D97-AF65-F5344CB8AC3E}">
        <p14:creationId xmlns:p14="http://schemas.microsoft.com/office/powerpoint/2010/main" val="674099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10000"/>
          </a:bodyPr>
          <a:lstStyle/>
          <a:p>
            <a:pPr marL="118872" indent="0" algn="l">
              <a:buNone/>
            </a:pPr>
            <a:r>
              <a:rPr lang="en-US" b="1" i="1" dirty="0"/>
              <a:t>•Use visual aids (</a:t>
            </a:r>
            <a:r>
              <a:rPr lang="en-US" b="1" i="1" dirty="0" err="1"/>
              <a:t>eg</a:t>
            </a:r>
            <a:r>
              <a:rPr lang="en-US" b="1" i="1" dirty="0"/>
              <a:t>, posters) that correlate the size and appearance of blood on specific surfaces (</a:t>
            </a:r>
            <a:r>
              <a:rPr lang="en-US" b="1" i="1" dirty="0" err="1"/>
              <a:t>eg</a:t>
            </a:r>
            <a:r>
              <a:rPr lang="en-US" b="1" i="1" dirty="0"/>
              <a:t>,</a:t>
            </a:r>
          </a:p>
          <a:p>
            <a:pPr marL="118872" indent="0" algn="l">
              <a:buNone/>
            </a:pPr>
            <a:r>
              <a:rPr lang="en-US" b="1" i="1" dirty="0"/>
              <a:t>maternity pad, bed sheet, lap sponge) with the volume of blood absorbed by that surface. Regularly</a:t>
            </a:r>
          </a:p>
          <a:p>
            <a:pPr marL="118872" indent="0" algn="l">
              <a:buNone/>
            </a:pPr>
            <a:r>
              <a:rPr lang="en-US" b="1" i="1" dirty="0"/>
              <a:t>scheduling standardized training in the use of these charts can be helpful for this assessment.</a:t>
            </a:r>
          </a:p>
          <a:p>
            <a:pPr marL="118872" indent="0" algn="l">
              <a:buNone/>
            </a:pPr>
            <a:r>
              <a:rPr lang="en-US" b="1" i="1" dirty="0"/>
              <a:t>•Measure the total weight of bloody materials and subtract the known weight of the same materials when dry.</a:t>
            </a:r>
          </a:p>
          <a:p>
            <a:pPr marL="118872" indent="0" algn="l">
              <a:buNone/>
            </a:pPr>
            <a:r>
              <a:rPr lang="en-US" b="1" i="1" dirty="0"/>
              <a:t>The difference in weight between wet and dry in grams approximates the volume of blood in milliliters.</a:t>
            </a:r>
            <a:endParaRPr lang="fa-IR" b="1" i="1" dirty="0"/>
          </a:p>
        </p:txBody>
      </p:sp>
    </p:spTree>
    <p:extLst>
      <p:ext uri="{BB962C8B-B14F-4D97-AF65-F5344CB8AC3E}">
        <p14:creationId xmlns:p14="http://schemas.microsoft.com/office/powerpoint/2010/main" val="6082681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HYSTERECTOMY </a:t>
            </a:r>
            <a:endParaRPr lang="fa-IR"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118872" indent="0" algn="l">
              <a:buNone/>
            </a:pPr>
            <a:r>
              <a:rPr lang="en-US" b="1" i="1" dirty="0" smtClean="0"/>
              <a:t> </a:t>
            </a:r>
            <a:r>
              <a:rPr lang="en-US" b="1" i="1" dirty="0"/>
              <a:t>Hysterectomy is generally the last resort for treatment of atony, but should not be delayed in</a:t>
            </a:r>
          </a:p>
          <a:p>
            <a:pPr marL="118872" indent="0" algn="l">
              <a:buNone/>
            </a:pPr>
            <a:r>
              <a:rPr lang="en-US" b="1" i="1" dirty="0"/>
              <a:t>women who require prompt control of uterine hemorrhage to prevent death. </a:t>
            </a:r>
            <a:endParaRPr lang="en-US" b="1" i="1" dirty="0" smtClean="0"/>
          </a:p>
          <a:p>
            <a:pPr marL="118872" indent="0" algn="l">
              <a:buNone/>
            </a:pPr>
            <a:endParaRPr lang="en-US" b="1" i="1" dirty="0"/>
          </a:p>
          <a:p>
            <a:pPr marL="118872" indent="0" algn="l">
              <a:buNone/>
            </a:pPr>
            <a:r>
              <a:rPr lang="en-US" b="1" i="1" dirty="0" smtClean="0"/>
              <a:t>By </a:t>
            </a:r>
            <a:r>
              <a:rPr lang="en-US" b="1" i="1" dirty="0"/>
              <a:t>comparison, in women with placenta</a:t>
            </a:r>
          </a:p>
          <a:p>
            <a:pPr marL="118872" indent="0" algn="l">
              <a:buNone/>
            </a:pPr>
            <a:r>
              <a:rPr lang="en-US" b="1" i="1" dirty="0" err="1"/>
              <a:t>accreta</a:t>
            </a:r>
            <a:r>
              <a:rPr lang="en-US" b="1" i="1" dirty="0"/>
              <a:t>/increta/</a:t>
            </a:r>
            <a:r>
              <a:rPr lang="en-US" b="1" i="1" dirty="0" err="1"/>
              <a:t>percreta</a:t>
            </a:r>
            <a:r>
              <a:rPr lang="en-US" b="1" i="1" dirty="0"/>
              <a:t> or uterine rupture, early resort to hysterectomy is one of the best approaches for controlling</a:t>
            </a:r>
          </a:p>
          <a:p>
            <a:pPr marL="118872" indent="0" algn="l">
              <a:buNone/>
            </a:pPr>
            <a:r>
              <a:rPr lang="en-US" b="1" i="1" dirty="0"/>
              <a:t>hemorrhage. </a:t>
            </a:r>
            <a:endParaRPr lang="en-US" b="1" i="1" dirty="0" smtClean="0"/>
          </a:p>
          <a:p>
            <a:pPr marL="118872" indent="0" algn="l">
              <a:buNone/>
            </a:pPr>
            <a:endParaRPr lang="en-US" b="1" i="1" dirty="0"/>
          </a:p>
          <a:p>
            <a:pPr marL="118872" indent="0" algn="l">
              <a:buNone/>
            </a:pPr>
            <a:r>
              <a:rPr lang="en-US" b="1" i="1" dirty="0" smtClean="0"/>
              <a:t>With </a:t>
            </a:r>
            <a:r>
              <a:rPr lang="en-US" b="1" i="1" dirty="0"/>
              <a:t>improving prenatal diagnosis of placental attachment disorders, hysterectomy can often be anticipated</a:t>
            </a:r>
          </a:p>
          <a:p>
            <a:pPr marL="118872" indent="0" algn="l">
              <a:buNone/>
            </a:pPr>
            <a:r>
              <a:rPr lang="en-US" b="1" i="1" dirty="0"/>
              <a:t>and discussed with the patient before cesarean delivery</a:t>
            </a:r>
            <a:r>
              <a:rPr lang="en-US" b="1" i="1" dirty="0" smtClean="0"/>
              <a:t>.</a:t>
            </a:r>
            <a:endParaRPr lang="fa-IR" b="1" i="1" dirty="0"/>
          </a:p>
        </p:txBody>
      </p:sp>
    </p:spTree>
    <p:extLst>
      <p:ext uri="{BB962C8B-B14F-4D97-AF65-F5344CB8AC3E}">
        <p14:creationId xmlns:p14="http://schemas.microsoft.com/office/powerpoint/2010/main" val="3273974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1231</TotalTime>
  <Words>4221</Words>
  <Application>Microsoft Office PowerPoint</Application>
  <PresentationFormat>On-screen Show (4:3)</PresentationFormat>
  <Paragraphs>446</Paragraphs>
  <Slides>90</Slides>
  <Notes>3</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Module</vt:lpstr>
      <vt:lpstr>MANAGEMENT postparum hemorrhage </vt:lpstr>
      <vt:lpstr>PowerPoint Presentation</vt:lpstr>
      <vt:lpstr>The management of PPH is multifaceted </vt:lpstr>
      <vt:lpstr>Coordination is essential and can be facilitated by protocols </vt:lpstr>
      <vt:lpstr>General principles </vt:lpstr>
      <vt:lpstr>PowerPoint Presentation</vt:lpstr>
      <vt:lpstr>PowerPoint Presentation</vt:lpstr>
      <vt:lpstr>Key components of evaluation and treatment </vt:lpstr>
      <vt:lpstr>PowerPoint Presentation</vt:lpstr>
      <vt:lpstr>PowerPoint Presentation</vt:lpstr>
      <vt:lpstr>PowerPoint Presentation</vt:lpstr>
      <vt:lpstr>PowerPoint Presentation</vt:lpstr>
      <vt:lpstr>Hemoglobin and hematocrit </vt:lpstr>
      <vt:lpstr>PowerPoint Presentation</vt:lpstr>
      <vt:lpstr>PowerPoint Presentation</vt:lpstr>
      <vt:lpstr>PowerPoint Presentation</vt:lpstr>
      <vt:lpstr>PowerPoint Presentation</vt:lpstr>
      <vt:lpstr>Management of postpartum hemorrhage at vaginal delivery</vt:lpstr>
      <vt:lpstr>Uterine massage and compression</vt:lpstr>
      <vt:lpstr>PowerPoint Presentation</vt:lpstr>
      <vt:lpstr>Intravenous access</vt:lpstr>
      <vt:lpstr>Oxygenation</vt:lpstr>
      <vt:lpstr>Laboratory tests </vt:lpstr>
      <vt:lpstr>PowerPoint Presentation</vt:lpstr>
      <vt:lpstr>Fibrinogen as a predictor of worsening hemorrhage/coagulopathy </vt:lpstr>
      <vt:lpstr>The most common electrolyte abnormalities</vt:lpstr>
      <vt:lpstr>Ionized calcium </vt:lpstr>
      <vt:lpstr>PowerPoint Presentation</vt:lpstr>
      <vt:lpstr>Potassium</vt:lpstr>
      <vt:lpstr>Uterotonic drugs</vt:lpstr>
      <vt:lpstr>Carboprost tromethamine  (15 methyl-PGF2alpha, Hemabate) </vt:lpstr>
      <vt:lpstr>Methylergonovine</vt:lpstr>
      <vt:lpstr>Misoprostol (PGE1) </vt:lpstr>
      <vt:lpstr>The optimum dose and route of misoprostol administration are unclear </vt:lpstr>
      <vt:lpstr>PowerPoint Presentation</vt:lpstr>
      <vt:lpstr>PowerPoint Presentation</vt:lpstr>
      <vt:lpstr>Tranexamic acid </vt:lpstr>
      <vt:lpstr>Remove retained products of conception </vt:lpstr>
      <vt:lpstr>Uterine tamponade </vt:lpstr>
      <vt:lpstr>Red blood cells, platelets, plasma</vt:lpstr>
      <vt:lpstr>continue to transfuse RBCs, platelets, cryoprecipitate, and FFP to achieve the  following targets</vt:lpstr>
      <vt:lpstr>Different protocols:</vt:lpstr>
      <vt:lpstr>PowerPoint Presentation</vt:lpstr>
      <vt:lpstr>PowerPoint Presentation</vt:lpstr>
      <vt:lpstr>PowerPoint Presentation</vt:lpstr>
      <vt:lpstr>PowerPoint Presentation</vt:lpstr>
      <vt:lpstr>When bleeding is controlled and the patient is stable, the infusion further blood products is likely to only add risk (eg, fluid overload and transfusion complications) without clear benefit</vt:lpstr>
      <vt:lpstr>Recombinant factor VIIa </vt:lpstr>
      <vt:lpstr>PowerPoint Presentation</vt:lpstr>
      <vt:lpstr>SECONDARY INTERVENTIONS</vt:lpstr>
      <vt:lpstr>After vaginal delivery</vt:lpstr>
      <vt:lpstr>PowerPoint Presentation</vt:lpstr>
      <vt:lpstr>PowerPoint Presentation</vt:lpstr>
      <vt:lpstr>PowerPoint Presentation</vt:lpstr>
      <vt:lpstr>PowerPoint Presentation</vt:lpstr>
      <vt:lpstr>Two pitfalls to avoid</vt:lpstr>
      <vt:lpstr>Two pitfalls to avoid</vt:lpstr>
      <vt:lpstr>Exclude uterine rupture </vt:lpstr>
      <vt:lpstr>Arterial embolization</vt:lpstr>
      <vt:lpstr>PowerPoint Presentation</vt:lpstr>
      <vt:lpstr>INDICATIONS FOR LAPAROTOMY</vt:lpstr>
      <vt:lpstr>PowerPoint Presentation</vt:lpstr>
      <vt:lpstr>Hysterectomy</vt:lpstr>
      <vt:lpstr>PowerPoint Presentation</vt:lpstr>
      <vt:lpstr>PowerPoint Presentation</vt:lpstr>
      <vt:lpstr>PowerPoint Presentation</vt:lpstr>
      <vt:lpstr>Management of postpartum hemorrhage at cesarean delivery</vt:lpstr>
      <vt:lpstr>Ongoing bleeding may not be recognized when it is :</vt:lpstr>
      <vt:lpstr>Serious hemorrhage from the uterine incision </vt:lpstr>
      <vt:lpstr>TEMPORIZING MEASURES</vt:lpstr>
      <vt:lpstr>CONSERVATIVE SURGICAL INTERVENTIONS </vt:lpstr>
      <vt:lpstr>Local techniques for managing focal bleeding from the placental site</vt:lpstr>
      <vt:lpstr>Uterine artery and utero-ovarian artery ligation</vt:lpstr>
      <vt:lpstr>PowerPoint Presentation</vt:lpstr>
      <vt:lpstr>PowerPoint Presentation</vt:lpstr>
      <vt:lpstr>Bilateral ligation of the arteries and veins </vt:lpstr>
      <vt:lpstr>PowerPoint Presentation</vt:lpstr>
      <vt:lpstr>Uterine compression sutures</vt:lpstr>
      <vt:lpstr>PowerPoint Presentation</vt:lpstr>
      <vt:lpstr>PowerPoint Presentation</vt:lpstr>
      <vt:lpstr>Uterine brace sutures (Lynch)</vt:lpstr>
      <vt:lpstr>PowerPoint Presentation</vt:lpstr>
      <vt:lpstr>Other compression techniques</vt:lpstr>
      <vt:lpstr>PowerPoint Presentation</vt:lpstr>
      <vt:lpstr>PowerPoint Presentation</vt:lpstr>
      <vt:lpstr>Pereira sutures</vt:lpstr>
      <vt:lpstr>Compression option: Square-suture technique(cho) </vt:lpstr>
      <vt:lpstr>Internal iliac artery ligation</vt:lpstr>
      <vt:lpstr>The technique is challenging </vt:lpstr>
      <vt:lpstr>HYSTERECTOMY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dc:title>
  <dc:creator>FiRe</dc:creator>
  <cp:lastModifiedBy>FiRe</cp:lastModifiedBy>
  <cp:revision>83</cp:revision>
  <dcterms:created xsi:type="dcterms:W3CDTF">2015-10-07T09:20:54Z</dcterms:created>
  <dcterms:modified xsi:type="dcterms:W3CDTF">2015-10-16T19:54:14Z</dcterms:modified>
</cp:coreProperties>
</file>