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4"/>
  </p:notesMasterIdLst>
  <p:sldIdLst>
    <p:sldId id="256" r:id="rId2"/>
    <p:sldId id="258" r:id="rId3"/>
    <p:sldId id="309" r:id="rId4"/>
    <p:sldId id="259" r:id="rId5"/>
    <p:sldId id="260" r:id="rId6"/>
    <p:sldId id="261" r:id="rId7"/>
    <p:sldId id="262" r:id="rId8"/>
    <p:sldId id="294" r:id="rId9"/>
    <p:sldId id="263" r:id="rId10"/>
    <p:sldId id="264" r:id="rId11"/>
    <p:sldId id="265" r:id="rId12"/>
    <p:sldId id="266" r:id="rId13"/>
    <p:sldId id="267" r:id="rId14"/>
    <p:sldId id="268" r:id="rId15"/>
    <p:sldId id="269" r:id="rId16"/>
    <p:sldId id="270" r:id="rId17"/>
    <p:sldId id="271" r:id="rId18"/>
    <p:sldId id="279" r:id="rId19"/>
    <p:sldId id="272" r:id="rId20"/>
    <p:sldId id="273" r:id="rId21"/>
    <p:sldId id="274" r:id="rId22"/>
    <p:sldId id="275" r:id="rId23"/>
    <p:sldId id="276" r:id="rId24"/>
    <p:sldId id="277" r:id="rId25"/>
    <p:sldId id="278" r:id="rId26"/>
    <p:sldId id="280" r:id="rId27"/>
    <p:sldId id="283" r:id="rId28"/>
    <p:sldId id="284" r:id="rId29"/>
    <p:sldId id="281" r:id="rId30"/>
    <p:sldId id="282" r:id="rId31"/>
    <p:sldId id="287" r:id="rId32"/>
    <p:sldId id="295" r:id="rId33"/>
    <p:sldId id="296" r:id="rId34"/>
    <p:sldId id="297" r:id="rId35"/>
    <p:sldId id="298" r:id="rId36"/>
    <p:sldId id="288" r:id="rId37"/>
    <p:sldId id="285" r:id="rId38"/>
    <p:sldId id="286" r:id="rId39"/>
    <p:sldId id="289" r:id="rId40"/>
    <p:sldId id="290" r:id="rId41"/>
    <p:sldId id="299" r:id="rId42"/>
    <p:sldId id="300" r:id="rId43"/>
    <p:sldId id="301" r:id="rId44"/>
    <p:sldId id="302" r:id="rId45"/>
    <p:sldId id="291" r:id="rId46"/>
    <p:sldId id="303" r:id="rId47"/>
    <p:sldId id="304" r:id="rId48"/>
    <p:sldId id="306" r:id="rId49"/>
    <p:sldId id="307" r:id="rId50"/>
    <p:sldId id="305" r:id="rId51"/>
    <p:sldId id="292" r:id="rId52"/>
    <p:sldId id="31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1A4BB0-F224-41F7-99C1-70DE5CF5F101}" type="datetimeFigureOut">
              <a:rPr lang="en-US" smtClean="0"/>
              <a:pPr/>
              <a:t>9/30/2015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A54548-5AAE-4F52-8C4C-002A61C80F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A54548-5AAE-4F52-8C4C-002A61C80F7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endParaRPr lang="en-US" dirty="0"/>
          </a:p>
        </p:txBody>
      </p:sp>
      <p:sp>
        <p:nvSpPr>
          <p:cNvPr id="4" name="Slide Number Placeholder 3"/>
          <p:cNvSpPr>
            <a:spLocks noGrp="1"/>
          </p:cNvSpPr>
          <p:nvPr>
            <p:ph type="sldNum" sz="quarter" idx="10"/>
          </p:nvPr>
        </p:nvSpPr>
        <p:spPr/>
        <p:txBody>
          <a:bodyPr/>
          <a:lstStyle/>
          <a:p>
            <a:fld id="{0AA54548-5AAE-4F52-8C4C-002A61C80F74}"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A54548-5AAE-4F52-8C4C-002A61C80F74}"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3CCE0E8-47E4-409E-A76F-0CED133AD66B}" type="datetimeFigureOut">
              <a:rPr lang="en-US" smtClean="0"/>
              <a:pPr/>
              <a:t>9/30/2015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B4183AC-8184-4B81-8531-7CEAB033B0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CCE0E8-47E4-409E-A76F-0CED133AD66B}" type="datetimeFigureOut">
              <a:rPr lang="en-US" smtClean="0"/>
              <a:pPr/>
              <a:t>9/30/2015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4183AC-8184-4B81-8531-7CEAB033B0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3CCE0E8-47E4-409E-A76F-0CED133AD66B}" type="datetimeFigureOut">
              <a:rPr lang="en-US" smtClean="0"/>
              <a:pPr/>
              <a:t>9/30/2015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B4183AC-8184-4B81-8531-7CEAB033B0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CCE0E8-47E4-409E-A76F-0CED133AD66B}" type="datetimeFigureOut">
              <a:rPr lang="en-US" smtClean="0"/>
              <a:pPr/>
              <a:t>9/30/2015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B4183AC-8184-4B81-8531-7CEAB033B0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3CCE0E8-47E4-409E-A76F-0CED133AD66B}" type="datetimeFigureOut">
              <a:rPr lang="en-US" smtClean="0"/>
              <a:pPr/>
              <a:t>9/30/2015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B4183AC-8184-4B81-8531-7CEAB033B0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CCE0E8-47E4-409E-A76F-0CED133AD66B}" type="datetimeFigureOut">
              <a:rPr lang="en-US" smtClean="0"/>
              <a:pPr/>
              <a:t>9/30/2015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4183AC-8184-4B81-8531-7CEAB033B0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CCE0E8-47E4-409E-A76F-0CED133AD66B}" type="datetimeFigureOut">
              <a:rPr lang="en-US" smtClean="0"/>
              <a:pPr/>
              <a:t>9/30/2015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B4183AC-8184-4B81-8531-7CEAB033B0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3CCE0E8-47E4-409E-A76F-0CED133AD66B}" type="datetimeFigureOut">
              <a:rPr lang="en-US" smtClean="0"/>
              <a:pPr/>
              <a:t>9/30/2015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B4183AC-8184-4B81-8531-7CEAB033B0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3CCE0E8-47E4-409E-A76F-0CED133AD66B}" type="datetimeFigureOut">
              <a:rPr lang="en-US" smtClean="0"/>
              <a:pPr/>
              <a:t>9/30/2015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B4183AC-8184-4B81-8531-7CEAB033B0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CCE0E8-47E4-409E-A76F-0CED133AD66B}" type="datetimeFigureOut">
              <a:rPr lang="en-US" smtClean="0"/>
              <a:pPr/>
              <a:t>9/30/2015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4183AC-8184-4B81-8531-7CEAB033B0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3CCE0E8-47E4-409E-A76F-0CED133AD66B}" type="datetimeFigureOut">
              <a:rPr lang="en-US" smtClean="0"/>
              <a:pPr/>
              <a:t>9/30/2015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B4183AC-8184-4B81-8531-7CEAB033B02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3CCE0E8-47E4-409E-A76F-0CED133AD66B}" type="datetimeFigureOut">
              <a:rPr lang="en-US" smtClean="0"/>
              <a:pPr/>
              <a:t>9/30/2015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B4183AC-8184-4B81-8531-7CEAB033B0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کلیات درمان مسمومیتها</a:t>
            </a:r>
            <a:endParaRPr lang="en-US" dirty="0"/>
          </a:p>
        </p:txBody>
      </p:sp>
      <p:sp>
        <p:nvSpPr>
          <p:cNvPr id="3" name="Subtitle 2"/>
          <p:cNvSpPr>
            <a:spLocks noGrp="1"/>
          </p:cNvSpPr>
          <p:nvPr>
            <p:ph type="subTitle" idx="1"/>
          </p:nvPr>
        </p:nvSpPr>
        <p:spPr/>
        <p:txBody>
          <a:bodyPr/>
          <a:lstStyle/>
          <a:p>
            <a:r>
              <a:rPr lang="fa-IR" dirty="0" smtClean="0"/>
              <a:t>دکتر ارتین کمالی ثابتی</a:t>
            </a:r>
          </a:p>
          <a:p>
            <a:r>
              <a:rPr lang="fa-IR" smtClean="0"/>
              <a:t>متخصص پزشکی قانونی ومسمومیتها</a:t>
            </a:r>
            <a:endParaRPr lang="fa-I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ازمایشات توکسیکولوژی</a:t>
            </a:r>
            <a:endParaRPr lang="en-US" dirty="0"/>
          </a:p>
        </p:txBody>
      </p:sp>
      <p:sp>
        <p:nvSpPr>
          <p:cNvPr id="3" name="Content Placeholder 2"/>
          <p:cNvSpPr>
            <a:spLocks noGrp="1"/>
          </p:cNvSpPr>
          <p:nvPr>
            <p:ph idx="1"/>
          </p:nvPr>
        </p:nvSpPr>
        <p:spPr/>
        <p:txBody>
          <a:bodyPr/>
          <a:lstStyle/>
          <a:p>
            <a:pPr algn="r">
              <a:buNone/>
            </a:pPr>
            <a:r>
              <a:rPr lang="fa-IR" dirty="0" smtClean="0"/>
              <a:t> 1- استفاده کنید از: -مشخصات کلینیکی</a:t>
            </a:r>
          </a:p>
          <a:p>
            <a:pPr algn="r">
              <a:buNone/>
            </a:pPr>
            <a:r>
              <a:rPr lang="fa-IR" dirty="0" smtClean="0"/>
              <a:t>                       - پروگنوز احتمالی</a:t>
            </a:r>
          </a:p>
          <a:p>
            <a:pPr algn="r">
              <a:buNone/>
            </a:pPr>
            <a:r>
              <a:rPr lang="fa-IR" dirty="0" smtClean="0"/>
              <a:t>                       - درمان مناسب</a:t>
            </a:r>
          </a:p>
          <a:p>
            <a:pPr algn="r">
              <a:buNone/>
            </a:pPr>
            <a:r>
              <a:rPr lang="fa-IR" dirty="0" smtClean="0"/>
              <a:t>                       - مونیتورینگ درمان</a:t>
            </a:r>
          </a:p>
          <a:p>
            <a:pPr algn="r">
              <a:buNone/>
            </a:pPr>
            <a:r>
              <a:rPr lang="fa-IR" dirty="0" smtClean="0"/>
              <a:t> 2- اسکرین توکسیکولوژی : - بر اساس تاریخچه-مشخصات کلینیکی –مواد ناشناخته یا عدم تناسب بین تاریخچه و علائ کلنیکی </a:t>
            </a:r>
          </a:p>
          <a:p>
            <a:pPr algn="r">
              <a:buNone/>
            </a:pPr>
            <a:r>
              <a:rPr lang="fa-IR" dirty="0" smtClean="0"/>
              <a:t>                                  - مواد بصور گوناگون در ازمایشات دیده میشوند</a:t>
            </a:r>
          </a:p>
          <a:p>
            <a:pPr algn="r">
              <a:buNone/>
            </a:pPr>
            <a:r>
              <a:rPr lang="fa-IR" dirty="0" smtClean="0"/>
              <a:t>                                 - بدانید منظور از نتیجه منفی چیست</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a:buNone/>
            </a:pPr>
            <a:r>
              <a:rPr lang="fa-IR" dirty="0" smtClean="0"/>
              <a:t> 3- سایر </a:t>
            </a:r>
            <a:r>
              <a:rPr lang="fa-IR" smtClean="0"/>
              <a:t>ازمایشات مورد </a:t>
            </a:r>
            <a:r>
              <a:rPr lang="fa-IR" dirty="0" smtClean="0"/>
              <a:t>نیاز: - ازمایشات روتین : فرمول شمارش-الکترولیت –گلوکز- اوره و کراتینین – گازهای شریانی و انالیز ادرار</a:t>
            </a:r>
          </a:p>
          <a:p>
            <a:pPr algn="r">
              <a:buNone/>
            </a:pPr>
            <a:endParaRPr lang="fa-IR" dirty="0" smtClean="0"/>
          </a:p>
          <a:p>
            <a:pPr algn="r">
              <a:buNone/>
            </a:pPr>
            <a:r>
              <a:rPr lang="fa-IR" dirty="0" smtClean="0"/>
              <a:t>                                   - کربوکسی هموگلوبین</a:t>
            </a:r>
          </a:p>
          <a:p>
            <a:pPr algn="r">
              <a:buNone/>
            </a:pPr>
            <a:r>
              <a:rPr lang="fa-IR" dirty="0" smtClean="0"/>
              <a:t>                                  - متهموگلوبین</a:t>
            </a:r>
          </a:p>
          <a:p>
            <a:pPr algn="r">
              <a:buNone/>
            </a:pPr>
            <a:r>
              <a:rPr lang="fa-IR" dirty="0" smtClean="0"/>
              <a:t> 4- بررسی از نظر اسیدوز متابولیک با انیون گپ</a:t>
            </a:r>
          </a:p>
          <a:p>
            <a:pPr algn="r">
              <a:buNone/>
            </a:pPr>
            <a:r>
              <a:rPr lang="en-US" dirty="0" smtClean="0"/>
              <a:t>MUDPILES</a:t>
            </a:r>
            <a:r>
              <a:rPr lang="fa-IR" dirty="0" smtClean="0"/>
              <a:t>                                 -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بررسی های رادیولوژیک</a:t>
            </a:r>
            <a:endParaRPr lang="en-US" dirty="0"/>
          </a:p>
        </p:txBody>
      </p:sp>
      <p:sp>
        <p:nvSpPr>
          <p:cNvPr id="3" name="Content Placeholder 2"/>
          <p:cNvSpPr>
            <a:spLocks noGrp="1"/>
          </p:cNvSpPr>
          <p:nvPr>
            <p:ph idx="1"/>
          </p:nvPr>
        </p:nvSpPr>
        <p:spPr/>
        <p:txBody>
          <a:bodyPr/>
          <a:lstStyle/>
          <a:p>
            <a:pPr algn="r">
              <a:buNone/>
            </a:pPr>
            <a:r>
              <a:rPr lang="fa-IR" dirty="0" smtClean="0"/>
              <a:t>1- قابل مصرف در برخی از داروها:</a:t>
            </a:r>
          </a:p>
          <a:p>
            <a:pPr algn="r">
              <a:buNone/>
            </a:pPr>
            <a:r>
              <a:rPr lang="fa-IR" dirty="0" smtClean="0"/>
              <a:t>                                           اهن-سرب –جسم خارجی</a:t>
            </a:r>
          </a:p>
          <a:p>
            <a:pPr algn="r">
              <a:buNone/>
            </a:pPr>
            <a:endParaRPr lang="fa-IR" dirty="0" smtClean="0"/>
          </a:p>
          <a:p>
            <a:pPr algn="r">
              <a:buNone/>
            </a:pPr>
            <a:r>
              <a:rPr lang="fa-IR" dirty="0" smtClean="0"/>
              <a:t>2-تشخیص پاتولوژی های ناشی از توکسین ها مانند:</a:t>
            </a:r>
          </a:p>
          <a:p>
            <a:pPr algn="r">
              <a:buNone/>
            </a:pPr>
            <a:r>
              <a:rPr lang="fa-IR" dirty="0" smtClean="0"/>
              <a:t>                                           ادم پولمونر غیرقلبی مانند :</a:t>
            </a:r>
          </a:p>
          <a:p>
            <a:pPr algn="r">
              <a:buNone/>
            </a:pPr>
            <a:r>
              <a:rPr lang="fa-IR" dirty="0" smtClean="0"/>
              <a:t>                                                                سالسیلات –اوپیوئید</a:t>
            </a:r>
          </a:p>
          <a:p>
            <a:pPr algn="r">
              <a:buNone/>
            </a:pPr>
            <a:r>
              <a:rPr lang="fa-IR" dirty="0" smtClean="0"/>
              <a:t>                                           پنومونیت شیمیایی مانند:</a:t>
            </a:r>
          </a:p>
          <a:p>
            <a:pPr algn="r">
              <a:buNone/>
            </a:pPr>
            <a:r>
              <a:rPr lang="fa-IR" dirty="0" smtClean="0"/>
              <a:t>                                                                کربوهیدرات ها</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پایان دادن تماس </a:t>
            </a:r>
            <a:endParaRPr lang="en-US" dirty="0"/>
          </a:p>
        </p:txBody>
      </p:sp>
      <p:sp>
        <p:nvSpPr>
          <p:cNvPr id="3" name="Content Placeholder 2"/>
          <p:cNvSpPr>
            <a:spLocks noGrp="1"/>
          </p:cNvSpPr>
          <p:nvPr>
            <p:ph idx="1"/>
          </p:nvPr>
        </p:nvSpPr>
        <p:spPr/>
        <p:txBody>
          <a:bodyPr/>
          <a:lstStyle/>
          <a:p>
            <a:pPr algn="r">
              <a:buNone/>
            </a:pPr>
            <a:r>
              <a:rPr lang="fa-IR" dirty="0" smtClean="0"/>
              <a:t>1- بستگی دارد به روش مصرف:</a:t>
            </a:r>
          </a:p>
          <a:p>
            <a:pPr algn="r">
              <a:buNone/>
            </a:pPr>
            <a:r>
              <a:rPr lang="fa-IR" dirty="0" smtClean="0"/>
              <a:t>       - تماس چشمی: شستشوی سریع با اب یا سالین برای 15-20 دقیقه</a:t>
            </a:r>
          </a:p>
          <a:p>
            <a:pPr algn="r">
              <a:buNone/>
            </a:pPr>
            <a:r>
              <a:rPr lang="fa-IR" dirty="0" smtClean="0"/>
              <a:t>       -   ”    پوستی: در اوردن جواهرات – لباسها – شستشوی پودرها </a:t>
            </a:r>
          </a:p>
          <a:p>
            <a:pPr algn="r">
              <a:buNone/>
            </a:pPr>
            <a:r>
              <a:rPr lang="fa-IR" dirty="0" smtClean="0"/>
              <a:t>                         شستشوی سریع با اب برای 15 دقیقه (طولانی تر </a:t>
            </a:r>
          </a:p>
          <a:p>
            <a:pPr algn="r">
              <a:buNone/>
            </a:pPr>
            <a:r>
              <a:rPr lang="fa-IR" dirty="0" smtClean="0"/>
              <a:t>                         برای سوزاننده ها) بدون انجام خنثی سازی</a:t>
            </a:r>
          </a:p>
          <a:p>
            <a:pPr algn="r">
              <a:buNone/>
            </a:pPr>
            <a:r>
              <a:rPr lang="fa-IR" dirty="0" smtClean="0"/>
              <a:t>     </a:t>
            </a:r>
          </a:p>
          <a:p>
            <a:pPr algn="r">
              <a:buNone/>
            </a:pPr>
            <a:r>
              <a:rPr lang="fa-IR" dirty="0" smtClean="0"/>
              <a:t>      - استنشاقی : بردن به هوای ازاد</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4- تزریقی/ گزش ها : دراوردن لباس ها- جواهرات( که ممکن است به                                بدن چسبیده باشد)</a:t>
            </a:r>
          </a:p>
          <a:p>
            <a:pPr algn="r">
              <a:buNone/>
            </a:pPr>
            <a:r>
              <a:rPr lang="fa-IR" dirty="0" smtClean="0"/>
              <a:t>                           در مورد گزش ها از برش و مکش خودداری کنید</a:t>
            </a:r>
          </a:p>
          <a:p>
            <a:pPr algn="r">
              <a:buNone/>
            </a:pPr>
            <a:r>
              <a:rPr lang="fa-IR" dirty="0" smtClean="0"/>
              <a:t>                           تورنیکه ؟</a:t>
            </a:r>
          </a:p>
          <a:p>
            <a:pPr algn="r">
              <a:buNone/>
            </a:pPr>
            <a:endParaRPr lang="fa-IR" dirty="0" smtClean="0"/>
          </a:p>
          <a:p>
            <a:pPr algn="r">
              <a:buNone/>
            </a:pPr>
            <a:r>
              <a:rPr lang="fa-IR" dirty="0" smtClean="0"/>
              <a:t> 5- خوراکی : استفاده از اب برای رقیق کردن مواد شیمیایی مانند سوزاننده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جلوگیری از جذب</a:t>
            </a:r>
            <a:endParaRPr lang="en-US" dirty="0"/>
          </a:p>
        </p:txBody>
      </p:sp>
      <p:sp>
        <p:nvSpPr>
          <p:cNvPr id="3" name="Content Placeholder 2"/>
          <p:cNvSpPr>
            <a:spLocks noGrp="1"/>
          </p:cNvSpPr>
          <p:nvPr>
            <p:ph idx="1"/>
          </p:nvPr>
        </p:nvSpPr>
        <p:spPr/>
        <p:txBody>
          <a:bodyPr/>
          <a:lstStyle/>
          <a:p>
            <a:pPr algn="r">
              <a:buNone/>
            </a:pPr>
            <a:r>
              <a:rPr lang="fa-IR" dirty="0" smtClean="0"/>
              <a:t>  1- اندیکاسیون ها: خوردن اخیر – </a:t>
            </a:r>
          </a:p>
          <a:p>
            <a:pPr algn="r">
              <a:buNone/>
            </a:pPr>
            <a:r>
              <a:rPr lang="fa-IR" dirty="0" smtClean="0"/>
              <a:t> </a:t>
            </a:r>
          </a:p>
          <a:p>
            <a:pPr algn="r">
              <a:buNone/>
            </a:pPr>
            <a:r>
              <a:rPr lang="fa-IR" dirty="0" smtClean="0"/>
              <a:t>  2- شربت ایپکاک: </a:t>
            </a:r>
          </a:p>
          <a:p>
            <a:pPr algn="r">
              <a:buNone/>
            </a:pPr>
            <a:r>
              <a:rPr lang="fa-IR" dirty="0" smtClean="0"/>
              <a:t>                       - جهت ایجاد استفراغ برای درمان مصرف خوراکی                             غیر عمدی در منزل در صورتیکه ممنوعیتی وجود                          نداشته باشد.اگر طی 30-60 دقیقه از مصرف                              خوراکی شروع شود بسیار موثر است </a:t>
            </a:r>
          </a:p>
          <a:p>
            <a:pPr algn="r">
              <a:buNone/>
            </a:pPr>
            <a:r>
              <a:rPr lang="fa-IR" dirty="0" smtClean="0"/>
              <a:t>                      - مکانیسم : اثر محرک مستقیم روی مخاط دستگاه                                            گوارش و اثرات تهوع اور مرکزی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 موارد ممنوعیت: لتارژی –تشنج- هیدروکربن ها- سوزاننده ها-                                   جسم خارجی – مواد با شروع اثر سریع برای                                دپرسیون سیستم عصبی مرکزی یا تشنج مانند                                کافور و ضد افسردگی سه حلقه ای</a:t>
            </a:r>
          </a:p>
          <a:p>
            <a:pPr algn="r">
              <a:buNone/>
            </a:pPr>
            <a:endParaRPr lang="fa-IR" dirty="0" smtClean="0"/>
          </a:p>
          <a:p>
            <a:pPr algn="r">
              <a:buNone/>
            </a:pPr>
            <a:r>
              <a:rPr lang="fa-IR" dirty="0" smtClean="0"/>
              <a:t>      - دوز : 6 ماه تا 1 سال : 10 میلی لیتر+ 4 اونس مایع</a:t>
            </a:r>
          </a:p>
          <a:p>
            <a:pPr algn="r">
              <a:buNone/>
            </a:pPr>
            <a:r>
              <a:rPr lang="fa-IR" dirty="0" smtClean="0"/>
              <a:t>               1 سال تا 12 سال : 15 ”       + 4    ”</a:t>
            </a:r>
          </a:p>
          <a:p>
            <a:pPr algn="r">
              <a:buNone/>
            </a:pPr>
            <a:r>
              <a:rPr lang="fa-IR" dirty="0" smtClean="0"/>
              <a:t>               بالای 12 سال    :  30  ”      + 8     ”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 عوارض جانبی: اسهال – بی حالی</a:t>
            </a:r>
          </a:p>
          <a:p>
            <a:pPr algn="r">
              <a:buNone/>
            </a:pPr>
            <a:endParaRPr lang="fa-IR" dirty="0" smtClean="0"/>
          </a:p>
          <a:p>
            <a:pPr algn="r">
              <a:buNone/>
            </a:pPr>
            <a:r>
              <a:rPr lang="fa-IR" dirty="0" smtClean="0"/>
              <a:t>      - توکسیسیته نادر با علائم : استفراغ پایدار – اسهال – پارگی مالوری                                        ویس – خونریزی مغزی در بیماران                                           مسن – پارگی دیافراگم – اسپیراسیون – </a:t>
            </a:r>
          </a:p>
          <a:p>
            <a:pPr algn="r">
              <a:buNone/>
            </a:pPr>
            <a:r>
              <a:rPr lang="fa-IR" dirty="0" smtClean="0"/>
              <a:t>                                      پنومونیت- اریتمی در مصرف مزمن</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endParaRPr lang="fa-IR" dirty="0" smtClean="0"/>
          </a:p>
          <a:p>
            <a:pPr algn="r">
              <a:buNone/>
            </a:pPr>
            <a:endParaRPr lang="fa-IR" dirty="0" smtClean="0"/>
          </a:p>
          <a:p>
            <a:pPr algn="r">
              <a:buNone/>
            </a:pPr>
            <a:r>
              <a:rPr lang="fa-IR" dirty="0" smtClean="0"/>
              <a:t>    مهمترین اندیکاسیون تجویز ایپکاک: </a:t>
            </a:r>
          </a:p>
          <a:p>
            <a:pPr algn="r">
              <a:buNone/>
            </a:pPr>
            <a:r>
              <a:rPr lang="fa-IR" dirty="0" smtClean="0"/>
              <a:t>                                              لاواژ قابل انجام نباشد</a:t>
            </a:r>
          </a:p>
          <a:p>
            <a:pPr algn="r">
              <a:buNone/>
            </a:pPr>
            <a:r>
              <a:rPr lang="fa-IR" dirty="0" smtClean="0"/>
              <a:t>                                              سایز ماده بزرگ باشد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a:buNone/>
            </a:pPr>
            <a:r>
              <a:rPr lang="fa-IR" dirty="0" smtClean="0"/>
              <a:t>   لاواژ اوروگاستریک : </a:t>
            </a:r>
          </a:p>
          <a:p>
            <a:pPr algn="r">
              <a:buNone/>
            </a:pPr>
            <a:r>
              <a:rPr lang="fa-IR" dirty="0" smtClean="0"/>
              <a:t>            1- تخلیه محتویات معده از طریق لوله بزرگ تا زمانیکه مایع                     برگشتی شفاف شود.</a:t>
            </a:r>
          </a:p>
          <a:p>
            <a:pPr algn="r">
              <a:buNone/>
            </a:pPr>
            <a:r>
              <a:rPr lang="fa-IR" dirty="0" smtClean="0"/>
              <a:t>            2- عوارض جانبی : اسپیراسیون (در تمام بیماران بایستی راه                    هوایی محافظت شود)-سیانوز – اپیستاکسی- پرفوراسیون                   مری –هیپوترمی- عدم تعادل مایع و الکترولیت</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Low"/>
            <a:r>
              <a:rPr lang="fa-IR" sz="6000" dirty="0" smtClean="0"/>
              <a:t>اپیدمیولوژی</a:t>
            </a:r>
            <a:endParaRPr lang="en-US" sz="6000" dirty="0"/>
          </a:p>
        </p:txBody>
      </p:sp>
      <p:sp>
        <p:nvSpPr>
          <p:cNvPr id="3" name="Content Placeholder 2"/>
          <p:cNvSpPr>
            <a:spLocks noGrp="1"/>
          </p:cNvSpPr>
          <p:nvPr>
            <p:ph idx="1"/>
          </p:nvPr>
        </p:nvSpPr>
        <p:spPr/>
        <p:txBody>
          <a:bodyPr>
            <a:normAutofit/>
          </a:bodyPr>
          <a:lstStyle/>
          <a:p>
            <a:pPr algn="r">
              <a:buNone/>
            </a:pPr>
            <a:r>
              <a:rPr lang="fa-IR" dirty="0" smtClean="0"/>
              <a:t>  بیش از 2 میلیون نفر در سال در امریکا به مراکز مسمومیت مراجعه میکنند که 12000 مورد منجر به مرگ میشود.( 3-5 میلیون نفر)</a:t>
            </a:r>
          </a:p>
          <a:p>
            <a:pPr algn="r">
              <a:buNone/>
            </a:pPr>
            <a:endParaRPr lang="fa-IR" dirty="0" smtClean="0"/>
          </a:p>
          <a:p>
            <a:pPr algn="r">
              <a:buNone/>
            </a:pPr>
            <a:r>
              <a:rPr lang="fa-IR" dirty="0" smtClean="0"/>
              <a:t>53% از این موارد را کودکان زیر 6 سال تشکیل میدهند.</a:t>
            </a:r>
          </a:p>
          <a:p>
            <a:pPr algn="r">
              <a:buNone/>
            </a:pPr>
            <a:r>
              <a:rPr lang="fa-IR" dirty="0" smtClean="0"/>
              <a:t> </a:t>
            </a:r>
          </a:p>
          <a:p>
            <a:pPr algn="r">
              <a:buNone/>
            </a:pPr>
            <a:r>
              <a:rPr lang="fa-IR" dirty="0" smtClean="0"/>
              <a:t> دربچه های کوچکتر اغلب عامل مسمومیت گیاهان – پاک کننده های خانگی – مواد ارایشی و داروهای بدون نسخه است.</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a:buNone/>
            </a:pPr>
            <a:r>
              <a:rPr lang="fa-IR" dirty="0" smtClean="0"/>
              <a:t>      - موارد منع لاواژ: </a:t>
            </a:r>
          </a:p>
          <a:p>
            <a:pPr algn="r">
              <a:buNone/>
            </a:pPr>
            <a:r>
              <a:rPr lang="fa-IR" dirty="0" smtClean="0"/>
              <a:t>                           - دوز کمتر از توکسیک</a:t>
            </a:r>
          </a:p>
          <a:p>
            <a:pPr algn="r">
              <a:buNone/>
            </a:pPr>
            <a:r>
              <a:rPr lang="fa-IR" dirty="0" smtClean="0"/>
              <a:t>                           - جذب خوب با شارکول</a:t>
            </a:r>
          </a:p>
          <a:p>
            <a:pPr algn="r">
              <a:buNone/>
            </a:pPr>
            <a:r>
              <a:rPr lang="fa-IR" dirty="0" smtClean="0"/>
              <a:t>                           - وجود انتی دوت مناسب</a:t>
            </a:r>
          </a:p>
          <a:p>
            <a:pPr algn="r">
              <a:buNone/>
            </a:pPr>
            <a:r>
              <a:rPr lang="fa-IR" dirty="0" smtClean="0"/>
              <a:t>                           - استفراغ خودبخودی</a:t>
            </a:r>
          </a:p>
          <a:p>
            <a:pPr algn="r">
              <a:buNone/>
            </a:pPr>
            <a:r>
              <a:rPr lang="fa-IR" dirty="0" smtClean="0"/>
              <a:t>                           - گذشت چند ساعت</a:t>
            </a:r>
          </a:p>
          <a:p>
            <a:pPr algn="r">
              <a:buNone/>
            </a:pPr>
            <a:r>
              <a:rPr lang="fa-IR" dirty="0" smtClean="0"/>
              <a:t>                          - عدم توانایی حفاظت از راه هوایی </a:t>
            </a:r>
          </a:p>
          <a:p>
            <a:pPr algn="r">
              <a:buNone/>
            </a:pPr>
            <a:r>
              <a:rPr lang="fa-IR" dirty="0" smtClean="0"/>
              <a:t>                          - مصرف مواد سوزاننده و جسم خارجی و                                        هیدروکربنها</a:t>
            </a:r>
          </a:p>
          <a:p>
            <a:pPr algn="r">
              <a:buNone/>
            </a:pPr>
            <a:r>
              <a:rPr lang="fa-IR" dirty="0" smtClean="0"/>
              <a:t>                          - احتمال پرفوراسیون و خونریزی گوارشی </a:t>
            </a:r>
          </a:p>
          <a:p>
            <a:pPr algn="r">
              <a:buNone/>
            </a:pPr>
            <a:r>
              <a:rPr lang="fa-IR" dirty="0" smtClean="0"/>
              <a:t>                          - بزرگ بودن ماده</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a:buNone/>
            </a:pPr>
            <a:r>
              <a:rPr lang="fa-IR" dirty="0" smtClean="0"/>
              <a:t>        - سایز مناسب لوله در بالغین 36-40</a:t>
            </a:r>
          </a:p>
          <a:p>
            <a:pPr algn="r">
              <a:buNone/>
            </a:pPr>
            <a:r>
              <a:rPr lang="fa-IR" dirty="0" smtClean="0"/>
              <a:t>                               در اطفال 22-28</a:t>
            </a:r>
          </a:p>
          <a:p>
            <a:pPr algn="r">
              <a:buNone/>
            </a:pPr>
            <a:endParaRPr lang="fa-IR" dirty="0" smtClean="0"/>
          </a:p>
          <a:p>
            <a:pPr algn="r">
              <a:buNone/>
            </a:pPr>
            <a:r>
              <a:rPr lang="fa-IR" dirty="0" smtClean="0"/>
              <a:t>       - حجم مورد نیاز برای لاواژ  در بالغین 250 میلی لیتر نرمال سالین </a:t>
            </a:r>
          </a:p>
          <a:p>
            <a:pPr algn="r">
              <a:buNone/>
            </a:pPr>
            <a:r>
              <a:rPr lang="fa-IR" dirty="0" smtClean="0"/>
              <a:t>                                              بچه ها  10-15 میلی لیتر / کیلو تا                                               حداکثر 250 میلی در هر بار                                                  شستشوتا 0.5 تا 1 لیتر  یا تا                                                   زمانی که مایع برگشتی شفاف                                                  شود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 شارکول فعال:  </a:t>
            </a:r>
          </a:p>
          <a:p>
            <a:pPr algn="r">
              <a:buNone/>
            </a:pPr>
            <a:r>
              <a:rPr lang="fa-IR" dirty="0" smtClean="0"/>
              <a:t>1- یکی از روشهای بسیار شایع برای پاکسازی گاستریک  و خط اول درمان در اورژانس </a:t>
            </a:r>
          </a:p>
          <a:p>
            <a:pPr algn="r">
              <a:buNone/>
            </a:pPr>
            <a:r>
              <a:rPr lang="fa-IR" dirty="0" smtClean="0"/>
              <a:t>2- شارکول باعث جذب مواد جهت جلوگیری از جذب سیستمیک میشود.</a:t>
            </a:r>
          </a:p>
          <a:p>
            <a:pPr algn="r">
              <a:buNone/>
            </a:pPr>
            <a:r>
              <a:rPr lang="fa-IR" dirty="0" smtClean="0"/>
              <a:t>بیشتر داروها و مواد شیمیایی در منافذ گرانولهای شارکول بدام میافتند</a:t>
            </a:r>
          </a:p>
          <a:p>
            <a:pPr algn="r">
              <a:buNone/>
            </a:pPr>
            <a:r>
              <a:rPr lang="fa-IR" dirty="0" smtClean="0"/>
              <a:t>3- شارکول بتنهایی اثری بیش از ایپکاک و ترکیب ایپکاک و شارکول دارد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endParaRPr lang="fa-IR" dirty="0" smtClean="0"/>
          </a:p>
          <a:p>
            <a:pPr algn="r">
              <a:buNone/>
            </a:pPr>
            <a:r>
              <a:rPr lang="fa-IR" dirty="0" smtClean="0"/>
              <a:t> 4- کنتراندیکه است در : ایلئوس – جسم خارجی –عدم وجود حفاظت خوب راه هوایی</a:t>
            </a:r>
          </a:p>
          <a:p>
            <a:pPr algn="r">
              <a:buNone/>
            </a:pPr>
            <a:r>
              <a:rPr lang="fa-IR" dirty="0" smtClean="0"/>
              <a:t> </a:t>
            </a:r>
          </a:p>
          <a:p>
            <a:pPr algn="r">
              <a:buNone/>
            </a:pPr>
            <a:r>
              <a:rPr lang="fa-IR" dirty="0" smtClean="0"/>
              <a:t> 5-عوارض جانبی : پنومونیت اسپیراسیون-انسداد مجاری گوارشی</a:t>
            </a:r>
          </a:p>
          <a:p>
            <a:pPr algn="r">
              <a:buNone/>
            </a:pPr>
            <a:endParaRPr lang="fa-IR" dirty="0" smtClean="0"/>
          </a:p>
          <a:p>
            <a:pPr algn="r">
              <a:buNone/>
            </a:pPr>
            <a:r>
              <a:rPr lang="fa-IR" dirty="0" smtClean="0"/>
              <a:t> 6- دوز دوم یا مکرر شارکول در داروهای با جذب تاخیری یا جذب ادامه دار یا با سیکل انتروهپاتیک مانند: کاربامازپین-سالسیلات-والپورات-اهسته رهش یا دارای پوشش روده ای</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7-شارکول فعال مواد زیر را جذب نمیکند: </a:t>
            </a:r>
          </a:p>
          <a:p>
            <a:pPr algn="r">
              <a:buNone/>
            </a:pPr>
            <a:r>
              <a:rPr lang="fa-IR" dirty="0" smtClean="0"/>
              <a:t>            اهن-لیتیوم –سدیم- سیانید- هیدروکربنها –سوزاننده ها-الکلها</a:t>
            </a:r>
          </a:p>
          <a:p>
            <a:pPr algn="r">
              <a:buNone/>
            </a:pPr>
            <a:r>
              <a:rPr lang="fa-IR" dirty="0" smtClean="0"/>
              <a:t> 8- مسهل ها: شارکول بایستی با یک مسهل (اغلب سوربیتول یا سیترات منیزیوم ) جهت تسهیل دفع کمپلکس توکسین/شارکول </a:t>
            </a:r>
          </a:p>
          <a:p>
            <a:pPr algn="r">
              <a:buNone/>
            </a:pPr>
            <a:r>
              <a:rPr lang="fa-IR" dirty="0" smtClean="0"/>
              <a:t> تکرار مصرف تهاجمی مسهل باعث عدم تعادل مایع و الکترولیت بخصوص در بچه ها میشودپس در هر بار مصرف شارکول نباید مسهل مصرف کرد</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a:t>
            </a:r>
          </a:p>
          <a:p>
            <a:pPr algn="r">
              <a:buNone/>
            </a:pPr>
            <a:endParaRPr lang="fa-IR" dirty="0" smtClean="0"/>
          </a:p>
          <a:p>
            <a:pPr algn="r">
              <a:buNone/>
            </a:pPr>
            <a:r>
              <a:rPr lang="fa-IR" dirty="0" smtClean="0"/>
              <a:t>   دوز شارکول فعال: 1 گرم/کیلوگرم در بالغین </a:t>
            </a:r>
          </a:p>
          <a:p>
            <a:pPr algn="r">
              <a:buNone/>
            </a:pPr>
            <a:r>
              <a:rPr lang="fa-IR" dirty="0" smtClean="0"/>
              <a:t>                         0.5-1 ”        در بچه ها </a:t>
            </a:r>
          </a:p>
          <a:p>
            <a:pPr algn="r">
              <a:buNone/>
            </a:pPr>
            <a:endParaRPr lang="fa-IR" dirty="0" smtClean="0"/>
          </a:p>
          <a:p>
            <a:pPr algn="r">
              <a:buNone/>
            </a:pPr>
            <a:r>
              <a:rPr lang="fa-IR" dirty="0" smtClean="0"/>
              <a:t>     شارکول مکرر 0.5 گرم/کیلوگرم/2-4 ساعت/12 ساعت</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mtClean="0"/>
              <a:t>WBI(Whole Bowel </a:t>
            </a:r>
            <a:r>
              <a:rPr lang="en-US" dirty="0" smtClean="0"/>
              <a:t>Irrigation)</a:t>
            </a:r>
            <a:endParaRPr lang="en-US" dirty="0"/>
          </a:p>
        </p:txBody>
      </p:sp>
      <p:sp>
        <p:nvSpPr>
          <p:cNvPr id="3" name="Content Placeholder 2"/>
          <p:cNvSpPr>
            <a:spLocks noGrp="1"/>
          </p:cNvSpPr>
          <p:nvPr>
            <p:ph idx="1"/>
          </p:nvPr>
        </p:nvSpPr>
        <p:spPr/>
        <p:txBody>
          <a:bodyPr/>
          <a:lstStyle/>
          <a:p>
            <a:pPr algn="r">
              <a:buNone/>
            </a:pPr>
            <a:r>
              <a:rPr lang="fa-IR" dirty="0" smtClean="0"/>
              <a:t> </a:t>
            </a:r>
          </a:p>
          <a:p>
            <a:pPr algn="r">
              <a:buNone/>
            </a:pPr>
            <a:endParaRPr lang="fa-IR" dirty="0" smtClean="0"/>
          </a:p>
          <a:p>
            <a:pPr algn="r">
              <a:buNone/>
            </a:pPr>
            <a:r>
              <a:rPr lang="fa-IR" dirty="0" smtClean="0"/>
              <a:t> 1- تمیز کردن دستگاه گوارش </a:t>
            </a:r>
          </a:p>
          <a:p>
            <a:pPr algn="r">
              <a:buNone/>
            </a:pPr>
            <a:r>
              <a:rPr lang="fa-IR" dirty="0" smtClean="0"/>
              <a:t>  2- استفاده از حجمهای زیاد پلی اتیلن گلیکول و الکترولیت</a:t>
            </a:r>
          </a:p>
          <a:p>
            <a:pPr algn="r">
              <a:buNone/>
            </a:pPr>
            <a:r>
              <a:rPr lang="fa-IR" dirty="0" smtClean="0"/>
              <a:t>  3- کمک کننده در کاهش جذب اهن –سرب-داروهای اهسته رهش – جسم خارجی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 موارد منع شستشوی کامل روده:</a:t>
            </a:r>
          </a:p>
          <a:p>
            <a:pPr algn="r">
              <a:buNone/>
            </a:pPr>
            <a:r>
              <a:rPr lang="fa-IR" dirty="0" smtClean="0"/>
              <a:t>                                    اسهال قبلی یا فعلی  یا قابل پیش بینی</a:t>
            </a:r>
          </a:p>
          <a:p>
            <a:pPr algn="r">
              <a:buNone/>
            </a:pPr>
            <a:r>
              <a:rPr lang="fa-IR" dirty="0" smtClean="0"/>
              <a:t>                                    از دست دادن مایع</a:t>
            </a:r>
          </a:p>
          <a:p>
            <a:pPr algn="r">
              <a:buNone/>
            </a:pPr>
            <a:r>
              <a:rPr lang="fa-IR" dirty="0" smtClean="0"/>
              <a:t>                                    پاتولوژی در دستگاه گوارش</a:t>
            </a:r>
          </a:p>
          <a:p>
            <a:pPr algn="r">
              <a:buNone/>
            </a:pPr>
            <a:r>
              <a:rPr lang="fa-IR" dirty="0" smtClean="0"/>
              <a:t>                                   اختلال راه هوایی و همودینامیک</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a:t>
            </a:r>
          </a:p>
          <a:p>
            <a:pPr algn="r">
              <a:buNone/>
            </a:pPr>
            <a:r>
              <a:rPr lang="fa-IR" dirty="0" smtClean="0"/>
              <a:t>دوز پلی اتیلن گلیکول :</a:t>
            </a:r>
          </a:p>
          <a:p>
            <a:pPr algn="r">
              <a:buNone/>
            </a:pPr>
            <a:r>
              <a:rPr lang="fa-IR" dirty="0" smtClean="0"/>
              <a:t>                           بالغین 1.5- 2 لیتر/ساعت( 20-30 سی سی/دقیقه</a:t>
            </a:r>
          </a:p>
          <a:p>
            <a:pPr algn="r">
              <a:buNone/>
            </a:pPr>
            <a:r>
              <a:rPr lang="fa-IR" dirty="0" smtClean="0"/>
              <a:t>                           بچه ها 0.5 لیتر/ساعت ( 25 سی سی/کیلو/ساعت </a:t>
            </a:r>
          </a:p>
          <a:p>
            <a:pPr algn="r">
              <a:buNone/>
            </a:pPr>
            <a:r>
              <a:rPr lang="fa-IR" dirty="0" smtClean="0"/>
              <a:t>              </a:t>
            </a:r>
          </a:p>
          <a:p>
            <a:pPr algn="r">
              <a:buNone/>
            </a:pPr>
            <a:r>
              <a:rPr lang="fa-IR" dirty="0" smtClean="0"/>
              <a:t>                     برای 4-6 ساعت یا تا شفاف شدن مدفوع</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روشهای تشدید دفع </a:t>
            </a:r>
            <a:endParaRPr lang="en-US" dirty="0"/>
          </a:p>
        </p:txBody>
      </p:sp>
      <p:sp>
        <p:nvSpPr>
          <p:cNvPr id="3" name="Content Placeholder 2"/>
          <p:cNvSpPr>
            <a:spLocks noGrp="1"/>
          </p:cNvSpPr>
          <p:nvPr>
            <p:ph idx="1"/>
          </p:nvPr>
        </p:nvSpPr>
        <p:spPr/>
        <p:txBody>
          <a:bodyPr/>
          <a:lstStyle/>
          <a:p>
            <a:pPr algn="r">
              <a:buNone/>
            </a:pPr>
            <a:endParaRPr lang="fa-IR" dirty="0" smtClean="0"/>
          </a:p>
          <a:p>
            <a:pPr algn="r">
              <a:buNone/>
            </a:pPr>
            <a:endParaRPr lang="fa-IR" dirty="0" smtClean="0"/>
          </a:p>
          <a:p>
            <a:pPr algn="r">
              <a:buNone/>
            </a:pPr>
            <a:endParaRPr lang="fa-IR" dirty="0" smtClean="0"/>
          </a:p>
          <a:p>
            <a:pPr algn="r">
              <a:buNone/>
            </a:pPr>
            <a:r>
              <a:rPr lang="fa-IR" dirty="0" smtClean="0"/>
              <a:t>  1-دوز مکرر شارکول در : اوردوزهای حاد یا مزمن داپسون –فنوباربیتال </a:t>
            </a:r>
          </a:p>
          <a:p>
            <a:pPr algn="r">
              <a:buNone/>
            </a:pPr>
            <a:r>
              <a:rPr lang="fa-IR" dirty="0" smtClean="0"/>
              <a:t>( حاد یا مزمن) فنی توئین (حاد یا مزمن) تئوفیلین( حاد یا مزمن)</a:t>
            </a:r>
          </a:p>
          <a:p>
            <a:pPr algn="r">
              <a:buNone/>
            </a:pPr>
            <a:endParaRPr lang="fa-IR" dirty="0" smtClean="0"/>
          </a:p>
          <a:p>
            <a:pPr algn="r">
              <a:buNone/>
            </a:pPr>
            <a:r>
              <a:rPr lang="fa-IR" dirty="0" smtClean="0"/>
              <a:t>   شایعترین روش مصرفی برای افزایش دفع</a:t>
            </a:r>
          </a:p>
          <a:p>
            <a:pPr algn="r">
              <a:buNone/>
            </a:pPr>
            <a:endParaRPr lang="fa-I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1219200" y="452950"/>
            <a:ext cx="6629400" cy="6405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2- همودیالیز /هموپرفیوژن شارکول : </a:t>
            </a:r>
          </a:p>
          <a:p>
            <a:pPr algn="r">
              <a:buNone/>
            </a:pPr>
            <a:r>
              <a:rPr lang="fa-IR" dirty="0" smtClean="0"/>
              <a:t>         - اندیکاسیون: بدحال شدن بیمار علی رغم مراقبت حمایتی پیشرفته </a:t>
            </a:r>
          </a:p>
          <a:p>
            <a:pPr algn="r">
              <a:buNone/>
            </a:pPr>
            <a:r>
              <a:rPr lang="fa-IR" dirty="0" smtClean="0"/>
              <a:t>        </a:t>
            </a:r>
          </a:p>
          <a:p>
            <a:pPr algn="r">
              <a:buNone/>
            </a:pPr>
            <a:r>
              <a:rPr lang="fa-IR" dirty="0" smtClean="0"/>
              <a:t>        - دارو قابل دیالیز باشد: فنوباربیتال- سالسیلات – الکل ها –لیتیوم-</a:t>
            </a:r>
          </a:p>
          <a:p>
            <a:pPr algn="r">
              <a:buNone/>
            </a:pPr>
            <a:r>
              <a:rPr lang="fa-IR" dirty="0" smtClean="0"/>
              <a:t>       ( برای متانل و اتیلن گلیکول همودیالیز زودرس از ایجاد متابولیت های توکسیک جلوگیری می کند)</a:t>
            </a:r>
          </a:p>
          <a:p>
            <a:pPr algn="r">
              <a:buNone/>
            </a:pPr>
            <a:endParaRPr lang="fa-IR" dirty="0" smtClean="0"/>
          </a:p>
          <a:p>
            <a:pPr algn="r">
              <a:buNone/>
            </a:pPr>
            <a:r>
              <a:rPr lang="fa-IR" dirty="0" smtClean="0"/>
              <a:t>       - هموپرفیوژن برای:مپروبامات- تئوفیلین-فنوباربیتال</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a:t>
            </a:r>
          </a:p>
          <a:p>
            <a:pPr algn="r">
              <a:buNone/>
            </a:pPr>
            <a:r>
              <a:rPr lang="fa-IR" dirty="0" smtClean="0"/>
              <a:t>  3- قلیایی کردن ادرار : </a:t>
            </a:r>
          </a:p>
          <a:p>
            <a:pPr algn="r">
              <a:buNone/>
            </a:pPr>
            <a:r>
              <a:rPr lang="fa-IR" dirty="0" smtClean="0"/>
              <a:t>                             سالسیلات- فنوباربیتال – کلرپروپاماید -                                          متوتروکسات </a:t>
            </a:r>
          </a:p>
          <a:p>
            <a:pPr algn="r">
              <a:buNone/>
            </a:pPr>
            <a:r>
              <a:rPr lang="fa-IR" dirty="0" smtClean="0"/>
              <a:t>   - 1-2 میلی اکی والان/کیلو بیکربنات سدیم هر 3-4 ساعت تا زمانیکه اسیدیته ادرار به 7-8 برسد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در موارد زیر مصرف میشود :</a:t>
            </a:r>
          </a:p>
          <a:p>
            <a:pPr algn="r">
              <a:buNone/>
            </a:pPr>
            <a:r>
              <a:rPr lang="fa-IR" dirty="0" smtClean="0"/>
              <a:t>                                   - دارو عمدتا بدون تغییر از کلیه ها دفع شود</a:t>
            </a:r>
          </a:p>
          <a:p>
            <a:pPr algn="r">
              <a:buNone/>
            </a:pPr>
            <a:r>
              <a:rPr lang="fa-IR" dirty="0" smtClean="0"/>
              <a:t>                                    - بدوا در مایعات خارج سلولی منتشر شود</a:t>
            </a:r>
          </a:p>
          <a:p>
            <a:pPr algn="r">
              <a:buNone/>
            </a:pPr>
            <a:r>
              <a:rPr lang="fa-IR" dirty="0" smtClean="0"/>
              <a:t>                                    - پروتئین باند اندک داشته باشد                                                     - اسیدهای ضعیف   </a:t>
            </a:r>
          </a:p>
          <a:p>
            <a:pPr algn="r">
              <a:buNone/>
            </a:pPr>
            <a:r>
              <a:rPr lang="fa-IR" dirty="0" smtClean="0"/>
              <a:t> -</a:t>
            </a:r>
          </a:p>
          <a:p>
            <a:pPr algn="r">
              <a:buNone/>
            </a:pPr>
            <a:endParaRPr lang="fa-IR" dirty="0" smtClean="0"/>
          </a:p>
          <a:p>
            <a:pPr algn="r">
              <a:buNone/>
            </a:pPr>
            <a:endParaRPr lang="fa-IR" dirty="0" smtClean="0"/>
          </a:p>
          <a:p>
            <a:pPr algn="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هدف از قلیایی کردن ادرار نگهداشتن اسیدیته ادرار بالای 7.5 بشرطی که اسیدیته خون 7.55-7.6 حفظ شود . </a:t>
            </a:r>
          </a:p>
          <a:p>
            <a:pPr algn="r">
              <a:buNone/>
            </a:pPr>
            <a:r>
              <a:rPr lang="fa-IR" dirty="0" smtClean="0"/>
              <a:t>  شروع بیکربنات با 1-2 میلی اکی والان/کیلو از محلول 8.4% و ادامه با انفوزیون 150 میلی اکی والان در یک لیتر سرم دکستروز 5%</a:t>
            </a:r>
          </a:p>
          <a:p>
            <a:pPr algn="r">
              <a:buNone/>
            </a:pPr>
            <a:endParaRPr lang="fa-IR" dirty="0" smtClean="0"/>
          </a:p>
          <a:p>
            <a:pPr algn="r">
              <a:buNone/>
            </a:pPr>
            <a:r>
              <a:rPr lang="fa-IR" dirty="0" smtClean="0"/>
              <a:t> گذاشتن سوند فولی برای برون ده ضروری است</a:t>
            </a:r>
          </a:p>
          <a:p>
            <a:pPr algn="r">
              <a:buNone/>
            </a:pPr>
            <a:endParaRPr lang="fa-IR" dirty="0" smtClean="0"/>
          </a:p>
          <a:p>
            <a:pPr algn="r">
              <a:buNone/>
            </a:pPr>
            <a:r>
              <a:rPr lang="fa-IR" dirty="0" smtClean="0"/>
              <a:t> سرعت تجویز مایع نگهدارنده بستگی دارد به اسیدیته سیستمیک و ادراری</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a:buNone/>
            </a:pPr>
            <a:r>
              <a:rPr lang="fa-IR" dirty="0" smtClean="0"/>
              <a:t>  - قلیایی کردن ادرار ممنوع است در :</a:t>
            </a:r>
          </a:p>
          <a:p>
            <a:pPr algn="r">
              <a:buNone/>
            </a:pPr>
            <a:r>
              <a:rPr lang="fa-IR" dirty="0" smtClean="0"/>
              <a:t>                                       - احتمال نارسایی کلیه</a:t>
            </a:r>
          </a:p>
          <a:p>
            <a:pPr algn="r">
              <a:buNone/>
            </a:pPr>
            <a:r>
              <a:rPr lang="fa-IR" dirty="0" smtClean="0"/>
              <a:t>                                       - ادم پولمونر </a:t>
            </a:r>
          </a:p>
          <a:p>
            <a:pPr algn="r">
              <a:buNone/>
            </a:pPr>
            <a:r>
              <a:rPr lang="fa-IR" dirty="0" smtClean="0"/>
              <a:t>                                       - ادم مغزی </a:t>
            </a:r>
          </a:p>
          <a:p>
            <a:pPr algn="r">
              <a:buNone/>
            </a:pPr>
            <a:r>
              <a:rPr lang="fa-IR" dirty="0" smtClean="0"/>
              <a:t>                                       - احتمال کمپلیکه شدن بیماران قلبی وجود                                          دارد</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 عوارض قلیایی کردن ادرار: </a:t>
            </a:r>
          </a:p>
          <a:p>
            <a:pPr algn="r">
              <a:buNone/>
            </a:pPr>
            <a:r>
              <a:rPr lang="fa-IR" dirty="0" smtClean="0"/>
              <a:t>                                       هیپوکالمی</a:t>
            </a:r>
          </a:p>
          <a:p>
            <a:pPr algn="r">
              <a:buNone/>
            </a:pPr>
            <a:r>
              <a:rPr lang="fa-IR" dirty="0" smtClean="0"/>
              <a:t>                                       الکالمی</a:t>
            </a:r>
          </a:p>
          <a:p>
            <a:pPr algn="r">
              <a:buNone/>
            </a:pPr>
            <a:r>
              <a:rPr lang="fa-IR" dirty="0" smtClean="0"/>
              <a:t>                                       هیپوکلسمی یونیزه</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a:t>
            </a:r>
          </a:p>
          <a:p>
            <a:pPr algn="r">
              <a:buNone/>
            </a:pPr>
            <a:r>
              <a:rPr lang="fa-IR" dirty="0" smtClean="0"/>
              <a:t>    استفاده از دیورتیک مانند فروزماید و مایع زیاد برای افزایش دیورز  منجر میشود به:</a:t>
            </a:r>
          </a:p>
          <a:p>
            <a:pPr algn="r">
              <a:buNone/>
            </a:pPr>
            <a:r>
              <a:rPr lang="fa-IR" dirty="0" smtClean="0"/>
              <a:t>                    پیچیده شدن درمان </a:t>
            </a:r>
          </a:p>
          <a:p>
            <a:pPr algn="r">
              <a:buNone/>
            </a:pPr>
            <a:r>
              <a:rPr lang="fa-IR" dirty="0" smtClean="0"/>
              <a:t>                    هیپوکالمی و الکالوز متابولیک </a:t>
            </a:r>
          </a:p>
          <a:p>
            <a:pPr algn="r">
              <a:buNone/>
            </a:pPr>
            <a:r>
              <a:rPr lang="fa-IR" dirty="0" smtClean="0"/>
              <a:t>                    اختلال در تخمین حجم مایعات خارج سلولی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اندیکاسیون های تشدید دفع</a:t>
            </a:r>
            <a:endParaRPr lang="en-US" dirty="0"/>
          </a:p>
        </p:txBody>
      </p:sp>
      <p:sp>
        <p:nvSpPr>
          <p:cNvPr id="3" name="Content Placeholder 2"/>
          <p:cNvSpPr>
            <a:spLocks noGrp="1"/>
          </p:cNvSpPr>
          <p:nvPr>
            <p:ph idx="1"/>
          </p:nvPr>
        </p:nvSpPr>
        <p:spPr/>
        <p:txBody>
          <a:bodyPr/>
          <a:lstStyle/>
          <a:p>
            <a:pPr algn="r">
              <a:buNone/>
            </a:pPr>
            <a:r>
              <a:rPr lang="fa-IR" dirty="0" smtClean="0"/>
              <a:t>  1- عدم پاسخ بدرمان های کافی حمایتی </a:t>
            </a:r>
          </a:p>
          <a:p>
            <a:pPr algn="r">
              <a:buNone/>
            </a:pPr>
            <a:r>
              <a:rPr lang="fa-IR" dirty="0" smtClean="0"/>
              <a:t>  2- روش های نرمال دفع در بیمار مختل باشد</a:t>
            </a:r>
          </a:p>
          <a:p>
            <a:pPr algn="r">
              <a:buNone/>
            </a:pPr>
            <a:r>
              <a:rPr lang="fa-IR" dirty="0" smtClean="0"/>
              <a:t>  3- بیمار خیلی پیر یا خیلی جوان </a:t>
            </a:r>
          </a:p>
          <a:p>
            <a:pPr algn="r">
              <a:buNone/>
            </a:pPr>
            <a:r>
              <a:rPr lang="fa-IR" dirty="0" smtClean="0"/>
              <a:t>  4- داروهای خطرناک </a:t>
            </a:r>
          </a:p>
          <a:p>
            <a:pPr algn="r">
              <a:buNone/>
            </a:pPr>
            <a:r>
              <a:rPr lang="fa-IR" dirty="0" smtClean="0"/>
              <a:t>  5- اختلالات الکترولیتی که نیاز به دیالیز دارند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a:buNone/>
            </a:pPr>
            <a:r>
              <a:rPr lang="fa-IR" dirty="0" smtClean="0"/>
              <a:t>  </a:t>
            </a:r>
          </a:p>
          <a:p>
            <a:pPr algn="r">
              <a:buNone/>
            </a:pPr>
            <a:endParaRPr lang="fa-IR" dirty="0" smtClean="0"/>
          </a:p>
          <a:p>
            <a:pPr algn="r">
              <a:buNone/>
            </a:pPr>
            <a:r>
              <a:rPr lang="fa-IR" dirty="0" smtClean="0"/>
              <a:t>   تکنیک های افزایش دفع زمانی موثرند که کلیرانس گزنوبیوتیک 30% افزایش یابد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مشخصات گزنوبیوتیک برای اینکه بتوان از تکنیک های افزایش دفع استفاده کرد: </a:t>
            </a:r>
          </a:p>
          <a:p>
            <a:pPr algn="r">
              <a:buNone/>
            </a:pPr>
            <a:r>
              <a:rPr lang="fa-IR" dirty="0" smtClean="0"/>
              <a:t>              حجم توزیع کمتر از 1 لیتر/کیلو</a:t>
            </a:r>
          </a:p>
          <a:p>
            <a:pPr algn="r">
              <a:buNone/>
            </a:pPr>
            <a:r>
              <a:rPr lang="fa-IR" dirty="0" smtClean="0"/>
              <a:t>              کلیرانس داخلی کمتر از 4 سی سی/دقیقه/کیلو</a:t>
            </a:r>
          </a:p>
          <a:p>
            <a:pPr algn="r">
              <a:buNone/>
            </a:pPr>
            <a:r>
              <a:rPr lang="fa-IR" dirty="0" smtClean="0"/>
              <a:t>             وزن مولکولی زیر 500 دالتون </a:t>
            </a:r>
          </a:p>
          <a:p>
            <a:pPr algn="r">
              <a:buNone/>
            </a:pPr>
            <a:r>
              <a:rPr lang="fa-IR" dirty="0" smtClean="0"/>
              <a:t>             حلالیت در اب</a:t>
            </a:r>
          </a:p>
          <a:p>
            <a:pPr algn="r">
              <a:buNone/>
            </a:pPr>
            <a:r>
              <a:rPr lang="fa-IR" dirty="0" smtClean="0"/>
              <a:t>            بدون اتصال به پروتئین های پلاسما</a:t>
            </a:r>
          </a:p>
          <a:p>
            <a:pPr algn="r">
              <a:buNone/>
            </a:pPr>
            <a:r>
              <a:rPr lang="fa-IR" dirty="0" smtClean="0"/>
              <a:t>           کینتیک یک مرحله ای</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مسمومیت میتواند در اثر تماس تصادفی یا عمدی با مواد توکسیک رخ دهد</a:t>
            </a:r>
          </a:p>
          <a:p>
            <a:pPr algn="r">
              <a:buNone/>
            </a:pPr>
            <a:endParaRPr lang="fa-IR" dirty="0" smtClean="0"/>
          </a:p>
          <a:p>
            <a:pPr algn="r">
              <a:buNone/>
            </a:pPr>
            <a:r>
              <a:rPr lang="fa-IR" dirty="0" smtClean="0"/>
              <a:t>مصرف خوراکی اتفاقی تقریبا در 85% موارد در بچه های کوچکتر رخ میدهد.</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endParaRPr lang="fa-IR" dirty="0" smtClean="0"/>
          </a:p>
          <a:p>
            <a:pPr algn="r">
              <a:buNone/>
            </a:pPr>
            <a:r>
              <a:rPr lang="fa-IR" dirty="0" smtClean="0"/>
              <a:t>    مشخصات گزنوبیوتیک برای هموپرفیوژن شارکول :</a:t>
            </a:r>
          </a:p>
          <a:p>
            <a:pPr algn="r">
              <a:buNone/>
            </a:pPr>
            <a:r>
              <a:rPr lang="fa-IR" dirty="0" smtClean="0"/>
              <a:t>                              قابلیت جذب به شارکول </a:t>
            </a:r>
          </a:p>
          <a:p>
            <a:pPr algn="r">
              <a:buNone/>
            </a:pPr>
            <a:r>
              <a:rPr lang="fa-IR" dirty="0" smtClean="0"/>
              <a:t>                              عدم باند با پرتئین پلاسما</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a:t>
            </a:r>
            <a:endParaRPr lang="en-US" dirty="0"/>
          </a:p>
        </p:txBody>
      </p:sp>
      <p:sp>
        <p:nvSpPr>
          <p:cNvPr id="3" name="Content Placeholder 2"/>
          <p:cNvSpPr>
            <a:spLocks noGrp="1"/>
          </p:cNvSpPr>
          <p:nvPr>
            <p:ph idx="1"/>
          </p:nvPr>
        </p:nvSpPr>
        <p:spPr/>
        <p:txBody>
          <a:bodyPr/>
          <a:lstStyle/>
          <a:p>
            <a:pPr algn="r">
              <a:buNone/>
            </a:pPr>
            <a:r>
              <a:rPr lang="fa-IR" dirty="0" smtClean="0"/>
              <a:t> طی همودیالیز تا 400 سی سی خون در دقیقه ازدستگاه عبور میکند و مواد توکسیک  از ان خارج شده و عدم تعادل الکترولیت ها و اسیدوز نیز درمان میشود</a:t>
            </a:r>
          </a:p>
          <a:p>
            <a:pPr algn="r">
              <a:buNone/>
            </a:pPr>
            <a:endParaRPr lang="fa-IR" dirty="0" smtClean="0"/>
          </a:p>
          <a:p>
            <a:pPr algn="r">
              <a:buNone/>
            </a:pPr>
            <a:endParaRPr lang="fa-IR" dirty="0" smtClean="0"/>
          </a:p>
          <a:p>
            <a:pPr algn="r">
              <a:buNone/>
            </a:pPr>
            <a:r>
              <a:rPr lang="fa-IR" dirty="0" smtClean="0"/>
              <a:t> در هموپرفیوژن صفحات حاوی شارکول یا رزین پلی استیرن در سطحی وسیع با توکسین باند میشود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میزان کلیرانس با هموپرفیوژن بیشتر از همودیالیز است.</a:t>
            </a:r>
          </a:p>
          <a:p>
            <a:pPr algn="r">
              <a:buNone/>
            </a:pPr>
            <a:endParaRPr lang="fa-IR" dirty="0" smtClean="0"/>
          </a:p>
          <a:p>
            <a:pPr algn="r">
              <a:buNone/>
            </a:pPr>
            <a:endParaRPr lang="fa-IR" dirty="0" smtClean="0"/>
          </a:p>
          <a:p>
            <a:pPr algn="r">
              <a:buNone/>
            </a:pPr>
            <a:endParaRPr lang="fa-IR" dirty="0" smtClean="0"/>
          </a:p>
          <a:p>
            <a:pPr algn="r">
              <a:buNone/>
            </a:pPr>
            <a:r>
              <a:rPr lang="fa-IR" dirty="0" smtClean="0"/>
              <a:t>  استفاده از هموپرفیوژن و دیالیز در صورتیکه دارو در مایعات خارج سلولی متمرکز نباشد محدود میشود مانند داروهای با حلالیت بالا در چربی  یا باند قوی با بافتها مانند سه حلقه ایها – دیگوکسین – کلسیم بلاکر</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موارد منع همودیالیز و هموپرفیوژن :</a:t>
            </a:r>
          </a:p>
          <a:p>
            <a:pPr algn="r">
              <a:buNone/>
            </a:pPr>
            <a:r>
              <a:rPr lang="fa-IR" dirty="0" smtClean="0"/>
              <a:t>             خونریزی فعال یا کواگولوپاتی </a:t>
            </a:r>
          </a:p>
          <a:p>
            <a:pPr algn="r">
              <a:buNone/>
            </a:pPr>
            <a:endParaRPr lang="fa-IR" dirty="0" smtClean="0"/>
          </a:p>
          <a:p>
            <a:pPr algn="r">
              <a:buNone/>
            </a:pPr>
            <a:endParaRPr lang="fa-IR" dirty="0" smtClean="0"/>
          </a:p>
          <a:p>
            <a:pPr algn="r">
              <a:buNone/>
            </a:pPr>
            <a:r>
              <a:rPr lang="fa-IR" dirty="0" smtClean="0"/>
              <a:t>  محدودیت در هیپوتانسیون</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-عوارض همودیالیز:</a:t>
            </a:r>
          </a:p>
          <a:p>
            <a:pPr algn="r">
              <a:buNone/>
            </a:pPr>
            <a:r>
              <a:rPr lang="fa-IR" dirty="0" smtClean="0"/>
              <a:t>                         هیپوتانسیون –خونریزی – هیپوترمی –امبولی هوا و عوارض مربوط به تعبیه ورید مرکزی</a:t>
            </a:r>
          </a:p>
          <a:p>
            <a:pPr algn="r">
              <a:buNone/>
            </a:pPr>
            <a:endParaRPr lang="fa-IR" dirty="0" smtClean="0"/>
          </a:p>
          <a:p>
            <a:pPr algn="r">
              <a:buNone/>
            </a:pPr>
            <a:endParaRPr lang="fa-IR" dirty="0" smtClean="0"/>
          </a:p>
          <a:p>
            <a:pPr algn="r">
              <a:buNone/>
            </a:pPr>
            <a:r>
              <a:rPr lang="fa-IR" dirty="0" smtClean="0"/>
              <a:t>  - عوارض هموپرفیوژن: مشابه همودیالیز – امبولی شارکول –هیپوکلسمی –هیپوگلیسمی-لکوپنی -ترومبوسیتوز</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a:buNone/>
            </a:pPr>
            <a:r>
              <a:rPr lang="fa-IR" dirty="0" smtClean="0"/>
              <a:t>  </a:t>
            </a:r>
          </a:p>
          <a:p>
            <a:pPr algn="r">
              <a:buNone/>
            </a:pPr>
            <a:endParaRPr lang="fa-IR" dirty="0" smtClean="0"/>
          </a:p>
          <a:p>
            <a:pPr algn="r">
              <a:buNone/>
            </a:pPr>
            <a:r>
              <a:rPr lang="fa-IR" dirty="0" smtClean="0"/>
              <a:t>   هموفیلتراسیون و همودیافیلتراسیون : </a:t>
            </a:r>
          </a:p>
          <a:p>
            <a:pPr algn="r">
              <a:buNone/>
            </a:pPr>
            <a:r>
              <a:rPr lang="fa-IR" dirty="0" smtClean="0"/>
              <a:t>                                 اغلب در هیپوتانسیون که تحمل دیالیز یا همو پرفیوژن را ندارند</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هموفیلتراسیون بیشتر برای امینوگلیکوزیدها-وانکومایسین-کمپلکس فلز با شلاتور مصرف دارد </a:t>
            </a:r>
          </a:p>
          <a:p>
            <a:pPr algn="r">
              <a:buNone/>
            </a:pPr>
            <a:r>
              <a:rPr lang="fa-IR" dirty="0" smtClean="0"/>
              <a:t>  ولی داروهای با پروتئین باند بالا را دفع نمیکند.</a:t>
            </a:r>
          </a:p>
          <a:p>
            <a:pPr algn="r">
              <a:buNone/>
            </a:pPr>
            <a:endParaRPr lang="fa-IR" dirty="0" smtClean="0"/>
          </a:p>
          <a:p>
            <a:pPr algn="r">
              <a:buNone/>
            </a:pPr>
            <a:r>
              <a:rPr lang="fa-IR" dirty="0" smtClean="0"/>
              <a:t>  مفید است در : داروهای با حجم توزیع بالا </a:t>
            </a:r>
          </a:p>
          <a:p>
            <a:pPr algn="r">
              <a:buNone/>
            </a:pPr>
            <a:r>
              <a:rPr lang="fa-IR" dirty="0" smtClean="0"/>
              <a:t>                                 انتقال بین کمپارتمانی ارام مانند پروکایین امید</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در هموفیلتراسیون  خون از طریق سیستم شریانی یا وریدی بیمار پمپ میشود و از لابلای فیلتر هایی با سوراخ های نسبتا بزرگ عبور میکند  و داروهای با وزن مولکولی تا 50000 دالتون را جذب میکند</a:t>
            </a:r>
          </a:p>
          <a:p>
            <a:pPr algn="r">
              <a:buNone/>
            </a:pPr>
            <a:endParaRPr lang="fa-IR" dirty="0" smtClean="0"/>
          </a:p>
          <a:p>
            <a:pPr algn="r">
              <a:buNone/>
            </a:pPr>
            <a:r>
              <a:rPr lang="fa-IR" dirty="0" smtClean="0"/>
              <a:t>  سلول و مواد با وزن مولکولی بزرگتر از این سوراخ ها رد نمیشوند و به جریان خون برمی گردند</a:t>
            </a:r>
          </a:p>
          <a:p>
            <a:pPr algn="r">
              <a:buNone/>
            </a:pPr>
            <a:endParaRPr lang="fa-IR" dirty="0" smtClean="0"/>
          </a:p>
          <a:p>
            <a:pPr algn="r">
              <a:buNone/>
            </a:pPr>
            <a:r>
              <a:rPr lang="fa-IR" dirty="0" smtClean="0"/>
              <a:t>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ترانسفیوژن اکسچنج</a:t>
            </a:r>
            <a:endParaRPr lang="en-US" dirty="0"/>
          </a:p>
        </p:txBody>
      </p:sp>
      <p:sp>
        <p:nvSpPr>
          <p:cNvPr id="3" name="Content Placeholder 2"/>
          <p:cNvSpPr>
            <a:spLocks noGrp="1"/>
          </p:cNvSpPr>
          <p:nvPr>
            <p:ph idx="1"/>
          </p:nvPr>
        </p:nvSpPr>
        <p:spPr/>
        <p:txBody>
          <a:bodyPr/>
          <a:lstStyle/>
          <a:p>
            <a:pPr algn="r">
              <a:buNone/>
            </a:pPr>
            <a:r>
              <a:rPr lang="fa-IR" dirty="0" smtClean="0"/>
              <a:t>  جایگزین کردن مقادیری از خون بیمار مسموم با خون کامل – پروسه ای که 2-3 بار تکرار میشود</a:t>
            </a:r>
          </a:p>
          <a:p>
            <a:pPr algn="r">
              <a:buNone/>
            </a:pPr>
            <a:endParaRPr lang="fa-IR" dirty="0" smtClean="0"/>
          </a:p>
          <a:p>
            <a:pPr algn="r">
              <a:buNone/>
            </a:pPr>
            <a:r>
              <a:rPr lang="fa-IR" dirty="0" smtClean="0"/>
              <a:t> بندرت مصرف دارد</a:t>
            </a:r>
          </a:p>
          <a:p>
            <a:pPr algn="r">
              <a:buNone/>
            </a:pPr>
            <a:r>
              <a:rPr lang="fa-IR" dirty="0" smtClean="0"/>
              <a:t>  </a:t>
            </a:r>
          </a:p>
          <a:p>
            <a:pPr algn="r">
              <a:buNone/>
            </a:pPr>
            <a:r>
              <a:rPr lang="fa-IR" dirty="0" smtClean="0"/>
              <a:t> در موارد نیاز به همودیالیز ماسیو مصرف میشودمانند مسمومیت با ارسین – سدیم کلرات –متهموگلوبینمی-سولفوهموگلوبینمی-نوزادان </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a:t>
            </a:r>
          </a:p>
          <a:p>
            <a:pPr algn="r">
              <a:buNone/>
            </a:pPr>
            <a:endParaRPr lang="fa-IR" dirty="0" smtClean="0"/>
          </a:p>
          <a:p>
            <a:pPr algn="r">
              <a:buNone/>
            </a:pPr>
            <a:r>
              <a:rPr lang="fa-IR" dirty="0" smtClean="0"/>
              <a:t>    عوارض:</a:t>
            </a:r>
          </a:p>
          <a:p>
            <a:pPr algn="r">
              <a:buNone/>
            </a:pPr>
            <a:r>
              <a:rPr lang="fa-IR" smtClean="0"/>
              <a:t>               واکنشهای </a:t>
            </a:r>
            <a:r>
              <a:rPr lang="fa-IR" dirty="0" smtClean="0"/>
              <a:t>ترانسفیوژن- هیپوکلسمی-هیپوترمی</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 شروع بررسی بیمار و درمانهای حمایتی</a:t>
            </a:r>
            <a:endParaRPr lang="en-US" dirty="0"/>
          </a:p>
        </p:txBody>
      </p:sp>
      <p:sp>
        <p:nvSpPr>
          <p:cNvPr id="3" name="Content Placeholder 2"/>
          <p:cNvSpPr>
            <a:spLocks noGrp="1"/>
          </p:cNvSpPr>
          <p:nvPr>
            <p:ph idx="1"/>
          </p:nvPr>
        </p:nvSpPr>
        <p:spPr/>
        <p:txBody>
          <a:bodyPr/>
          <a:lstStyle/>
          <a:p>
            <a:pPr algn="r">
              <a:buNone/>
            </a:pPr>
            <a:r>
              <a:rPr lang="fa-IR" dirty="0" smtClean="0"/>
              <a:t>1- همیشه با مرکز </a:t>
            </a:r>
            <a:r>
              <a:rPr lang="fa-IR" smtClean="0"/>
              <a:t>مسمومیت مشورت </a:t>
            </a:r>
            <a:r>
              <a:rPr lang="fa-IR" dirty="0" smtClean="0"/>
              <a:t>کنید.</a:t>
            </a:r>
          </a:p>
          <a:p>
            <a:pPr algn="r">
              <a:buNone/>
            </a:pPr>
            <a:r>
              <a:rPr lang="fa-IR" dirty="0" smtClean="0"/>
              <a:t>2-خودتان را در معرض خطر قرار ندهید. از حفاظت کامل قبل از ورود به مکانهایی  که احتمال وجود گازهای سمی وجود دارد یا مواجهه با بیماران با الودگیهای پوستی اطمینان حاصل کنید</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a:t>
            </a:r>
          </a:p>
          <a:p>
            <a:pPr algn="r">
              <a:buNone/>
            </a:pPr>
            <a:r>
              <a:rPr lang="fa-IR" dirty="0" smtClean="0"/>
              <a:t>    عوارض هموفیلتراسیون:</a:t>
            </a:r>
          </a:p>
          <a:p>
            <a:pPr algn="r">
              <a:buNone/>
            </a:pPr>
            <a:r>
              <a:rPr lang="fa-IR" dirty="0" smtClean="0"/>
              <a:t>                                 لخته روی فیلترها </a:t>
            </a:r>
          </a:p>
          <a:p>
            <a:pPr algn="r">
              <a:buNone/>
            </a:pPr>
            <a:r>
              <a:rPr lang="fa-IR" dirty="0" smtClean="0"/>
              <a:t>                                 خونریزی ناشی از مصرف هپارین </a:t>
            </a:r>
          </a:p>
          <a:p>
            <a:pPr algn="r">
              <a:buNone/>
            </a:pPr>
            <a:r>
              <a:rPr lang="fa-IR" dirty="0" smtClean="0"/>
              <a:t>                                 اختلال اب و الکترولیت</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پلاسما فرز و تعویض خون : </a:t>
            </a:r>
          </a:p>
          <a:p>
            <a:pPr algn="r">
              <a:buNone/>
            </a:pPr>
            <a:r>
              <a:rPr lang="fa-IR" dirty="0" smtClean="0"/>
              <a:t>                   برای مولکول های با وزن بالای 150000 دالتون که توسط دیالیز قابل برداشت نیستند مانند</a:t>
            </a:r>
          </a:p>
          <a:p>
            <a:pPr algn="r">
              <a:buNone/>
            </a:pPr>
            <a:r>
              <a:rPr lang="fa-IR" dirty="0" smtClean="0"/>
              <a:t>                                       تئوفیلین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3074" name="AutoShape 2" descr="data:image/jpeg;base64,/9j/4AAQSkZJRgABAQAAAQABAAD/2wCEAAkGBxQTEhQTExQVFhQWFx4bFxgXGB8ZGhsZGBsaHhgaGBgdHCggGBslHBgYIjEiJSkrLi4uGx8zODMtNyotLisBCgoKDg0OGxAQGywkHCQsLCwsLCwsLCwsLCwsLCwsLCwsLCwsLCwsLCwsLCwsLCwsLCwsLCwsLCwsLCwsLCwsLP/AABEIALsBDQMBIgACEQEDEQH/xAAcAAACAwEBAQEAAAAAAAAAAAAEBQIDBgEABwj/xABEEAABAgQEBAMFBQcDAwMFAAABAhEAAyExBBJBUQUiYXETgZEGMqGx8EJSwdHhFBYjVGKT0gcz8XKCkhVDsiQlU3Oi/8QAGQEAAwEBAQAAAAAAAAAAAAAAAAECAwQF/8QAIxEBAQACAgMBAAEFAAAAAAAAAAECERIhAzFBUWEEE0Khwf/aAAwDAQACEQMRAD8Aws5QLAlg9WdgAxZ3AsIgpbPT3i4AFuUt3YKFd+0QUUhXhsokO5uHFVHV7N56QSUutSXADUctrUAjrlsbudIzU5Lw9yog9DVyQ+1KNS9QItWMpYZdC12AAYquB1PfWONSjAVb5AN0FH3pHJqEhmO2pdzr1Ie0BisOpzU0/HTsBe2r6VZYdTC1AKdSbV9X82hRKqxsBU1qx0HdN300MFJnEkAglqkDUijF9dL2PWiOD5JJ9HcAf8qJNSdgOsHSJgANK3etritN7wpkqc1+zZP3ldRs7O2gYaQf4jBIBzOXJ+8Tfs5qNIFSri4BO4fz6b3MCrnJSouxvbQUt0GUm9oLxa6g0Y+lLfL10pCvEpICGGopSxDltmSPiO8EKmWGnMLNlANNcrlT+ir2rEOHlpTqBpSt7AP0dgOwFIpmBkhG4a7vmICmps/p5xCfN5lI1cv5EFy+rwAYhZUQogChLO1K19AXfeLpa1UKb6EXfTuzEv3pAIksL3PNRs2WpfQCoH/lDGUHJejUB21LWqW+DQU40ktQWRmKFE7pKFgj7woFUa2mpBp7DKX43/vKTUAWSkpuHzMsHK9Q9VN1X4XDzFLCkoWkpfmStizhklBJCu9g3YF1hMQZaFTiVoqbh0ENQhLHKk1r9kitLZ8rjelal9mCC4cfXcaGJARnvZnii5ssqVVb8yWZiGLJ1ICSasbaBo0jR6/g888k1fc9vN83i4Xr0i0daJAR1o6NsEWjzRNo6BBs0GjoETaPQbJBo7liTR2DYRyx1o60eaFsItHssTaPNBsINHmiTR5oNhBo4RFjRxoYfnfDy2LvdyTZgK3Z9NNhBy15RlyJcqLh3tTXoG2D0Z60SlgJroCK192xO9XLdNi8GYeQnLmLqO2+Ulw2xL3sAI8V6ipayQn3b+6AyQz2boOtusUkupXwPo52DgGK5yyosk2G+Vhc9QSem56RdJTsHI8utBtRq7ecAFoWzEjW3w7Av5xZLUVJFaNpTvUCgb6q8USZBUWofvPfrQF2r5wQvF8oCUhISQnMlw/kAKmpYVNqgAAAlBEsczgirb190hvqrvQRfh1c2YuHs9GrTdzfz9YVCYVKzAdE7B2II3LGnypDHBmuYuTs7AbJfUUAA7wlQTilFnFgHY/Vb3iU5IyubgMBclSt2vTzq2kWqIKlEWDAN0NgfLWgbqIEnT3BFALlRZ9LNXoTo5O8I0RiQ7m9STcsKEdaKHqO0REzMkn7Uweab6bqFzcMwgNLZVkPZIS5L1cEtoaU6daCyRQOG5UnsTozs7MGtXSpikm8pZYBR3zEPu7DyqfK8GyZqSCRQBspN6Dpr8oWyi5ALkAUpQrBFT0D2arVi+Spw+lb3alXo4sPTqypxosJjSMqFoKksOZPKU0LgEFwKH5RZis+InpkypgCCM2ZLiYHAcEtlbmQQa3faFC8UUoUUM+V6pzA70NHb5+nvZsmSiZMWpJmHlQlailIXyPYUJURbRGojOz6poSoECWmpBcLSGKgaKelLMCHJAGjsTw3FTFo5kkKTyvZK6kZgCcyVMlyPk0Z7iPh4Lw1BEtJRKVVeYhiSMgWQSQkhTilUgtzQywfFktLMxkpmKQgKAfmUKqUVGooGOlHZqmOVx7xFky6pgvFrCahlP8ALaOYjEFxVTa13A09YKTh86f4hAUQ4UGTzEmhZIOwr8wTCXBT5hmlMxDADKCnmYglqpfM9dNB1Ebzz7nbK+LV6OiWI5jffe47frFQ4gyiHoLan4bQLj8TkVQFRU4CWuzOz0sd4BllRL5SKPUACul2Pl03EaY+T+U5Yb+NNImhQBEWtGckYhSSQokVqNqsaaRbLx+ZQDqAprqPPeOmeez3HPfDPh+0dAhFMnLbkUQHZwana0E4bHlNCczb1Ndm2ip/UT6m+G/DXLHmigY9Grgb6fp5xbKnJVZQP1tGk8mN9VncMp7ibRzLE2jzRW0oZY8RE2jxEGwraPRY0RKYNh+eZ6AEhLVKdNeYEjV6ONfyKxMzIlI1LEWHoXZyNNBarxTPGVVWJYG4DOKUfQVBb8YhKcqUpVVC6hYElqVY7as0eO9N2VygN719g5s5LdHsK6uRFksgCwat/wAhUADb/mpIegfm0ra5NdmF/g0FS1ZS4LAFkt9772z7A0tRoYWy5uVJISc6nSHYsH21fq1j1ijElVrEHuA+hLEVuaEl00vHUrUS7dg5LPsT7xtU7k9pyku1mGu4A36Nv+MATw6QwoS9dAw6Oza1qdKQVIW7KB8+ujH601pAS5xUzE5dOv3R8TYCrjVwzwwSiqjvS3YdNaFjU0uyqoMkyuUJDi+Y9gXr3Neo6h12LUkLZLhIoA55tr6XNnZvM9c8sXuQGSBYdSzAaD83hNPmczsBs3fU93HwhQ6jNWEmtQCw9GJD0JoQN6XpB8qXlCS2VqAG4AfmNWFh6+qzDpBBzGjsCaEqGp1uT6nyum4krzNyg+bB9ev1vFIM0rBSAHytzHpoLNVn3rvc1Kc9LHNZqACrNV6/PeFcqYSxAYG13vQC+jkkwywqAAKhvh8akX370LpUGrZmpa51ci30NYtwoSpQWplZASM7tmJBe7Ehgx3JhfPm51a09DWpYa6dtahzUIBDFnbycNqO1N+kTVQwlSZRllU0haGUocicqZin5gKjMAUWupyOta5gWhQMoLlqYM60JocoIqyVe5pT5iSsGoDMkB3IUlQffMSBRiDru8RnKCVF1LCHTlYfazy2IZqpybCpIejRmvTTcK4khS5ktYUGZKgRQBQ5FOzEliXIG7C4rxXCk5ZqMpASXDIYgB/ukKKBkB1IehIqM/8A+qLWrMEuQMpVKcuHcczqBIKaAuzkd9TgsUqeJUxSMkxDgpUQy5akgXy0IU3Rj1DHogUzhpWpTzF5/dUErSQAsCoCkOCzHeoY0ipHBwoKQvMoJcJeYa8qSkKACRXKAakUEOpeA8JzLKylbHIpSlGoshSiSmgsXHK3QCYyTLSvZRCveURndwpIKSK7i4cd4cyFgVaVjIsMUnlDCouwOtgb1GVj1vl4ZSy5Yb8uVgEgFi4armr+9SgrGZmIMuaClRDBVaWAKXJdiKsO7h4mlCuVZKiXdJFQRVwQGPutp0MPdLSMuVlc1FqMb7x2ZOYO9Ot32+Rg6arMAVDlJsdtD9dIDXIqX5XBatD5nWtr/M64+Tftnlhr0hLmAKDmm96HfbSLZSyDQ63FG2qG7RFcvMxq+tW600irFzVXaz0ve9Y1lZ1d+3zEpLKL6faoe9jFCuLzTQLbyDn1FPhC+YtRPMD5/rEcxSRR6RrMr+s+MNhx1Q1emv8Ay/xiUzj00pBSE3rR+wb8YWJPQDyrHlzO/Zv0g52DhDGV7QTH5gn0P5wSePq0QD/3QiTOB6d6VgmXMTUFgQWLn5QXyUv7eL5Ph5ZU6tSTlFgP6jzUp8Y6qaU8hAoaCjPs+36ikSlzBR7AMCTodH3ufjEZswHKydACXqSCa7ChAvoY5XQ41WcV60pt0v1PzOlEADMdGy6gU0qQNr2eA0SyWY1Og6b0+FNSYKw6hTMVZb3YUIs13KhU0FdWhGtKmJWpJCBYMASbWL1Lh36UJrEP2lR5UpyjZmsOzk60FL0pElpdjlIOmtdTalQfUtaKXFRmqxep8h1NbM1YZLJLBi4GXYN6AWTpeu5hlh7uBV6FX4Pbeor8xcMlI5i2jAu3cCn6wX+3kM2tqNuzWGgcjpvCqolNLWapqS9exaj1qfhSBMVI5UkDcm7APt1Nh+cGyFZiVHKEil9mJL+TO3zoLxRXKAKVr879+uhPQKHfRXPYAJuVl2cA3fWwJ3fzi+QgAFySSzsHdmdnNn+txmY7kjXRLUszO75etrRbJJvRydbk7VO5tptFINMKsByQ3TdtFEg5iCLMzmxZ4L8dUwsHZ73p072+NIBwyGYDmUzuXAoA1gzX2ctra6WqpaxNCaFRFn/pozDbakAM8MkUAtsLnza1bAOW2rBOYvsH+L18g28DSA4q+xL3qdXLx5U1yNO2gFh2H1V4mqhlInhOYgto7atTUPWkVuVMT4jCwBAYkvs7O1z660S1AgUrfr5jsLnaLpSilbpS70Y/dettYjS7R+JwstTBCgk/+4JahQ2VQglKiXG7N0gWRxkSkN/G5QkKI5lJNTmKKkJISLWr3MsXh1pmCYlRdg70G570I/R6gY/EtlsBnHiKABIrRwSGcAh/zhQVseH4wqBUTeoWlOhuFAEualTtbNWhMUYtBmqLzDkyjMkyxVQLlq3DbFjZjcTh2PUFcpXkeq8uYB2qW5spe5DVJf7xGL4gjwTNKQsMDypcEe8CUnQ3c6W0hBDFcQRLKDPmEAuwow5a5m0uO6js4ay/BmJNA4L2ZQLUIBN2PYj44bAYyQrEEqTllIcyi5dAzPyg2dSlED+pmrDVWKUV0ocoSQAwoSQA1gAoU0yt0h6KZGquIkPlUCEEh2LA6hRqUgkGtbG8Z1ftItYp4aAoAcyXBdyS7WFAxGg1g7EYUKJBbMWKhZzW+xA1e47uvnYWWkgpSWTXdtAG0etaw5ILWjw2MSr7SQVFrpYmrAMblnrWrx6aALW7b+kLuGSUEEJArVIBZmJqCQWPvV6tuCw4fIWpCjMbMkuVE0UhgErFSQxDG1dxU1jlqpym4pmmA0qqaEgUap+v1gpaHJAJPUNX67xVKl5qEX0+j9PG8rLSlNlGwAtQHv8AL1gtCLFJcGjmrfVYFxOGTdIfWim70Lv+sV+7QJLECor5uCXHyaD2el0zDpScwdI+yxJuC9PI/KIGW9TX66GJhQJDk5WNRVi9O148U5Wb1h7J8vTOLZPeFWD+6qttCaA9fWJYaWwC3oaJAykFm1B5gMwqKfhThUm+pvpQG1LD9IIvUkBwATU0+QH5m8ZLdEoOFEl3oxB2ubO4t5vFpxKmZ0NduY2t2arGjOWakCqkO1wNgDY2o34aCClpSObz5jTVtSSR5iAK0pNHIYDz0Yua/j1izBqzFgKA0oAKbB23+EcmqzGqgelhqLWNtIvwixWjUAca35XLEFneu9aQglNBLklKQNHenU7/AJC2nUKzkAMwDE2DXSTVhqfM2iqYrOQnRrBmSDuXDmzdtKQZJSkABIKiLM7X3Au40v0gNYUkDoWYaq2Abzf9Wgfi0s5alzYbOTVT6kjNfaGCFMXJBUw1YJa6RqNevWpMKeKYgMAGd9mA6Du9oX1V9B0SmNHNH61u29z8O0WJAP2A5sHe1H6tfzaKVLzMzOqu4FzUmhevfrF0iVlZ3L/de+229rOfOkD5WGe+YtUBRGUKOpDh1UDaW2eDpMsAAu+pb4nY0bX9AJdCWDBzcuSTf5284Z4IBn16Uv59O3asAXpJYVAGhPkfJmfs8BYdbk61t2+O72YmCOIz6AavQA6dR6RXISwZ6WIOwswa+npaEofLt9O1yWO1v+YkmaQOvr5/CKVK3+vjox/OJymLfDziV/DFLlABOZKiwzBLVA5aAU77aUijiaAJCVEAHxkuo3CS5Ib7ppfVMXYeQeoYa7ONNHf6tHZpUuUpBZSAxU+hHusTZ3NfoSRvxTFiVgytCc+WqwFM2YEOTdnIFKh+lMJjfaZQkpCTkIOXLlIGZgSpKw2UAlwizEizBPONcaaX4SJhOUkABKFDLZJY1UXUAyXYAGwLo8NL8RCEoCFrUskugglX3TzEVcMcu9RrWOKMsu+hvB5iUrzKoLiwctcUY0IL+ffV4SY5JUMhdwRStSCUvagLdvPJS1GZOzLITMyigcJSAkDWzCgAo4EaT9qJIQpIOVSahzRSksCSXa9dx3d6KLzMCgNy3ci5aCpBGWrZQX0YkaA2NNT1gbBSkqBB+6CHqCzjMHr9nT0izEYcJQVuS6SoJFRyhiGV9dy0SoYZSS2U5lAvdlMKNsAegLvDFOPT4efPLSDl5natSC1KtQi1D2jN4GSFl5eViA7H3SXs7vaorBGL4ImaAyxJmJBGZj4a3LqJTZBerg1NxUGFVQ3xcjOCpDpf3k+8gsHIADlqnoGO4MTwqnbVgaCsCcMw06UgImrTyn7tVNVwslzQabdoum49ErKtbZFKACgQ/MaWvQvratKw5l8K4/UsVLBu3Sm5v8T6QN4Qaivw9erPCmf7RrE1eWX/AApd/vA/acgnlcaaHSohRgOPzElVhmKiQ7sVHZ2DbfQ1mTOtEZOVRBBKVA1HctX62gFfHkJVlymgAOc5TmDvTKfwjy+KhcqZorJTlzsQNQOu1owU3GEKLBI6AAanQktFb2m9CZshQGbLkBsWLEinvC5q19WjygGqAC1MxDMNgGJL60P4mrmOXmKdmyIDGgdlKcNrRqAktuA5kgu6Ukq7N62Obo0ZrRmy1EO4A6A5Xoztelb6WESlIcJaqmyuKuxeiQasFCpGseUasspUp2uWF7MLO/mYsSxDkgUoC4F9E0YdGqT0eAJGYMnu5jQFRJA1rlu1O9YoZZo7B7gFwbUBPKKH6tLxUhnqTrU07k0fp2q0XSEjQCtnOlbEJ6WG3SGE8MGGVKqVq7Ek7/X4xeJJsGSnre1KB9God4gmeAWPbXs5YnLe94rnzlBBIAAGgUAVE6WcWsGtCNLE4oSx72tPshioPZ2LaVhNJkGY6gQmWDVanNTQZac6jfYP0iyXI58025sg0FDQ1ukDX0BtEZ2IzkAmgoAKD5coG14chW7WHl5UsE/aNirUE1NTalukWSyatm6kh/lcU2q0CIKi5ZI20pXck93YWiaphBC0ioIyhnJD3qdx5Ma0gI5kSEmhLm5OUEAeYubMOu1D0ZbsfMN+FaajYxnsFjphAdRc1Ju+zBr2v/TrB37SsuCsmr7t02BZtKwHDTEYpOZg4IFk0p1UKm307RZLml6b0pR9X+g1RCuQdS1ri/6P0hnLVoCAB6kANf6/GEYxZATdh8SdR9frEpM6mbRn/L66xQvmZNOzMGftFhSH3Cat1/Dy2iVmZm/wrgF6sats5BPlCfG4qZlKQwTYijqGgPxpS0XS1E3PQfmPOFgw65k4oT2Y0Ac0hlQ2Fw6Fy5yvCTmQDzKUpISyXTVDquEsGvs5iXsvLClBBWM6mKQuWFpYuFApUa8pBcMWUz7vfZjgozLXnC0qJlrQOZJWMpSSSGKQVKBLMHFWJZ9KwoR4q6FSJi3OW7qUoNrZYpuTeJtKYshxDCJwhnskMVshV6LAUEklrBWxYg01gbhPEs01IP2gQT0AcN1GU9wB56Lj3s9NmmczFMtHiJSbrJSkEJ2LIXpdI+84y+AR4a0OwYGrEh8hFdw7AjaKnorNNJg8cEz+eo8NQCWF2cNsSCQGGsNJsoSpUwzXIQGIHvCrAJWPduA1hAK+FIXMlznNEhx1QsJUXB0a24bqHyeGIlgNlAZiyaLSSXzIsphXUj4RGVisYTYXHJXLzSmzmyiKBQHJmIYM7UO9CILwWNV4pTMBSUpcv7qgcoBvUbkhJSb6xl+HTkycZNlqSDLM1cthRgVFLDpQD0OgjX4xIWEozETEc6KKAy8yWC2CiFB2D6AEkM5YJV2OxKUoWCsS0sQyrDTUDKXsBuGq0YbHcZncqJ0tC0KBbISkqryqCqKSQRcAUJpaHvE8RLVmkz1AJUoFJDJSFEOAVtlJKn93S7GMfxHh+UqR4ssKBYAqOVjcggF7fay21NIMYWdr3iy1rTmKw6jYlSwfssaCjCrDXpDFWFkMZZUBM+z4YK1EH7KgBlXtmBre1IzhUQopSplPUlWhAsU1PcQVghISE/xFO3PS5DUBobv+kXpnsfxHhM/Dyl5hy3C7yymjnUAdDGWlAHQGPrvD+KyMqUhQCGAqTQCgdW4a561DGF/GcYhCkhEpM4EPRZQz/wDaxcNY3d9IeOf6eWP8sHP5SMkwqZjRIUArvVJD7GDU51Ag+7c5Q7vWuUUvZh2ij9pQn/bUtIehCiknuAL9S+vaLpKkkOVKJKiWCE+ZIYen5QG7Jw6RpUmtDe/cUbZohMKU1fuHzO4a4BL9fnF2HQCtQSM1RYMCDqUuQK94IwnDpsyT4qUpCC5CiWFCfkx+PaAAwrQgV+6wHzrpXpFHjAKZyBqLVpqPw9IUr4koocA+lqtt1T6iH3Ap0g4WaqclClqo61AZQSEpZ3FSQolgWtYuHKrSUr91fM4LhQBOpZyDrtBglJysQCE1uDygf0gqrTUksNhGfwqZSZhmImHwkFhmYZnJyuLBzUginM+8MvaGTMRLRjJax4aZoBQHBDk+GpYVVQVkKSo/aC00YiGWwXGMTmLJNPtVQHZJANCKOKW8rwNJDpQEhQUUs4pWtXcvf4doVrmB1ZQcrcr1YKBLefwaD5a2dSQQlISl9ASk1L0dRCqNobMWaRasCSLgUqHzPUNQOTStAfe6GJAJc5lBrWNEtoSH8yK/Kj9uKgXZxQKcAG3xbQCLJSaZjdVADZ3Ohq7dtIDN5JQEnMo1sMqgdXqb3+fmNMxCSrMlFNwQTrqPx/N6JEtViXLVAqfQ+eukM5OGADj4muh9Yk0sOosGDb37X/4/JnIWE6ddvUwBhpCypgSw1rlFnYtVoLmSS7P5btq311hVUFoWXzKIb5D6EXCaliSWCuv4wvnLJ5KEG507DX5eV4mJCgQSl2t02bQeXzg0exyS5BNflC7iU1lHKWK08x6V/WsGJUXAFBrb0gjG8JSvwlFSkKUSHBZ0pbMP6VB0kMa5jTZeh7hp/pokDDzQ/uziPVEs+VxCz2q9qU4Vc2XLBXMKyctUhIITdWrnMwHwpDzhqFDxmWCFB0AkMCUqDPqMzeUfMPaaaVYiaVA5vGmAnohTJG1AGpXvSFjN5U8rrE34Z7dTQVZ0pIKQjWyczEl3V75uXpAaZjrQAHzKSANGJA/GM8WFruPkdIYomFg1CDTvoYvWkS7b7h08CXNmmgkz5ilEvSWuYha1JGoCVLLagatXbpkgIt5Jp5pqO7dY+YYTFheEx0wrJSqWlCTbmWFfw2/pK0BrgI2EPeG+30vNknSzktnSK0o5TtTStqGM85arCwu9seECXOTMQXROO9pl1C+ruOxFGhj+2qJlTA8wJBSogAFlM5IOoUgFwSDoasK/bb/ZCxNCkLmAoYApLpooKHMCyXvVzeFvC8e4TmEtSgkBSmTnDOAoijvmS9w7QTuC9VHjglTpuTKvPVyA9KlnZxqa2A6wimcCWpTIcg0CjWgoSQDQDcP84Jx0sJmqDmXyuKuM1VAl71YXd/SD5c0nLJWpJSVM6Gc5nXWhYgpDEbxfpF79kkng8wLXLAJKchVlIZlFQBqaVSxeognhnDjMXkZQIorKlNO5pm1DUfsGDvDzJZxq6lJMqUDmSoOQqc+WlU5WPugG9CCYdycGqYErmJTmyg2clKuZNbhWvxpCpcWXmYbFyXCEkoBcKQoFNKB0kuDbTSjs8JcV7SrdlpYgmjdndx0+fl9CxOFCkqSolKSKkEvlPm51qx8rj55jsDKJbxlLb7QSCC+yjMQSO6Ycsp2aHnDNlKgSooTVV20qQ4S1vI1rB+HmSgsUABoMxFM1gHoGqz7iNRg+O4SUiXJSiVPWtKWWvw1+GVAMlLJOfK7tSpMV+1ftBg5iZslGHllKSGnSFIQSUkGh8IhnBBHdjYwWz6NoYKWqRKnrnEoOIzzEBRT7pStSWbuLMzPsxfseqarCISlJUgUCc5SX8Q57IIbKPtHKS4peEvHPaDDrSEklR8MJC0TgkhL1TlyKBcBnOho147hfaaQhOUScx0Uqcon/APlIbybzjPLoc3zj2rlGRjsVJA8OWqYSEuCkCYMyfdplZTU0bUUUrGYhIvQAProSTS0aH2llT8Vipk3KEpUwSjPmyoDlIc8xa77mNJ7CYTD4SaJ85JmTgp0JcZUMaLDkOq7aCuttrlqFJuifZ/CJw0hcsqwy5aqLzTEkTMp5iGOZimwymgSq90fHODzJeHUcGtUzCziXlLQc6DQlKFGq05gkuWqhJrc7/iPtLhwnIjCJEp3qclUTM0s8puCVPV7CtYV47j+HmkGZhZZIA1WBrdlAFVyVM51MZTLva7OtPjnMgsp0kXBofQ2ofjBOEQ7O5BLBgC5Ojny/SNj7YcKlT1ylSEplcpCqrLh0lAGYmzqFIK4NhZWHlBPhOtSMq1lShmJLnldkgUZgDre2vLpnJWfxvC5sglSwl0u6SpAYDQMcq1M7oDm7OKwrXi8odJDE1QoMR1H9JFXuKO+u34zjsyVDw5bKBCg6vdWQ4BCt9dLCMjxDBIUp8gT/APrpo1qjTbeCUXpPDY6+WqSpkuXroE6/V4FxPHZiiwLB7AfDre0O+JcRTOZb5DmSoISWGaWlKUkdWCb6wOnBGYtJRKUtegSkrVyksWSHJpcw+htVw/jJCcpIB7sAd20V6DpBsji2VnU6iHoSaal2s0MOHezWJmzE5ZKySQxUmrBNq9GbsI03DfZiZOWZIMuXNSDyqAcZWopLBSWcV6uHidnNsKjjSlKCsqiCWSWKqtYAO5+NHhpJ4rMmDKPszAkpfKXOYksQBlGWpuHG7jcYT/T9UxAUorylRSRk8EgEe/zqIUB0YuTtDzCf6cykhlzFKZwkk9UlBYBNXBJDkWreHuDtjOEIQZcub7xWooKahQWAklDGn2g2+hrGwmMZcuVNT4S10lpLMo0ND9lQaYWbftB3GuDYWRhppT74BWkKUpswtYg0Aahr3aPm872vAy5JP+2p0cy2BAWHDqKqhdXew1AiOO1c9Nlg5iBLSM6VJV4a0kUBTMfIR3V+EfLuPSlftOIGVTftE61aKWCD0tfrDqRx7OmTJlYcBSPDSgAKLmUwlglnNhWIYvinhzJ65uHAWpTzAZZ5CwIyF2AUACC5dzUuIrHDVTlnuMzJ4ctaiM0tKgxCZiwgqfMwQ/vFw3dSRqI5LJUE5Q5967USMxJJsAkE+UbhOEVO8PFysOwmS0gJQpEsNmUJammJYrUs5cqVKLlAIDpcORxOXNUUGQsqIWQZkty2VpiSaMGd3a2U3i7Eys5iM0uWhIWDKxCxMSkaKlqKVP8ADyV0hhMw4OZ1pSRUAg17fKGnG/Y/EIVmyq8OWGT7vupzP4SQoEsy1KcFQuaCi3hfCFTZwlyQpSpXMc6VIChmDEpLFSSS1QAA7kAEwcdny0MxGKH/AKelKy2SdQbhiS4uAM6onhpaUJkzRlU45gCyub7LVchlV/6bajnh08Tk4EyETFicoDMFhKlFgrmB/wBtmLgAgAWgz93sXPkhXgy5SUrByJzBaAUqUSZbKW1ActVkrSG0E8Bz7V8fkoQ00qACEpeuYPMzsCkHOA6RU05gLhonw3IkyJq0pTzS0swoXRzBLkgM48hCVc6ZhFzpa8MhRRMKCuagTEZ0O+QkBq83ZqQRxTjc2bIEqZIlsAkE+HlVSoc5ncu/V4OA5w7w/FEJxSphmABEmSFHQhE2YpZdiKJUHteI472rkfs4CJyPFlIAluFFwlKeXTKSQzktGQwuPUhK0plAhaSlT83KXcVPL3FYDXMLf7KKD/8AGivctXuYrgXMXxL2imTRlXNBD0ASAB1AffesLjjt5h8gPzipqP4aQ/QR2Ulw5lgHo34w+KeSc1HKCSa6No1aB3oR3e0TTLUpBqcos9q3I/pDN6do0KeEzVhxIWrKLsyQLgqoAkA3Dmp9ODgs2YpLrky0hX211bVkhKrMwAf4xnyX0QYfCLcJLu9AKvtT0hzIwmVLEK90OLggas79PxhjO9nwVJPiTp6VlsuGw6iAXFSVkEJuXKRs1gHUv2GnLA8LxABRpyanqBRtBV6vekFuzmmew6MxehCTQgh3LPWw+vItGHBPKa1ajF9KvTtpGnw/+nU8VXkyA1U+UkA1Hu8p0erUvDDDcHwyPDSssVZgqpOU5UsSA71NyWbpWJ7V0x/7CpqA1Nspo7uwALfqaCCMBwaaQyJSjqyUUHqL2+ENeLY3DpkmXh+aYAlgWS5BGcO/KaG4ruYHwQxcyWrwpM8lUvIlSQpJBJOaZmSGKq3B0obRO4XKRRhuAz5pKU+GVA8wJJNGYHKlWUlxTr0htK9isSiXmV4YqSoB6M+rUc/VY+kez4mjDykzUKExI58zVNXq5e4MXcYwgnSjKmLyJUUklJZXKoKADjcAfVL49Db5XxT2RlAjxpwAKXYTAgqOgKcqiRapLc1ou9jPZfBzpkwnL/DygEqzAqUEmgzM4KwnUE2Eb3Bey+DRVEgKO6wVU7KprtDZEvKMqAlDWCEgMOj0+EKbnse2Q9pPZiYtUpGEloEtKeZajlDgjlBqWIFaG8NvZzgQwyVhfhLKstUy7ACoIFGet9fVtMnJcBRehu9SLmtN6j8RAeI4wkFkVb7tdNzYWMPfZSOYDgEmUorSFZ82Z1LNCaUSmgoW9IJVOloLkpBJqwAJPUuS9dTGf4pxlSXzEJzaO56u9qbA2hKviClkJQMvNe5Z/MJ7V7wt/g6jU432gCPdAD6qNx2urSnWFS+IzJtXYbqFG6A/Mv2gKXgsg8SaSe4JqR2MJuN+0cocqXLFVQG8qqD+kOTZXI64vOQJKx7ylBiTUs7FqWppGPnYiTIVKUqSmYlZIKSkl6KNctdev51J4kVjRnNwx97YP845iZ6QqWo5SA7pcm4awTQRUmk2thwD9iSmXORhTnBzJrPIBBLAnw2J6V0vDHG+2CgUJl4clMwlJLZ0hinlynIXZRp0EJfZzjhSlMoBwkp0NASfweFvtv7QKM7lJITlIAe4JUxP2dLs0Vst6jWL9pJ6UsjDKmHKxSZYSctnrOLivx6xm/an2wnpK5c/CSjIzlKRNQJrkoSo0Eyhcqo5pTSF/B/aaematSkpylBYuugLGhCSVecIOJ8WWtc4qvMJuSSHUlQZwKDKBURSefTT8G/1jQmUETsOxdk+H7uQMGUFKzP71Q+lDV2+E9vJKFApw6suVLBSpQIKfdqk2AoA3npCTA8UCpMyVkQVlB3YmuWp2cb6btAvA2yoUR9kXatBZx03/GMs5l8um3jzw/ym/wDR3i/bsKcGUlSS4SBPMvKD9lgheaw2FBTbMe0/t5iBJTIkhkhnmCYVqTlUCAFlAIJLO7070Z8UxuTMpGVLZSwoGDEgDy23inF8UK5CpSg6VTCdK/xMwclLiwt+kTjjlvdo83kws1jj3+7pDwf29xiJSkKMya6szzFhbF3dlILsRRyWYMzQBxLj82fNM6agzFkZSVqUQU/dKQsJy/0s3SGGJlhGYS6JUokh3o9Bsw3itCSE/L4+ka6jk1kmqb4q/EUzzZfM1OcZXupVbanyehZ4cmtqk/8AyO8DzlOqURupPRiip6nlH5bFftAr1OhOsDTHqBhwdLm35fCFOMwICjR/rv8AOHcyfeh/8fxeFeJmVetf6WggthxwriyUrwwmTjOExC/EVMUVGWWSUBLk+GKKGUecfQPYSSlc6a+VaQo5DT3RlYgCwdTVNGgDAf6Upy5pk1mfllgaGzkW01jV8I9j8PhKIUsAp5iVs9RdgPoCI7vxtPZyjIk1yBnOlPp47KxicoCeYpFk191qPQPSA5Yw6E2C3UdMwYGj/ZDBhX8zBCcYpZKUoyvV1kbD7IfUCkE6OqeIBc9C5GXwwtJBJUM4C9QkA760hDM9gcOGKlTFrdnKmpfRvSHpCgrNnKlKFWDMBYdKkn1u0XJyVSSSWLucxDxNylPh9D4LhOFlpSlEpK7VyhXqSK+cX8Lmr8JLBKQHqSSaEsMtLWvpF4xF/ssHHXT67wBgp1EGoSMxDhrkmz7elYe/waMQomhVVqgDL+o9Y4lCQSU3BZRF9BUlyaMfSF0ziqctsxo92tuQKflAE3FLUlySlLPyuksGAtzC31SFsaN8VjQkVIDij39NYBn8WJPKASQ3PRvK+uw1rGXx3tDLCsqQqYpgS2UIBOYFKipQcgXYKqdwSFGJ4tMmctk/dS76AgHM4SSCaNRWlAELZGg4jx0MtRXnUkFkglnOjCm1zpuIS4nikyYQAcvRIcnuTSzdtOo2E4eokOAAoE8oLhvvUtfzhzhMIhJoHo36uKQ5EXK0NhuHFZ5jsG6mz76awVKx8iQsIUoWNAQWo5CgFOLDu8LMV7VolTTLMuY6SAX8NLsRUKM8ZQQKZha4EY3inF1zJq1AqSKgDxCtgdAQopb/AKaRcxZ3OQ44n7QyikhC1A5reEOuuYAd/hCKfxEreqmJNCWod2NO1oWkfTfrBEv6+njTiy52i5E3yHr84lPxFg1O36RQm8enliINDkc+z03mXZmTbz6RHiknNNUWBLJOxqCLa1F/ygDheICVmpdTUDgecHzZgzqZjQXc9NXY9LepibNVcy3C5OHKlDkKSQdABRqjK51u0Bz0N6w1nKSkjzcZQ9eoZy7UhRNIcsSRuQx+ZiojK6NeHghRLvQDWj6v3hvwZIEtFVUDeh6Qkz5UvQgsKuwA0Zi/ntDPB4gZKkO3nXuN4nKKwqrj2KZgDcHfzbSA8NLORwPiDT/ypEeJTfEUkah6Wa33mBeCpSeVq22B7afTQ5NQW7qGLSSHIJ7Vr+OkBKKUpq42Af8AKDZyaCoDfeLD67iF2JU9KDs/wLW7QQrVa5j5TQsoagnUbPtFqp/RXkwhcUkHesS8Qg6eSQPkIrSORxKmkhwG7g/gGgTHBRIJST1Yj5RHDzBYgv8AWwpHsVi0g2fu5+OaFpXLcfoF5pGVS2uWSALk3JB694mcIkh1DOb81q3pQa7RHGS1lMxCGzmWauxcp5QCbVN6QjxOFxCFy1JWMiUFBHiKBVnTMK1BKlkEhfgkElwJa2HNGGt+3fqTHlvvfr/rQZWWGDeVPhRw/wBNFstSHqwUSSTR7XOmgEY2dhMRLSHWSUzQpIE3LLIMuUOYGeJiecLqFK1OQ5obTseEqJQXqW0FA4BGodtN/JWcfVLezxU8D3ndno9fvUTpTUawuxfEUgEk2HKliSW6CgfcnypAWK4otdgwNC9KUpvv8IT4nEjKmYojItQSFzEqSAokkcrO1GZnBBdoC9HZ44pSWQkJu7ubtq31SFkmYBKlzJ6gKBlLISkkpKrv/wBVOhozRlsf7RpdkfxFBdCzBgp9gVUcMcoIe7woM/xMhUtUxSUpSHciidE7OddQ96w03KRrcb7TJCCJAC1CYwKi0uj818y9GAAHU6o8XxGZMA8RZUKMAAlIIpRIvcirnq8CyZBUC4YPUkvVzTcVfzg3CYVIUEkWIGopZTV6H0gkRc6rRhlnUlgALOzWNLV13hjgpGR6XDGr1BL1j0oF+UXppRyG+usVoVPzqIkoysSgmYUvVjaWSk30brvWkbEcV4rKkhAmLCSUKyHKpVXD0ALgOna94SfvSQlQTOkHbMifLDFyaISo30zDvpGe9peIzpi0pnS0S8odKUsogKuSsE1LBwCBQUhRGsxZXyLZy3WtTJGZRVyg5eYk8oNQK0cvEkAmw7xVFkotb8otksSYuHWKh2ixJ6wjXJMdm11A+MQTFiQ+3pAarCkZ9PlBErEcxca9TqdXihKGObMA27g/jA6VByUuOj/pBrZb0b4sl0gOCxILVHXNCpUsvWta6xZMxIJByMWYl697MI4kU94wSaFu188FQZ/Lv/y0EyZoSkAjvSnrAg29a/F4vC67Dcue5fzeFTlRxHMtwaG7/IdIJzUIGupb52EDTJjs5JA0YfjE0K102r8XMJW14nUYJWd2H184XY+inrVmerQZOmMRQkdzT1jizsa/XwggvZPMW70J8/waPJNLfP8ACDJ8oklu79ermsVJBpX5RbNKRSyW9R8zFi0BRqH8zHCj+pXmY8lIH2vlAp+lcZhkZVKKUOAS6kuHA13EZTCcUWlQVOwskqWhBSUJykCYSD4h52SAASxLAObsNtHojTsZfBcQTNUEzMIlFy6x7oCl5Sp0MKIDsSxWgVzOB5fEUjMFYSU+Z02SDKUJZlqsqrTCDaqFUFI2EehagY3/ANbl0/8ApE6OKU5M/wB2pFEt96jxVj1y/wBonibhsOtMsnwnkEqmOmUSkTHVlKVLU/KynDNkWY28eg1AwapmEDNw2Qc1uQU/iZOY+EweqqElhXSGPAsDhJxUP2KRLypSR/DSfeVMDA5RYJB/7hGrj0PQLhwLDfy8n+2n8o8eBYYlzh5L7+Gn8oYx6AFivZ7CkZThpOXbw0t6NFaPZfBC2Ew47SkaW0hvHoC0TzPZXBKLqwmHUdzKQT6kRD9z8B/JYX+yj/GHcegGoSfuhgP5LC/2Uf4x390cB/JYX+yj/GHUegHGfhL+6WB/k8N/ZR/jHf3TwP8AJ4b+yj/GHMegHGfhOPZTA/yeG/so/wAY7+62C/lMP/aR+UN49ANQnV7KYE3weGPeSj/GIj2RwH8nhv7KP8YdR6AcZ+FB9lsFf9kw9m/2kW2taOfupgf5PDf2UflDiPQDjGB9oxgJGaXh8Dhp2IQpOaWJDgJLKW5RLLESjmbqncAmeHw1cjx5GEw80Z0oYSGUFKKQxT4ZWCyklsrsQbRpMXwfDzVZ5kmUtbNmUgEtUM5DsxPqYuw+BloTlRLQlL5mCQBmd8zbvV4BxjFqmYDOEjAYckLUk/w0n3VSkuGQWdU1hmyjlLkOIJlowZlGacBKBTMSlSPCTmSFAEqIKQ7JJPK4LcpU4fWnCS/uJ93L7o937v8A0vpaOSMHLQGRLQkO7JSAH3oL9YBqMYqdgsq1jASShOQZhLTzKmykrlhJKMqsylolhlEuoUgjh8nAzloSMDICFvlWZSWJTmcDkyuySWzZmqzVjUJ4dJBcSpYNKhA+xly6aZUttlG0STgZQUFCWgKAYEJDts7WqadYBqMbIm8PXVOCwzAgLJQgNnURKZkkEqACmJDZki5aIf8A29ACl8OkIBQlYaSn7SlDKypaVZsqFqFGISa2fZzOHSlEKVKllQsSgEi1i1PdHoNolKwMpIZMtCRSgSAKFxYaEkjvAOM/GXw/DMGqamSvh2GC1AqdKJa0hKQCslQSGIzygxDnPRwCYb/upgf5PDf2Uf4wyw+DlywAhCEAOAEpAYFnZrOw9BF8A4z8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076" name="Picture 4" descr="C:\Users\artin\Desktop\1_8712101058_L600.jpg"/>
          <p:cNvPicPr>
            <a:picLocks noChangeAspect="1" noChangeArrowheads="1"/>
          </p:cNvPicPr>
          <p:nvPr/>
        </p:nvPicPr>
        <p:blipFill>
          <a:blip r:embed="rId2"/>
          <a:srcRect/>
          <a:stretch>
            <a:fillRect/>
          </a:stretch>
        </p:blipFill>
        <p:spPr bwMode="auto">
          <a:xfrm>
            <a:off x="57873" y="419100"/>
            <a:ext cx="9086127" cy="59817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buNone/>
            </a:pPr>
            <a:r>
              <a:rPr lang="fa-IR" dirty="0" smtClean="0"/>
              <a:t> 3- اغلب مسمومیت ها با درمانهای حمایتی بهبود میابند:</a:t>
            </a:r>
          </a:p>
          <a:p>
            <a:pPr algn="r">
              <a:buNone/>
            </a:pPr>
            <a:endParaRPr lang="fa-IR" dirty="0" smtClean="0"/>
          </a:p>
          <a:p>
            <a:pPr algn="r">
              <a:buNone/>
            </a:pPr>
            <a:r>
              <a:rPr lang="fa-IR" dirty="0" smtClean="0"/>
              <a:t>  - از ونتیلاسیون و پرفیوژن مناسب مطمئن شوید </a:t>
            </a:r>
          </a:p>
          <a:p>
            <a:pPr algn="r">
              <a:buNone/>
            </a:pPr>
            <a:r>
              <a:rPr lang="fa-IR" dirty="0" smtClean="0"/>
              <a:t>  - در هیپوتانسیون از مایعات وریدی و وازوپرسور استفاده کنید</a:t>
            </a:r>
          </a:p>
          <a:p>
            <a:pPr algn="r">
              <a:buNone/>
            </a:pPr>
            <a:r>
              <a:rPr lang="fa-IR" dirty="0" smtClean="0"/>
              <a:t>  - وضعیت منتال را تخمین بزنید: در صورت نیاز نالوکسان گلوکز و تیامین تجویز کنید </a:t>
            </a:r>
          </a:p>
          <a:p>
            <a:pPr algn="r">
              <a:buNone/>
            </a:pPr>
            <a:r>
              <a:rPr lang="fa-IR" dirty="0" smtClean="0"/>
              <a:t>  - مونیتورینگ و درمان تشنج – هیپر یا هیپوترمی – اریتمی و اختلال اب والکترولیت را انجام دهید</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شرح حال </a:t>
            </a:r>
            <a:endParaRPr lang="en-US" dirty="0"/>
          </a:p>
        </p:txBody>
      </p:sp>
      <p:sp>
        <p:nvSpPr>
          <p:cNvPr id="3" name="Content Placeholder 2"/>
          <p:cNvSpPr>
            <a:spLocks noGrp="1"/>
          </p:cNvSpPr>
          <p:nvPr>
            <p:ph idx="1"/>
          </p:nvPr>
        </p:nvSpPr>
        <p:spPr/>
        <p:txBody>
          <a:bodyPr/>
          <a:lstStyle/>
          <a:p>
            <a:pPr algn="r">
              <a:buNone/>
            </a:pPr>
            <a:r>
              <a:rPr lang="fa-IR" dirty="0" smtClean="0"/>
              <a:t>  1- نام محصول – مقدار و زمان مصرف – سن و وزن بیمار – علائم –علت مواجهه – درمانهای قبلی</a:t>
            </a:r>
          </a:p>
          <a:p>
            <a:pPr algn="r">
              <a:buNone/>
            </a:pPr>
            <a:endParaRPr lang="fa-IR" dirty="0" smtClean="0"/>
          </a:p>
          <a:p>
            <a:pPr algn="r">
              <a:buNone/>
            </a:pPr>
            <a:r>
              <a:rPr lang="fa-IR" dirty="0" smtClean="0"/>
              <a:t>2- به مسمومیت شک کنید اگر:</a:t>
            </a:r>
          </a:p>
          <a:p>
            <a:pPr algn="r">
              <a:buNone/>
            </a:pPr>
            <a:r>
              <a:rPr lang="fa-IR" dirty="0" smtClean="0"/>
              <a:t>                                   شروع علائم ناگهانی است</a:t>
            </a:r>
          </a:p>
          <a:p>
            <a:pPr algn="r">
              <a:buNone/>
            </a:pPr>
            <a:r>
              <a:rPr lang="fa-IR" dirty="0" smtClean="0"/>
              <a:t>                                   گروه سنی در معرض خطر است</a:t>
            </a:r>
          </a:p>
          <a:p>
            <a:pPr algn="r">
              <a:buNone/>
            </a:pPr>
            <a:r>
              <a:rPr lang="fa-IR" dirty="0" smtClean="0"/>
              <a:t>                                  سابقه مسمومیت قبلی دارد</a:t>
            </a:r>
          </a:p>
          <a:p>
            <a:pPr algn="r">
              <a:buNone/>
            </a:pPr>
            <a:r>
              <a:rPr lang="fa-IR" dirty="0" smtClean="0"/>
              <a:t>                                 درگیری مولتی ارگان دارد</a:t>
            </a:r>
          </a:p>
          <a:p>
            <a:pPr algn="r">
              <a:buNone/>
            </a:pPr>
            <a:r>
              <a:rPr lang="fa-IR" dirty="0" smtClean="0"/>
              <a:t>                                 اختلال وضعیت ذهنی دارد</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fa-IR" dirty="0" smtClean="0"/>
              <a:t> سوالات اساسی: </a:t>
            </a:r>
          </a:p>
          <a:p>
            <a:pPr algn="r">
              <a:buNone/>
            </a:pPr>
            <a:r>
              <a:rPr lang="fa-IR" dirty="0" smtClean="0"/>
              <a:t>   1-چه خورده ؟</a:t>
            </a:r>
          </a:p>
          <a:p>
            <a:pPr algn="r">
              <a:buNone/>
            </a:pPr>
            <a:r>
              <a:rPr lang="fa-IR" dirty="0" smtClean="0"/>
              <a:t>   2-چقدر خورده؟</a:t>
            </a:r>
          </a:p>
          <a:p>
            <a:pPr algn="r">
              <a:buNone/>
            </a:pPr>
            <a:r>
              <a:rPr lang="fa-IR" dirty="0" smtClean="0"/>
              <a:t>   3- کی خورده ؟</a:t>
            </a:r>
          </a:p>
          <a:p>
            <a:pPr algn="r">
              <a:buNone/>
            </a:pPr>
            <a:r>
              <a:rPr lang="fa-IR" dirty="0" smtClean="0"/>
              <a:t>   4- چه اقداماتی انجام شده ؟</a:t>
            </a:r>
          </a:p>
          <a:p>
            <a:pPr algn="r">
              <a:buNone/>
            </a:pPr>
            <a:r>
              <a:rPr lang="fa-IR" dirty="0" smtClean="0"/>
              <a:t>   5- چه علائمی دارد؟</a:t>
            </a:r>
          </a:p>
          <a:p>
            <a:pPr algn="r">
              <a:buNone/>
            </a:pPr>
            <a:r>
              <a:rPr lang="fa-IR" dirty="0" smtClean="0"/>
              <a:t>حتی المقدور نوع مسمومیت مشخص شود : عمدی – اتفاقی –شغلی و غیره</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 معاینه بالینی:</a:t>
            </a:r>
            <a:endParaRPr lang="en-US" dirty="0"/>
          </a:p>
        </p:txBody>
      </p:sp>
      <p:sp>
        <p:nvSpPr>
          <p:cNvPr id="3" name="Content Placeholder 2"/>
          <p:cNvSpPr>
            <a:spLocks noGrp="1"/>
          </p:cNvSpPr>
          <p:nvPr>
            <p:ph idx="1"/>
          </p:nvPr>
        </p:nvSpPr>
        <p:spPr/>
        <p:txBody>
          <a:bodyPr/>
          <a:lstStyle/>
          <a:p>
            <a:pPr algn="r">
              <a:buNone/>
            </a:pPr>
            <a:r>
              <a:rPr lang="fa-IR" dirty="0" smtClean="0"/>
              <a:t> 1- روی علائم خاص تمرکز کنید</a:t>
            </a:r>
          </a:p>
          <a:p>
            <a:pPr algn="r">
              <a:buNone/>
            </a:pPr>
            <a:r>
              <a:rPr lang="fa-IR" dirty="0" smtClean="0"/>
              <a:t> 2- سایر موقعیتهای طبی و تروما را رد کنید</a:t>
            </a:r>
          </a:p>
          <a:p>
            <a:pPr algn="r">
              <a:buNone/>
            </a:pPr>
            <a:r>
              <a:rPr lang="fa-IR" dirty="0" smtClean="0"/>
              <a:t> 3- ایا علائم با شرح حال هماهنگی دارد؟</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536</TotalTime>
  <Words>2087</Words>
  <Application>Microsoft Office PowerPoint</Application>
  <PresentationFormat>On-screen Show (4:3)</PresentationFormat>
  <Paragraphs>273</Paragraphs>
  <Slides>52</Slides>
  <Notes>3</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Opulent</vt:lpstr>
      <vt:lpstr>کلیات درمان مسمومیتها</vt:lpstr>
      <vt:lpstr>اپیدمیولوژی</vt:lpstr>
      <vt:lpstr>Slide 3</vt:lpstr>
      <vt:lpstr>Slide 4</vt:lpstr>
      <vt:lpstr> شروع بررسی بیمار و درمانهای حمایتی</vt:lpstr>
      <vt:lpstr>Slide 6</vt:lpstr>
      <vt:lpstr> شرح حال </vt:lpstr>
      <vt:lpstr>Slide 8</vt:lpstr>
      <vt:lpstr> معاینه بالینی:</vt:lpstr>
      <vt:lpstr> ازمایشات توکسیکولوژی</vt:lpstr>
      <vt:lpstr>Slide 11</vt:lpstr>
      <vt:lpstr> بررسی های رادیولوژیک</vt:lpstr>
      <vt:lpstr> پایان دادن تماس </vt:lpstr>
      <vt:lpstr>Slide 14</vt:lpstr>
      <vt:lpstr> جلوگیری از جذب</vt:lpstr>
      <vt:lpstr>Slide 16</vt:lpstr>
      <vt:lpstr>Slide 17</vt:lpstr>
      <vt:lpstr>Slide 18</vt:lpstr>
      <vt:lpstr>Slide 19</vt:lpstr>
      <vt:lpstr>Slide 20</vt:lpstr>
      <vt:lpstr>Slide 21</vt:lpstr>
      <vt:lpstr>Slide 22</vt:lpstr>
      <vt:lpstr>Slide 23</vt:lpstr>
      <vt:lpstr>Slide 24</vt:lpstr>
      <vt:lpstr>Slide 25</vt:lpstr>
      <vt:lpstr>  WBI(Whole Bowel Irrigation)</vt:lpstr>
      <vt:lpstr>Slide 27</vt:lpstr>
      <vt:lpstr>Slide 28</vt:lpstr>
      <vt:lpstr>  روشهای تشدید دفع </vt:lpstr>
      <vt:lpstr>Slide 30</vt:lpstr>
      <vt:lpstr>Slide 31</vt:lpstr>
      <vt:lpstr>Slide 32</vt:lpstr>
      <vt:lpstr>Slide 33</vt:lpstr>
      <vt:lpstr>Slide 34</vt:lpstr>
      <vt:lpstr>Slide 35</vt:lpstr>
      <vt:lpstr>Slide 36</vt:lpstr>
      <vt:lpstr>اندیکاسیون های تشدید دفع</vt:lpstr>
      <vt:lpstr>Slide 38</vt:lpstr>
      <vt:lpstr>Slide 39</vt:lpstr>
      <vt:lpstr>Slide 40</vt:lpstr>
      <vt:lpstr>  </vt:lpstr>
      <vt:lpstr>Slide 42</vt:lpstr>
      <vt:lpstr>Slide 43</vt:lpstr>
      <vt:lpstr>Slide 44</vt:lpstr>
      <vt:lpstr>Slide 45</vt:lpstr>
      <vt:lpstr>Slide 46</vt:lpstr>
      <vt:lpstr>Slide 47</vt:lpstr>
      <vt:lpstr> ترانسفیوژن اکسچنج</vt:lpstr>
      <vt:lpstr>Slide 49</vt:lpstr>
      <vt:lpstr>Slide 50</vt:lpstr>
      <vt:lpstr>Slide 51</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کلیات درمان مسمومیتها</dc:title>
  <dc:creator>Matin</dc:creator>
  <cp:lastModifiedBy>artin</cp:lastModifiedBy>
  <cp:revision>110</cp:revision>
  <dcterms:created xsi:type="dcterms:W3CDTF">2007-01-27T17:43:22Z</dcterms:created>
  <dcterms:modified xsi:type="dcterms:W3CDTF">2015-09-30T20:11:40Z</dcterms:modified>
</cp:coreProperties>
</file>