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83" r:id="rId2"/>
    <p:sldId id="284" r:id="rId3"/>
    <p:sldId id="259" r:id="rId4"/>
    <p:sldId id="260" r:id="rId5"/>
    <p:sldId id="280" r:id="rId6"/>
    <p:sldId id="279" r:id="rId7"/>
    <p:sldId id="261" r:id="rId8"/>
    <p:sldId id="28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F07F81-406C-4A7C-852E-62F8AED53B2B}">
          <p14:sldIdLst>
            <p14:sldId id="283"/>
            <p14:sldId id="284"/>
            <p14:sldId id="259"/>
            <p14:sldId id="260"/>
            <p14:sldId id="280"/>
            <p14:sldId id="279"/>
            <p14:sldId id="261"/>
            <p14:sldId id="28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533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524000"/>
            <a:ext cx="9067800" cy="304800"/>
          </a:xfrm>
        </p:spPr>
        <p:txBody>
          <a:bodyPr/>
          <a:lstStyle>
            <a:lvl1pPr marL="0" indent="0">
              <a:buFontTx/>
              <a:buNone/>
              <a:defRPr sz="18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54190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0480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2186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36119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9343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3086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300" y="914400"/>
            <a:ext cx="3086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418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51609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3447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682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9700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3110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6324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j-lt"/>
              </a:defRPr>
            </a:lvl1pPr>
          </a:lstStyle>
          <a:p>
            <a:fld id="{F1A7B0AC-4819-4A03-9000-94E62E4B25F9}" type="datetimeFigureOut">
              <a:rPr lang="en-US" smtClean="0"/>
              <a:t>11/1/2008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fld id="{6C0234E7-1471-417E-A2A0-5D215D7A2A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48000"/>
            <a:ext cx="3574557" cy="50613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62122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5976664" cy="5112568"/>
          </a:xfrm>
        </p:spPr>
        <p:txBody>
          <a:bodyPr>
            <a:normAutofit lnSpcReduction="10000"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dirty="0"/>
              <a:t> </a:t>
            </a: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متأسفانه به علت تمايل كشاورزان به مصرف اين سم جهت نگهداري محصولات به ويژه در مصارف خانگي </a:t>
            </a:r>
            <a:r>
              <a:rPr lang="fa-IR" sz="2200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يا نيمه </a:t>
            </a: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صنعتي به دلايل ذكر شده قبلي ٬ قاچاق اين فرآورده از كشورهاي همسايه و ايجاد بازار سياه اين </a:t>
            </a:r>
            <a:r>
              <a:rPr lang="fa-IR" sz="2200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سم در </a:t>
            </a: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كشور وجود دارد و بسياري از موارد ٬ افرادي كه از اين سم جهت خودكشي استفاده مي كنند اين قرص </a:t>
            </a:r>
            <a:r>
              <a:rPr lang="fa-IR" sz="2200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ها را </a:t>
            </a: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از بازار سياه و غيرقانوني تهيه مي کنند كه اين واقعيت گویای لزوم برخورد جدی تر با این معضل است.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قابل ذكر است نوع ديگري از فرآورده موسوم به قرص برنج جهت نگهداري و حفظ محصولات از آفات انباري </a:t>
            </a:r>
            <a:r>
              <a:rPr lang="fa-IR" sz="2200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به ويژه </a:t>
            </a: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جهت مصارف خانگي در كشور ما موجود است و به صورت قانوني به فروش مي رسد که فاقد </a:t>
            </a:r>
            <a:r>
              <a:rPr lang="fa-IR" sz="2200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ماده سمي </a:t>
            </a: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فسفيد آلومينيوم بوده و حاوي عصاره سير مي باشد. اين قرص ها كه به </a:t>
            </a:r>
            <a:r>
              <a:rPr lang="fa-IR" sz="2200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عنوان قرص </a:t>
            </a: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برنج با </a:t>
            </a:r>
            <a:r>
              <a:rPr lang="fa-IR" sz="2200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منشاء گیاهی شناخته </a:t>
            </a: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مي شوند </a:t>
            </a:r>
            <a:r>
              <a:rPr lang="fa-IR" sz="2200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( بنان)٬ </a:t>
            </a: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فاقد اثرات سمي و كشنده براي انسان مي باشند و مصرف آن در انسان </a:t>
            </a:r>
            <a:r>
              <a:rPr lang="fa-IR" sz="2200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بي خطر محسوب </a:t>
            </a:r>
            <a:r>
              <a:rPr lang="fa-IR" sz="2200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مي شود.</a:t>
            </a:r>
          </a:p>
        </p:txBody>
      </p:sp>
    </p:spTree>
    <p:extLst>
      <p:ext uri="{BB962C8B-B14F-4D97-AF65-F5344CB8AC3E}">
        <p14:creationId xmlns:p14="http://schemas.microsoft.com/office/powerpoint/2010/main" val="3337078280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38944"/>
            <a:ext cx="6324600" cy="5486400"/>
          </a:xfrm>
        </p:spPr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dirty="0"/>
              <a:t>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در خصوص استفاده از قرص برنج و مسموميت ناشي از فسفين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سه فرضیه وجود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دارد كه در تيم هاي تخصصي و كارشناساي همچنان در حال بررسي موضوع هستند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اولين فرضيه :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مصرف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قرص برنج (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فسفيدآلومينيوم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) صرفا جهت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خودكشي سریع و آسان </a:t>
            </a:r>
            <a:endParaRPr lang="fa-IR" b="1" dirty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دومين فرضيه : </a:t>
            </a:r>
            <a:endParaRPr lang="fa-IR" b="1" dirty="0" smtClean="0">
              <a:solidFill>
                <a:srgbClr val="C00000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مصرف قرص های تقلبی توهم زا که دارای ترکیبات شبیه قرص برنج هستند</a:t>
            </a:r>
            <a:endParaRPr lang="fa-IR" b="1" dirty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سومين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فرضيه : </a:t>
            </a:r>
            <a:endParaRPr lang="fa-IR" b="1" dirty="0" smtClean="0">
              <a:solidFill>
                <a:srgbClr val="C00000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مصرف اشتباه قرص موجود در برنج که باعث مرگ های جمعی در خانواده ها هم شده است.</a:t>
            </a:r>
          </a:p>
        </p:txBody>
      </p:sp>
    </p:spTree>
    <p:extLst>
      <p:ext uri="{BB962C8B-B14F-4D97-AF65-F5344CB8AC3E}">
        <p14:creationId xmlns:p14="http://schemas.microsoft.com/office/powerpoint/2010/main" val="3321442714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dirty="0">
                <a:cs typeface="B Compset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خصوصيات فيزيكي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: گازي بدون رنگ , قابل اشتغال , بوي شبيه به ماهي گنديده </a:t>
            </a:r>
            <a:r>
              <a:rPr lang="en-US" dirty="0" smtClean="0">
                <a:solidFill>
                  <a:srgbClr val="333333"/>
                </a:solidFill>
                <a:latin typeface="Arial" pitchFamily="34" charset="0"/>
                <a:ea typeface="Calibri"/>
                <a:cs typeface="Arial" pitchFamily="34" charset="0"/>
              </a:rPr>
              <a:t>(Rotten fish)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, حلاليت مناسب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در آب و الكل به صورت قرص يا پودر در بازار يافت مي شود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Arial" pitchFamily="34" charset="0"/>
                <a:ea typeface="Calibri"/>
                <a:cs typeface="Arial" pitchFamily="34" charset="0"/>
              </a:rPr>
              <a:t>AlP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فرمول</a:t>
            </a:r>
          </a:p>
          <a:p>
            <a:pPr algn="r" rtl="1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C°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نقطه ذوب: ۲٬۵۳۰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چگالی: ۲٫۸۵ گرم بر سانتی متر مکعب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جرم مولی: ۵۷٫۹۵۵۲ گرم بر مول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خصوصيات قرص برنج :قرص 3 گرمي است به رنگ خاكستري تيره در بسته هاي استوانهاي ، به ميزان 10 قرص در هر بسته عرضه می شود.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قرص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برنج هيچ پادزهر اختصاصی ندارد.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با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توجه به اینکه تاکنون مکانيسم دقيق بروز اثرات سمی فسفيد آلومينيوم در انسان شناخته نشده است ٬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    هيچ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پادزهر اختصاصی در درمان مسموميت حاد با آن وجود ندارد و </a:t>
            </a:r>
            <a:endParaRPr lang="fa-IR" b="1" dirty="0" smtClean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marL="0" indent="0" algn="r" rtl="1">
              <a:buNone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    اقدامات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درمانی تنها شامل اقدامات حمایتی  علامتی است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مكانيزم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احتمالي اثر اين مواد ( فسفين ) بلوك سيتوكروم اكسيداز و مهار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فسفوريلاسيون اكسيداتيو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و در نتيجه مرگ سلولي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است</a:t>
            </a:r>
          </a:p>
        </p:txBody>
      </p:sp>
    </p:spTree>
    <p:extLst>
      <p:ext uri="{BB962C8B-B14F-4D97-AF65-F5344CB8AC3E}">
        <p14:creationId xmlns:p14="http://schemas.microsoft.com/office/powerpoint/2010/main" val="1732444772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dirty="0">
                <a:cs typeface="B Compset" pitchFamily="2" charset="-78"/>
              </a:rPr>
              <a:t>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به علت سمی بودن بیش از حد این قرص، مصرف یک چهارم این قرص موجب مسمومیت شدید و استفاده از نصف این قرص سبب مرگ انسان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میشود.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ازلحاظ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زمان بروز علائم و نشانه هاي باليني مسموميت ٬ بعد از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10 الی 15دقیقه٬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علائم و نشانه ها ظاهر می شوند و مرگ در مدت کمتر از 6 ساعت ممکن است رخ دهد. </a:t>
            </a:r>
            <a:endParaRPr lang="fa-IR" b="1" dirty="0" smtClean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اگر درعرض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6 ساعت پس از مسموميت علائمی ظاهر نشود ٬ بيمار بدون علامت خواهد ماند.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در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صورت مسموميت خوراکی ٬ علائم تحریکی دستگاه گوارش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شامل تهوع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٬ استفراغ و دردهاي شكمي مي باشد. بيشتر مرگ و ميرها در خلال 12 تا 24 ساعت اوليه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مسموميت اتفاق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افتاده و معمولًا ناشی از ایست قلبی  تنفسی است و مرگ و مير بعد از 24 ساعت اغلب ناشی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از نارسایی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کبدی و کليوی است. علائم بالينی در این نوع مسموميت ٬ ناشی از درگيری سيستم قلبی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عروقی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٬ گوارشي ٬ عصبي و ریوی است.</a:t>
            </a:r>
          </a:p>
          <a:p>
            <a:pPr algn="r" rtl="1">
              <a:buFont typeface="Courier New" pitchFamily="49" charset="0"/>
              <a:buChar char="o"/>
            </a:pPr>
            <a:endParaRPr lang="fa-IR" b="1" dirty="0" smtClean="0">
              <a:solidFill>
                <a:srgbClr val="333333"/>
              </a:solidFill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6646883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شایع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ترین علائم و نشانه هاي </a:t>
            </a: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باليني در مسمومیت حاد 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عبارت اند از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:        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بی قراری ٬ تحریک پذیری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٬گيجی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٬ سرگيجه ٬ لرزش ٬ دوبينی ٬ عدم تعادل ٬ سرفه ٬ تنگی نفس ٬ دردهای شکمی ٬ تهوع ٬ استفراغ ٬ در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پاره ای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موارد استفراغ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 و یا مدفوع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سياه رنگ ٬ تعریق ٬ ضعف و بی حالی ٬ افت شديد فشار خون ٬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کاهش برون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ده قلبی ٬ اختلال در ضربان قلب ٬ ادم ریوی ٬ سيانوز ٬ اختلالات كليوي ٬ زردی ٬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هپاتو اسپلنومگالی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٬ تشنج و کاهش رفلکس های عصبی و سندرم زجر تنفسی حاد. افت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شديدفشار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خون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 ( مقاوم به دوپامین ) و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شوک شایع ترین علامت در مسموميت های شدید است. </a:t>
            </a:r>
            <a:endParaRPr lang="fa-IR" b="1" dirty="0" smtClean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در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برخورد با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افراد مسموم ممكن است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بوی ماهی گندیده و یا سير از تنفس بيمار استشمام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شود.</a:t>
            </a:r>
          </a:p>
        </p:txBody>
      </p:sp>
    </p:spTree>
    <p:extLst>
      <p:ext uri="{BB962C8B-B14F-4D97-AF65-F5344CB8AC3E}">
        <p14:creationId xmlns:p14="http://schemas.microsoft.com/office/powerpoint/2010/main" val="2203372515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  علائمی که ممکن است با گذشت زمان ظاهر شوند ادم ریوی تاخیری ، اسیدوز متابولیک ، تتانی  هیپوکلسمیک ، آسیب کبد ، برادیکاردی ، و سایر اختلالات الکتریکی قلبی ، ترومبوسیتوپنی و مت هموگلوبینمی هستند.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ا ستنشاق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مزمن : كاهش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اشتهاء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, كاهش وزن , آنمي , شكستگي خود بخود استخوان ,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دندان درد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و تورم ونكروز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فك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 عوارض مزمن عبارتند از از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آنمی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, برونشیت , اختلال گوارشی ,  نارسایی ریه عدم تعادل در تکلم و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حرکت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 </a:t>
            </a:r>
            <a:endParaRPr lang="fa-IR" b="1" dirty="0" smtClean="0">
              <a:solidFill>
                <a:srgbClr val="333333"/>
              </a:solidFill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3763720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عوارض 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الف </a:t>
            </a: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- قلبی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عروقی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: تا کی کاردی ، افت فشار خون , عدم فعالیت ماهیچه قلب , نارسایی احتمالی قلب و شوک که از عوارض کشنده ناشی از مصرف فسفین می باشد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. 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اختلالات </a:t>
            </a:r>
            <a:r>
              <a:rPr lang="fa-IR" b="1" dirty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هدایتی در قلب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: دیس ریتمی , تپش قلب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، مشکلات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در سیستم هدایت الکترولیتی قلب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از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عوارض معمولی ناشی شده از مسمومیت با فسفین می باشد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. در مطالعات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انجام شده در ۴۱۸ نفر مصرف کننده فسفید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آلومینیوم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نشان داد که ۲/۳۸ % آنها دچار مشکل فوق گشته اند ( سال ۱۹۹۱ میلادی )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تپش قلب :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در تحقیق دیگری که انجام گردید ۵۴% از موارد بررسی شده دچار این مشکل گردیده اند ( تاکی کاردی )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 درمان : مصرف سولفات منیزیم وریدی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افت </a:t>
            </a:r>
            <a:r>
              <a:rPr lang="fa-IR" b="1" dirty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فشار خون :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کاهش فشار خون در ۳۵% موارد مسمومیت با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آلومینیوم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فسفید مشاهده شده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است.</a:t>
            </a:r>
            <a:endParaRPr lang="fa-IR" b="1" dirty="0">
              <a:solidFill>
                <a:srgbClr val="333333"/>
              </a:solidFill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675466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عوارض فسفید 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ب ) ریوی </a:t>
            </a:r>
            <a:r>
              <a:rPr lang="fa-IR" b="1" dirty="0">
                <a:ea typeface="Calibri"/>
                <a:cs typeface="B Compset" pitchFamily="2" charset="-78"/>
              </a:rPr>
              <a:t>: تحریک غشا موکوسی دهان , گلو , مجاری تنفسی که باعث تنگی نفس , تنفس ضعیف و سطحی , سرفه و در نهایت ادم ریه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ea typeface="Calibri"/>
                <a:cs typeface="B Compset" pitchFamily="2" charset="-78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Dyspnea</a:t>
            </a:r>
            <a:r>
              <a:rPr lang="fa-IR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: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ea typeface="Calibri"/>
                <a:cs typeface="B Compset" pitchFamily="2" charset="-78"/>
              </a:rPr>
              <a:t>علائم </a:t>
            </a:r>
            <a:r>
              <a:rPr lang="fa-IR" b="1" dirty="0">
                <a:ea typeface="Calibri"/>
                <a:cs typeface="B Compset" pitchFamily="2" charset="-78"/>
              </a:rPr>
              <a:t>دیس پنی شامل سرفه </a:t>
            </a:r>
            <a:r>
              <a:rPr lang="fa-IR" b="1" dirty="0" smtClean="0">
                <a:ea typeface="Calibri"/>
                <a:cs typeface="B Compset" pitchFamily="2" charset="-78"/>
              </a:rPr>
              <a:t>،خلط </a:t>
            </a:r>
            <a:r>
              <a:rPr lang="fa-IR" b="1" dirty="0">
                <a:ea typeface="Calibri"/>
                <a:cs typeface="B Compset" pitchFamily="2" charset="-78"/>
              </a:rPr>
              <a:t>سبز رنگ که </a:t>
            </a:r>
            <a:r>
              <a:rPr lang="fa-IR" b="1" dirty="0" smtClean="0">
                <a:ea typeface="Calibri"/>
                <a:cs typeface="B Compset" pitchFamily="2" charset="-78"/>
              </a:rPr>
              <a:t>در ۱/۲ درصد موارد  </a:t>
            </a:r>
            <a:r>
              <a:rPr lang="fa-IR" b="1" dirty="0">
                <a:ea typeface="Calibri"/>
                <a:cs typeface="B Compset" pitchFamily="2" charset="-78"/>
              </a:rPr>
              <a:t>از مسمومین دچار این عارضه گشته اند 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آسیب </a:t>
            </a:r>
            <a:r>
              <a:rPr lang="fa-IR" b="1" dirty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ریوی حاد </a:t>
            </a:r>
            <a:r>
              <a:rPr lang="fa-IR" b="1" dirty="0">
                <a:ea typeface="Calibri"/>
                <a:cs typeface="B Compset" pitchFamily="2" charset="-78"/>
              </a:rPr>
              <a:t>: آسیب ریه با استنشاق گاز فسفین ایجاد می گردد که با ادم ریه همراه است که ۸% از مسمومین دچار این عارضه گشته اند 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ea typeface="Calibri"/>
                <a:cs typeface="B Compset" pitchFamily="2" charset="-78"/>
              </a:rPr>
              <a:t> تمام افراد متوفی در اثر مسمومیت با گاز فسفین </a:t>
            </a:r>
            <a:r>
              <a:rPr lang="fa-IR" b="1" dirty="0" smtClean="0">
                <a:ea typeface="Calibri"/>
                <a:cs typeface="B Compset" pitchFamily="2" charset="-78"/>
              </a:rPr>
              <a:t>دچار </a:t>
            </a:r>
            <a:r>
              <a:rPr lang="fa-IR" b="1" dirty="0">
                <a:ea typeface="Calibri"/>
                <a:cs typeface="B Compset" pitchFamily="2" charset="-78"/>
              </a:rPr>
              <a:t>ادم ریه شده اند </a:t>
            </a:r>
            <a:r>
              <a:rPr lang="en-GB" b="1" dirty="0" smtClean="0">
                <a:ea typeface="Calibri"/>
                <a:cs typeface="B Compset" pitchFamily="2" charset="-78"/>
              </a:rPr>
              <a:t>.</a:t>
            </a:r>
            <a:endParaRPr lang="fa-IR" b="1" dirty="0"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591771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عوارض 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en-GB" b="1" dirty="0" smtClean="0">
                <a:ea typeface="Calibri"/>
                <a:cs typeface="B Compset" pitchFamily="2" charset="-78"/>
              </a:rPr>
              <a:t> </a:t>
            </a:r>
            <a:r>
              <a:rPr lang="fa-IR" b="1" dirty="0">
                <a:ea typeface="Calibri"/>
                <a:cs typeface="B Compset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ج ) گوارشی </a:t>
            </a:r>
            <a:r>
              <a:rPr lang="fa-IR" b="1" dirty="0">
                <a:ea typeface="Calibri"/>
                <a:cs typeface="B Compset" pitchFamily="2" charset="-78"/>
              </a:rPr>
              <a:t>: تهوع , استفراغ , درد معده , </a:t>
            </a:r>
            <a:r>
              <a:rPr lang="fa-IR" b="1" dirty="0" smtClean="0">
                <a:ea typeface="Calibri"/>
                <a:cs typeface="B Compset" pitchFamily="2" charset="-78"/>
              </a:rPr>
              <a:t>اسهال</a:t>
            </a:r>
            <a:r>
              <a:rPr lang="fa-IR" b="1" dirty="0"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ea typeface="Calibri"/>
                <a:cs typeface="B Compset" pitchFamily="2" charset="-78"/>
              </a:rPr>
              <a:t>،</a:t>
            </a:r>
            <a:r>
              <a:rPr lang="en-US" b="1" dirty="0" smtClean="0">
                <a:ea typeface="Calibri"/>
                <a:cs typeface="B Compset" pitchFamily="2" charset="-78"/>
              </a:rPr>
              <a:t> </a:t>
            </a:r>
            <a:r>
              <a:rPr lang="fa-IR" b="1" dirty="0">
                <a:ea typeface="Calibri"/>
                <a:cs typeface="B Compset" pitchFamily="2" charset="-78"/>
              </a:rPr>
              <a:t>تهوع : تهوع و استفراغ بعد از مصرف خوراکی فسفید آلومینیوم ایجاد می شود . تمام افراد که </a:t>
            </a:r>
            <a:r>
              <a:rPr lang="fa-IR" b="1" dirty="0" smtClean="0">
                <a:ea typeface="Calibri"/>
                <a:cs typeface="B Compset" pitchFamily="2" charset="-78"/>
              </a:rPr>
              <a:t>این ماده </a:t>
            </a:r>
            <a:r>
              <a:rPr lang="fa-IR" b="1" dirty="0">
                <a:ea typeface="Calibri"/>
                <a:cs typeface="B Compset" pitchFamily="2" charset="-78"/>
              </a:rPr>
              <a:t>را مصرف کرده اند دچار عارضه فوق شده اند 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درد </a:t>
            </a:r>
            <a:r>
              <a:rPr lang="fa-IR" b="1" dirty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معده </a:t>
            </a:r>
            <a:r>
              <a:rPr lang="fa-IR" b="1" dirty="0">
                <a:ea typeface="Calibri"/>
                <a:cs typeface="B Compset" pitchFamily="2" charset="-78"/>
              </a:rPr>
              <a:t>: ۶۰ % از مسمومین با این سم دچار درد معده شده اند 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اسهال</a:t>
            </a:r>
            <a:r>
              <a:rPr lang="fa-IR" b="1" dirty="0" smtClean="0">
                <a:ea typeface="Calibri"/>
                <a:cs typeface="B Compset" pitchFamily="2" charset="-78"/>
              </a:rPr>
              <a:t> </a:t>
            </a:r>
            <a:r>
              <a:rPr lang="fa-IR" b="1" dirty="0">
                <a:ea typeface="Calibri"/>
                <a:cs typeface="B Compset" pitchFamily="2" charset="-78"/>
              </a:rPr>
              <a:t>: در ۶۰ % موارد مشاهده شده </a:t>
            </a:r>
            <a:r>
              <a:rPr lang="fa-IR" b="1" dirty="0" smtClean="0">
                <a:ea typeface="Calibri"/>
                <a:cs typeface="B Compset" pitchFamily="2" charset="-78"/>
              </a:rPr>
              <a:t>است.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کبد </a:t>
            </a:r>
            <a:r>
              <a:rPr lang="fa-IR" b="1" dirty="0" smtClean="0">
                <a:ea typeface="Calibri"/>
                <a:cs typeface="B Compset" pitchFamily="2" charset="-78"/>
              </a:rPr>
              <a:t>:خوردن </a:t>
            </a:r>
            <a:r>
              <a:rPr lang="fa-IR" b="1" dirty="0">
                <a:ea typeface="Calibri"/>
                <a:cs typeface="B Compset" pitchFamily="2" charset="-78"/>
              </a:rPr>
              <a:t>مقادیر زیاد سم فسفین یا فسفید آلومینیوم باعث ایجاد یرقان و افزایش سطح سرمی ترانس آمیلاز می گردد . ۳۰ % افرادی که با فسفید آلومینیویم مسموم شده اند دچار یرقان گردیده و ۲۰% از ‌‌آنهادچارافزایش غلظت سرمی ترانس آمیناز می </a:t>
            </a:r>
            <a:r>
              <a:rPr lang="fa-IR" b="1" dirty="0" smtClean="0">
                <a:ea typeface="Calibri"/>
                <a:cs typeface="B Compset" pitchFamily="2" charset="-78"/>
              </a:rPr>
              <a:t>گردند. </a:t>
            </a:r>
            <a:r>
              <a:rPr lang="fa-IR" b="1" dirty="0">
                <a:ea typeface="Calibri"/>
                <a:cs typeface="B Compset" pitchFamily="2" charset="-78"/>
              </a:rPr>
              <a:t>۸% از مسمومین افزایش بیلی روبین داشته </a:t>
            </a:r>
            <a:r>
              <a:rPr lang="fa-IR" b="1" dirty="0" smtClean="0">
                <a:ea typeface="Calibri"/>
                <a:cs typeface="B Compset" pitchFamily="2" charset="-78"/>
              </a:rPr>
              <a:t>اند.</a:t>
            </a:r>
            <a:endParaRPr lang="fa-IR" b="1" dirty="0"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endParaRPr lang="fa-IR" b="1" dirty="0"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5225021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عوارض 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چ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)</a:t>
            </a: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نو رولوژیک </a:t>
            </a:r>
            <a:r>
              <a:rPr lang="fa-IR" b="1" dirty="0">
                <a:ea typeface="Calibri"/>
                <a:cs typeface="B Compset" pitchFamily="2" charset="-78"/>
              </a:rPr>
              <a:t>: گیجی , سر درد و خستگی , خواب آلودگی ـ دلشوره و اضطراب و تشنج و کوما و </a:t>
            </a:r>
            <a:r>
              <a:rPr lang="fa-IR" b="1" dirty="0" smtClean="0">
                <a:ea typeface="Calibri"/>
                <a:cs typeface="B Compset" pitchFamily="2" charset="-78"/>
              </a:rPr>
              <a:t>مرگ مقادیر </a:t>
            </a:r>
            <a:r>
              <a:rPr lang="fa-IR" b="1" dirty="0">
                <a:ea typeface="Calibri"/>
                <a:cs typeface="B Compset" pitchFamily="2" charset="-78"/>
              </a:rPr>
              <a:t>زیادی از سم فسفین باعث ایجاد علائمی از قبیل : سردرد , گیجی , ضعف و خستگی , خواب آلودگی , احتلال حرکتی وتکلم اختلال دربینایی می گردد 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حملات </a:t>
            </a:r>
            <a:r>
              <a:rPr lang="fa-IR" b="1" dirty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ناگهانی </a:t>
            </a:r>
            <a:r>
              <a:rPr lang="fa-IR" b="1" dirty="0">
                <a:ea typeface="Calibri"/>
                <a:cs typeface="B Compset" pitchFamily="2" charset="-78"/>
              </a:rPr>
              <a:t>: حملات شبیه صرع و تشنج که منتهی به کما و مرگ می گردد .تمام موارد مسموم شده با فسفین با ایجاد </a:t>
            </a:r>
            <a:r>
              <a:rPr lang="fa-IR" b="1" dirty="0" smtClean="0">
                <a:ea typeface="Calibri"/>
                <a:cs typeface="B Compset" pitchFamily="2" charset="-78"/>
              </a:rPr>
              <a:t>تشنج </a:t>
            </a:r>
            <a:r>
              <a:rPr lang="fa-IR" b="1" dirty="0">
                <a:ea typeface="Calibri"/>
                <a:cs typeface="B Compset" pitchFamily="2" charset="-78"/>
              </a:rPr>
              <a:t>به بیمارستان </a:t>
            </a:r>
            <a:r>
              <a:rPr lang="fa-IR" b="1" dirty="0" smtClean="0">
                <a:ea typeface="Calibri"/>
                <a:cs typeface="B Compset" pitchFamily="2" charset="-78"/>
              </a:rPr>
              <a:t>منتقل </a:t>
            </a:r>
            <a:r>
              <a:rPr lang="fa-IR" b="1" dirty="0">
                <a:ea typeface="Calibri"/>
                <a:cs typeface="B Compset" pitchFamily="2" charset="-78"/>
              </a:rPr>
              <a:t>شده اند </a:t>
            </a:r>
            <a:r>
              <a:rPr lang="fa-IR" b="1" dirty="0" smtClean="0">
                <a:ea typeface="Calibri"/>
                <a:cs typeface="B Compset" pitchFamily="2" charset="-78"/>
              </a:rPr>
              <a:t>.</a:t>
            </a:r>
            <a:endParaRPr lang="fa-IR" b="1" dirty="0"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اضطراب </a:t>
            </a:r>
            <a:r>
              <a:rPr lang="fa-IR" b="1" dirty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و تشویش </a:t>
            </a:r>
            <a:r>
              <a:rPr lang="fa-IR" b="1" dirty="0">
                <a:ea typeface="Calibri"/>
                <a:cs typeface="B Compset" pitchFamily="2" charset="-78"/>
              </a:rPr>
              <a:t>: ۷۹ % از مسمومین دچار اضطراب و دلشوره بوده </a:t>
            </a:r>
            <a:r>
              <a:rPr lang="fa-IR" b="1" dirty="0" smtClean="0">
                <a:ea typeface="Calibri"/>
                <a:cs typeface="B Compset" pitchFamily="2" charset="-78"/>
              </a:rPr>
              <a:t>اند. </a:t>
            </a:r>
            <a:endParaRPr lang="fa-IR" b="1" dirty="0"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endParaRPr lang="fa-IR" b="1" dirty="0"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822105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G:\header_n_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6324600" cy="1264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 bwMode="auto">
          <a:xfrm>
            <a:off x="1187624" y="4007535"/>
            <a:ext cx="4860032" cy="16880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  <a:softEdge rad="3175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endParaRPr lang="fa-IR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0" indent="0" algn="ctr" rtl="1">
              <a:buNone/>
            </a:pP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مسمومیت فسفید آلومینیوم</a:t>
            </a:r>
          </a:p>
          <a:p>
            <a:pPr marL="0" indent="0" algn="ctr" rtl="1">
              <a:buNone/>
            </a:pP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دکتر حسین پولادی</a:t>
            </a:r>
          </a:p>
          <a:p>
            <a:pPr marL="0" indent="0" algn="ctr" rtl="1">
              <a:buNone/>
            </a:pP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پزشک قانونی</a:t>
            </a:r>
            <a:endParaRPr lang="en-GB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0" indent="0" algn="ctr" rtl="1">
              <a:buNone/>
            </a:pPr>
            <a:r>
              <a:rPr lang="en-GB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fa-IR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endParaRPr lang="fa-IR" dirty="0" smtClean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 rtl="1">
              <a:buNone/>
            </a:pPr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59371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عوارض 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ح ) هماتولوژی </a:t>
            </a:r>
            <a:r>
              <a:rPr lang="fa-IR" b="1" dirty="0">
                <a:ea typeface="Calibri"/>
                <a:cs typeface="B Compset" pitchFamily="2" charset="-78"/>
              </a:rPr>
              <a:t>: از عوارض نادر می باشد که </a:t>
            </a:r>
            <a:r>
              <a:rPr lang="fa-IR" b="1" dirty="0" smtClean="0">
                <a:ea typeface="Calibri"/>
                <a:cs typeface="B Compset" pitchFamily="2" charset="-78"/>
              </a:rPr>
              <a:t>شامل همولیز و   </a:t>
            </a:r>
          </a:p>
          <a:p>
            <a:pPr marL="0" indent="0" algn="r" rtl="1">
              <a:buNone/>
            </a:pPr>
            <a:r>
              <a:rPr lang="fa-IR" b="1" dirty="0" smtClean="0">
                <a:ea typeface="Calibri"/>
                <a:cs typeface="B Compset" pitchFamily="2" charset="-78"/>
              </a:rPr>
              <a:t>    متهموگلوبینمیا </a:t>
            </a:r>
            <a:r>
              <a:rPr lang="fa-IR" b="1" dirty="0">
                <a:ea typeface="Calibri"/>
                <a:cs typeface="B Compset" pitchFamily="2" charset="-78"/>
              </a:rPr>
              <a:t>می باشد 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همولیز</a:t>
            </a:r>
            <a:r>
              <a:rPr lang="fa-IR" b="1" dirty="0" smtClean="0">
                <a:ea typeface="Calibri"/>
                <a:cs typeface="B Compset" pitchFamily="2" charset="-78"/>
              </a:rPr>
              <a:t> </a:t>
            </a:r>
            <a:r>
              <a:rPr lang="fa-IR" b="1" dirty="0">
                <a:ea typeface="Calibri"/>
                <a:cs typeface="B Compset" pitchFamily="2" charset="-78"/>
              </a:rPr>
              <a:t>: مسمومین بالا ۲۸ </a:t>
            </a:r>
            <a:r>
              <a:rPr lang="fa-IR" b="1" dirty="0" smtClean="0">
                <a:ea typeface="Calibri"/>
                <a:cs typeface="B Compset" pitchFamily="2" charset="-78"/>
              </a:rPr>
              <a:t>سال ، </a:t>
            </a:r>
            <a:r>
              <a:rPr lang="fa-IR" b="1" dirty="0">
                <a:ea typeface="Calibri"/>
                <a:cs typeface="B Compset" pitchFamily="2" charset="-78"/>
              </a:rPr>
              <a:t>بعد از ۲۴ ساعت دچار استفراغ شدید دردگوارشی و </a:t>
            </a:r>
            <a:r>
              <a:rPr lang="fa-IR" b="1" dirty="0" smtClean="0">
                <a:ea typeface="Calibri"/>
                <a:cs typeface="B Compset" pitchFamily="2" charset="-78"/>
              </a:rPr>
              <a:t>اسیدوزمتابولیک </a:t>
            </a:r>
            <a:r>
              <a:rPr lang="fa-IR" b="1" dirty="0">
                <a:ea typeface="Calibri"/>
                <a:cs typeface="B Compset" pitchFamily="2" charset="-78"/>
              </a:rPr>
              <a:t>, کاهش ثانویه فشار خون می گردد </a:t>
            </a:r>
            <a:r>
              <a:rPr lang="fa-IR" b="1" dirty="0" smtClean="0">
                <a:ea typeface="Calibri"/>
                <a:cs typeface="B Compset" pitchFamily="2" charset="-78"/>
              </a:rPr>
              <a:t>، </a:t>
            </a:r>
            <a:r>
              <a:rPr lang="fa-IR" b="1" dirty="0">
                <a:ea typeface="Calibri"/>
                <a:cs typeface="B Compset" pitchFamily="2" charset="-78"/>
              </a:rPr>
              <a:t>که حاکی از همولیز است علائم همولیز عبارتند از : یرقان , افزایش سطح سرمی بیلی روبین , کم خونی , افزایش هموگلوبین خون و </a:t>
            </a:r>
            <a:r>
              <a:rPr lang="fa-IR" b="1" dirty="0" smtClean="0">
                <a:ea typeface="Calibri"/>
                <a:cs typeface="B Compset" pitchFamily="2" charset="-78"/>
              </a:rPr>
              <a:t>هموسیدروریادر </a:t>
            </a:r>
            <a:r>
              <a:rPr lang="fa-IR" b="1" dirty="0">
                <a:ea typeface="Calibri"/>
                <a:cs typeface="B Compset" pitchFamily="2" charset="-78"/>
              </a:rPr>
              <a:t>ادرار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مت </a:t>
            </a:r>
            <a:r>
              <a:rPr lang="fa-IR" b="1" dirty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هموگلوبینمیا </a:t>
            </a:r>
            <a:r>
              <a:rPr lang="fa-IR" b="1" dirty="0">
                <a:ea typeface="Calibri"/>
                <a:cs typeface="B Compset" pitchFamily="2" charset="-78"/>
              </a:rPr>
              <a:t>: با مصرف ۶ گرم آلومینیوم فسفید ایجاد شده علائم , استفراغ شدید و غیر قابل کنترل , درد معده , کاهش فشار خون , خواب آلودگی , همولیز , </a:t>
            </a:r>
            <a:r>
              <a:rPr lang="fa-IR" b="1" dirty="0" smtClean="0">
                <a:ea typeface="Calibri"/>
                <a:cs typeface="B Compset" pitchFamily="2" charset="-78"/>
              </a:rPr>
              <a:t>دپرسیون </a:t>
            </a:r>
            <a:r>
              <a:rPr lang="fa-IR" b="1" dirty="0">
                <a:ea typeface="Calibri"/>
                <a:cs typeface="B Compset" pitchFamily="2" charset="-78"/>
              </a:rPr>
              <a:t>بافت </a:t>
            </a:r>
            <a:r>
              <a:rPr lang="fa-IR" b="1" dirty="0" smtClean="0">
                <a:ea typeface="Calibri"/>
                <a:cs typeface="B Compset" pitchFamily="2" charset="-78"/>
              </a:rPr>
              <a:t>قلب </a:t>
            </a:r>
            <a:r>
              <a:rPr lang="fa-IR" b="1" dirty="0">
                <a:ea typeface="Calibri"/>
                <a:cs typeface="B Compset" pitchFamily="2" charset="-78"/>
              </a:rPr>
              <a:t>که ۲۴ ساعت بعد از مسمومیت ایجاد شده , ۱۷ % دچار عارضه فوق گشته اند ( بعنوان فاکتوری جهت تشخیص با فسفین می توان در نظر </a:t>
            </a:r>
            <a:r>
              <a:rPr lang="fa-IR" b="1" dirty="0" smtClean="0">
                <a:ea typeface="Calibri"/>
                <a:cs typeface="B Compset" pitchFamily="2" charset="-78"/>
              </a:rPr>
              <a:t>گرفت)</a:t>
            </a:r>
            <a:endParaRPr lang="fa-IR" b="1" dirty="0"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endParaRPr lang="fa-IR" b="1" dirty="0"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6814127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عوارض 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 خ ) </a:t>
            </a: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پوستی </a:t>
            </a:r>
            <a:r>
              <a:rPr lang="fa-IR" b="1" dirty="0">
                <a:ea typeface="Calibri"/>
                <a:cs typeface="B Compset" pitchFamily="2" charset="-78"/>
              </a:rPr>
              <a:t>: تعریق , زردی , سیانوز , </a:t>
            </a:r>
            <a:r>
              <a:rPr lang="fa-IR" b="1" dirty="0" smtClean="0">
                <a:ea typeface="Calibri"/>
                <a:cs typeface="B Compset" pitchFamily="2" charset="-78"/>
              </a:rPr>
              <a:t> تعریق در </a:t>
            </a:r>
            <a:r>
              <a:rPr lang="fa-IR" b="1" dirty="0">
                <a:ea typeface="Calibri"/>
                <a:cs typeface="B Compset" pitchFamily="2" charset="-78"/>
              </a:rPr>
              <a:t>۸۲ % </a:t>
            </a:r>
            <a:r>
              <a:rPr lang="fa-IR" b="1" dirty="0" smtClean="0">
                <a:ea typeface="Calibri"/>
                <a:cs typeface="B Compset" pitchFamily="2" charset="-78"/>
              </a:rPr>
              <a:t> موارد مسمومین </a:t>
            </a:r>
            <a:r>
              <a:rPr lang="fa-IR" b="1" dirty="0">
                <a:ea typeface="Calibri"/>
                <a:cs typeface="B Compset" pitchFamily="2" charset="-78"/>
              </a:rPr>
              <a:t>دچار تعریق مفرط می گردد </a:t>
            </a:r>
            <a:r>
              <a:rPr lang="fa-IR" b="1" dirty="0" smtClean="0">
                <a:ea typeface="Calibri"/>
                <a:cs typeface="B Compset" pitchFamily="2" charset="-78"/>
              </a:rPr>
              <a:t>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ea typeface="Calibri"/>
                <a:cs typeface="B Compset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د ) کلیه </a:t>
            </a:r>
            <a:r>
              <a:rPr lang="fa-IR" b="1" dirty="0" smtClean="0">
                <a:ea typeface="Calibri"/>
                <a:cs typeface="B Compset" pitchFamily="2" charset="-78"/>
              </a:rPr>
              <a:t>: فعالیت </a:t>
            </a:r>
            <a:r>
              <a:rPr lang="fa-IR" b="1" dirty="0">
                <a:ea typeface="Calibri"/>
                <a:cs typeface="B Compset" pitchFamily="2" charset="-78"/>
              </a:rPr>
              <a:t>غیر نرمال کلیه و دفع پروتئین </a:t>
            </a:r>
            <a:r>
              <a:rPr lang="fa-IR" b="1" dirty="0" smtClean="0">
                <a:ea typeface="Calibri"/>
                <a:cs typeface="B Compset" pitchFamily="2" charset="-78"/>
              </a:rPr>
              <a:t>،با </a:t>
            </a:r>
            <a:r>
              <a:rPr lang="fa-IR" b="1" dirty="0">
                <a:ea typeface="Calibri"/>
                <a:cs typeface="B Compset" pitchFamily="2" charset="-78"/>
              </a:rPr>
              <a:t>آسیب کلیه , دفع پروتئین ایجاد می گردد </a:t>
            </a:r>
            <a:r>
              <a:rPr lang="fa-IR" b="1" dirty="0" smtClean="0">
                <a:ea typeface="Calibri"/>
                <a:cs typeface="B Compset" pitchFamily="2" charset="-78"/>
              </a:rPr>
              <a:t>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نارسایی </a:t>
            </a:r>
            <a:r>
              <a:rPr lang="fa-IR" b="1" dirty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حاد کلیه </a:t>
            </a:r>
            <a:r>
              <a:rPr lang="fa-IR" b="1" dirty="0">
                <a:ea typeface="Calibri"/>
                <a:cs typeface="B Compset" pitchFamily="2" charset="-78"/>
              </a:rPr>
              <a:t>:۴۰ % از مسمومین دچار نارسایی حاد کلیه شده اند 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B Compset" pitchFamily="2" charset="-78"/>
              </a:rPr>
              <a:t>اسیدوز </a:t>
            </a:r>
            <a:r>
              <a:rPr lang="fa-IR" b="1" dirty="0" smtClean="0">
                <a:ea typeface="Calibri"/>
                <a:cs typeface="B Compset" pitchFamily="2" charset="-78"/>
              </a:rPr>
              <a:t>: اسیدوز </a:t>
            </a:r>
            <a:r>
              <a:rPr lang="fa-IR" b="1" dirty="0">
                <a:ea typeface="Calibri"/>
                <a:cs typeface="B Compset" pitchFamily="2" charset="-78"/>
              </a:rPr>
              <a:t>متابولیک و تنفسی : ۳۲ % از مسمومین دچار اسیدوز متابولیک شده و همین امر باعث کاهش ثانویه فشار خون می </a:t>
            </a:r>
            <a:r>
              <a:rPr lang="fa-IR" b="1" dirty="0" smtClean="0">
                <a:ea typeface="Calibri"/>
                <a:cs typeface="B Compset" pitchFamily="2" charset="-78"/>
              </a:rPr>
              <a:t>گردد.</a:t>
            </a:r>
            <a:endParaRPr lang="fa-IR" b="1" dirty="0"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endParaRPr lang="fa-IR" b="1" dirty="0"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endParaRPr lang="fa-IR" b="1" dirty="0"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6661481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درمان مسمومیت  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 اقدامات اولیه در مواجهه با مسمومیت با قرص برنج :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ea typeface="Calibri"/>
                <a:cs typeface="B Compset" pitchFamily="2" charset="-78"/>
              </a:rPr>
              <a:t>باید پس از مشاهده اولین علائم که شامل تهوع، استفراغ، درد شکم و تنگی نفس است، مسموم را به هوای آزاد برده و در صورت هوشیاری و مصرف خوراکی، با ایجاد تهوع سعی در خارج کردن ماده سمی از معده </a:t>
            </a:r>
            <a:r>
              <a:rPr lang="fa-IR" b="1" dirty="0" smtClean="0">
                <a:ea typeface="Calibri"/>
                <a:cs typeface="B Compset" pitchFamily="2" charset="-78"/>
              </a:rPr>
              <a:t>کردو </a:t>
            </a:r>
            <a:r>
              <a:rPr lang="fa-IR" b="1" dirty="0">
                <a:ea typeface="Calibri"/>
                <a:cs typeface="B Compset" pitchFamily="2" charset="-78"/>
              </a:rPr>
              <a:t>فرد را سریعا به مراکز درمانی رساند 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اقدامات در بیمارستان :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ea typeface="Calibri"/>
                <a:cs typeface="B Compset" pitchFamily="2" charset="-78"/>
              </a:rPr>
              <a:t>شستشوی معده اولین اقدام است . </a:t>
            </a:r>
            <a:r>
              <a:rPr lang="fa-IR" b="1" dirty="0" smtClean="0">
                <a:ea typeface="Calibri"/>
                <a:cs typeface="B Compset" pitchFamily="2" charset="-78"/>
              </a:rPr>
              <a:t>شستن </a:t>
            </a:r>
            <a:r>
              <a:rPr lang="fa-IR" b="1" dirty="0">
                <a:ea typeface="Calibri"/>
                <a:cs typeface="B Compset" pitchFamily="2" charset="-78"/>
              </a:rPr>
              <a:t>معده بیمار با ۲ تا ۴ لیتر </a:t>
            </a:r>
            <a:r>
              <a:rPr lang="fa-IR" b="1" dirty="0" smtClean="0">
                <a:ea typeface="Calibri"/>
                <a:cs typeface="B Compset" pitchFamily="2" charset="-78"/>
              </a:rPr>
              <a:t>آب ودادن </a:t>
            </a:r>
            <a:r>
              <a:rPr lang="fa-IR" b="1" dirty="0">
                <a:ea typeface="Calibri"/>
                <a:cs typeface="B Compset" pitchFamily="2" charset="-78"/>
              </a:rPr>
              <a:t>زغال فعال (شارکول</a:t>
            </a:r>
            <a:r>
              <a:rPr lang="fa-IR" b="1" dirty="0" smtClean="0">
                <a:ea typeface="Calibri"/>
                <a:cs typeface="B Compset" pitchFamily="2" charset="-78"/>
              </a:rPr>
              <a:t>) و یا پرمنگنات پتاسیم  </a:t>
            </a:r>
            <a:r>
              <a:rPr lang="fa-IR" b="1" dirty="0">
                <a:ea typeface="Calibri"/>
                <a:cs typeface="B Compset" pitchFamily="2" charset="-78"/>
              </a:rPr>
              <a:t>اقدام </a:t>
            </a:r>
            <a:r>
              <a:rPr lang="fa-IR" b="1" dirty="0" smtClean="0">
                <a:ea typeface="Calibri"/>
                <a:cs typeface="B Compset" pitchFamily="2" charset="-78"/>
              </a:rPr>
              <a:t>کنیم</a:t>
            </a:r>
            <a:r>
              <a:rPr lang="fa-IR" b="1" dirty="0">
                <a:ea typeface="Calibri"/>
                <a:cs typeface="B Compset" pitchFamily="2" charset="-78"/>
              </a:rPr>
              <a:t>. </a:t>
            </a:r>
            <a:r>
              <a:rPr lang="fa-IR" b="1" dirty="0" smtClean="0">
                <a:ea typeface="Calibri"/>
                <a:cs typeface="B Compset" pitchFamily="2" charset="-78"/>
              </a:rPr>
              <a:t>جهت پاکسازی روده ها هم بعد از تخلیه معده شارکول همراه با پرمنگنات و مسهل  تجویز میگردد. همچنین </a:t>
            </a:r>
            <a:r>
              <a:rPr lang="fa-IR" b="1" dirty="0">
                <a:ea typeface="Calibri"/>
                <a:cs typeface="B Compset" pitchFamily="2" charset="-78"/>
              </a:rPr>
              <a:t>در مورد افرادی که دچار تنگی نفس </a:t>
            </a:r>
            <a:r>
              <a:rPr lang="fa-IR" b="1" dirty="0" smtClean="0">
                <a:ea typeface="Calibri"/>
                <a:cs typeface="B Compset" pitchFamily="2" charset="-78"/>
              </a:rPr>
              <a:t>شده اند</a:t>
            </a:r>
            <a:r>
              <a:rPr lang="fa-IR" b="1" dirty="0">
                <a:ea typeface="Calibri"/>
                <a:cs typeface="B Compset" pitchFamily="2" charset="-78"/>
              </a:rPr>
              <a:t>، باید اکسیژن رسانی صورت </a:t>
            </a:r>
            <a:r>
              <a:rPr lang="fa-IR" b="1" dirty="0" smtClean="0">
                <a:ea typeface="Calibri"/>
                <a:cs typeface="B Compset" pitchFamily="2" charset="-78"/>
              </a:rPr>
              <a:t>گیرد. بهبودی </a:t>
            </a:r>
            <a:r>
              <a:rPr lang="fa-IR" b="1" dirty="0">
                <a:ea typeface="Calibri"/>
                <a:cs typeface="B Compset" pitchFamily="2" charset="-78"/>
              </a:rPr>
              <a:t>و زنده ماندن بیمار به درمان به موقع و نیز میزان آسیب کلیه و کبد مرتبط بوده که وابسته به میزان سم مصرف شده </a:t>
            </a:r>
            <a:r>
              <a:rPr lang="fa-IR" b="1" dirty="0" smtClean="0">
                <a:ea typeface="Calibri"/>
                <a:cs typeface="B Compset" pitchFamily="2" charset="-78"/>
              </a:rPr>
              <a:t>می باشد. </a:t>
            </a:r>
            <a:endParaRPr lang="fa-IR" b="1" dirty="0"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endParaRPr lang="fa-IR" b="1" dirty="0"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3984888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درمان مسمومیت  فسفیدآلومنیوم </a:t>
            </a:r>
            <a:r>
              <a:rPr lang="fa-IR" sz="2800" b="1" dirty="0">
                <a:cs typeface="B Compset" pitchFamily="2" charset="-78"/>
              </a:rPr>
              <a:t>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>
                <a:ea typeface="Calibri"/>
                <a:cs typeface="B Compset" pitchFamily="2" charset="-78"/>
              </a:rPr>
              <a:t>در صورت مشاهده تا کی کاردی تزریق </a:t>
            </a: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منیزیم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سولفات </a:t>
            </a: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وریدی </a:t>
            </a:r>
            <a:r>
              <a:rPr lang="fa-IR" b="1" dirty="0" smtClean="0">
                <a:ea typeface="Calibri"/>
                <a:cs typeface="B Compset" pitchFamily="2" charset="-78"/>
              </a:rPr>
              <a:t>به میزان 2-4 گرم در روز  </a:t>
            </a:r>
            <a:r>
              <a:rPr lang="fa-IR" b="1" dirty="0">
                <a:ea typeface="Calibri"/>
                <a:cs typeface="B Compset" pitchFamily="2" charset="-78"/>
              </a:rPr>
              <a:t>به مسموم </a:t>
            </a:r>
            <a:r>
              <a:rPr lang="fa-IR" b="1" dirty="0" smtClean="0">
                <a:ea typeface="Calibri"/>
                <a:cs typeface="B Compset" pitchFamily="2" charset="-78"/>
              </a:rPr>
              <a:t>, مصرف </a:t>
            </a:r>
            <a:r>
              <a:rPr lang="fa-IR" b="1" dirty="0">
                <a:ea typeface="Calibri"/>
                <a:cs typeface="B Compset" pitchFamily="2" charset="-78"/>
              </a:rPr>
              <a:t>داروی </a:t>
            </a:r>
            <a:r>
              <a:rPr lang="fa-IR" b="1" dirty="0" smtClean="0">
                <a:ea typeface="Calibri"/>
                <a:cs typeface="B Compset" pitchFamily="2" charset="-78"/>
              </a:rPr>
              <a:t> </a:t>
            </a:r>
            <a:r>
              <a:rPr lang="en-US" b="1" dirty="0" smtClean="0"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ea typeface="Calibri"/>
                <a:cs typeface="B Compset" pitchFamily="2" charset="-78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ea typeface="Calibri"/>
                <a:cs typeface="Arial" pitchFamily="34" charset="0"/>
              </a:rPr>
              <a:t>Trimetazidin</a:t>
            </a:r>
            <a:r>
              <a:rPr lang="fa-IR" b="1" dirty="0" smtClean="0">
                <a:ea typeface="Calibri"/>
                <a:cs typeface="B Compset" pitchFamily="2" charset="-78"/>
              </a:rPr>
              <a:t> بمیزان بیست میلی گرم دو بار در روز باعث </a:t>
            </a:r>
            <a:r>
              <a:rPr lang="fa-IR" b="1" dirty="0">
                <a:ea typeface="Calibri"/>
                <a:cs typeface="B Compset" pitchFamily="2" charset="-78"/>
              </a:rPr>
              <a:t>افزایش اکسیژن رسانی به بافت قلب می گردد </a:t>
            </a:r>
            <a:r>
              <a:rPr lang="fa-IR" b="1" dirty="0" smtClean="0">
                <a:ea typeface="Calibri"/>
                <a:cs typeface="B Compset" pitchFamily="2" charset="-78"/>
              </a:rPr>
              <a:t>و در نتیجه باعث  </a:t>
            </a:r>
            <a:r>
              <a:rPr lang="fa-IR" b="1" dirty="0">
                <a:ea typeface="Calibri"/>
                <a:cs typeface="B Compset" pitchFamily="2" charset="-78"/>
              </a:rPr>
              <a:t>کاهش دیس ریتمی قلب می گردد </a:t>
            </a:r>
            <a:endParaRPr lang="fa-IR" b="1" dirty="0" smtClean="0"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ea typeface="Calibri"/>
                <a:cs typeface="B Compset" pitchFamily="2" charset="-78"/>
              </a:rPr>
              <a:t>سایر </a:t>
            </a:r>
            <a:r>
              <a:rPr lang="fa-IR" b="1" dirty="0">
                <a:ea typeface="Calibri"/>
                <a:cs typeface="B Compset" pitchFamily="2" charset="-78"/>
              </a:rPr>
              <a:t>درمانها بسته به علائم مشاهده شده در مسموم صورت می گیرد</a:t>
            </a:r>
            <a:r>
              <a:rPr lang="fa-IR" b="1" dirty="0" smtClean="0">
                <a:ea typeface="Calibri"/>
                <a:cs typeface="B Compset" pitchFamily="2" charset="-78"/>
              </a:rPr>
              <a:t>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ea typeface="Calibri"/>
                <a:cs typeface="B Compset" pitchFamily="2" charset="-78"/>
              </a:rPr>
              <a:t>کلیه بیماران حداقل 72 ساعت در بخش مراقبت های ویژه بستری شوند.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solidFill>
                  <a:srgbClr val="C00000"/>
                </a:solidFill>
                <a:ea typeface="Calibri"/>
                <a:cs typeface="B Compset" pitchFamily="2" charset="-78"/>
              </a:rPr>
              <a:t>تست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آزمایشگاهی </a:t>
            </a:r>
            <a:r>
              <a:rPr lang="fa-IR" b="1" dirty="0">
                <a:ea typeface="Calibri"/>
                <a:cs typeface="B Compset" pitchFamily="2" charset="-78"/>
              </a:rPr>
              <a:t>: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ea typeface="Calibri"/>
                <a:cs typeface="B Compset" pitchFamily="2" charset="-78"/>
              </a:rPr>
              <a:t> متاسفانه در ساعات اولیه امکان تشخیص سریع سم در بدن وجود ندارد و صرفاً با مشاهده با </a:t>
            </a:r>
            <a:r>
              <a:rPr lang="fa-IR" b="1" dirty="0" smtClean="0">
                <a:ea typeface="Calibri"/>
                <a:cs typeface="B Compset" pitchFamily="2" charset="-78"/>
              </a:rPr>
              <a:t>علائم می </a:t>
            </a:r>
            <a:r>
              <a:rPr lang="fa-IR" b="1" dirty="0">
                <a:ea typeface="Calibri"/>
                <a:cs typeface="B Compset" pitchFamily="2" charset="-78"/>
              </a:rPr>
              <a:t>توان میزان مسمومیت را تخمین زد . بعد از ۲۴ ساعت با اندازه گیری مت هموگلوبین , مسمومیت با فسفید آلومینیوم تائید می </a:t>
            </a:r>
            <a:r>
              <a:rPr lang="fa-IR" b="1" dirty="0" smtClean="0">
                <a:ea typeface="Calibri"/>
                <a:cs typeface="B Compset" pitchFamily="2" charset="-78"/>
              </a:rPr>
              <a:t>گردد. </a:t>
            </a:r>
            <a:endParaRPr lang="fa-IR" b="1" dirty="0"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endParaRPr lang="fa-IR" b="1" dirty="0"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555666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درمان مسمومیت  فسفید آلومنیوم </a:t>
            </a:r>
            <a:r>
              <a:rPr lang="fa-IR" sz="2800" b="1" dirty="0">
                <a:cs typeface="B Compset" pitchFamily="2" charset="-78"/>
              </a:rPr>
              <a:t>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 smtClean="0">
                <a:ea typeface="Calibri"/>
                <a:cs typeface="B Compset" pitchFamily="2" charset="-78"/>
              </a:rPr>
              <a:t>پروگنوز بیماران با مشکلات ریوی و قلبی عروقی خوب نبوده ولی عموماً بیمارانی که به مدت 3 روز زنده می مانند نجات پیدا میکنند.</a:t>
            </a:r>
            <a:endParaRPr lang="fa-IR" b="1" dirty="0"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endParaRPr lang="fa-IR" b="1" dirty="0"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554116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Font typeface="Arial" pitchFamily="34" charset="0"/>
              <a:buNone/>
            </a:pPr>
            <a:endParaRPr lang="fa-I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Compset" pitchFamily="2" charset="-78"/>
            </a:endParaRPr>
          </a:p>
          <a:p>
            <a:pPr marL="0" indent="0" algn="r" rtl="1">
              <a:buFont typeface="Arial" pitchFamily="34" charset="0"/>
              <a:buNone/>
            </a:pP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عاشقان را هر زمانی مُردنی ست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fa-IR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                                                  مُردنِ عُشاق ، خود یک نوع نیست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fa-IR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    او دو صد جان دارد از جانِ هُدی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fa-IR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                                                   وان دو صد  را می کُند هر دم فِدی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fa-IR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    هر یکی جان را ستاند دَه بها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fa-IR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                                                   از نبی خوان : عشرهَ امثالِها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fa-IR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    گر بریزد خون من آن  دوست رو 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fa-IR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                                                   پای کوبان جان بر افشانم بر او 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fa-IR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    آزمودم مرگ من در زندگی ست</a:t>
            </a:r>
          </a:p>
          <a:p>
            <a:pPr marL="0" indent="0" algn="r" rtl="1">
              <a:buFont typeface="Arial" pitchFamily="34" charset="0"/>
              <a:buNone/>
            </a:pPr>
            <a:r>
              <a:rPr lang="fa-IR" b="1" spc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Compset" pitchFamily="2" charset="-78"/>
              </a:rPr>
              <a:t>                                                   چون رَهَم زین زندگی ، پایندگی 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24118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solidFill>
                  <a:schemeClr val="accent5">
                    <a:lumMod val="50000"/>
                  </a:schemeClr>
                </a:solidFill>
                <a:cs typeface="B Compset" pitchFamily="2" charset="-78"/>
              </a:rPr>
              <a:t> فسفید آلومنیوم (قرص برنج)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Clr>
                <a:schemeClr val="accent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fa-IR" dirty="0" smtClean="0"/>
              <a:t> </a:t>
            </a:r>
            <a:r>
              <a:rPr lang="fa-IR" b="1" dirty="0" smtClean="0">
                <a:cs typeface="B Compset" pitchFamily="2" charset="-78"/>
              </a:rPr>
              <a:t>قرص برنج چه بود و از کجا آمد؟</a:t>
            </a:r>
          </a:p>
          <a:p>
            <a:pPr algn="r" rtl="1">
              <a:buClr>
                <a:schemeClr val="accent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fa-IR" b="1" dirty="0">
                <a:cs typeface="B Compset" pitchFamily="2" charset="-78"/>
              </a:rPr>
              <a:t> </a:t>
            </a:r>
            <a:r>
              <a:rPr lang="fa-IR" b="1" dirty="0" smtClean="0">
                <a:cs typeface="B Compset" pitchFamily="2" charset="-78"/>
              </a:rPr>
              <a:t> از گروه جونده کش ها بوده و پایه اصلی آن فسفید است.</a:t>
            </a:r>
          </a:p>
          <a:p>
            <a:pPr algn="r" rtl="1">
              <a:buClr>
                <a:schemeClr val="accent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fa-IR" b="1" dirty="0">
                <a:cs typeface="B Compset" pitchFamily="2" charset="-78"/>
              </a:rPr>
              <a:t> </a:t>
            </a:r>
            <a:r>
              <a:rPr lang="fa-IR" b="1" dirty="0" smtClean="0">
                <a:cs typeface="B Compset" pitchFamily="2" charset="-78"/>
              </a:rPr>
              <a:t>فسفید ها با ملح  های آلومینیوم ، منیزیوم ، کلسیم ، روی </a:t>
            </a:r>
          </a:p>
          <a:p>
            <a:pPr algn="r" rtl="1">
              <a:buClr>
                <a:schemeClr val="accent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fa-IR" b="1" dirty="0">
                <a:cs typeface="B Compset" pitchFamily="2" charset="-78"/>
              </a:rPr>
              <a:t>  نام های تجاری </a:t>
            </a:r>
            <a:r>
              <a:rPr lang="fa-IR" b="1" dirty="0" smtClean="0">
                <a:cs typeface="B Compset" pitchFamily="2" charset="-78"/>
              </a:rPr>
              <a:t> آن کویک فوس</a:t>
            </a:r>
            <a:r>
              <a:rPr lang="fa-IR" dirty="0" smtClean="0">
                <a:cs typeface="B Compset" pitchFamily="2" charset="-78"/>
              </a:rPr>
              <a:t>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QuickPhos</a:t>
            </a:r>
            <a:r>
              <a:rPr lang="fa-IR" dirty="0" smtClean="0">
                <a:latin typeface="Arial" pitchFamily="34" charset="0"/>
                <a:cs typeface="B Compset" pitchFamily="2" charset="-78"/>
              </a:rPr>
              <a:t>) </a:t>
            </a:r>
            <a:r>
              <a:rPr lang="fa-IR" b="1" dirty="0" smtClean="0">
                <a:cs typeface="B Compset" pitchFamily="2" charset="-78"/>
              </a:rPr>
              <a:t>و</a:t>
            </a:r>
          </a:p>
          <a:p>
            <a:pPr marL="0" indent="0" algn="r" rtl="1">
              <a:buClr>
                <a:schemeClr val="accent1">
                  <a:lumMod val="50000"/>
                </a:schemeClr>
              </a:buClr>
              <a:buNone/>
            </a:pPr>
            <a:r>
              <a:rPr lang="fa-IR" b="1" dirty="0">
                <a:cs typeface="B Compset" pitchFamily="2" charset="-78"/>
              </a:rPr>
              <a:t>      </a:t>
            </a:r>
            <a:r>
              <a:rPr lang="fa-IR" b="1" dirty="0" smtClean="0">
                <a:cs typeface="B Compset" pitchFamily="2" charset="-78"/>
              </a:rPr>
              <a:t>سلفوس </a:t>
            </a:r>
            <a:r>
              <a:rPr lang="fa-IR" dirty="0" smtClean="0">
                <a:latin typeface="Arial" pitchFamily="34" charset="0"/>
                <a:cs typeface="B Compset" pitchFamily="2" charset="-78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Celphos</a:t>
            </a:r>
            <a:r>
              <a:rPr lang="fa-IR" dirty="0" smtClean="0">
                <a:latin typeface="Arial" pitchFamily="34" charset="0"/>
                <a:cs typeface="B Compset" pitchFamily="2" charset="-78"/>
              </a:rPr>
              <a:t>)</a:t>
            </a:r>
            <a:r>
              <a:rPr lang="fa-IR" dirty="0" smtClean="0">
                <a:cs typeface="B Compset" pitchFamily="2" charset="-78"/>
              </a:rPr>
              <a:t> </a:t>
            </a:r>
            <a:r>
              <a:rPr lang="fa-IR" b="1" dirty="0" smtClean="0">
                <a:cs typeface="B Compset" pitchFamily="2" charset="-78"/>
              </a:rPr>
              <a:t>است. </a:t>
            </a:r>
            <a:endParaRPr lang="fa-IR" b="1" dirty="0">
              <a:cs typeface="B Compset" pitchFamily="2" charset="-78"/>
            </a:endParaRPr>
          </a:p>
          <a:p>
            <a:pPr marL="0" indent="0" algn="r" rtl="1">
              <a:buClr>
                <a:schemeClr val="accent1">
                  <a:lumMod val="50000"/>
                </a:schemeClr>
              </a:buClr>
              <a:buNone/>
            </a:pPr>
            <a:endParaRPr lang="fa-IR" b="1" dirty="0">
              <a:cs typeface="B Compset" pitchFamily="2" charset="-78"/>
            </a:endParaRPr>
          </a:p>
          <a:p>
            <a:pPr marL="0" indent="0" algn="r" rtl="1">
              <a:buClr>
                <a:schemeClr val="accent1">
                  <a:lumMod val="50000"/>
                </a:schemeClr>
              </a:buClr>
              <a:buNone/>
            </a:pPr>
            <a:endParaRPr lang="fa-IR" b="1" dirty="0">
              <a:cs typeface="B Compset" pitchFamily="2" charset="-78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82144"/>
            <a:ext cx="2420937" cy="1901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8"/>
            <a:ext cx="3101522" cy="2261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9335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>
              <a:buFont typeface="Courier New" pitchFamily="49" charset="0"/>
              <a:buChar char="o"/>
            </a:pPr>
            <a:r>
              <a:rPr lang="fa-IR" dirty="0" smtClean="0"/>
              <a:t> </a:t>
            </a:r>
            <a:r>
              <a:rPr lang="fa-IR" sz="2000" b="1" i="0" u="none" strike="noStrike" baseline="0" dirty="0" smtClean="0">
                <a:solidFill>
                  <a:srgbClr val="FF0000"/>
                </a:solidFill>
                <a:latin typeface="Tahoma"/>
                <a:cs typeface="B Compset" pitchFamily="2" charset="-78"/>
              </a:rPr>
              <a:t>آفت کش چيست؟</a:t>
            </a:r>
          </a:p>
          <a:p>
            <a:pPr lvl="1" algn="r" rtl="1">
              <a:buFont typeface="Courier New" pitchFamily="49" charset="0"/>
              <a:buChar char="o"/>
            </a:pPr>
            <a:r>
              <a:rPr lang="fa-IR" sz="2000" b="1" dirty="0">
                <a:solidFill>
                  <a:srgbClr val="FF0000"/>
                </a:solidFill>
                <a:latin typeface="Tahoma"/>
                <a:cs typeface="B Compset" pitchFamily="2" charset="-78"/>
              </a:rPr>
              <a:t> </a:t>
            </a:r>
            <a:r>
              <a:rPr lang="fa-IR" sz="2000" b="1" dirty="0" smtClean="0">
                <a:solidFill>
                  <a:srgbClr val="000000"/>
                </a:solidFill>
                <a:latin typeface="Tahoma"/>
                <a:cs typeface="B Compset" pitchFamily="2" charset="-78"/>
              </a:rPr>
              <a:t>به </a:t>
            </a:r>
            <a:r>
              <a:rPr lang="fa-IR" sz="2000" b="1" dirty="0">
                <a:solidFill>
                  <a:srgbClr val="000000"/>
                </a:solidFill>
                <a:latin typeface="Tahoma"/>
                <a:cs typeface="B Compset" pitchFamily="2" charset="-78"/>
              </a:rPr>
              <a:t>گروهی از مواد شيميائی اطلاق می شودکه به منظور نابود ساختن ویاکنترل جمعيت انواع آفت ها از قبيل </a:t>
            </a:r>
            <a:r>
              <a:rPr lang="fa-IR" sz="2000" b="1" dirty="0" smtClean="0">
                <a:solidFill>
                  <a:srgbClr val="000000"/>
                </a:solidFill>
                <a:latin typeface="Tahoma"/>
                <a:cs typeface="B Compset" pitchFamily="2" charset="-78"/>
              </a:rPr>
              <a:t>انواع حشرات</a:t>
            </a:r>
            <a:r>
              <a:rPr lang="fa-IR" sz="2000" b="1" dirty="0">
                <a:solidFill>
                  <a:srgbClr val="000000"/>
                </a:solidFill>
                <a:latin typeface="Tahoma"/>
                <a:cs typeface="B Compset" pitchFamily="2" charset="-78"/>
              </a:rPr>
              <a:t>، علفهای هرز، قارچهای زیان آور، امثال آن تهيه و توليد می شود</a:t>
            </a:r>
            <a:r>
              <a:rPr lang="fa-IR" sz="2000" b="1" dirty="0" smtClean="0">
                <a:solidFill>
                  <a:srgbClr val="000000"/>
                </a:solidFill>
                <a:latin typeface="Tahoma"/>
                <a:cs typeface="B Compset" pitchFamily="2" charset="-78"/>
              </a:rPr>
              <a:t>.</a:t>
            </a:r>
          </a:p>
          <a:p>
            <a:pPr lvl="1" algn="r" rtl="1">
              <a:buFont typeface="Courier New" pitchFamily="49" charset="0"/>
              <a:buChar char="o"/>
            </a:pPr>
            <a:r>
              <a:rPr lang="fa-IR" sz="2000" b="1" dirty="0">
                <a:solidFill>
                  <a:srgbClr val="000000"/>
                </a:solidFill>
                <a:latin typeface="Tahoma"/>
                <a:cs typeface="B Compset" pitchFamily="2" charset="-78"/>
              </a:rPr>
              <a:t> </a:t>
            </a:r>
            <a:r>
              <a:rPr lang="fa-IR" sz="2000" b="1" dirty="0" smtClean="0">
                <a:solidFill>
                  <a:srgbClr val="000000"/>
                </a:solidFill>
                <a:latin typeface="Tahoma"/>
                <a:cs typeface="B Compset" pitchFamily="2" charset="-78"/>
              </a:rPr>
              <a:t>مشکل کشورهای درحال توسعه در مصرف آفت کشها:</a:t>
            </a:r>
          </a:p>
          <a:p>
            <a:pPr lvl="1" algn="r" rtl="1"/>
            <a:r>
              <a:rPr lang="fa-IR" sz="2000" b="1" dirty="0" smtClean="0">
                <a:solidFill>
                  <a:srgbClr val="000000"/>
                </a:solidFill>
                <a:latin typeface="Tahoma"/>
                <a:cs typeface="B Compset" pitchFamily="2" charset="-78"/>
              </a:rPr>
              <a:t>عدم وجود </a:t>
            </a:r>
            <a:r>
              <a:rPr lang="fa-IR" sz="2000" b="1" dirty="0">
                <a:solidFill>
                  <a:srgbClr val="000000"/>
                </a:solidFill>
                <a:latin typeface="Tahoma"/>
                <a:cs typeface="B Compset" pitchFamily="2" charset="-78"/>
              </a:rPr>
              <a:t>اطلاعات مناسب در خصوص روشهای کاربرد صحيح آفت </a:t>
            </a:r>
            <a:r>
              <a:rPr lang="fa-IR" sz="2000" b="1" dirty="0" smtClean="0">
                <a:solidFill>
                  <a:srgbClr val="000000"/>
                </a:solidFill>
                <a:latin typeface="Tahoma"/>
                <a:cs typeface="B Compset" pitchFamily="2" charset="-78"/>
              </a:rPr>
              <a:t>کشهاکافی</a:t>
            </a:r>
            <a:endParaRPr lang="fa-IR" sz="2000" b="1" dirty="0">
              <a:solidFill>
                <a:srgbClr val="000000"/>
              </a:solidFill>
              <a:latin typeface="Tahoma"/>
              <a:cs typeface="B Compset" pitchFamily="2" charset="-78"/>
            </a:endParaRPr>
          </a:p>
          <a:p>
            <a:pPr lvl="1" algn="r" rtl="1"/>
            <a:r>
              <a:rPr lang="fa-IR" sz="2000" b="1" dirty="0">
                <a:solidFill>
                  <a:srgbClr val="000000"/>
                </a:solidFill>
                <a:latin typeface="Tahoma"/>
                <a:cs typeface="B Compset" pitchFamily="2" charset="-78"/>
              </a:rPr>
              <a:t>نبودن منابع دولتی جهت کنترل و نظارت بر نحوه استفاده از آفت کشها</a:t>
            </a:r>
          </a:p>
          <a:p>
            <a:pPr lvl="1" algn="r" rtl="1"/>
            <a:r>
              <a:rPr lang="fa-IR" sz="2000" b="1" dirty="0" smtClean="0">
                <a:solidFill>
                  <a:srgbClr val="000000"/>
                </a:solidFill>
                <a:latin typeface="Tahoma"/>
                <a:cs typeface="B Compset" pitchFamily="2" charset="-78"/>
              </a:rPr>
              <a:t>ورود بی </a:t>
            </a:r>
            <a:r>
              <a:rPr lang="fa-IR" sz="2000" b="1" dirty="0">
                <a:solidFill>
                  <a:srgbClr val="000000"/>
                </a:solidFill>
                <a:latin typeface="Tahoma"/>
                <a:cs typeface="B Compset" pitchFamily="2" charset="-78"/>
              </a:rPr>
              <a:t>رویه آفت کشهای خطرناک یا بسيار خطرناک</a:t>
            </a:r>
          </a:p>
          <a:p>
            <a:pPr lvl="1" algn="r" rtl="1"/>
            <a:r>
              <a:rPr lang="fa-IR" sz="2000" b="1" dirty="0" smtClean="0">
                <a:solidFill>
                  <a:srgbClr val="000000"/>
                </a:solidFill>
                <a:latin typeface="Tahoma"/>
                <a:cs typeface="B Compset" pitchFamily="2" charset="-78"/>
              </a:rPr>
              <a:t>عدم وجود </a:t>
            </a:r>
            <a:r>
              <a:rPr lang="fa-IR" sz="2000" b="1" dirty="0">
                <a:solidFill>
                  <a:srgbClr val="000000"/>
                </a:solidFill>
                <a:latin typeface="Tahoma"/>
                <a:cs typeface="B Compset" pitchFamily="2" charset="-78"/>
              </a:rPr>
              <a:t>برچسب های مناسب به روی محصولات و در صورت وجود عدم رعایت مفاد</a:t>
            </a:r>
            <a:endParaRPr lang="en-US" sz="2000" b="1" dirty="0"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29068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b="1" i="0" u="none" strike="noStrike" baseline="0" dirty="0" smtClean="0">
                <a:solidFill>
                  <a:srgbClr val="FF0000"/>
                </a:solidFill>
                <a:latin typeface="Tahoma"/>
                <a:cs typeface="B Compset" pitchFamily="2" charset="-78"/>
              </a:rPr>
              <a:t>به صورت اجمالی خصوصيات یک آفت کش خوب عبارتست از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:</a:t>
            </a:r>
            <a:endParaRPr lang="en-US" b="1" i="0" u="none" strike="noStrike" baseline="0" dirty="0" smtClean="0">
              <a:latin typeface="Tahoma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تاثيرکافی روی آفت هدف یا</a:t>
            </a:r>
            <a:r>
              <a:rPr lang="en-US" b="1" i="0" u="none" strike="noStrike" baseline="0" dirty="0" smtClean="0">
                <a:latin typeface="Arial" pitchFamily="34" charset="0"/>
                <a:cs typeface="Arial" pitchFamily="34" charset="0"/>
              </a:rPr>
              <a:t>Target 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 عدم</a:t>
            </a:r>
            <a:r>
              <a:rPr lang="fa-IR" b="1" i="0" u="none" strike="noStrike" dirty="0" smtClean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تاثير غير مطلوب بر محصول سمپاشی شده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نداشتن</a:t>
            </a:r>
            <a:r>
              <a:rPr lang="fa-IR" b="1" i="0" u="none" strike="noStrike" dirty="0" smtClean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اثر سوء یا داشتن حداقل اثر سوء بر حشرات مفيد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مقرون</a:t>
            </a:r>
            <a:r>
              <a:rPr lang="fa-IR" b="1" i="0" u="none" strike="noStrike" dirty="0" smtClean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بصرفه بودن از نظر اقتصادی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درمحصولات و مواد غذایی طعم و بوی نامطبوع ایجاد نکند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تحت</a:t>
            </a:r>
            <a:r>
              <a:rPr lang="fa-IR" b="1" i="0" u="none" strike="noStrike" dirty="0" smtClean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شرایط جوی مختلف سميت خود را عليه آفات هدف حفظ کند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برای</a:t>
            </a:r>
            <a:r>
              <a:rPr lang="fa-IR" b="1" i="0" u="none" strike="noStrike" dirty="0" smtClean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انسان و دام در شرایط سمپاشی و نگهداری بی خطر یا کم خطر باشد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در</a:t>
            </a:r>
            <a:r>
              <a:rPr lang="fa-IR" b="1" i="0" u="none" strike="noStrike" dirty="0" smtClean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محيط اسيدی و قليایی به سرعت تجزیه نشود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latin typeface="Tahoma"/>
                <a:cs typeface="B Compset" pitchFamily="2" charset="-78"/>
              </a:rPr>
              <a:t> </a:t>
            </a:r>
            <a:r>
              <a:rPr lang="fa-IR" b="1" i="0" u="none" strike="noStrike" baseline="0" dirty="0" smtClean="0">
                <a:latin typeface="Tahoma"/>
                <a:cs typeface="B Compset" pitchFamily="2" charset="-78"/>
              </a:rPr>
              <a:t>دراکوسيستمهای کشاورزی و غير کشاورزی و خصوصا در زنجيره غذایی ایجاد اختلال نکند.</a:t>
            </a:r>
            <a:endParaRPr lang="fa-IR" b="1" i="0" u="none" strike="noStrike" baseline="0" dirty="0" smtClean="0">
              <a:solidFill>
                <a:srgbClr val="FF0000"/>
              </a:solidFill>
              <a:latin typeface="Tahoma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89357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dirty="0"/>
              <a:t>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اشتباه بزرگ  نام قرص نهادن بر این سم آفات کشاورزی است .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قرص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برنج قرص نیست بلکه </a:t>
            </a:r>
            <a:r>
              <a:rPr lang="fa-IR" b="1" dirty="0">
                <a:solidFill>
                  <a:srgbClr val="C00000"/>
                </a:solidFill>
                <a:ea typeface="Calibri"/>
                <a:cs typeface="B Compset" pitchFamily="2" charset="-78"/>
              </a:rPr>
              <a:t>سم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است . </a:t>
            </a:r>
            <a:endParaRPr lang="fa-IR" b="1" dirty="0" smtClean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در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کشورهایی مثل هند،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سریلانکا، عراق 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و حتی ایران که بافت کشاورزی داشته‌اند از این قرص برای خودکشی استفاده می‌شده است ، اما اکنون به دلیل ناآگاهی نوجوانان و جوانان استفاده مهلکی  از آن می شود که موجب مرگ دردناک همراه با زجر و عذاب آنان می گردد  و آن اشتباه گرفتن این قرص با داروهای نشاط آور است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قرص برنج هیچ‌گونه علایم نشاط انگیز یا توهم‌زایی ایجاد نمی‌کند، انرژی‌زا هم نیست و قرصی بسیار خطرناک است که نه تنها موجب مرگی همراه با زجر بسیار زیاد می شود بلکه بوی نفرت‌انگیز نیز دارد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پژوهشگران می گویند به دلیل عوارض بسیار زیاد این سم ،  حتی برای مردن نیز راه مناسبی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نیست.</a:t>
            </a:r>
            <a:endParaRPr lang="en-US" dirty="0"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6796771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dirty="0"/>
              <a:t>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قرص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برنج ترکیب خطرناکی از فسفیدهاست که جهت جلوگیری از آفت زدگی برنج انبار شده , مصرف می گردد . </a:t>
            </a:r>
            <a:endParaRPr lang="fa-IR" b="1" dirty="0" smtClean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marL="0" indent="0" algn="r" rtl="1">
              <a:buNone/>
            </a:pPr>
            <a:endParaRPr lang="fa-IR" b="1" dirty="0" smtClean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فسفیدها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همچنین جهت دفع آفات سایر غلات انبار شده و جلوگیری از کپک زدگی و جونده کش و غیر نیز مصرف می گردد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.</a:t>
            </a:r>
          </a:p>
          <a:p>
            <a:pPr marL="0" indent="0" algn="r" rtl="1">
              <a:buNone/>
            </a:pPr>
            <a:endParaRPr lang="fa-IR" b="1" dirty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 با تماس این ماده با رطوبت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یا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اسید , گاز خطرناک فسفین آزاد می گردد که علت اصلی توکسیسیتی این ماده است و هر چه این ترکیبات تازه تر باشد گاز بیشتری آزاد کرده و خطر ناک تر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هستند.</a:t>
            </a:r>
          </a:p>
          <a:p>
            <a:pPr marL="0" indent="0" algn="r" rtl="1">
              <a:buNone/>
            </a:pPr>
            <a:endParaRPr lang="fa-IR" b="1" dirty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 درگزارشی از هندوستان میزان مرگ و میر ناشی از مسمومیت با فسفین‌ها از جمله آلومینیوم فسفاید ( فسفید آلو مینیوم یا قرص برنج) ۴۹ درصد گزارش شده است . البته مقدار مصرف شده این سم  در افراد گزارش نشده است</a:t>
            </a:r>
            <a:endParaRPr lang="fa-IR" b="1" dirty="0" smtClean="0">
              <a:solidFill>
                <a:srgbClr val="333333"/>
              </a:solidFill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6131940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dirty="0"/>
              <a:t> </a:t>
            </a:r>
            <a:r>
              <a:rPr lang="fa-IR" b="1" dirty="0" smtClean="0">
                <a:cs typeface="B Compset" pitchFamily="2" charset="-78"/>
              </a:rPr>
              <a:t>خاصیت سمی آلومینیوم فسفید به خاطر گاز فسفین (که دارای ویژگی سیتوتوکسیتی است) که باعث</a:t>
            </a:r>
            <a:r>
              <a:rPr lang="fa-IR" b="1" dirty="0">
                <a:cs typeface="B Compset" pitchFamily="2" charset="-78"/>
              </a:rPr>
              <a:t> </a:t>
            </a:r>
            <a:r>
              <a:rPr lang="fa-IR" b="1" dirty="0" smtClean="0">
                <a:cs typeface="B Compset" pitchFamily="2" charset="-78"/>
              </a:rPr>
              <a:t>ایجاد رادیکال آزاد می‌شودکه از فعالیت آنزیم‌های سلول‌های حیاتی جلوگیری و بافت‌ها را نابود می‌کند. واکنش آلومینیوم فسفیدبا آب بدن باعث ایجاد گاز فسفین می‌شود که در زیر بیان شده است:</a:t>
            </a:r>
          </a:p>
          <a:p>
            <a:pPr marL="0" indent="0" algn="r" rtl="1">
              <a:buNone/>
            </a:pPr>
            <a:endParaRPr lang="en-GB" dirty="0" smtClean="0">
              <a:cs typeface="B Compset" pitchFamily="2" charset="-78"/>
            </a:endParaRPr>
          </a:p>
          <a:p>
            <a:pPr marL="0" indent="0" algn="ctr">
              <a:buNone/>
            </a:pPr>
            <a:endParaRPr lang="en-GB" dirty="0" smtClean="0">
              <a:cs typeface="B Compset" pitchFamily="2" charset="-78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ALP + 3 H</a:t>
            </a:r>
            <a:r>
              <a:rPr lang="en-GB" sz="11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              AL(OH)</a:t>
            </a:r>
            <a:r>
              <a:rPr lang="en-GB" sz="11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en-GB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endParaRPr lang="fa-IR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fa-I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ALP + 3 H</a:t>
            </a:r>
            <a:r>
              <a:rPr lang="en-GB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CL             ALCL</a:t>
            </a:r>
            <a:r>
              <a:rPr lang="en-GB" sz="11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+  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en-GB" sz="1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fa-IR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en-GB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a-IR" b="1" dirty="0" smtClean="0">
                <a:latin typeface="Arial" pitchFamily="34" charset="0"/>
                <a:cs typeface="B Compset" pitchFamily="2" charset="-78"/>
              </a:rPr>
              <a:t>مکانیسم مسمومیت دقیقاً مشخص نیست ولی فسفین با بلوک سیتوکروم </a:t>
            </a:r>
          </a:p>
          <a:p>
            <a:pPr marL="0" indent="0" algn="r" rtl="1">
              <a:buNone/>
            </a:pPr>
            <a:r>
              <a:rPr lang="fa-IR" b="1" dirty="0">
                <a:latin typeface="Arial" pitchFamily="34" charset="0"/>
                <a:cs typeface="B Compset" pitchFamily="2" charset="-78"/>
              </a:rPr>
              <a:t> </a:t>
            </a:r>
            <a:r>
              <a:rPr lang="fa-IR" b="1" dirty="0" smtClean="0">
                <a:latin typeface="Arial" pitchFamily="34" charset="0"/>
                <a:cs typeface="B Compset" pitchFamily="2" charset="-78"/>
              </a:rPr>
              <a:t>         اکسیداز </a:t>
            </a:r>
            <a:r>
              <a:rPr lang="en-GB" dirty="0" smtClean="0">
                <a:latin typeface="Arial" pitchFamily="34" charset="0"/>
                <a:cs typeface="B Compset" pitchFamily="2" charset="-78"/>
              </a:rPr>
              <a:t>C</a:t>
            </a:r>
            <a:r>
              <a:rPr lang="fa-IR" dirty="0" smtClean="0">
                <a:latin typeface="Arial" pitchFamily="34" charset="0"/>
                <a:cs typeface="B Compset" pitchFamily="2" charset="-78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b="1" dirty="0" smtClean="0">
                <a:latin typeface="Arial" pitchFamily="34" charset="0"/>
                <a:cs typeface="B Compset" pitchFamily="2" charset="-78"/>
              </a:rPr>
              <a:t>اکسیداتیو فسفریلاسیون را مهار می کند و مهار این فرآیند   </a:t>
            </a:r>
          </a:p>
          <a:p>
            <a:pPr marL="0" indent="0" algn="r" rtl="1">
              <a:buNone/>
            </a:pPr>
            <a:r>
              <a:rPr lang="fa-IR" b="1" dirty="0">
                <a:latin typeface="Arial" pitchFamily="34" charset="0"/>
                <a:cs typeface="B Compset" pitchFamily="2" charset="-78"/>
              </a:rPr>
              <a:t> </a:t>
            </a:r>
            <a:r>
              <a:rPr lang="fa-IR" b="1" dirty="0" smtClean="0">
                <a:latin typeface="Arial" pitchFamily="34" charset="0"/>
                <a:cs typeface="B Compset" pitchFamily="2" charset="-78"/>
              </a:rPr>
              <a:t>         تولید انرژی در میتوکندری سلولی باعث مرگ سلولی می شود.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 .   </a:t>
            </a:r>
          </a:p>
          <a:p>
            <a:pPr marL="0" indent="0" algn="r" rtl="1">
              <a:buNone/>
            </a:pPr>
            <a:r>
              <a:rPr lang="fa-IR" b="1" dirty="0">
                <a:latin typeface="Arial" pitchFamily="34" charset="0"/>
                <a:cs typeface="B Compset" pitchFamily="2" charset="-78"/>
              </a:rPr>
              <a:t> </a:t>
            </a:r>
            <a:r>
              <a:rPr lang="fa-IR" b="1" dirty="0" smtClean="0">
                <a:latin typeface="Arial" pitchFamily="34" charset="0"/>
                <a:cs typeface="B Compset" pitchFamily="2" charset="-78"/>
              </a:rPr>
              <a:t>         بنابراين ارگانهایی كه به مقدار اكسيژن بيشتري نيازدارند نسبت به اين  </a:t>
            </a:r>
          </a:p>
          <a:p>
            <a:pPr marL="0" indent="0" algn="r" rtl="1">
              <a:buNone/>
            </a:pPr>
            <a:r>
              <a:rPr lang="fa-IR" b="1" dirty="0">
                <a:latin typeface="Arial" pitchFamily="34" charset="0"/>
                <a:cs typeface="B Compset" pitchFamily="2" charset="-78"/>
              </a:rPr>
              <a:t> </a:t>
            </a:r>
            <a:r>
              <a:rPr lang="fa-IR" b="1" dirty="0" smtClean="0">
                <a:latin typeface="Arial" pitchFamily="34" charset="0"/>
                <a:cs typeface="B Compset" pitchFamily="2" charset="-78"/>
              </a:rPr>
              <a:t>         سم حساس تر و آسيب پذير تر باشند اين ارگانها عبارتند از :مغز , قلب </a:t>
            </a:r>
          </a:p>
          <a:p>
            <a:pPr marL="0" indent="0" algn="r" rtl="1">
              <a:buNone/>
            </a:pPr>
            <a:r>
              <a:rPr lang="fa-IR" b="1" dirty="0">
                <a:latin typeface="Arial" pitchFamily="34" charset="0"/>
                <a:cs typeface="B Compset" pitchFamily="2" charset="-78"/>
              </a:rPr>
              <a:t> </a:t>
            </a:r>
            <a:r>
              <a:rPr lang="fa-IR" b="1" dirty="0" smtClean="0">
                <a:latin typeface="Arial" pitchFamily="34" charset="0"/>
                <a:cs typeface="B Compset" pitchFamily="2" charset="-78"/>
              </a:rPr>
              <a:t>        وكبد و كليه</a:t>
            </a:r>
          </a:p>
          <a:p>
            <a:pPr marL="0" indent="0" algn="r" rtl="1">
              <a:buNone/>
            </a:pPr>
            <a:endParaRPr lang="fa-IR" dirty="0" smtClean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31840" y="342900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131840" y="378400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194147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fa-IR" sz="2800" b="1" dirty="0" smtClean="0">
                <a:cs typeface="B Compset" pitchFamily="2" charset="-78"/>
              </a:rPr>
              <a:t>فسفید </a:t>
            </a:r>
            <a:r>
              <a:rPr lang="fa-IR" sz="2800" b="1" dirty="0">
                <a:cs typeface="B Compset" pitchFamily="2" charset="-78"/>
              </a:rPr>
              <a:t>آلومنیوم (قرص برنج)</a:t>
            </a:r>
            <a:endParaRPr lang="en-US" sz="2800" b="1" dirty="0">
              <a:cs typeface="B Compse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fa-IR" dirty="0"/>
              <a:t>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این قرص‌ بیشتر در نواحی شمالی  کشور ایران  به منظور حفظ و نگهداری برنج در انبارها و جلوگیری از تخریب آن‌ها توسط حشرات و همچنین دفع آفات سایر غلات انبار شده استفاده می‌شود‌.  </a:t>
            </a:r>
            <a:endParaRPr lang="fa-IR" b="1" dirty="0" smtClean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اما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سوال مهم این است که سمی که اصولا باید فقط در دسترس کشاورزان و تاجران برنج باشد،  چرا در عطاری‌ها عرضه می‌شود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؟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آیا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«قرص برنج» همان اکستازی است؟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حدود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چند سال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پیش به دنبال مسمومیت چهار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دانش آموز در اثر مصرف قرص برنج و اضافه شدن قربانیان دیگر به این مجموعه، جمله غلطی بر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زبانها 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جاری شد که به دنبال خود اتفاق تلخی را رقم زد. این جمله که سهوا بیان شد این بود «قرص برنج همان اکستازی است که به تازگی و با نام جدید قرص برنج به ایران وارد شده است».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این جمله آغازی بود بر افزایش قربانیان ناشی از این قرص مهلک که با تصور واهی ایجاد لحظاتی توهم زا از آن استفاده </a:t>
            </a:r>
            <a:r>
              <a:rPr lang="fa-IR" b="1" dirty="0" smtClean="0">
                <a:solidFill>
                  <a:srgbClr val="333333"/>
                </a:solidFill>
                <a:ea typeface="Calibri"/>
                <a:cs typeface="B Compset" pitchFamily="2" charset="-78"/>
              </a:rPr>
              <a:t>میکردند</a:t>
            </a:r>
            <a:r>
              <a:rPr lang="fa-IR" b="1" dirty="0">
                <a:solidFill>
                  <a:srgbClr val="333333"/>
                </a:solidFill>
                <a:ea typeface="Calibri"/>
                <a:cs typeface="B Compset" pitchFamily="2" charset="-78"/>
              </a:rPr>
              <a:t>، اما واقعیت بسیار متفاوت و دردناک است.</a:t>
            </a:r>
          </a:p>
          <a:p>
            <a:pPr marL="0" indent="0" algn="r" rtl="1">
              <a:buNone/>
            </a:pPr>
            <a:endParaRPr lang="fa-IR" b="1" dirty="0">
              <a:solidFill>
                <a:srgbClr val="333333"/>
              </a:solidFill>
              <a:ea typeface="Calibri"/>
              <a:cs typeface="B Compset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endParaRPr lang="fa-IR" b="1" dirty="0">
              <a:solidFill>
                <a:srgbClr val="333333"/>
              </a:solidFill>
              <a:ea typeface="Calibri"/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2367973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futurist_surf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Impact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futurist_surf</Template>
  <TotalTime>375</TotalTime>
  <Words>2740</Words>
  <Application>Microsoft Office PowerPoint</Application>
  <PresentationFormat>On-screen Show (4:3)</PresentationFormat>
  <Paragraphs>151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futurist_surf</vt:lpstr>
      <vt:lpstr>PowerPoint Presentation</vt:lpstr>
      <vt:lpstr>PowerPoint Presentation</vt:lpstr>
      <vt:lpstr> فسفید آلومنیوم (قرص برنج)</vt:lpstr>
      <vt:lpstr>فسفید آلومنیوم (قرص برنج)</vt:lpstr>
      <vt:lpstr>فسفید آلومنیوم (قرص برنج)</vt:lpstr>
      <vt:lpstr>فسفید آلومنیوم (قرص برنج)</vt:lpstr>
      <vt:lpstr>فسفید آلومنیوم (قرص برنج)</vt:lpstr>
      <vt:lpstr>فسفید آلومنیوم (قرص برنج)</vt:lpstr>
      <vt:lpstr>فسفید آلومنیوم (قرص برنج)</vt:lpstr>
      <vt:lpstr>فسفید آلومنیوم (قرص برنج)</vt:lpstr>
      <vt:lpstr>فسفید آلومنیوم (قرص برنج)</vt:lpstr>
      <vt:lpstr>فسفید  آلومنیوم (قرص برنج)</vt:lpstr>
      <vt:lpstr>فسفید آلومنیوم (قرص برنج)</vt:lpstr>
      <vt:lpstr>فسفید آلومنیوم (قرص برنج)</vt:lpstr>
      <vt:lpstr>فسفید آلومنیوم (قرص برنج)</vt:lpstr>
      <vt:lpstr>عوارض فسفید آلومنیوم (قرص برنج)</vt:lpstr>
      <vt:lpstr>عوارض فسفید  آلومنیوم (قرص برنج)</vt:lpstr>
      <vt:lpstr>عوارض فسفید آلومنیوم (قرص برنج)</vt:lpstr>
      <vt:lpstr>عوارض فسفید آلومنیوم (قرص برنج)</vt:lpstr>
      <vt:lpstr>عوارض فسفید آلومنیوم (قرص برنج)</vt:lpstr>
      <vt:lpstr>عوارض فسفید آلومنیوم (قرص برنج)</vt:lpstr>
      <vt:lpstr>درمان مسمومیت  فسفید آلومنیوم (قرص برنج)</vt:lpstr>
      <vt:lpstr>درمان مسمومیت  فسفیدآلومنیوم (قرص برنج)</vt:lpstr>
      <vt:lpstr>درمان مسمومیت  فسفید آلومنیوم (قرص برنج)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polady</dc:creator>
  <cp:lastModifiedBy>polady</cp:lastModifiedBy>
  <cp:revision>31</cp:revision>
  <dcterms:created xsi:type="dcterms:W3CDTF">2015-01-03T17:57:54Z</dcterms:created>
  <dcterms:modified xsi:type="dcterms:W3CDTF">2008-11-01T19:44:58Z</dcterms:modified>
</cp:coreProperties>
</file>