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74" r:id="rId3"/>
    <p:sldId id="275" r:id="rId4"/>
    <p:sldId id="276" r:id="rId5"/>
    <p:sldId id="288" r:id="rId6"/>
    <p:sldId id="295" r:id="rId7"/>
    <p:sldId id="296" r:id="rId8"/>
    <p:sldId id="297" r:id="rId9"/>
    <p:sldId id="286" r:id="rId10"/>
    <p:sldId id="290" r:id="rId11"/>
    <p:sldId id="287" r:id="rId12"/>
    <p:sldId id="291" r:id="rId13"/>
    <p:sldId id="264" r:id="rId14"/>
    <p:sldId id="292" r:id="rId15"/>
    <p:sldId id="298" r:id="rId16"/>
    <p:sldId id="293" r:id="rId17"/>
    <p:sldId id="299" r:id="rId18"/>
    <p:sldId id="300" r:id="rId19"/>
    <p:sldId id="301" r:id="rId20"/>
    <p:sldId id="304" r:id="rId21"/>
    <p:sldId id="285" r:id="rId22"/>
    <p:sldId id="266" r:id="rId23"/>
    <p:sldId id="267" r:id="rId24"/>
    <p:sldId id="268" r:id="rId25"/>
    <p:sldId id="269" r:id="rId26"/>
    <p:sldId id="277" r:id="rId27"/>
    <p:sldId id="278" r:id="rId28"/>
    <p:sldId id="279" r:id="rId29"/>
    <p:sldId id="280" r:id="rId30"/>
    <p:sldId id="270" r:id="rId31"/>
    <p:sldId id="281" r:id="rId32"/>
    <p:sldId id="271" r:id="rId33"/>
    <p:sldId id="282" r:id="rId34"/>
    <p:sldId id="283" r:id="rId35"/>
    <p:sldId id="284" r:id="rId36"/>
    <p:sldId id="294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186" y="11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1E191-77CD-4A4F-AEC3-CD1511086FD2}" type="datetimeFigureOut">
              <a:rPr lang="en-US" smtClean="0"/>
              <a:pPr/>
              <a:t>11/14/2015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E467C-9D65-45AB-8BED-465CFAA930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1E191-77CD-4A4F-AEC3-CD1511086FD2}" type="datetimeFigureOut">
              <a:rPr lang="en-US" smtClean="0"/>
              <a:pPr/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E467C-9D65-45AB-8BED-465CFAA930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1E191-77CD-4A4F-AEC3-CD1511086FD2}" type="datetimeFigureOut">
              <a:rPr lang="en-US" smtClean="0"/>
              <a:pPr/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E467C-9D65-45AB-8BED-465CFAA930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1E191-77CD-4A4F-AEC3-CD1511086FD2}" type="datetimeFigureOut">
              <a:rPr lang="en-US" smtClean="0"/>
              <a:pPr/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E467C-9D65-45AB-8BED-465CFAA930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1E191-77CD-4A4F-AEC3-CD1511086FD2}" type="datetimeFigureOut">
              <a:rPr lang="en-US" smtClean="0"/>
              <a:pPr/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E467C-9D65-45AB-8BED-465CFAA930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1E191-77CD-4A4F-AEC3-CD1511086FD2}" type="datetimeFigureOut">
              <a:rPr lang="en-US" smtClean="0"/>
              <a:pPr/>
              <a:t>11/14/2015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E467C-9D65-45AB-8BED-465CFAA930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1E191-77CD-4A4F-AEC3-CD1511086FD2}" type="datetimeFigureOut">
              <a:rPr lang="en-US" smtClean="0"/>
              <a:pPr/>
              <a:t>11/14/2015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E467C-9D65-45AB-8BED-465CFAA930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1E191-77CD-4A4F-AEC3-CD1511086FD2}" type="datetimeFigureOut">
              <a:rPr lang="en-US" smtClean="0"/>
              <a:pPr/>
              <a:t>11/14/2015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E467C-9D65-45AB-8BED-465CFAA930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1E191-77CD-4A4F-AEC3-CD1511086FD2}" type="datetimeFigureOut">
              <a:rPr lang="en-US" smtClean="0"/>
              <a:pPr/>
              <a:t>11/14/2015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E467C-9D65-45AB-8BED-465CFAA930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1E191-77CD-4A4F-AEC3-CD1511086FD2}" type="datetimeFigureOut">
              <a:rPr lang="en-US" smtClean="0"/>
              <a:pPr/>
              <a:t>11/14/2015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E467C-9D65-45AB-8BED-465CFAA930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1E191-77CD-4A4F-AEC3-CD1511086FD2}" type="datetimeFigureOut">
              <a:rPr lang="en-US" smtClean="0"/>
              <a:pPr/>
              <a:t>11/14/2015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56E467C-9D65-45AB-8BED-465CFAA930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091E191-77CD-4A4F-AEC3-CD1511086FD2}" type="datetimeFigureOut">
              <a:rPr lang="en-US" smtClean="0"/>
              <a:pPr/>
              <a:t>11/14/2015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56E467C-9D65-45AB-8BED-465CFAA9306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Opiates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a-IR" i="1" dirty="0" smtClean="0">
                <a:solidFill>
                  <a:srgbClr val="FF0000"/>
                </a:solidFill>
              </a:rPr>
              <a:t>دکتر ارتین کمالی</a:t>
            </a:r>
          </a:p>
          <a:p>
            <a:r>
              <a:rPr lang="fa-IR" i="1" smtClean="0">
                <a:solidFill>
                  <a:srgbClr val="FF0000"/>
                </a:solidFill>
              </a:rPr>
              <a:t>متخصص پزشکی قانونی و مسمومیتها</a:t>
            </a:r>
            <a:endParaRPr lang="en-US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تریاد کلاسیک مسمومیت با اوپیوییدها 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a-IR" dirty="0" smtClean="0"/>
              <a:t> </a:t>
            </a:r>
            <a:r>
              <a:rPr lang="en-US" dirty="0" smtClean="0"/>
              <a:t>pin point </a:t>
            </a:r>
            <a:r>
              <a:rPr lang="fa-IR" dirty="0" smtClean="0"/>
              <a:t>مردمک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</a:t>
            </a:r>
            <a:r>
              <a:rPr lang="fa-IR" dirty="0" smtClean="0"/>
              <a:t>	</a:t>
            </a:r>
            <a:r>
              <a:rPr lang="en-US" dirty="0" err="1" smtClean="0"/>
              <a:t>epration</a:t>
            </a:r>
            <a:r>
              <a:rPr lang="en-US" dirty="0" smtClean="0"/>
              <a:t> </a:t>
            </a:r>
            <a:r>
              <a:rPr lang="fa-IR" dirty="0" smtClean="0"/>
              <a:t>تنفسی</a:t>
            </a:r>
          </a:p>
          <a:p>
            <a:pPr>
              <a:buNone/>
            </a:pPr>
            <a:endParaRPr lang="en-US" dirty="0" err="1" smtClean="0"/>
          </a:p>
          <a:p>
            <a:pPr>
              <a:buNone/>
            </a:pPr>
            <a:r>
              <a:rPr lang="en-US" dirty="0" smtClean="0"/>
              <a:t>C.N.S </a:t>
            </a:r>
            <a:r>
              <a:rPr lang="en-US" dirty="0" err="1" smtClean="0"/>
              <a:t>Depration</a:t>
            </a:r>
            <a:endParaRPr lang="en-US" dirty="0" smtClean="0"/>
          </a:p>
          <a:p>
            <a:pPr>
              <a:buNone/>
            </a:pPr>
            <a:endParaRPr lang="fa-IR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2222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1214423"/>
            <a:ext cx="8715435" cy="5110178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</a:t>
            </a:r>
            <a:r>
              <a:rPr lang="en-US" dirty="0" err="1" smtClean="0"/>
              <a:t>peresentation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Cardiovascular:hypotention,bradicardia</a:t>
            </a:r>
            <a:r>
              <a:rPr lang="en-US" dirty="0" smtClean="0"/>
              <a:t>, </a:t>
            </a:r>
            <a:r>
              <a:rPr lang="en-US" dirty="0" err="1" smtClean="0"/>
              <a:t>syanosis,cardiac</a:t>
            </a:r>
            <a:r>
              <a:rPr lang="en-US" dirty="0" smtClean="0"/>
              <a:t> </a:t>
            </a:r>
            <a:r>
              <a:rPr lang="en-US" dirty="0" err="1" smtClean="0"/>
              <a:t>dysrythmia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Respiratory:respiratory</a:t>
            </a:r>
            <a:r>
              <a:rPr lang="en-US" dirty="0" smtClean="0"/>
              <a:t> depression, pulmonary </a:t>
            </a:r>
            <a:r>
              <a:rPr lang="en-US" dirty="0" err="1" smtClean="0"/>
              <a:t>edema,hypoxia,bronchospasm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GI:constipation,ileuse,GI</a:t>
            </a:r>
            <a:r>
              <a:rPr lang="en-US" dirty="0" smtClean="0"/>
              <a:t> movement dysfunction</a:t>
            </a:r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Renal:retention,ATN,GN,proteinuria</a:t>
            </a:r>
            <a:r>
              <a:rPr lang="en-US" dirty="0" smtClean="0"/>
              <a:t>, </a:t>
            </a:r>
            <a:r>
              <a:rPr lang="en-US" dirty="0" err="1" smtClean="0"/>
              <a:t>myoglubinuria</a:t>
            </a:r>
            <a:endParaRPr lang="en-US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err="1" smtClean="0"/>
              <a:t>Musculoskeletal:rhabdomyolysis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Nervouse</a:t>
            </a:r>
            <a:r>
              <a:rPr lang="en-US" dirty="0" smtClean="0"/>
              <a:t> </a:t>
            </a:r>
            <a:r>
              <a:rPr lang="en-US" dirty="0" err="1" smtClean="0"/>
              <a:t>system:loss</a:t>
            </a:r>
            <a:r>
              <a:rPr lang="en-US" dirty="0" smtClean="0"/>
              <a:t> of </a:t>
            </a:r>
            <a:r>
              <a:rPr lang="en-US" dirty="0" err="1" smtClean="0"/>
              <a:t>contiosness,coma</a:t>
            </a:r>
            <a:r>
              <a:rPr lang="en-US" dirty="0" smtClean="0"/>
              <a:t>, </a:t>
            </a:r>
            <a:r>
              <a:rPr lang="en-US" dirty="0" err="1" smtClean="0"/>
              <a:t>sizure,tremor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Others:hypo</a:t>
            </a:r>
            <a:r>
              <a:rPr lang="en-US" dirty="0" smtClean="0"/>
              <a:t> or </a:t>
            </a:r>
            <a:r>
              <a:rPr lang="en-US" dirty="0" err="1" smtClean="0"/>
              <a:t>hypertermia,nausa</a:t>
            </a:r>
            <a:r>
              <a:rPr lang="en-US" dirty="0" smtClean="0"/>
              <a:t> &amp; vomiting</a:t>
            </a: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Diagnostic testing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Laboratory  considerations:</a:t>
            </a:r>
          </a:p>
          <a:p>
            <a:pPr>
              <a:buNone/>
            </a:pPr>
            <a:r>
              <a:rPr lang="en-US" dirty="0" smtClean="0"/>
              <a:t>                         cross- reactivity   </a:t>
            </a:r>
          </a:p>
          <a:p>
            <a:pPr>
              <a:buNone/>
            </a:pPr>
            <a:r>
              <a:rPr lang="en-US" dirty="0" smtClean="0"/>
              <a:t>                          congeners and adulterants 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management: -hypoglycemia</a:t>
            </a:r>
          </a:p>
          <a:p>
            <a:pPr>
              <a:buNone/>
            </a:pPr>
            <a:r>
              <a:rPr lang="en-US" dirty="0" smtClean="0"/>
              <a:t>                             -hypoxia    </a:t>
            </a:r>
          </a:p>
          <a:p>
            <a:pPr>
              <a:buNone/>
            </a:pPr>
            <a:r>
              <a:rPr lang="en-US" dirty="0" smtClean="0"/>
              <a:t>                             -hypothermia</a:t>
            </a: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NALOXAN</a:t>
            </a:r>
            <a:endParaRPr lang="fa-IR" dirty="0" smtClean="0"/>
          </a:p>
          <a:p>
            <a:pPr algn="r" rtl="1"/>
            <a:r>
              <a:rPr lang="fa-IR" sz="3400" dirty="0" smtClean="0">
                <a:latin typeface="+mj-lt"/>
                <a:ea typeface="+mj-ea"/>
                <a:cs typeface="+mj-cs"/>
              </a:rPr>
              <a:t>اثر رقابتی : </a:t>
            </a:r>
          </a:p>
          <a:p>
            <a:pPr>
              <a:buNone/>
            </a:pPr>
            <a:r>
              <a:rPr lang="fa-IR" sz="3400" dirty="0" smtClean="0">
                <a:latin typeface="+mj-lt"/>
                <a:ea typeface="+mj-ea"/>
                <a:cs typeface="+mj-cs"/>
              </a:rPr>
              <a:t>مهار اتصال آگونیستهای اوپیوئیدی به رسپتورهای اوپیوئیدی       </a:t>
            </a:r>
            <a:endParaRPr lang="en-US" sz="3400" dirty="0" smtClean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Naloxone</a:t>
            </a:r>
            <a:r>
              <a:rPr lang="en-US" dirty="0" smtClean="0"/>
              <a:t> administration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Goal:adequate</a:t>
            </a:r>
            <a:r>
              <a:rPr lang="en-US" dirty="0" smtClean="0"/>
              <a:t> spontaneous ventilation   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Naloxone:0.05mg  IV                      RR&lt;12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b="1" dirty="0" smtClean="0">
                <a:cs typeface="+mj-cs"/>
              </a:rPr>
              <a:t>نالوکسان</a:t>
            </a:r>
            <a:r>
              <a:rPr lang="fa-IR" dirty="0" smtClean="0"/>
              <a:t> : </a:t>
            </a:r>
          </a:p>
          <a:p>
            <a:pPr algn="r" rtl="1">
              <a:buFont typeface="Wingdings 2"/>
              <a:buNone/>
            </a:pPr>
            <a:r>
              <a:rPr lang="fa-IR" dirty="0" smtClean="0"/>
              <a:t>             -  </a:t>
            </a:r>
            <a:r>
              <a:rPr lang="fa-IR" sz="3000" dirty="0" smtClean="0">
                <a:latin typeface="+mj-lt"/>
                <a:ea typeface="+mj-ea"/>
                <a:cs typeface="+mj-cs"/>
              </a:rPr>
              <a:t>نیاز به انتوباسیون اندوتراکئال منتفی می شود .</a:t>
            </a:r>
          </a:p>
          <a:p>
            <a:pPr algn="r" rtl="1">
              <a:buFont typeface="Wingdings 2"/>
              <a:buNone/>
            </a:pPr>
            <a:r>
              <a:rPr lang="fa-IR" sz="3000" dirty="0" smtClean="0">
                <a:latin typeface="+mj-lt"/>
                <a:ea typeface="+mj-ea"/>
                <a:cs typeface="+mj-cs"/>
              </a:rPr>
              <a:t>             - تشخیص به موقع بیماران با علل غیر اوپیوئیدی برای شرایط </a:t>
            </a:r>
          </a:p>
          <a:p>
            <a:pPr algn="r" rtl="1">
              <a:buFont typeface="Wingdings 2"/>
              <a:buNone/>
            </a:pPr>
            <a:r>
              <a:rPr lang="fa-IR" sz="3000" dirty="0" smtClean="0">
                <a:latin typeface="+mj-lt"/>
                <a:ea typeface="+mj-ea"/>
                <a:cs typeface="+mj-cs"/>
              </a:rPr>
              <a:t>             بالینیشان میسرمی شود .</a:t>
            </a:r>
          </a:p>
          <a:p>
            <a:pPr algn="r" rtl="1">
              <a:buFont typeface="Wingdings 2"/>
              <a:buNone/>
            </a:pPr>
            <a:r>
              <a:rPr lang="fa-IR" sz="3000" dirty="0" smtClean="0">
                <a:latin typeface="+mj-lt"/>
                <a:ea typeface="+mj-ea"/>
                <a:cs typeface="+mj-cs"/>
              </a:rPr>
              <a:t>             - کاهش خطر تشدید 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withdrawal</a:t>
            </a:r>
            <a:r>
              <a:rPr lang="en-US" sz="3000" dirty="0" smtClean="0">
                <a:latin typeface="+mj-lt"/>
                <a:ea typeface="+mj-ea"/>
                <a:cs typeface="+mj-cs"/>
              </a:rPr>
              <a:t> </a:t>
            </a:r>
            <a:r>
              <a:rPr lang="fa-IR" sz="3000" dirty="0" smtClean="0">
                <a:latin typeface="+mj-lt"/>
                <a:ea typeface="+mj-ea"/>
                <a:cs typeface="+mj-cs"/>
              </a:rPr>
              <a:t> حاد اوپیوئیدی </a:t>
            </a:r>
            <a:endParaRPr lang="en-US" sz="3000" dirty="0" smtClean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Arial" pitchFamily="34" charset="0"/>
              <a:buChar char="•"/>
            </a:pPr>
            <a:r>
              <a:rPr lang="fa-IR" sz="2800" b="1" dirty="0" smtClean="0">
                <a:latin typeface="+mj-lt"/>
                <a:ea typeface="+mj-ea"/>
                <a:cs typeface="+mj-cs"/>
              </a:rPr>
              <a:t>علائم پاسخ مثبت به نارکان </a:t>
            </a:r>
            <a:r>
              <a:rPr lang="fa-IR" sz="3000" dirty="0" smtClean="0">
                <a:latin typeface="+mj-lt"/>
                <a:ea typeface="+mj-ea"/>
                <a:cs typeface="+mj-cs"/>
              </a:rPr>
              <a:t>:</a:t>
            </a:r>
          </a:p>
          <a:p>
            <a:pPr algn="r" rtl="1">
              <a:buNone/>
            </a:pPr>
            <a:r>
              <a:rPr lang="fa-IR" sz="3000" dirty="0" smtClean="0">
                <a:latin typeface="+mj-lt"/>
                <a:ea typeface="+mj-ea"/>
                <a:cs typeface="+mj-cs"/>
              </a:rPr>
              <a:t>                  -  افزایش سطح هوشیاری </a:t>
            </a:r>
          </a:p>
          <a:p>
            <a:pPr algn="r" rtl="1">
              <a:buNone/>
            </a:pPr>
            <a:r>
              <a:rPr lang="fa-IR" sz="3000" dirty="0" smtClean="0">
                <a:latin typeface="+mj-lt"/>
                <a:ea typeface="+mj-ea"/>
                <a:cs typeface="+mj-cs"/>
              </a:rPr>
              <a:t>                   - افزایش </a:t>
            </a:r>
            <a:r>
              <a:rPr lang="en-US" sz="3000" dirty="0" smtClean="0">
                <a:latin typeface="+mj-lt"/>
                <a:ea typeface="+mj-ea"/>
                <a:cs typeface="+mj-cs"/>
              </a:rPr>
              <a:t>RR</a:t>
            </a:r>
            <a:endParaRPr lang="fa-IR" sz="3000" dirty="0" smtClean="0">
              <a:latin typeface="+mj-lt"/>
              <a:ea typeface="+mj-ea"/>
              <a:cs typeface="+mj-cs"/>
            </a:endParaRPr>
          </a:p>
          <a:p>
            <a:pPr algn="r" rtl="1">
              <a:buNone/>
            </a:pPr>
            <a:r>
              <a:rPr lang="fa-IR" sz="3000" dirty="0" smtClean="0">
                <a:latin typeface="+mj-lt"/>
                <a:ea typeface="+mj-ea"/>
                <a:cs typeface="+mj-cs"/>
              </a:rPr>
              <a:t>                   - مردمک میدریاز</a:t>
            </a:r>
          </a:p>
          <a:p>
            <a:pPr algn="r" rtl="1">
              <a:buNone/>
            </a:pPr>
            <a:r>
              <a:rPr lang="fa-IR" sz="3000" dirty="0" smtClean="0">
                <a:latin typeface="+mj-lt"/>
                <a:ea typeface="+mj-ea"/>
                <a:cs typeface="+mj-cs"/>
              </a:rPr>
              <a:t>                   - بروز علائم </a:t>
            </a:r>
            <a:r>
              <a:rPr lang="en-US" sz="3000" dirty="0" smtClean="0">
                <a:latin typeface="+mj-lt"/>
                <a:ea typeface="+mj-ea"/>
                <a:cs typeface="+mj-cs"/>
              </a:rPr>
              <a:t>withdrawal</a:t>
            </a:r>
          </a:p>
          <a:p>
            <a:pPr algn="r" rtl="1">
              <a:buNone/>
            </a:pPr>
            <a:endParaRPr lang="en-US" sz="3000" dirty="0" smtClean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600" dirty="0" smtClean="0">
                <a:latin typeface="+mj-lt"/>
                <a:ea typeface="+mj-ea"/>
                <a:cs typeface="+mj-cs"/>
              </a:rPr>
              <a:t>علل پاسخ نسبی به نارکان</a:t>
            </a:r>
          </a:p>
          <a:p>
            <a:pPr algn="r" rtl="1">
              <a:buNone/>
            </a:pPr>
            <a:r>
              <a:rPr lang="fa-IR" sz="2600" dirty="0" smtClean="0">
                <a:latin typeface="+mj-lt"/>
                <a:ea typeface="+mj-ea"/>
                <a:cs typeface="+mj-cs"/>
              </a:rPr>
              <a:t>              -تروماهای مغزی</a:t>
            </a:r>
          </a:p>
          <a:p>
            <a:pPr algn="r" rtl="1">
              <a:buNone/>
            </a:pPr>
            <a:r>
              <a:rPr lang="fa-IR" sz="2600" dirty="0" smtClean="0">
                <a:latin typeface="+mj-lt"/>
                <a:ea typeface="+mj-ea"/>
                <a:cs typeface="+mj-cs"/>
              </a:rPr>
              <a:t>              -مسمومیت با خواب آورها</a:t>
            </a:r>
          </a:p>
          <a:p>
            <a:pPr algn="r" rtl="1">
              <a:buNone/>
            </a:pPr>
            <a:r>
              <a:rPr lang="fa-IR" sz="2600" dirty="0" smtClean="0">
                <a:latin typeface="+mj-lt"/>
                <a:ea typeface="+mj-ea"/>
                <a:cs typeface="+mj-cs"/>
              </a:rPr>
              <a:t>              -عفونت منتشر</a:t>
            </a:r>
          </a:p>
          <a:p>
            <a:pPr algn="r" rtl="1">
              <a:buNone/>
            </a:pPr>
            <a:r>
              <a:rPr lang="fa-IR" sz="2600" dirty="0" smtClean="0">
                <a:latin typeface="+mj-lt"/>
                <a:ea typeface="+mj-ea"/>
                <a:cs typeface="+mj-cs"/>
              </a:rPr>
              <a:t>              -مسمومیت با سدیم والپروات</a:t>
            </a:r>
            <a:endParaRPr lang="en-US" sz="260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600" dirty="0" smtClean="0">
                <a:latin typeface="+mj-lt"/>
                <a:ea typeface="+mj-ea"/>
                <a:cs typeface="+mj-cs"/>
              </a:rPr>
              <a:t>علل عدم پاسخ به نارکان </a:t>
            </a:r>
          </a:p>
          <a:p>
            <a:pPr algn="r" rtl="1">
              <a:buNone/>
            </a:pPr>
            <a:r>
              <a:rPr lang="fa-IR" sz="2600" dirty="0" smtClean="0">
                <a:latin typeface="+mj-lt"/>
                <a:ea typeface="+mj-ea"/>
                <a:cs typeface="+mj-cs"/>
              </a:rPr>
              <a:t>             -تشخیص اشتباه</a:t>
            </a:r>
          </a:p>
          <a:p>
            <a:pPr algn="r" rtl="1">
              <a:buNone/>
            </a:pPr>
            <a:r>
              <a:rPr lang="fa-IR" sz="2600" dirty="0" smtClean="0">
                <a:latin typeface="+mj-lt"/>
                <a:ea typeface="+mj-ea"/>
                <a:cs typeface="+mj-cs"/>
              </a:rPr>
              <a:t>             -عارضه دار شدن</a:t>
            </a:r>
          </a:p>
          <a:p>
            <a:pPr algn="r" rtl="1">
              <a:buNone/>
            </a:pPr>
            <a:r>
              <a:rPr lang="fa-IR" sz="2600" dirty="0" smtClean="0">
                <a:latin typeface="+mj-lt"/>
                <a:ea typeface="+mj-ea"/>
                <a:cs typeface="+mj-cs"/>
              </a:rPr>
              <a:t>             -مسمومیت </a:t>
            </a:r>
            <a:r>
              <a:rPr lang="en-US" sz="2400" dirty="0" smtClean="0">
                <a:latin typeface="+mj-lt"/>
                <a:ea typeface="+mj-ea"/>
                <a:cs typeface="+mj-cs"/>
              </a:rPr>
              <a:t>mixed</a:t>
            </a:r>
            <a:endParaRPr lang="fa-IR" sz="2400" dirty="0" smtClean="0">
              <a:latin typeface="+mj-lt"/>
              <a:ea typeface="+mj-ea"/>
              <a:cs typeface="+mj-cs"/>
            </a:endParaRPr>
          </a:p>
          <a:p>
            <a:pPr algn="r" rtl="1">
              <a:buNone/>
            </a:pPr>
            <a:r>
              <a:rPr lang="fa-IR" sz="2600" dirty="0" smtClean="0">
                <a:latin typeface="+mj-lt"/>
                <a:ea typeface="+mj-ea"/>
                <a:cs typeface="+mj-cs"/>
              </a:rPr>
              <a:t>            -مسمومیت با دوزهای بسیار بالا</a:t>
            </a:r>
            <a:endParaRPr lang="en-US" sz="2600" dirty="0" smtClean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fa-IR" dirty="0" smtClean="0">
                <a:cs typeface="B Lotus" pitchFamily="2" charset="-78"/>
              </a:rPr>
              <a:t>اوپیوم شیره گیاهی است که از تیغ زدن گیاه پاپاورسومینیفرم بدست می آید و حاوی تعدادی از آلکالوئیدها است که در دو گروه زیر قرار می گیرد:</a:t>
            </a:r>
          </a:p>
          <a:p>
            <a:pPr algn="r">
              <a:buNone/>
            </a:pPr>
            <a:endParaRPr lang="fa-IR" dirty="0" smtClean="0">
              <a:cs typeface="B Lotus" pitchFamily="2" charset="-78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00166" y="3714751"/>
          <a:ext cx="6096000" cy="19983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58204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24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B Lotus" pitchFamily="2" charset="-78"/>
                        </a:rPr>
                        <a:t>بنزیل ایزوکوئینولین</a:t>
                      </a:r>
                      <a:endParaRPr kumimoji="0" lang="en-US" sz="2400" b="1" i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B Lotus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i="1" dirty="0" smtClean="0">
                          <a:cs typeface="B Lotus" pitchFamily="2" charset="-78"/>
                        </a:rPr>
                        <a:t>گروه فنانترن</a:t>
                      </a:r>
                      <a:r>
                        <a:rPr lang="fa-IR" sz="2000" i="1" dirty="0" smtClean="0">
                          <a:cs typeface="B Lotus" pitchFamily="2" charset="-78"/>
                        </a:rPr>
                        <a:t> </a:t>
                      </a:r>
                      <a:endParaRPr lang="en-US" sz="2000" i="1" dirty="0"/>
                    </a:p>
                  </a:txBody>
                  <a:tcPr/>
                </a:tc>
              </a:tr>
              <a:tr h="47210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 smtClean="0">
                          <a:cs typeface="B Lotus" pitchFamily="2" charset="-78"/>
                        </a:rPr>
                        <a:t>پاپاورین</a:t>
                      </a:r>
                      <a:endParaRPr lang="en-US" dirty="0" smtClean="0">
                        <a:cs typeface="B Lotus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Lotus" pitchFamily="2" charset="-78"/>
                        </a:rPr>
                        <a:t>مورفین</a:t>
                      </a:r>
                      <a:endParaRPr lang="en-US" dirty="0">
                        <a:cs typeface="B Lotus" pitchFamily="2" charset="-78"/>
                      </a:endParaRPr>
                    </a:p>
                  </a:txBody>
                  <a:tcPr/>
                </a:tc>
              </a:tr>
              <a:tr h="47210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 smtClean="0">
                          <a:cs typeface="B Lotus" pitchFamily="2" charset="-78"/>
                        </a:rPr>
                        <a:t>نوسکاپین</a:t>
                      </a:r>
                      <a:endParaRPr lang="en-US" dirty="0" smtClean="0">
                        <a:cs typeface="B Lotus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Lotus" pitchFamily="2" charset="-78"/>
                        </a:rPr>
                        <a:t>کدئین</a:t>
                      </a:r>
                      <a:endParaRPr lang="en-US" dirty="0">
                        <a:cs typeface="B Lotus" pitchFamily="2" charset="-78"/>
                      </a:endParaRPr>
                    </a:p>
                  </a:txBody>
                  <a:tcPr/>
                </a:tc>
              </a:tr>
              <a:tr h="47210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Lotus" pitchFamily="2" charset="-78"/>
                        </a:rPr>
                        <a:t>بتایین</a:t>
                      </a:r>
                      <a:endParaRPr lang="en-US" dirty="0">
                        <a:cs typeface="B Lotus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None/>
            </a:pPr>
            <a:r>
              <a:rPr lang="fa-IR" b="1" dirty="0" smtClean="0">
                <a:latin typeface="+mj-lt"/>
                <a:ea typeface="+mj-ea"/>
                <a:cs typeface="+mj-cs"/>
              </a:rPr>
              <a:t>عوارض نالوکسان </a:t>
            </a:r>
            <a:r>
              <a:rPr lang="fa-IR" dirty="0" smtClean="0">
                <a:latin typeface="+mj-lt"/>
                <a:ea typeface="+mj-ea"/>
                <a:cs typeface="+mj-cs"/>
              </a:rPr>
              <a:t>:</a:t>
            </a:r>
          </a:p>
          <a:p>
            <a:pPr algn="r" rtl="1">
              <a:buNone/>
            </a:pPr>
            <a:r>
              <a:rPr lang="fa-IR" dirty="0" smtClean="0">
                <a:latin typeface="+mj-lt"/>
                <a:ea typeface="+mj-ea"/>
                <a:cs typeface="+mj-cs"/>
              </a:rPr>
              <a:t>                       بروز سندرم </a:t>
            </a:r>
            <a:r>
              <a:rPr lang="en-US" sz="2400" dirty="0" smtClean="0">
                <a:latin typeface="+mj-lt"/>
                <a:ea typeface="+mj-ea"/>
                <a:cs typeface="+mj-cs"/>
              </a:rPr>
              <a:t>withdrawal</a:t>
            </a:r>
          </a:p>
          <a:p>
            <a:pPr algn="r" rtl="1">
              <a:buNone/>
            </a:pPr>
            <a:r>
              <a:rPr lang="en-US" dirty="0" smtClean="0">
                <a:latin typeface="+mj-lt"/>
                <a:ea typeface="+mj-ea"/>
                <a:cs typeface="+mj-cs"/>
              </a:rPr>
              <a:t>                        </a:t>
            </a:r>
            <a:r>
              <a:rPr lang="fa-IR" dirty="0" smtClean="0">
                <a:latin typeface="+mj-lt"/>
                <a:ea typeface="+mj-ea"/>
                <a:cs typeface="+mj-cs"/>
              </a:rPr>
              <a:t> افزایش فشارخون</a:t>
            </a:r>
          </a:p>
          <a:p>
            <a:pPr algn="r" rtl="1">
              <a:buNone/>
            </a:pPr>
            <a:r>
              <a:rPr lang="fa-IR" dirty="0" smtClean="0">
                <a:latin typeface="+mj-lt"/>
                <a:ea typeface="+mj-ea"/>
                <a:cs typeface="+mj-cs"/>
              </a:rPr>
              <a:t>                       ادم ریه (نادر)</a:t>
            </a:r>
          </a:p>
          <a:p>
            <a:pPr algn="r" rtl="1">
              <a:buNone/>
            </a:pPr>
            <a:r>
              <a:rPr lang="fa-IR" dirty="0" smtClean="0">
                <a:latin typeface="+mj-lt"/>
                <a:ea typeface="+mj-ea"/>
                <a:cs typeface="+mj-cs"/>
              </a:rPr>
              <a:t>                       تشدید ایسکمی قلبی</a:t>
            </a:r>
          </a:p>
          <a:p>
            <a:pPr algn="r" rtl="1">
              <a:buNone/>
            </a:pPr>
            <a:r>
              <a:rPr lang="fa-IR" dirty="0" smtClean="0">
                <a:latin typeface="+mj-lt"/>
                <a:ea typeface="+mj-ea"/>
                <a:cs typeface="+mj-cs"/>
              </a:rPr>
              <a:t>                       اختلال ریتم الکتریکی قلب</a:t>
            </a:r>
          </a:p>
          <a:p>
            <a:pPr algn="r" rtl="1">
              <a:buNone/>
            </a:pPr>
            <a:r>
              <a:rPr lang="fa-IR" dirty="0" smtClean="0">
                <a:latin typeface="+mj-lt"/>
                <a:ea typeface="+mj-ea"/>
                <a:cs typeface="+mj-cs"/>
              </a:rPr>
              <a:t>                      بروز تشنج در افراد با سابقۀ مثبت تشنج</a:t>
            </a:r>
          </a:p>
          <a:p>
            <a:pPr algn="r" rtl="1">
              <a:buNone/>
            </a:pPr>
            <a:r>
              <a:rPr lang="fa-IR" dirty="0" smtClean="0">
                <a:latin typeface="+mj-lt"/>
                <a:ea typeface="+mj-ea"/>
                <a:cs typeface="+mj-cs"/>
              </a:rPr>
              <a:t>                      مرگ ناگهانی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Withdrawal symptoms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Purposive: pleas, demands, manipulation, symptom mimicking</a:t>
            </a:r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Nonpurposive</a:t>
            </a:r>
            <a:r>
              <a:rPr lang="en-US" dirty="0" smtClean="0"/>
              <a:t>: </a:t>
            </a:r>
            <a:r>
              <a:rPr lang="en-US" dirty="0" err="1" smtClean="0"/>
              <a:t>lacrimation</a:t>
            </a:r>
            <a:r>
              <a:rPr lang="en-US" dirty="0" smtClean="0"/>
              <a:t>, </a:t>
            </a:r>
            <a:r>
              <a:rPr lang="en-US" dirty="0" err="1" smtClean="0"/>
              <a:t>rhinorrhea</a:t>
            </a:r>
            <a:r>
              <a:rPr lang="en-US" dirty="0" smtClean="0"/>
              <a:t>, yawing, perspiration, which </a:t>
            </a:r>
            <a:r>
              <a:rPr lang="en-US" dirty="0" err="1" smtClean="0"/>
              <a:t>appeazxcvbnm</a:t>
            </a:r>
            <a:r>
              <a:rPr lang="en-US" dirty="0" smtClean="0"/>
              <a:t>,./r 8-12 h after the last dose  </a:t>
            </a: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Opiate agonists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Heroin</a:t>
            </a:r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Morphin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Methadone</a:t>
            </a:r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Diphenoxylate</a:t>
            </a:r>
            <a:r>
              <a:rPr lang="en-US" dirty="0" smtClean="0"/>
              <a:t> &amp; atropine</a:t>
            </a:r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Meperidine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Propoxyphene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Codeine,Hydrocodone</a:t>
            </a:r>
            <a:r>
              <a:rPr lang="en-US" dirty="0" smtClean="0"/>
              <a:t>, &amp; </a:t>
            </a:r>
            <a:r>
              <a:rPr lang="en-US" dirty="0" err="1" smtClean="0"/>
              <a:t>Dihydrocodeine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Pentazocine</a:t>
            </a:r>
            <a:r>
              <a:rPr lang="en-US" dirty="0" smtClean="0"/>
              <a:t> &amp; </a:t>
            </a:r>
            <a:r>
              <a:rPr lang="en-US" dirty="0" err="1" smtClean="0"/>
              <a:t>oxycodone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Butorphanol</a:t>
            </a:r>
            <a:r>
              <a:rPr lang="en-US" dirty="0" smtClean="0"/>
              <a:t> &amp; </a:t>
            </a:r>
            <a:r>
              <a:rPr lang="en-US" dirty="0" err="1" smtClean="0"/>
              <a:t>nalbuphine</a:t>
            </a: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Paregoric</a:t>
            </a:r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Hyromorphone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Tramadol</a:t>
            </a: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Opiate antagonists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err="1" smtClean="0"/>
              <a:t>Naloxone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Naltrexone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Nalmefene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err="1" smtClean="0"/>
              <a:t>Pathophysiology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Pharmacokinetics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Clinical </a:t>
            </a:r>
            <a:r>
              <a:rPr lang="en-US" dirty="0" err="1" smtClean="0"/>
              <a:t>peresentation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Heroin </a:t>
            </a:r>
            <a:r>
              <a:rPr lang="en-US" dirty="0" err="1" smtClean="0"/>
              <a:t>withdawal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Laboratory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Treatment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Antidotes</a:t>
            </a: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 Packers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Heroin “BODY PACKERS” are drug smugglers or “MULES” who transport large amounts of concentrated heroin from foreign centers by swallowing wrapped packages or inserting packages into their rectum or vagina.</a:t>
            </a: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 Stuffers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Body Stuffers are individuals who hurriedly ingest large quantities of heroin , often in flimsy or ineffective </a:t>
            </a:r>
            <a:r>
              <a:rPr lang="en-US" dirty="0" err="1" smtClean="0"/>
              <a:t>wrrapers</a:t>
            </a:r>
            <a:r>
              <a:rPr lang="en-US" dirty="0" smtClean="0"/>
              <a:t>, in an effort to conceal their heroin use from authorities.  </a:t>
            </a: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Neurologic effects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Musculoskeletal effects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Pulmonary effects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Pulmonary Edema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Gastrointestinal effects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Dermatologic effects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Cardiovascular effects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Ophthalmologic e effects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Renal effects</a:t>
            </a: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Antidotes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err="1" smtClean="0"/>
              <a:t>Naloxone</a:t>
            </a:r>
            <a:r>
              <a:rPr lang="en-US" dirty="0" smtClean="0"/>
              <a:t>: 0.4 – 2.0 mg IV in adults</a:t>
            </a:r>
          </a:p>
          <a:p>
            <a:pPr>
              <a:buNone/>
            </a:pPr>
            <a:r>
              <a:rPr lang="en-US" dirty="0" smtClean="0"/>
              <a:t>                        0.003 mg /kg in children </a:t>
            </a:r>
          </a:p>
          <a:p>
            <a:pPr>
              <a:buNone/>
            </a:pPr>
            <a:r>
              <a:rPr lang="en-US" dirty="0" smtClean="0"/>
              <a:t>     Followed by 0.1 mg /kg if no response </a:t>
            </a:r>
          </a:p>
          <a:p>
            <a:pPr>
              <a:buFont typeface="Wingdings" pitchFamily="2" charset="2"/>
              <a:buChar char="q"/>
            </a:pPr>
            <a:r>
              <a:rPr lang="en-US" dirty="0" err="1" smtClean="0"/>
              <a:t>Physostigmine</a:t>
            </a:r>
            <a:r>
              <a:rPr lang="en-US" dirty="0" smtClean="0"/>
              <a:t>: 0.04 mg /kg IV has been used in heroin addicted patients admitted for respiratory depression and coma.</a:t>
            </a: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opiates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638" y="2428868"/>
            <a:ext cx="6472254" cy="3880492"/>
          </a:xfrm>
        </p:spPr>
        <p:txBody>
          <a:bodyPr/>
          <a:lstStyle/>
          <a:p>
            <a:pPr algn="r">
              <a:buNone/>
            </a:pPr>
            <a:r>
              <a:rPr lang="fa-IR" b="1" dirty="0" smtClean="0">
                <a:cs typeface="B Lotus" pitchFamily="2" charset="-78"/>
              </a:rPr>
              <a:t>اوپیات ها به مشتقات طبیعی اوپیوم اطلاق می شود:</a:t>
            </a:r>
            <a:r>
              <a:rPr lang="fa-IR" dirty="0" smtClean="0">
                <a:cs typeface="B Lotus" pitchFamily="2" charset="-78"/>
              </a:rPr>
              <a:t> </a:t>
            </a:r>
          </a:p>
          <a:p>
            <a:pPr lvl="1" algn="r">
              <a:buNone/>
            </a:pPr>
            <a:r>
              <a:rPr lang="fa-IR" sz="2600" dirty="0" smtClean="0">
                <a:solidFill>
                  <a:schemeClr val="accent1">
                    <a:lumMod val="50000"/>
                  </a:schemeClr>
                </a:solidFill>
                <a:cs typeface="B Lotus" pitchFamily="2" charset="-78"/>
              </a:rPr>
              <a:t>هرویین</a:t>
            </a:r>
          </a:p>
          <a:p>
            <a:pPr lvl="1" algn="r">
              <a:buNone/>
            </a:pPr>
            <a:r>
              <a:rPr lang="fa-IR" sz="2600" dirty="0" smtClean="0">
                <a:solidFill>
                  <a:schemeClr val="accent1">
                    <a:lumMod val="50000"/>
                  </a:schemeClr>
                </a:solidFill>
                <a:cs typeface="B Lotus" pitchFamily="2" charset="-78"/>
              </a:rPr>
              <a:t>آپومورفین</a:t>
            </a:r>
          </a:p>
          <a:p>
            <a:pPr lvl="1" algn="r">
              <a:buNone/>
            </a:pPr>
            <a:r>
              <a:rPr lang="fa-IR" sz="2600" dirty="0" smtClean="0">
                <a:solidFill>
                  <a:schemeClr val="accent1">
                    <a:lumMod val="50000"/>
                  </a:schemeClr>
                </a:solidFill>
                <a:cs typeface="B Lotus" pitchFamily="2" charset="-78"/>
              </a:rPr>
              <a:t>اکسی مورفین </a:t>
            </a:r>
          </a:p>
          <a:p>
            <a:pPr lvl="1" algn="r">
              <a:buNone/>
            </a:pPr>
            <a:r>
              <a:rPr lang="fa-IR" sz="2600" dirty="0" smtClean="0">
                <a:solidFill>
                  <a:schemeClr val="accent1">
                    <a:lumMod val="50000"/>
                  </a:schemeClr>
                </a:solidFill>
                <a:cs typeface="B Lotus" pitchFamily="2" charset="-78"/>
              </a:rPr>
              <a:t>هیدرومورفین </a:t>
            </a:r>
          </a:p>
          <a:p>
            <a:pPr lvl="1" algn="r">
              <a:buNone/>
            </a:pPr>
            <a:r>
              <a:rPr lang="fa-IR" sz="2600" dirty="0" smtClean="0">
                <a:solidFill>
                  <a:schemeClr val="accent1">
                    <a:lumMod val="50000"/>
                  </a:schemeClr>
                </a:solidFill>
                <a:cs typeface="B Lotus" pitchFamily="2" charset="-78"/>
              </a:rPr>
              <a:t> پارگوریک</a:t>
            </a:r>
            <a:endParaRPr lang="en-US" sz="2600" dirty="0">
              <a:solidFill>
                <a:schemeClr val="accent1">
                  <a:lumMod val="50000"/>
                </a:schemeClr>
              </a:solidFill>
              <a:cs typeface="B Lotus" pitchFamily="2" charset="-78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Teramadol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err="1" smtClean="0"/>
              <a:t>Pathophysiology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Pharmacokinetics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Clinical </a:t>
            </a:r>
            <a:r>
              <a:rPr lang="en-US" dirty="0" err="1" smtClean="0"/>
              <a:t>peresentation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Laboratory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Treatment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Antidotes</a:t>
            </a: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err="1" smtClean="0"/>
              <a:t>Miosis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Repiratory</a:t>
            </a:r>
            <a:r>
              <a:rPr lang="en-US" dirty="0" smtClean="0"/>
              <a:t> depression 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Seizure</a:t>
            </a:r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Hypotonicity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Acidosis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Chronic side </a:t>
            </a:r>
            <a:r>
              <a:rPr lang="en-US" dirty="0" err="1" smtClean="0"/>
              <a:t>effects;fatigue,dizziness,vertigo</a:t>
            </a:r>
            <a:r>
              <a:rPr lang="en-US" dirty="0" smtClean="0"/>
              <a:t>, </a:t>
            </a:r>
            <a:r>
              <a:rPr lang="en-US" dirty="0" err="1" smtClean="0"/>
              <a:t>headache,visual</a:t>
            </a:r>
            <a:r>
              <a:rPr lang="en-US" dirty="0" smtClean="0"/>
              <a:t> </a:t>
            </a:r>
            <a:r>
              <a:rPr lang="en-US" dirty="0" err="1" smtClean="0"/>
              <a:t>disorders,nausea,vomiting</a:t>
            </a:r>
            <a:r>
              <a:rPr lang="en-US" dirty="0" smtClean="0"/>
              <a:t>, sweating , dry mouth , constipation ,premature beats, euphoria, hallucination…</a:t>
            </a: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Methadone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err="1" smtClean="0"/>
              <a:t>Pathophysiology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Pharmacokinetics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Clinical </a:t>
            </a:r>
            <a:r>
              <a:rPr lang="en-US" dirty="0" err="1" smtClean="0"/>
              <a:t>presentaion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Laboratory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Treatment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Antidotes</a:t>
            </a: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err="1" smtClean="0"/>
              <a:t>Rhabdomyolysis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Myoglubinuria</a:t>
            </a:r>
            <a:r>
              <a:rPr lang="en-US" dirty="0" smtClean="0"/>
              <a:t> 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Muscle necrosis 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Renal failure 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Sweating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Constipation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Insomnia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Decrease libido</a:t>
            </a: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Opiate Antagonists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err="1" smtClean="0"/>
              <a:t>Naloxone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Naltrexone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nalmefene</a:t>
            </a: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Naloxone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0.03 – 0.1 mg /kg in children IV 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0.4 – 2.0 mg for adults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If there is no response , several 2.0 mg boluses up to 10 mg may be tried.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For methadone overdoses and coma caused by other opiates an infusion may be required for up to 48 hours.</a:t>
            </a: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 flipV="1">
            <a:off x="5572132" y="3200400"/>
            <a:ext cx="2812916" cy="2085988"/>
          </a:xfrm>
        </p:spPr>
        <p:txBody>
          <a:bodyPr>
            <a:normAutofit/>
          </a:bodyPr>
          <a:lstStyle/>
          <a:p>
            <a:endParaRPr lang="en-US" sz="1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2571744"/>
            <a:ext cx="7854696" cy="1752600"/>
          </a:xfrm>
          <a:noFill/>
        </p:spPr>
        <p:txBody>
          <a:bodyPr>
            <a:normAutofit/>
          </a:bodyPr>
          <a:lstStyle/>
          <a:p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2967335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rtl="1">
              <a:buNone/>
            </a:pPr>
            <a:r>
              <a:rPr lang="fa-IR" sz="4000" dirty="0" smtClean="0">
                <a:cs typeface="B Sara" pitchFamily="2" charset="-78"/>
              </a:rPr>
              <a:t>نگران فردایت نباش ، </a:t>
            </a:r>
          </a:p>
          <a:p>
            <a:pPr algn="ctr" rtl="1">
              <a:buNone/>
            </a:pPr>
            <a:r>
              <a:rPr lang="fa-IR" sz="4000" dirty="0" smtClean="0">
                <a:cs typeface="B Sara" pitchFamily="2" charset="-78"/>
              </a:rPr>
              <a:t>خدای دیروز و امروزت</a:t>
            </a:r>
            <a:endParaRPr lang="en-US" sz="4000" dirty="0" smtClean="0">
              <a:cs typeface="B Sara" pitchFamily="2" charset="-78"/>
            </a:endParaRPr>
          </a:p>
          <a:p>
            <a:pPr algn="ctr" rtl="1">
              <a:buNone/>
            </a:pPr>
            <a:r>
              <a:rPr lang="fa-IR" sz="4000" dirty="0" smtClean="0">
                <a:cs typeface="B Sara" pitchFamily="2" charset="-78"/>
              </a:rPr>
              <a:t> فردا هم هست .</a:t>
            </a:r>
            <a:endParaRPr lang="en-US" sz="4000" dirty="0">
              <a:cs typeface="B Sara" pitchFamily="2" charset="-78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opioids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594740"/>
          </a:xfrm>
        </p:spPr>
        <p:txBody>
          <a:bodyPr/>
          <a:lstStyle/>
          <a:p>
            <a:pPr algn="r">
              <a:buNone/>
            </a:pPr>
            <a:r>
              <a:rPr lang="fa-IR" b="1" dirty="0" smtClean="0">
                <a:cs typeface="B Lotus" pitchFamily="2" charset="-78"/>
              </a:rPr>
              <a:t>اوپیوییدها به مشتقات صناعی اپیوم اطلاق می شود : </a:t>
            </a:r>
          </a:p>
          <a:p>
            <a:pPr lvl="1" algn="r">
              <a:buNone/>
            </a:pPr>
            <a:r>
              <a:rPr lang="fa-IR" sz="2600" dirty="0" smtClean="0">
                <a:solidFill>
                  <a:schemeClr val="accent1">
                    <a:lumMod val="50000"/>
                  </a:schemeClr>
                </a:solidFill>
                <a:cs typeface="B Lotus" pitchFamily="2" charset="-78"/>
              </a:rPr>
              <a:t>پتدین</a:t>
            </a:r>
          </a:p>
          <a:p>
            <a:pPr lvl="1" algn="r">
              <a:buNone/>
            </a:pPr>
            <a:r>
              <a:rPr lang="fa-IR" sz="2600" dirty="0" smtClean="0">
                <a:solidFill>
                  <a:schemeClr val="accent1">
                    <a:lumMod val="50000"/>
                  </a:schemeClr>
                </a:solidFill>
                <a:cs typeface="B Lotus" pitchFamily="2" charset="-78"/>
              </a:rPr>
              <a:t>متادون</a:t>
            </a:r>
          </a:p>
          <a:p>
            <a:pPr lvl="1" algn="r">
              <a:buNone/>
            </a:pPr>
            <a:r>
              <a:rPr lang="fa-IR" sz="2600" dirty="0" smtClean="0">
                <a:solidFill>
                  <a:schemeClr val="accent1">
                    <a:lumMod val="50000"/>
                  </a:schemeClr>
                </a:solidFill>
                <a:cs typeface="B Lotus" pitchFamily="2" charset="-78"/>
              </a:rPr>
              <a:t>پنتازوسین</a:t>
            </a:r>
          </a:p>
          <a:p>
            <a:pPr lvl="1" algn="r">
              <a:buNone/>
            </a:pPr>
            <a:r>
              <a:rPr lang="fa-IR" sz="2600" dirty="0" smtClean="0">
                <a:solidFill>
                  <a:schemeClr val="accent1">
                    <a:lumMod val="50000"/>
                  </a:schemeClr>
                </a:solidFill>
                <a:cs typeface="B Lotus" pitchFamily="2" charset="-78"/>
              </a:rPr>
              <a:t>پروپوکسی فن</a:t>
            </a:r>
          </a:p>
          <a:p>
            <a:pPr lvl="1" algn="r">
              <a:buNone/>
            </a:pPr>
            <a:r>
              <a:rPr lang="fa-IR" sz="2600" dirty="0" smtClean="0">
                <a:solidFill>
                  <a:schemeClr val="accent1">
                    <a:lumMod val="50000"/>
                  </a:schemeClr>
                </a:solidFill>
                <a:cs typeface="B Lotus" pitchFamily="2" charset="-78"/>
              </a:rPr>
              <a:t>دیفنوکسیلات</a:t>
            </a:r>
          </a:p>
          <a:p>
            <a:pPr lvl="1" algn="r">
              <a:buNone/>
            </a:pPr>
            <a:r>
              <a:rPr lang="fa-IR" sz="2600" dirty="0" smtClean="0">
                <a:solidFill>
                  <a:schemeClr val="accent1">
                    <a:lumMod val="50000"/>
                  </a:schemeClr>
                </a:solidFill>
                <a:cs typeface="B Lotus" pitchFamily="2" charset="-78"/>
              </a:rPr>
              <a:t> فنتانیل</a:t>
            </a:r>
            <a:endParaRPr lang="en-US" sz="2600" dirty="0">
              <a:solidFill>
                <a:schemeClr val="accent1">
                  <a:lumMod val="50000"/>
                </a:schemeClr>
              </a:solidFill>
              <a:cs typeface="B Lotus" pitchFamily="2" charset="-78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>
                <a:solidFill>
                  <a:schemeClr val="accent1">
                    <a:lumMod val="75000"/>
                  </a:schemeClr>
                </a:solidFill>
              </a:rPr>
              <a:t>Pathophysiology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496"/>
            <a:ext cx="8229600" cy="2714644"/>
          </a:xfrm>
        </p:spPr>
        <p:txBody>
          <a:bodyPr/>
          <a:lstStyle/>
          <a:p>
            <a:pPr algn="r" rtl="1">
              <a:buNone/>
            </a:pPr>
            <a:r>
              <a:rPr lang="fa-IR" dirty="0" smtClean="0">
                <a:cs typeface="B Lotus" pitchFamily="2" charset="-78"/>
              </a:rPr>
              <a:t>سه گیرنده عمده برای مواد مخدر در بدن وجود دارد</a:t>
            </a:r>
            <a:r>
              <a:rPr lang="fa-IR" dirty="0" smtClean="0"/>
              <a:t>: </a:t>
            </a:r>
          </a:p>
          <a:p>
            <a:pPr>
              <a:buNone/>
            </a:pPr>
            <a:r>
              <a:rPr lang="en-US" dirty="0" smtClean="0"/>
              <a:t>Mu</a:t>
            </a:r>
          </a:p>
          <a:p>
            <a:pPr>
              <a:buNone/>
            </a:pPr>
            <a:r>
              <a:rPr lang="en-US" dirty="0" smtClean="0"/>
              <a:t>Kappa</a:t>
            </a:r>
          </a:p>
          <a:p>
            <a:pPr>
              <a:buNone/>
            </a:pPr>
            <a:r>
              <a:rPr lang="en-US" dirty="0" smtClean="0"/>
              <a:t>delta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00" y="1357298"/>
          <a:ext cx="5762645" cy="30528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05322"/>
                <a:gridCol w="785818"/>
                <a:gridCol w="571505"/>
              </a:tblGrid>
              <a:tr h="6475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</a:t>
                      </a:r>
                      <a:endParaRPr lang="en-US" dirty="0"/>
                    </a:p>
                  </a:txBody>
                  <a:tcPr/>
                </a:tc>
              </a:tr>
              <a:tr h="92511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Supraspinal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analgesia,peripheral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analgesia,sedation,euphoria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prolactin</a:t>
                      </a:r>
                      <a:r>
                        <a:rPr lang="en-US" baseline="0" dirty="0" smtClean="0"/>
                        <a:t> release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OP3a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µ1</a:t>
                      </a:r>
                      <a:endParaRPr lang="en-US" dirty="0"/>
                    </a:p>
                  </a:txBody>
                  <a:tcPr/>
                </a:tc>
              </a:tr>
              <a:tr h="1480183">
                <a:tc>
                  <a:txBody>
                    <a:bodyPr/>
                    <a:lstStyle/>
                    <a:p>
                      <a:r>
                        <a:rPr lang="en-US" dirty="0" smtClean="0"/>
                        <a:t>Spinal</a:t>
                      </a:r>
                      <a:r>
                        <a:rPr lang="en-US" baseline="0" dirty="0" smtClean="0"/>
                        <a:t> analgesia, respiratory depression, physical dependence, gastrointestinal </a:t>
                      </a:r>
                      <a:r>
                        <a:rPr lang="en-US" baseline="0" dirty="0" err="1" smtClean="0"/>
                        <a:t>dysmotility,pruritus,bradycardia</a:t>
                      </a:r>
                      <a:r>
                        <a:rPr lang="en-US" baseline="0" dirty="0" smtClean="0"/>
                        <a:t>, growth hormone release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OP3b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µ2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00" y="1397000"/>
          <a:ext cx="5762645" cy="4533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6760"/>
                <a:gridCol w="850054"/>
                <a:gridCol w="435831"/>
              </a:tblGrid>
              <a:tr h="6475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</a:tr>
              <a:tr h="925114">
                <a:tc>
                  <a:txBody>
                    <a:bodyPr/>
                    <a:lstStyle/>
                    <a:p>
                      <a:r>
                        <a:rPr lang="en-US" dirty="0" smtClean="0"/>
                        <a:t>Spinal</a:t>
                      </a:r>
                      <a:r>
                        <a:rPr lang="en-US" baseline="0" dirty="0" smtClean="0"/>
                        <a:t> analgesia, </a:t>
                      </a:r>
                      <a:r>
                        <a:rPr lang="en-US" baseline="0" dirty="0" err="1" smtClean="0"/>
                        <a:t>miosis</a:t>
                      </a:r>
                      <a:r>
                        <a:rPr lang="en-US" baseline="0" dirty="0" smtClean="0"/>
                        <a:t> ,</a:t>
                      </a:r>
                      <a:r>
                        <a:rPr lang="en-US" baseline="0" dirty="0" err="1" smtClean="0"/>
                        <a:t>diuresis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OP2a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ĸ1</a:t>
                      </a:r>
                      <a:endParaRPr lang="en-US" dirty="0"/>
                    </a:p>
                  </a:txBody>
                  <a:tcPr/>
                </a:tc>
              </a:tr>
              <a:tr h="148018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Psychotomimesis,dysphoria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OP2b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ĸ2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148018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Supraspinal</a:t>
                      </a:r>
                      <a:r>
                        <a:rPr lang="en-US" baseline="0" dirty="0" smtClean="0"/>
                        <a:t> analgesia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OP2b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ĸ3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1397000"/>
          <a:ext cx="5762645" cy="30528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8198"/>
                <a:gridCol w="642942"/>
                <a:gridCol w="571505"/>
              </a:tblGrid>
              <a:tr h="6475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251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Spinal</a:t>
                      </a:r>
                      <a:r>
                        <a:rPr lang="en-US" baseline="0" dirty="0" smtClean="0"/>
                        <a:t> analgesia,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Supraspinal</a:t>
                      </a:r>
                      <a:r>
                        <a:rPr lang="en-US" baseline="0" dirty="0" smtClean="0"/>
                        <a:t> analgesia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Modulation</a:t>
                      </a:r>
                      <a:r>
                        <a:rPr lang="en-US" baseline="0" dirty="0" smtClean="0"/>
                        <a:t> of µ-receptor function ,inhibit release of dopamine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δ</a:t>
                      </a:r>
                      <a:endParaRPr lang="en-US" dirty="0"/>
                    </a:p>
                  </a:txBody>
                  <a:tcPr/>
                </a:tc>
              </a:tr>
              <a:tr h="148018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Anxiolysis,analgesia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FQ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Untitle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14612" y="1611648"/>
            <a:ext cx="3757353" cy="4389120"/>
          </a:xfrm>
        </p:spPr>
      </p:pic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664</TotalTime>
  <Words>726</Words>
  <Application>Microsoft Office PowerPoint</Application>
  <PresentationFormat>On-screen Show (4:3)</PresentationFormat>
  <Paragraphs>204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Flow</vt:lpstr>
      <vt:lpstr>Opiates</vt:lpstr>
      <vt:lpstr>opium</vt:lpstr>
      <vt:lpstr>opiates</vt:lpstr>
      <vt:lpstr>opioids</vt:lpstr>
      <vt:lpstr>Pathophysiology</vt:lpstr>
      <vt:lpstr>Slide 6</vt:lpstr>
      <vt:lpstr>Slide 7</vt:lpstr>
      <vt:lpstr>Slide 8</vt:lpstr>
      <vt:lpstr>Slide 9</vt:lpstr>
      <vt:lpstr>تریاد کلاسیک مسمومیت با اوپیوییدها      </vt:lpstr>
      <vt:lpstr>Slide 11</vt:lpstr>
      <vt:lpstr>Clinical peresentation</vt:lpstr>
      <vt:lpstr>Slide 13</vt:lpstr>
      <vt:lpstr>Diagnostic testing</vt:lpstr>
      <vt:lpstr>Slide 15</vt:lpstr>
      <vt:lpstr>Naloxone administration</vt:lpstr>
      <vt:lpstr>Slide 17</vt:lpstr>
      <vt:lpstr>Slide 18</vt:lpstr>
      <vt:lpstr>Slide 19</vt:lpstr>
      <vt:lpstr>Slide 20</vt:lpstr>
      <vt:lpstr>Withdrawal symptoms</vt:lpstr>
      <vt:lpstr>Opiate agonists</vt:lpstr>
      <vt:lpstr>Slide 23</vt:lpstr>
      <vt:lpstr>Opiate antagonists</vt:lpstr>
      <vt:lpstr>Heroin</vt:lpstr>
      <vt:lpstr>Body Packers</vt:lpstr>
      <vt:lpstr>Body Stuffers</vt:lpstr>
      <vt:lpstr>Clinical presentations</vt:lpstr>
      <vt:lpstr>Antidotes</vt:lpstr>
      <vt:lpstr>Teramadol</vt:lpstr>
      <vt:lpstr>Clinical presentations</vt:lpstr>
      <vt:lpstr>Methadone</vt:lpstr>
      <vt:lpstr>Clinical presentations</vt:lpstr>
      <vt:lpstr>Opiate Antagonists</vt:lpstr>
      <vt:lpstr>Naloxone</vt:lpstr>
      <vt:lpstr>Slide 36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الرحیم</dc:title>
  <dc:creator>a</dc:creator>
  <cp:lastModifiedBy>artin</cp:lastModifiedBy>
  <cp:revision>79</cp:revision>
  <dcterms:created xsi:type="dcterms:W3CDTF">2008-12-25T15:38:44Z</dcterms:created>
  <dcterms:modified xsi:type="dcterms:W3CDTF">2015-11-14T15:42:01Z</dcterms:modified>
</cp:coreProperties>
</file>