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6" r:id="rId3"/>
    <p:sldId id="282" r:id="rId4"/>
    <p:sldId id="283" r:id="rId5"/>
    <p:sldId id="284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63" r:id="rId14"/>
    <p:sldId id="264" r:id="rId15"/>
    <p:sldId id="265" r:id="rId16"/>
    <p:sldId id="266" r:id="rId17"/>
    <p:sldId id="267" r:id="rId18"/>
    <p:sldId id="272" r:id="rId19"/>
    <p:sldId id="273" r:id="rId20"/>
    <p:sldId id="274" r:id="rId21"/>
    <p:sldId id="297" r:id="rId22"/>
    <p:sldId id="280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9F52C8-C07E-49F9-BD69-9F720FA6B33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2F400-7BD7-43E2-8AFF-6BD39CAF7CE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710D-1F84-4867-9D4B-4779EFD0B4E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F6C25C-CBFB-42F2-95FD-D3173CEA4F7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E0BB-970C-44B8-ADCA-E731117EA161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9420B-3BDF-4D83-A60B-394E72B04F93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B89D0-B1A0-4E5D-BD7B-86E4126E243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1A8B2-8ADD-46BC-ABDA-9FEE06AD5623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C9B1E-FF46-4244-8767-00421701529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5C67F-F553-4F99-969C-2075EFB3391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A26F50-CFCC-430B-A3FB-BA67C9593878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C55AAF-5DD8-4550-8196-EC5362185EBC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0"/>
            <a:ext cx="6477000" cy="1828800"/>
          </a:xfrm>
        </p:spPr>
        <p:txBody>
          <a:bodyPr/>
          <a:lstStyle/>
          <a:p>
            <a:r>
              <a:rPr lang="fa-IR" sz="8000" b="1" dirty="0" smtClean="0">
                <a:cs typeface="B Lotus" pitchFamily="2" charset="-78"/>
              </a:rPr>
              <a:t>چاقی و علل آن</a:t>
            </a:r>
            <a:r>
              <a:rPr lang="fa-IR" sz="6000" b="1" dirty="0" smtClean="0">
                <a:cs typeface="B Lotus" pitchFamily="2" charset="-78"/>
              </a:rPr>
              <a:t> </a:t>
            </a:r>
            <a:endParaRPr lang="en-US" sz="6000" b="1" dirty="0">
              <a:cs typeface="B Lotus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1" dirty="0" smtClean="0">
                <a:cs typeface="B Lotus" pitchFamily="2" charset="-78"/>
              </a:rPr>
              <a:t>دکتر سید علی کشاورز</a:t>
            </a:r>
          </a:p>
          <a:p>
            <a:r>
              <a:rPr lang="fa-IR" b="1" dirty="0" smtClean="0">
                <a:cs typeface="B Lotus" pitchFamily="2" charset="-78"/>
              </a:rPr>
              <a:t>متخصص تغذیه، مدیر گروه تغذیه بالینی دانشکده علوم تغذیه و رژیم شناسی </a:t>
            </a:r>
          </a:p>
          <a:p>
            <a:r>
              <a:rPr lang="fa-IR" b="1" dirty="0" smtClean="0">
                <a:cs typeface="B Lotus" pitchFamily="2" charset="-78"/>
              </a:rPr>
              <a:t>دانشگاه علوم پزشکی تهران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rgbClr val="7B9899"/>
                </a:solidFill>
                <a:cs typeface="B Nazanin" pitchFamily="2" charset="-78"/>
              </a:rPr>
              <a:t>مکمل های موثر روی جذب مواد مغذی</a:t>
            </a:r>
            <a:endParaRPr lang="en-US" dirty="0" smtClean="0">
              <a:solidFill>
                <a:srgbClr val="7B9899"/>
              </a:solidFill>
              <a:cs typeface="B Nazanin" pitchFamily="2" charset="-7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Nazanin" pitchFamily="2" charset="-78"/>
              </a:rPr>
              <a:t> تاثیر روی جذب چربیها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ارلیستات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فیبرهای محلول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تاثیر روی جذب کربوهیدراتها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کربوبلاکرها </a:t>
            </a:r>
          </a:p>
          <a:p>
            <a:pPr algn="r" rtl="1" eaLnBrk="1" hangingPunct="1">
              <a:buFont typeface="Arial" charset="0"/>
              <a:buChar char="•"/>
            </a:pPr>
            <a:r>
              <a:rPr lang="fa-IR" dirty="0" smtClean="0">
                <a:cs typeface="B Nazanin" pitchFamily="2" charset="-78"/>
              </a:rPr>
              <a:t>برای دیابتی ها</a:t>
            </a:r>
          </a:p>
          <a:p>
            <a:pPr algn="r" rtl="1" eaLnBrk="1" hangingPunct="1">
              <a:buFont typeface="Arial" charset="0"/>
              <a:buChar char="•"/>
            </a:pPr>
            <a:r>
              <a:rPr lang="fa-IR" dirty="0" smtClean="0">
                <a:cs typeface="B Nazanin" pitchFamily="2" charset="-78"/>
              </a:rPr>
              <a:t>برای کاهش وزن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4" name="Picture 3" descr="1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419600"/>
            <a:ext cx="1905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0"/>
            <a:ext cx="2143125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3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362200"/>
            <a:ext cx="2514600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مکمل های موثر بر متابولیسم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5714999" y="1527175"/>
            <a:ext cx="3090863" cy="1749425"/>
          </a:xfrm>
        </p:spPr>
        <p:txBody>
          <a:bodyPr/>
          <a:lstStyle/>
          <a:p>
            <a:pPr algn="r" rtl="1" eaLnBrk="1" hangingPunct="1">
              <a:buFont typeface="Wingdings 2" pitchFamily="18" charset="2"/>
              <a:buNone/>
            </a:pPr>
            <a:r>
              <a:rPr lang="fa-IR" dirty="0" smtClean="0">
                <a:cs typeface="B Nazanin" pitchFamily="2" charset="-78"/>
              </a:rPr>
              <a:t> عناصر معدنی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ید 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کروم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4" name="Picture 3" descr="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0"/>
            <a:ext cx="2438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rgbClr val="7B9899"/>
                </a:solidFill>
                <a:cs typeface="B Nazanin" pitchFamily="2" charset="-78"/>
              </a:rPr>
              <a:t>عصاره گیاهان</a:t>
            </a:r>
            <a:endParaRPr lang="en-US" dirty="0" smtClean="0">
              <a:solidFill>
                <a:srgbClr val="7B9899"/>
              </a:solidFill>
              <a:cs typeface="B Nazanin" pitchFamily="2" charset="-7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1600200"/>
            <a:ext cx="3624262" cy="27432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r" rtl="1" eaLnBrk="1" hangingPunct="1"/>
            <a:r>
              <a:rPr lang="fa-IR" dirty="0" smtClean="0">
                <a:cs typeface="B Nazanin" pitchFamily="2" charset="-78"/>
              </a:rPr>
              <a:t> چای سبز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قهوه سبز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فلفل سیاه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افدرا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4" name="Picture 3" descr="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724400" cy="2540000"/>
          </a:xfrm>
          <a:prstGeom prst="rect">
            <a:avLst/>
          </a:prstGeom>
        </p:spPr>
      </p:pic>
      <p:pic>
        <p:nvPicPr>
          <p:cNvPr id="5" name="Picture 4" descr="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52900"/>
            <a:ext cx="47244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Lotus" pitchFamily="2" charset="-78"/>
              </a:rPr>
              <a:t>چگونه رژیم غذایی متعادل داشته باشیم: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Lotus" pitchFamily="2" charset="-78"/>
              </a:rPr>
              <a:t> گروههای چهارگانه غذایی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هرم غذایی</a:t>
            </a:r>
            <a:endParaRPr lang="en-US" dirty="0">
              <a:cs typeface="B Lotus" pitchFamily="2" charset="-78"/>
            </a:endParaRPr>
          </a:p>
        </p:txBody>
      </p:sp>
      <p:pic>
        <p:nvPicPr>
          <p:cNvPr id="4" name="Picture 3" descr="1413795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3528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Lotus" pitchFamily="2" charset="-78"/>
              </a:rPr>
              <a:t>گروههای چهارگانه غذایی: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2209800"/>
            <a:ext cx="4419600" cy="2667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Lotus" pitchFamily="2" charset="-78"/>
              </a:rPr>
              <a:t> غلات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شیر و لبنیات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گوشت، مرغ، ماهی، تخم مرغ و حبوبات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سبزیها و میوه ها</a:t>
            </a:r>
            <a:endParaRPr lang="en-US" dirty="0">
              <a:cs typeface="B Lotus" pitchFamily="2" charset="-78"/>
            </a:endParaRPr>
          </a:p>
        </p:txBody>
      </p:sp>
      <p:pic>
        <p:nvPicPr>
          <p:cNvPr id="4" name="Picture 3" descr="5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391477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Lotus" pitchFamily="2" charset="-78"/>
              </a:rPr>
              <a:t>هرم غذایی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Lotus" pitchFamily="2" charset="-78"/>
              </a:rPr>
              <a:t> ویژگیهای هرم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فعالیت بدنی متناسب با دریافت غذا</a:t>
            </a:r>
            <a:endParaRPr lang="en-US" dirty="0" smtClean="0">
              <a:cs typeface="B Lotus" pitchFamily="2" charset="-78"/>
            </a:endParaRPr>
          </a:p>
          <a:p>
            <a:pPr algn="r" rtl="1">
              <a:buNone/>
            </a:pPr>
            <a:endParaRPr lang="en-US" dirty="0">
              <a:cs typeface="B Lotus" pitchFamily="2" charset="-78"/>
            </a:endParaRPr>
          </a:p>
        </p:txBody>
      </p:sp>
      <p:pic>
        <p:nvPicPr>
          <p:cNvPr id="4" name="Picture 3" descr="healt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7000"/>
            <a:ext cx="67818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>
              <a:cs typeface="B Lotus" pitchFamily="2" charset="-78"/>
            </a:endParaRPr>
          </a:p>
        </p:txBody>
      </p:sp>
      <p:pic>
        <p:nvPicPr>
          <p:cNvPr id="4" name="Content Placeholder 3" descr="pyrami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2296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>
              <a:cs typeface="B Lotus" pitchFamily="2" charset="-78"/>
            </a:endParaRPr>
          </a:p>
        </p:txBody>
      </p:sp>
      <p:pic>
        <p:nvPicPr>
          <p:cNvPr id="4" name="Content Placeholder 3" descr="2000px-MyPyramidFood.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400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b="1" dirty="0">
                <a:cs typeface="B Lotus" pitchFamily="2" charset="-78"/>
              </a:rPr>
              <a:t>راهکار برای </a:t>
            </a:r>
            <a:r>
              <a:rPr lang="fa-IR" sz="4000" b="1" dirty="0" smtClean="0">
                <a:cs typeface="B Lotus" pitchFamily="2" charset="-78"/>
              </a:rPr>
              <a:t>ارتقاء سلامت </a:t>
            </a:r>
            <a:endParaRPr lang="en-US" sz="4000" b="1" dirty="0">
              <a:cs typeface="B Lotus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81200"/>
            <a:ext cx="7772400" cy="2895600"/>
          </a:xfrm>
        </p:spPr>
        <p:txBody>
          <a:bodyPr/>
          <a:lstStyle/>
          <a:p>
            <a:pPr algn="r" rtl="1"/>
            <a:r>
              <a:rPr lang="fa-IR" dirty="0">
                <a:cs typeface="B Lotus" pitchFamily="2" charset="-78"/>
              </a:rPr>
              <a:t> در آشپزی از چربی های جامد استفاده نکنید.</a:t>
            </a:r>
          </a:p>
          <a:p>
            <a:pPr algn="r" rtl="1">
              <a:buFontTx/>
              <a:buNone/>
            </a:pPr>
            <a:r>
              <a:rPr lang="fa-IR" dirty="0">
                <a:cs typeface="B Lotus" pitchFamily="2" charset="-78"/>
              </a:rPr>
              <a:t> مخصوصا روغن نباتی جامد و کره گیاهی</a:t>
            </a:r>
          </a:p>
          <a:p>
            <a:pPr algn="r" rtl="1"/>
            <a:r>
              <a:rPr lang="fa-IR" dirty="0">
                <a:cs typeface="B Lotus" pitchFamily="2" charset="-78"/>
              </a:rPr>
              <a:t>مصرف قند و شکر و انواع نوشابه؛ بستنی و شربت ها را به شدت کم کنید.</a:t>
            </a:r>
          </a:p>
          <a:p>
            <a:pPr algn="r" rtl="1"/>
            <a:r>
              <a:rPr lang="fa-IR" dirty="0">
                <a:cs typeface="B Lotus" pitchFamily="2" charset="-78"/>
              </a:rPr>
              <a:t>مصرف نمک را کم کنید.</a:t>
            </a:r>
          </a:p>
          <a:p>
            <a:pPr algn="r" rtl="1">
              <a:buFontTx/>
              <a:buNone/>
            </a:pPr>
            <a:r>
              <a:rPr lang="fa-IR" dirty="0">
                <a:cs typeface="B Lotus" pitchFamily="2" charset="-78"/>
              </a:rPr>
              <a:t>(مصرف دو سم سفید: شکر و نمک محدود شود).</a:t>
            </a:r>
          </a:p>
          <a:p>
            <a:pPr algn="r" rtl="1">
              <a:buFontTx/>
              <a:buNone/>
            </a:pPr>
            <a:endParaRPr lang="en-US" dirty="0">
              <a:cs typeface="B Lotus" pitchFamily="2" charset="-78"/>
            </a:endParaRPr>
          </a:p>
        </p:txBody>
      </p:sp>
      <p:pic>
        <p:nvPicPr>
          <p:cNvPr id="6" name="Picture 5" descr="salt-sugar-healthier-meals-famil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733800"/>
            <a:ext cx="30480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b="1" dirty="0">
                <a:cs typeface="B Lotus" pitchFamily="2" charset="-78"/>
              </a:rPr>
              <a:t>همراه دو وعده اصلی غذا: ناهار و شام</a:t>
            </a:r>
            <a:endParaRPr lang="en-US" b="1" dirty="0">
              <a:cs typeface="B Lotus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Lotus" pitchFamily="2" charset="-78"/>
              </a:rPr>
              <a:t>ابتدا سبزیهای آبپز</a:t>
            </a:r>
          </a:p>
          <a:p>
            <a:pPr algn="r" rtl="1"/>
            <a:r>
              <a:rPr lang="fa-IR" dirty="0">
                <a:cs typeface="B Lotus" pitchFamily="2" charset="-78"/>
              </a:rPr>
              <a:t>سپس سالاد بدون سس</a:t>
            </a:r>
          </a:p>
          <a:p>
            <a:pPr algn="r" rtl="1"/>
            <a:r>
              <a:rPr lang="fa-IR" dirty="0">
                <a:cs typeface="B Lotus" pitchFamily="2" charset="-78"/>
              </a:rPr>
              <a:t>همراه غذا سبزی خوردن</a:t>
            </a:r>
          </a:p>
          <a:p>
            <a:pPr algn="r" rtl="1"/>
            <a:r>
              <a:rPr lang="fa-IR" dirty="0">
                <a:cs typeface="B Lotus" pitchFamily="2" charset="-78"/>
              </a:rPr>
              <a:t>برنج را همراه حبوبات مصرف کنید.</a:t>
            </a:r>
          </a:p>
          <a:p>
            <a:pPr algn="r" rtl="1">
              <a:buNone/>
            </a:pPr>
            <a:r>
              <a:rPr lang="fa-IR" dirty="0">
                <a:cs typeface="B Lotus" pitchFamily="2" charset="-78"/>
              </a:rPr>
              <a:t>لوبیا </a:t>
            </a:r>
            <a:r>
              <a:rPr lang="fa-IR" dirty="0" smtClean="0">
                <a:cs typeface="B Lotus" pitchFamily="2" charset="-78"/>
              </a:rPr>
              <a:t>پلو، </a:t>
            </a:r>
            <a:r>
              <a:rPr lang="fa-IR" dirty="0">
                <a:cs typeface="B Lotus" pitchFamily="2" charset="-78"/>
              </a:rPr>
              <a:t>عدس </a:t>
            </a:r>
            <a:r>
              <a:rPr lang="fa-IR" dirty="0" smtClean="0">
                <a:cs typeface="B Lotus" pitchFamily="2" charset="-78"/>
              </a:rPr>
              <a:t>پلو، </a:t>
            </a:r>
            <a:r>
              <a:rPr lang="fa-IR" dirty="0">
                <a:cs typeface="B Lotus" pitchFamily="2" charset="-78"/>
              </a:rPr>
              <a:t>ماش پلو</a:t>
            </a:r>
          </a:p>
          <a:p>
            <a:pPr algn="r" rtl="1"/>
            <a:r>
              <a:rPr lang="fa-IR" dirty="0">
                <a:cs typeface="B Lotus" pitchFamily="2" charset="-78"/>
              </a:rPr>
              <a:t>ترجیحا در وعده شام خوراک لوبیا؛ خوراک عدسی کم </a:t>
            </a:r>
            <a:r>
              <a:rPr lang="fa-IR" dirty="0" smtClean="0">
                <a:cs typeface="B Lotus" pitchFamily="2" charset="-78"/>
              </a:rPr>
              <a:t>روغن مصرف کنید.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قبل ناهار و شام 2-1 عدد سیب میل کنید.</a:t>
            </a:r>
            <a:endParaRPr lang="en-US" dirty="0">
              <a:cs typeface="B Lotus" pitchFamily="2" charset="-78"/>
            </a:endParaRPr>
          </a:p>
        </p:txBody>
      </p:sp>
      <p:pic>
        <p:nvPicPr>
          <p:cNvPr id="6" name="Picture 5" descr="2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619375" cy="1752600"/>
          </a:xfrm>
          <a:prstGeom prst="rect">
            <a:avLst/>
          </a:prstGeom>
        </p:spPr>
      </p:pic>
      <p:pic>
        <p:nvPicPr>
          <p:cNvPr id="7" name="Picture 6" descr="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/>
            </a:r>
            <a:b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</a:br>
            <a:r>
              <a:rPr lang="fa-IR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چاقی اپیدمی در قرن بیستم</a:t>
            </a:r>
            <a:br>
              <a:rPr lang="fa-IR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</a:br>
            <a:r>
              <a:rPr lang="fa-IR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فاجعه چاقی در قرن بیستم</a:t>
            </a:r>
            <a:endParaRPr lang="en-US" sz="6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31747" name="Subtitle 1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1199704"/>
          </a:xfrm>
        </p:spPr>
        <p:txBody>
          <a:bodyPr>
            <a:noAutofit/>
          </a:bodyPr>
          <a:lstStyle/>
          <a:p>
            <a:pPr algn="r" rtl="1" eaLnBrk="1" hangingPunct="1">
              <a:defRPr/>
            </a:pPr>
            <a:r>
              <a:rPr lang="fa-IR" sz="4000" dirty="0" smtClean="0">
                <a:cs typeface="B Nazanin" pitchFamily="2" charset="-78"/>
              </a:rPr>
              <a:t>چه اتفاقی در جهان افتاده است ؟؟؟</a:t>
            </a:r>
          </a:p>
          <a:p>
            <a:pPr algn="r" rtl="1" eaLnBrk="1" hangingPunct="1">
              <a:defRPr/>
            </a:pPr>
            <a:r>
              <a:rPr lang="fa-IR" sz="4000" dirty="0" smtClean="0">
                <a:cs typeface="B Nazanin" pitchFamily="2" charset="-78"/>
              </a:rPr>
              <a:t>الف) تغییر سبک زندگی</a:t>
            </a:r>
          </a:p>
          <a:p>
            <a:pPr algn="r" rtl="1" eaLnBrk="1" hangingPunct="1">
              <a:defRPr/>
            </a:pPr>
            <a:r>
              <a:rPr lang="fa-IR" sz="4000" dirty="0" smtClean="0">
                <a:cs typeface="B Nazanin" pitchFamily="2" charset="-78"/>
              </a:rPr>
              <a:t> ب) کاهش تحرک</a:t>
            </a:r>
          </a:p>
          <a:p>
            <a:pPr algn="r" rtl="1" eaLnBrk="1" hangingPunct="1">
              <a:defRPr/>
            </a:pPr>
            <a:r>
              <a:rPr lang="fa-IR" sz="4000" dirty="0" smtClean="0">
                <a:cs typeface="B Nazanin" pitchFamily="2" charset="-78"/>
              </a:rPr>
              <a:t>ج) گذار تغذیه ای</a:t>
            </a:r>
            <a:endParaRPr lang="en-US" sz="4000" dirty="0" smtClean="0">
              <a:cs typeface="B Nazanin" pitchFamily="2" charset="-78"/>
            </a:endParaRPr>
          </a:p>
        </p:txBody>
      </p:sp>
      <p:pic>
        <p:nvPicPr>
          <p:cNvPr id="4" name="Picture 3" descr="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0"/>
            <a:ext cx="4343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Lotus" pitchFamily="2" charset="-78"/>
              </a:rPr>
              <a:t>فعالیت بدنی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Lotus" pitchFamily="2" charset="-78"/>
              </a:rPr>
              <a:t> ورزش روزانه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در صورت داشتن اضافه وزن و چاقی </a:t>
            </a:r>
          </a:p>
          <a:p>
            <a:pPr algn="r" rtl="1">
              <a:buNone/>
            </a:pPr>
            <a:r>
              <a:rPr lang="fa-IR" dirty="0" smtClean="0">
                <a:cs typeface="B Lotus" pitchFamily="2" charset="-78"/>
              </a:rPr>
              <a:t>  وزن خود را کم کنید.</a:t>
            </a:r>
            <a:endParaRPr lang="en-US" dirty="0">
              <a:cs typeface="B Lotus" pitchFamily="2" charset="-78"/>
            </a:endParaRPr>
          </a:p>
        </p:txBody>
      </p:sp>
      <p:pic>
        <p:nvPicPr>
          <p:cNvPr id="4" name="Picture 3" descr="phys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3810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14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Lotus" pitchFamily="2" charset="-78"/>
              </a:rPr>
              <a:t> پیروی از رژیم غذایی کاهش وزن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اصلاح عادات غذایی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داشتن نظم غذا خوردن (سه وعده)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فعالیت بدنی منظم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فرهنگ سازی در رفتارهای اجتماعی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Lotus" pitchFamily="2" charset="-78"/>
              </a:rPr>
              <a:t>چگونه می توان بحران اضافه وزن و چاقی را کنترل کرد؟</a:t>
            </a:r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572000"/>
          </a:xfrm>
        </p:spPr>
        <p:txBody>
          <a:bodyPr/>
          <a:lstStyle/>
          <a:p>
            <a:pPr algn="ctr" rtl="1">
              <a:buNone/>
            </a:pPr>
            <a:endParaRPr lang="fa-IR" dirty="0" smtClean="0"/>
          </a:p>
          <a:p>
            <a:pPr algn="ctr" rtl="1"/>
            <a:endParaRPr lang="fa-IR" dirty="0" smtClean="0"/>
          </a:p>
          <a:p>
            <a:pPr algn="ctr" rtl="1"/>
            <a:endParaRPr lang="fa-IR" dirty="0" smtClean="0"/>
          </a:p>
          <a:p>
            <a:pPr algn="ctr" rtl="1">
              <a:buNone/>
            </a:pPr>
            <a:r>
              <a:rPr lang="fa-I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از توجه شما سپاسگزارم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b="1" dirty="0">
                <a:cs typeface="B Lotus" pitchFamily="2" charset="-78"/>
              </a:rPr>
              <a:t>علل چاقی</a:t>
            </a:r>
            <a:endParaRPr lang="en-US" sz="4800" b="1" dirty="0">
              <a:cs typeface="B Lotus" pitchFamily="2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29200" y="2362200"/>
            <a:ext cx="3733800" cy="2438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>
                <a:cs typeface="B Lotus" pitchFamily="2" charset="-78"/>
              </a:rPr>
              <a:t>افزایش امکانات رفاهی</a:t>
            </a:r>
          </a:p>
          <a:p>
            <a:pPr algn="r" rtl="1"/>
            <a:r>
              <a:rPr lang="fa-IR" dirty="0">
                <a:cs typeface="B Lotus" pitchFamily="2" charset="-78"/>
              </a:rPr>
              <a:t>کاهش تحرک</a:t>
            </a:r>
          </a:p>
          <a:p>
            <a:pPr algn="r" rtl="1"/>
            <a:r>
              <a:rPr lang="fa-IR" dirty="0">
                <a:cs typeface="B Lotus" pitchFamily="2" charset="-78"/>
              </a:rPr>
              <a:t>ورزش نکردن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گذار </a:t>
            </a:r>
            <a:r>
              <a:rPr lang="fa-IR" dirty="0">
                <a:cs typeface="B Lotus" pitchFamily="2" charset="-78"/>
              </a:rPr>
              <a:t>تغذیه ای</a:t>
            </a:r>
            <a:endParaRPr lang="en-US" dirty="0">
              <a:cs typeface="B Lotus" pitchFamily="2" charset="-78"/>
            </a:endParaRPr>
          </a:p>
        </p:txBody>
      </p:sp>
      <p:pic>
        <p:nvPicPr>
          <p:cNvPr id="6" name="Picture 5" descr="index.jp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3581400" cy="2819400"/>
          </a:xfrm>
          <a:prstGeom prst="rect">
            <a:avLst/>
          </a:prstGeom>
        </p:spPr>
      </p:pic>
      <p:pic>
        <p:nvPicPr>
          <p:cNvPr id="7" name="Picture 6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267200"/>
            <a:ext cx="3429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Lotus" pitchFamily="2" charset="-78"/>
              </a:rPr>
              <a:t>گذر تغذیه ای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33800" y="1524000"/>
            <a:ext cx="51054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dirty="0">
                <a:cs typeface="B Lotus" pitchFamily="2" charset="-78"/>
              </a:rPr>
              <a:t>فراموش کردن عادات غذایی پدران و مادران </a:t>
            </a:r>
          </a:p>
          <a:p>
            <a:pPr algn="r" rtl="1"/>
            <a:r>
              <a:rPr lang="fa-IR" dirty="0">
                <a:cs typeface="B Lotus" pitchFamily="2" charset="-78"/>
              </a:rPr>
              <a:t> جایگزین کردن عادات غذایی نامتعادل</a:t>
            </a:r>
          </a:p>
          <a:p>
            <a:pPr algn="r" rtl="1"/>
            <a:r>
              <a:rPr lang="fa-IR" dirty="0">
                <a:cs typeface="B Lotus" pitchFamily="2" charset="-78"/>
              </a:rPr>
              <a:t>مصرف بی رویه فست فودها</a:t>
            </a:r>
          </a:p>
          <a:p>
            <a:pPr algn="r" rtl="1"/>
            <a:r>
              <a:rPr lang="fa-IR" dirty="0">
                <a:cs typeface="B Lotus" pitchFamily="2" charset="-78"/>
              </a:rPr>
              <a:t>مصرف غذاهای پرچرب و پرسس</a:t>
            </a:r>
          </a:p>
          <a:p>
            <a:pPr algn="r" rtl="1"/>
            <a:r>
              <a:rPr lang="fa-IR" dirty="0">
                <a:cs typeface="B Lotus" pitchFamily="2" charset="-78"/>
              </a:rPr>
              <a:t>مصرف بی رویه انواع شربت و شیرینی</a:t>
            </a:r>
          </a:p>
          <a:p>
            <a:pPr algn="r" rtl="1"/>
            <a:r>
              <a:rPr lang="fa-IR" dirty="0">
                <a:cs typeface="B Lotus" pitchFamily="2" charset="-78"/>
              </a:rPr>
              <a:t>کاهش مصرف سبزیها به صورت خام و پخته</a:t>
            </a:r>
          </a:p>
          <a:p>
            <a:pPr algn="r" rtl="1"/>
            <a:r>
              <a:rPr lang="fa-IR" dirty="0">
                <a:cs typeface="B Lotus" pitchFamily="2" charset="-78"/>
              </a:rPr>
              <a:t>کاهش مصرف میوه </a:t>
            </a:r>
            <a:r>
              <a:rPr lang="fa-IR" dirty="0" smtClean="0">
                <a:cs typeface="B Lotus" pitchFamily="2" charset="-78"/>
              </a:rPr>
              <a:t>ها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 چرب شدن غذاها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مصرف بی رویه شکر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فرهنگ مصرف افراطی</a:t>
            </a:r>
            <a:endParaRPr lang="en-US" dirty="0" smtClean="0">
              <a:cs typeface="B Lotus" pitchFamily="2" charset="-78"/>
            </a:endParaRPr>
          </a:p>
          <a:p>
            <a:pPr algn="r" rtl="1"/>
            <a:endParaRPr lang="en-US" dirty="0">
              <a:cs typeface="B Lotus" pitchFamily="2" charset="-78"/>
            </a:endParaRPr>
          </a:p>
        </p:txBody>
      </p:sp>
      <p:pic>
        <p:nvPicPr>
          <p:cNvPr id="6" name="Picture 5" descr="675293_Ce7Tun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429000" cy="1905000"/>
          </a:xfrm>
          <a:prstGeom prst="rect">
            <a:avLst/>
          </a:prstGeom>
        </p:spPr>
      </p:pic>
      <p:pic>
        <p:nvPicPr>
          <p:cNvPr id="8" name="Picture 7" descr="4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90800"/>
            <a:ext cx="34290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000" b="1" dirty="0">
                <a:solidFill>
                  <a:srgbClr val="FF0000"/>
                </a:solidFill>
                <a:cs typeface="B Lotus" pitchFamily="2" charset="-78"/>
              </a:rPr>
              <a:t>پی آمدهای چاقی</a:t>
            </a:r>
            <a:r>
              <a:rPr lang="fa-IR" sz="4000" dirty="0">
                <a:cs typeface="B Lotus" pitchFamily="2" charset="-78"/>
              </a:rPr>
              <a:t/>
            </a:r>
            <a:br>
              <a:rPr lang="fa-IR" sz="4000" dirty="0">
                <a:cs typeface="B Lotus" pitchFamily="2" charset="-78"/>
              </a:rPr>
            </a:br>
            <a:r>
              <a:rPr lang="fa-IR" sz="4000" dirty="0">
                <a:cs typeface="B Lotus" pitchFamily="2" charset="-78"/>
              </a:rPr>
              <a:t>افزایش بیماری های:</a:t>
            </a:r>
            <a:endParaRPr lang="en-US" sz="4000" dirty="0">
              <a:cs typeface="B Lotus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86200" y="1447800"/>
            <a:ext cx="4800600" cy="3886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>
                <a:cs typeface="B Lotus" pitchFamily="2" charset="-78"/>
              </a:rPr>
              <a:t>قلبی-عروقی</a:t>
            </a:r>
          </a:p>
          <a:p>
            <a:pPr algn="r" rtl="1"/>
            <a:r>
              <a:rPr lang="fa-IR" dirty="0">
                <a:cs typeface="B Lotus" pitchFamily="2" charset="-78"/>
              </a:rPr>
              <a:t>دیابت</a:t>
            </a:r>
          </a:p>
          <a:p>
            <a:pPr algn="r" rtl="1"/>
            <a:r>
              <a:rPr lang="fa-IR" dirty="0">
                <a:cs typeface="B Lotus" pitchFamily="2" charset="-78"/>
              </a:rPr>
              <a:t>کبد چرب غیر الکلی</a:t>
            </a:r>
          </a:p>
          <a:p>
            <a:pPr algn="r" rtl="1"/>
            <a:r>
              <a:rPr lang="fa-IR" dirty="0">
                <a:cs typeface="B Lotus" pitchFamily="2" charset="-78"/>
              </a:rPr>
              <a:t>نقرس</a:t>
            </a:r>
          </a:p>
          <a:p>
            <a:pPr algn="r" rtl="1"/>
            <a:r>
              <a:rPr lang="fa-IR" dirty="0">
                <a:cs typeface="B Lotus" pitchFamily="2" charset="-78"/>
              </a:rPr>
              <a:t>سنگ کیسه صفرا</a:t>
            </a:r>
          </a:p>
          <a:p>
            <a:pPr algn="r" rtl="1"/>
            <a:r>
              <a:rPr lang="fa-IR" dirty="0">
                <a:cs typeface="B Lotus" pitchFamily="2" charset="-78"/>
              </a:rPr>
              <a:t>تخمدان پلی کیستیک- ناباروریها</a:t>
            </a:r>
          </a:p>
          <a:p>
            <a:pPr algn="r" rtl="1"/>
            <a:r>
              <a:rPr lang="fa-IR" dirty="0">
                <a:cs typeface="B Lotus" pitchFamily="2" charset="-78"/>
              </a:rPr>
              <a:t>سرطان ها</a:t>
            </a:r>
            <a:endParaRPr lang="en-US" dirty="0">
              <a:cs typeface="B Lotus" pitchFamily="2" charset="-78"/>
            </a:endParaRPr>
          </a:p>
        </p:txBody>
      </p:sp>
      <p:pic>
        <p:nvPicPr>
          <p:cNvPr id="6" name="Picture 5" descr="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2466975" cy="1847850"/>
          </a:xfrm>
          <a:prstGeom prst="rect">
            <a:avLst/>
          </a:prstGeom>
        </p:spPr>
      </p:pic>
      <p:pic>
        <p:nvPicPr>
          <p:cNvPr id="7" name="Picture 6" descr="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81400"/>
            <a:ext cx="261937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کاهش تحرک 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Nazanin" pitchFamily="2" charset="-78"/>
              </a:rPr>
              <a:t>افزایش وسایل رفاهی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ورزش به عنوان یک ضرورت مطرح نیست (نیاز به فرهنگ سازی)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امکانات ورزشی کافی وجود ندارد.</a:t>
            </a:r>
          </a:p>
        </p:txBody>
      </p:sp>
      <p:pic>
        <p:nvPicPr>
          <p:cNvPr id="4" name="Picture 3" descr="12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657600"/>
            <a:ext cx="4267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h-3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3141980" cy="2562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dirty="0" smtClean="0">
                <a:solidFill>
                  <a:srgbClr val="7B9899"/>
                </a:solidFill>
                <a:cs typeface="B Nazanin" pitchFamily="2" charset="-78"/>
              </a:rPr>
              <a:t>جایگاه مکمل ها و دارو برای مبارزه با چاقی</a:t>
            </a:r>
            <a:endParaRPr lang="en-US" dirty="0" smtClean="0">
              <a:solidFill>
                <a:srgbClr val="7B9899"/>
              </a:solidFill>
              <a:cs typeface="B Nazanin" pitchFamily="2" charset="-7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4267199" y="1527175"/>
            <a:ext cx="4538663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 eaLnBrk="1" hangingPunct="1"/>
            <a:r>
              <a:rPr lang="fa-IR" dirty="0" smtClean="0">
                <a:cs typeface="B Nazanin" pitchFamily="2" charset="-78"/>
              </a:rPr>
              <a:t> کاهنده های اشتها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مکمل های فیبری-پروتئینی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مکمل های موثر روی جذب مواد مغذی</a:t>
            </a:r>
          </a:p>
          <a:p>
            <a:pPr algn="r" rtl="1" eaLnBrk="1" hangingPunct="1">
              <a:buFont typeface="Arial" charset="0"/>
              <a:buChar char="•"/>
            </a:pPr>
            <a:r>
              <a:rPr lang="fa-IR" dirty="0" smtClean="0">
                <a:cs typeface="B Nazanin" pitchFamily="2" charset="-78"/>
              </a:rPr>
              <a:t>تاثیر روی جذب چربیها</a:t>
            </a:r>
          </a:p>
          <a:p>
            <a:pPr algn="r" rtl="1" eaLnBrk="1" hangingPunct="1">
              <a:buFont typeface="Arial" charset="0"/>
              <a:buChar char="•"/>
            </a:pPr>
            <a:r>
              <a:rPr lang="fa-IR" dirty="0" smtClean="0">
                <a:cs typeface="B Nazanin" pitchFamily="2" charset="-78"/>
              </a:rPr>
              <a:t>تاثیر روی جذب کربوهیدرات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مکمل های موثر بر متابولیسم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4" name="Picture 3" descr="215_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5"/>
            <a:ext cx="4133850" cy="2790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rgbClr val="7B9899"/>
                </a:solidFill>
                <a:cs typeface="B Nazanin" pitchFamily="2" charset="-78"/>
              </a:rPr>
              <a:t>کاهنده های اشتها</a:t>
            </a:r>
            <a:endParaRPr lang="en-US" dirty="0" smtClean="0">
              <a:solidFill>
                <a:srgbClr val="7B9899"/>
              </a:solidFill>
              <a:cs typeface="B Nazanin" pitchFamily="2" charset="-7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3657599" y="1527175"/>
            <a:ext cx="5148263" cy="14446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 eaLnBrk="1" hangingPunct="1"/>
            <a:r>
              <a:rPr lang="fa-IR" dirty="0" smtClean="0">
                <a:cs typeface="B Nazanin" pitchFamily="2" charset="-78"/>
              </a:rPr>
              <a:t> تاثیر روی </a:t>
            </a:r>
            <a:r>
              <a:rPr lang="en-US" dirty="0" smtClean="0">
                <a:cs typeface="B Nazanin" pitchFamily="2" charset="-78"/>
              </a:rPr>
              <a:t>CNS</a:t>
            </a:r>
          </a:p>
          <a:p>
            <a:pPr algn="r" rtl="1" eaLnBrk="1" hangingPunct="1"/>
            <a:r>
              <a:rPr lang="en-US" dirty="0" err="1" smtClean="0">
                <a:cs typeface="B Nazanin" pitchFamily="2" charset="-78"/>
              </a:rPr>
              <a:t>Garciniu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dirty="0" err="1" smtClean="0">
                <a:cs typeface="B Nazanin" pitchFamily="2" charset="-78"/>
              </a:rPr>
              <a:t>Cambogia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4" name="Picture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00400"/>
            <a:ext cx="3733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rgbClr val="7B9899"/>
                </a:solidFill>
                <a:cs typeface="B Nazanin" pitchFamily="2" charset="-78"/>
              </a:rPr>
              <a:t>مکمل های فیبری-پروتئینی</a:t>
            </a:r>
            <a:endParaRPr lang="en-US" dirty="0" smtClean="0">
              <a:solidFill>
                <a:srgbClr val="7B9899"/>
              </a:solidFill>
              <a:cs typeface="B Nazanin" pitchFamily="2" charset="-7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Nazanin" pitchFamily="2" charset="-78"/>
              </a:rPr>
              <a:t> فیبرهای افزایش حجم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تاثیر روی جذب</a:t>
            </a:r>
          </a:p>
          <a:p>
            <a:pPr algn="r" rtl="1" eaLnBrk="1" hangingPunct="1"/>
            <a:r>
              <a:rPr lang="fa-IR" dirty="0" smtClean="0">
                <a:cs typeface="B Nazanin" pitchFamily="2" charset="-78"/>
              </a:rPr>
              <a:t> پروتئین ها تاثیر روی سیستم هورمونی</a:t>
            </a:r>
          </a:p>
          <a:p>
            <a:pPr algn="r" rtl="1" eaLnBrk="1" hangingPunct="1">
              <a:buFont typeface="Arial" charset="0"/>
              <a:buChar char="•"/>
            </a:pPr>
            <a:r>
              <a:rPr lang="fa-IR" dirty="0" smtClean="0">
                <a:cs typeface="B Nazanin" pitchFamily="2" charset="-78"/>
              </a:rPr>
              <a:t>کنترل اشتها</a:t>
            </a:r>
          </a:p>
          <a:p>
            <a:pPr algn="r" rtl="1" eaLnBrk="1" hangingPunct="1"/>
            <a:endParaRPr lang="en-US" dirty="0" smtClean="0">
              <a:cs typeface="B Nazanin" pitchFamily="2" charset="-78"/>
            </a:endParaRPr>
          </a:p>
        </p:txBody>
      </p:sp>
      <p:pic>
        <p:nvPicPr>
          <p:cNvPr id="4" name="Picture 3" descr="153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76600"/>
            <a:ext cx="5105400" cy="3581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493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 Lotus</vt:lpstr>
      <vt:lpstr>B Nazanin</vt:lpstr>
      <vt:lpstr>Lucida Sans Unicode</vt:lpstr>
      <vt:lpstr>Verdana</vt:lpstr>
      <vt:lpstr>Wingdings 2</vt:lpstr>
      <vt:lpstr>Wingdings 3</vt:lpstr>
      <vt:lpstr>Concourse</vt:lpstr>
      <vt:lpstr>چاقی و علل آن </vt:lpstr>
      <vt:lpstr> چاقی اپیدمی در قرن بیستم فاجعه چاقی در قرن بیستم</vt:lpstr>
      <vt:lpstr>علل چاقی</vt:lpstr>
      <vt:lpstr>گذر تغذیه ای</vt:lpstr>
      <vt:lpstr>پی آمدهای چاقی افزایش بیماری های:</vt:lpstr>
      <vt:lpstr>کاهش تحرک </vt:lpstr>
      <vt:lpstr>جایگاه مکمل ها و دارو برای مبارزه با چاقی</vt:lpstr>
      <vt:lpstr>کاهنده های اشتها</vt:lpstr>
      <vt:lpstr>مکمل های فیبری-پروتئینی</vt:lpstr>
      <vt:lpstr>مکمل های موثر روی جذب مواد مغذی</vt:lpstr>
      <vt:lpstr>مکمل های موثر بر متابولیسم</vt:lpstr>
      <vt:lpstr>عصاره گیاهان</vt:lpstr>
      <vt:lpstr>چگونه رژیم غذایی متعادل داشته باشیم:</vt:lpstr>
      <vt:lpstr>گروههای چهارگانه غذایی:</vt:lpstr>
      <vt:lpstr>هرم غذایی</vt:lpstr>
      <vt:lpstr>PowerPoint Presentation</vt:lpstr>
      <vt:lpstr>PowerPoint Presentation</vt:lpstr>
      <vt:lpstr>راهکار برای ارتقاء سلامت </vt:lpstr>
      <vt:lpstr>همراه دو وعده اصلی غذا: ناهار و شام</vt:lpstr>
      <vt:lpstr>فعالیت بدنی</vt:lpstr>
      <vt:lpstr>چگونه می توان بحران اضافه وزن و چاقی را کنترل کرد؟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user</cp:lastModifiedBy>
  <cp:revision>22</cp:revision>
  <cp:lastPrinted>1601-01-01T00:00:00Z</cp:lastPrinted>
  <dcterms:created xsi:type="dcterms:W3CDTF">2015-11-06T18:15:02Z</dcterms:created>
  <dcterms:modified xsi:type="dcterms:W3CDTF">2015-11-18T09:01:06Z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