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7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D4EC1A0-FEAD-4C66-981B-0007A458A48C}" type="datetimeFigureOut">
              <a:rPr lang="fa-IR" smtClean="0"/>
              <a:pPr/>
              <a:t>02/13/1437</a:t>
            </a:fld>
            <a:endParaRPr lang="fa-I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fa-I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58BCCD3-8456-49BE-B93D-20C28C08ABE9}"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4EC1A0-FEAD-4C66-981B-0007A458A48C}" type="datetimeFigureOut">
              <a:rPr lang="fa-IR" smtClean="0"/>
              <a:pPr/>
              <a:t>02/13/1437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58BCCD3-8456-49BE-B93D-20C28C08ABE9}"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4EC1A0-FEAD-4C66-981B-0007A458A48C}" type="datetimeFigureOut">
              <a:rPr lang="fa-IR" smtClean="0"/>
              <a:pPr/>
              <a:t>02/13/1437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58BCCD3-8456-49BE-B93D-20C28C08ABE9}"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D4EC1A0-FEAD-4C66-981B-0007A458A48C}" type="datetimeFigureOut">
              <a:rPr lang="fa-IR" smtClean="0"/>
              <a:pPr/>
              <a:t>02/13/1437</a:t>
            </a:fld>
            <a:endParaRPr lang="fa-IR"/>
          </a:p>
        </p:txBody>
      </p:sp>
      <p:sp>
        <p:nvSpPr>
          <p:cNvPr id="5" name="Footer Placeholder 4"/>
          <p:cNvSpPr>
            <a:spLocks noGrp="1"/>
          </p:cNvSpPr>
          <p:nvPr>
            <p:ph type="ftr" sz="quarter" idx="11"/>
          </p:nvPr>
        </p:nvSpPr>
        <p:spPr>
          <a:xfrm>
            <a:off x="457200" y="6480969"/>
            <a:ext cx="4260056" cy="300831"/>
          </a:xfrm>
        </p:spPr>
        <p:txBody>
          <a:bodyPr/>
          <a:lstStyle/>
          <a:p>
            <a:endParaRPr lang="fa-IR"/>
          </a:p>
        </p:txBody>
      </p:sp>
      <p:sp>
        <p:nvSpPr>
          <p:cNvPr id="6" name="Slide Number Placeholder 5"/>
          <p:cNvSpPr>
            <a:spLocks noGrp="1"/>
          </p:cNvSpPr>
          <p:nvPr>
            <p:ph type="sldNum" sz="quarter" idx="12"/>
          </p:nvPr>
        </p:nvSpPr>
        <p:spPr/>
        <p:txBody>
          <a:bodyPr/>
          <a:lstStyle/>
          <a:p>
            <a:fld id="{E58BCCD3-8456-49BE-B93D-20C28C08ABE9}"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3D4EC1A0-FEAD-4C66-981B-0007A458A48C}" type="datetimeFigureOut">
              <a:rPr lang="fa-IR" smtClean="0"/>
              <a:pPr/>
              <a:t>02/13/1437</a:t>
            </a:fld>
            <a:endParaRPr lang="fa-IR"/>
          </a:p>
        </p:txBody>
      </p:sp>
      <p:sp>
        <p:nvSpPr>
          <p:cNvPr id="5" name="Footer Placeholder 4"/>
          <p:cNvSpPr>
            <a:spLocks noGrp="1"/>
          </p:cNvSpPr>
          <p:nvPr>
            <p:ph type="ftr" sz="quarter" idx="11"/>
          </p:nvPr>
        </p:nvSpPr>
        <p:spPr>
          <a:xfrm>
            <a:off x="2619376" y="6480969"/>
            <a:ext cx="4260056" cy="300831"/>
          </a:xfrm>
        </p:spPr>
        <p:txBody>
          <a:bodyPr/>
          <a:lstStyle/>
          <a:p>
            <a:endParaRPr lang="fa-IR"/>
          </a:p>
        </p:txBody>
      </p:sp>
      <p:sp>
        <p:nvSpPr>
          <p:cNvPr id="6" name="Slide Number Placeholder 5"/>
          <p:cNvSpPr>
            <a:spLocks noGrp="1"/>
          </p:cNvSpPr>
          <p:nvPr>
            <p:ph type="sldNum" sz="quarter" idx="12"/>
          </p:nvPr>
        </p:nvSpPr>
        <p:spPr>
          <a:xfrm>
            <a:off x="8451056" y="809624"/>
            <a:ext cx="502920" cy="300831"/>
          </a:xfrm>
        </p:spPr>
        <p:txBody>
          <a:bodyPr/>
          <a:lstStyle/>
          <a:p>
            <a:fld id="{E58BCCD3-8456-49BE-B93D-20C28C08ABE9}" type="slidenum">
              <a:rPr lang="fa-IR" smtClean="0"/>
              <a:pPr/>
              <a:t>‹#›</a:t>
            </a:fld>
            <a:endParaRPr lang="fa-I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D4EC1A0-FEAD-4C66-981B-0007A458A48C}" type="datetimeFigureOut">
              <a:rPr lang="fa-IR" smtClean="0"/>
              <a:pPr/>
              <a:t>02/13/1437</a:t>
            </a:fld>
            <a:endParaRPr lang="fa-IR"/>
          </a:p>
        </p:txBody>
      </p:sp>
      <p:sp>
        <p:nvSpPr>
          <p:cNvPr id="6" name="Footer Placeholder 5"/>
          <p:cNvSpPr>
            <a:spLocks noGrp="1"/>
          </p:cNvSpPr>
          <p:nvPr>
            <p:ph type="ftr" sz="quarter" idx="11"/>
          </p:nvPr>
        </p:nvSpPr>
        <p:spPr>
          <a:xfrm>
            <a:off x="457200" y="6480969"/>
            <a:ext cx="4260056" cy="301752"/>
          </a:xfrm>
        </p:spPr>
        <p:txBody>
          <a:bodyPr/>
          <a:lstStyle/>
          <a:p>
            <a:endParaRPr lang="fa-IR"/>
          </a:p>
        </p:txBody>
      </p:sp>
      <p:sp>
        <p:nvSpPr>
          <p:cNvPr id="7" name="Slide Number Placeholder 6"/>
          <p:cNvSpPr>
            <a:spLocks noGrp="1"/>
          </p:cNvSpPr>
          <p:nvPr>
            <p:ph type="sldNum" sz="quarter" idx="12"/>
          </p:nvPr>
        </p:nvSpPr>
        <p:spPr>
          <a:xfrm>
            <a:off x="7589520" y="6480969"/>
            <a:ext cx="502920" cy="301752"/>
          </a:xfrm>
        </p:spPr>
        <p:txBody>
          <a:bodyPr/>
          <a:lstStyle/>
          <a:p>
            <a:fld id="{E58BCCD3-8456-49BE-B93D-20C28C08ABE9}"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D4EC1A0-FEAD-4C66-981B-0007A458A48C}" type="datetimeFigureOut">
              <a:rPr lang="fa-IR" smtClean="0"/>
              <a:pPr/>
              <a:t>02/13/1437</a:t>
            </a:fld>
            <a:endParaRPr lang="fa-IR"/>
          </a:p>
        </p:txBody>
      </p:sp>
      <p:sp>
        <p:nvSpPr>
          <p:cNvPr id="8" name="Footer Placeholder 7"/>
          <p:cNvSpPr>
            <a:spLocks noGrp="1"/>
          </p:cNvSpPr>
          <p:nvPr>
            <p:ph type="ftr" sz="quarter" idx="11"/>
          </p:nvPr>
        </p:nvSpPr>
        <p:spPr>
          <a:xfrm>
            <a:off x="457200" y="6480969"/>
            <a:ext cx="4261104" cy="301752"/>
          </a:xfrm>
        </p:spPr>
        <p:txBody>
          <a:bodyPr/>
          <a:lstStyle/>
          <a:p>
            <a:endParaRPr lang="fa-I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58BCCD3-8456-49BE-B93D-20C28C08ABE9}"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4EC1A0-FEAD-4C66-981B-0007A458A48C}" type="datetimeFigureOut">
              <a:rPr lang="fa-IR" smtClean="0"/>
              <a:pPr/>
              <a:t>02/13/1437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58BCCD3-8456-49BE-B93D-20C28C08ABE9}"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D4EC1A0-FEAD-4C66-981B-0007A458A48C}" type="datetimeFigureOut">
              <a:rPr lang="fa-IR" smtClean="0"/>
              <a:pPr/>
              <a:t>02/13/1437</a:t>
            </a:fld>
            <a:endParaRPr lang="fa-IR"/>
          </a:p>
        </p:txBody>
      </p:sp>
      <p:sp>
        <p:nvSpPr>
          <p:cNvPr id="3" name="Footer Placeholder 2"/>
          <p:cNvSpPr>
            <a:spLocks noGrp="1"/>
          </p:cNvSpPr>
          <p:nvPr>
            <p:ph type="ftr" sz="quarter" idx="11"/>
          </p:nvPr>
        </p:nvSpPr>
        <p:spPr>
          <a:xfrm>
            <a:off x="457200" y="6481890"/>
            <a:ext cx="4260056" cy="300831"/>
          </a:xfrm>
        </p:spPr>
        <p:txBody>
          <a:bodyPr/>
          <a:lstStyle/>
          <a:p>
            <a:endParaRPr lang="fa-IR"/>
          </a:p>
        </p:txBody>
      </p:sp>
      <p:sp>
        <p:nvSpPr>
          <p:cNvPr id="4" name="Slide Number Placeholder 3"/>
          <p:cNvSpPr>
            <a:spLocks noGrp="1"/>
          </p:cNvSpPr>
          <p:nvPr>
            <p:ph type="sldNum" sz="quarter" idx="12"/>
          </p:nvPr>
        </p:nvSpPr>
        <p:spPr>
          <a:xfrm>
            <a:off x="7589520" y="6480969"/>
            <a:ext cx="502920" cy="301752"/>
          </a:xfrm>
        </p:spPr>
        <p:txBody>
          <a:bodyPr/>
          <a:lstStyle/>
          <a:p>
            <a:fld id="{E58BCCD3-8456-49BE-B93D-20C28C08ABE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D4EC1A0-FEAD-4C66-981B-0007A458A48C}" type="datetimeFigureOut">
              <a:rPr lang="fa-IR" smtClean="0"/>
              <a:pPr/>
              <a:t>02/13/1437</a:t>
            </a:fld>
            <a:endParaRPr lang="fa-I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58BCCD3-8456-49BE-B93D-20C28C08ABE9}"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D4EC1A0-FEAD-4C66-981B-0007A458A48C}" type="datetimeFigureOut">
              <a:rPr lang="fa-IR" smtClean="0"/>
              <a:pPr/>
              <a:t>02/13/1437</a:t>
            </a:fld>
            <a:endParaRPr lang="fa-I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58BCCD3-8456-49BE-B93D-20C28C08ABE9}"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D4EC1A0-FEAD-4C66-981B-0007A458A48C}" type="datetimeFigureOut">
              <a:rPr lang="fa-IR" smtClean="0"/>
              <a:pPr/>
              <a:t>02/13/1437</a:t>
            </a:fld>
            <a:endParaRPr lang="fa-I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a-I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58BCCD3-8456-49BE-B93D-20C28C08ABE9}"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dermnetnz.org/treatments/bleomycin.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dermnetnz.org/treatments/azathioprine.html"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dermnetnz.org/reactions/flagellate.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dermnetnz.org/hair-nails-sweat/onycholysis.html" TargetMode="External"/><Relationship Id="rId2" Type="http://schemas.openxmlformats.org/officeDocument/2006/relationships/hyperlink" Target="http://www.dermnetnz.org/hair-nails-sweat/nails.html" TargetMode="Externa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dermnetnz.org/immune/systemic-sclerosis.html" TargetMode="External"/><Relationship Id="rId2" Type="http://schemas.openxmlformats.org/officeDocument/2006/relationships/hyperlink" Target="http://www.dermnetnz.org/immune/morphoea.html" TargetMode="External"/><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3" Type="http://schemas.openxmlformats.org/officeDocument/2006/relationships/hyperlink" Target="http://www.dermnetnz.org/vascular/vasculitis.html" TargetMode="External"/><Relationship Id="rId2" Type="http://schemas.openxmlformats.org/officeDocument/2006/relationships/hyperlink" Target="http://www.dermnetnz.org/immune/raynaud.html" TargetMode="External"/><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hyperlink" Target="http://www.dermnetnz.org/treatments/rituximab.html" TargetMode="External"/><Relationship Id="rId4" Type="http://schemas.openxmlformats.org/officeDocument/2006/relationships/hyperlink" Target="http://www.dermnetnz.org/vascular/livedo-reticularis.html"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www.dermnetnz.org/reactions/chemotherapy-toxicity.html#7" TargetMode="External"/><Relationship Id="rId13" Type="http://schemas.openxmlformats.org/officeDocument/2006/relationships/hyperlink" Target="http://www.dermnetnz.org/reactions/chemotherapy-toxicity.html#12" TargetMode="External"/><Relationship Id="rId3" Type="http://schemas.openxmlformats.org/officeDocument/2006/relationships/hyperlink" Target="http://www.dermnetnz.org/reactions/chemotherapy-toxicity.html#2" TargetMode="External"/><Relationship Id="rId7" Type="http://schemas.openxmlformats.org/officeDocument/2006/relationships/hyperlink" Target="http://www.dermnetnz.org/reactions/chemotherapy-toxicity.html#6" TargetMode="External"/><Relationship Id="rId12" Type="http://schemas.openxmlformats.org/officeDocument/2006/relationships/hyperlink" Target="http://www.dermnetnz.org/reactions/chemotherapy-toxicity.html#11" TargetMode="External"/><Relationship Id="rId2" Type="http://schemas.openxmlformats.org/officeDocument/2006/relationships/hyperlink" Target="http://www.dermnetnz.org/reactions/chemotherapy-toxicity.html#1" TargetMode="External"/><Relationship Id="rId16" Type="http://schemas.openxmlformats.org/officeDocument/2006/relationships/hyperlink" Target="http://www.dermnetnz.org/reactions/chemotherapy-toxicity.html#14" TargetMode="External"/><Relationship Id="rId1" Type="http://schemas.openxmlformats.org/officeDocument/2006/relationships/slideLayout" Target="../slideLayouts/slideLayout1.xml"/><Relationship Id="rId6" Type="http://schemas.openxmlformats.org/officeDocument/2006/relationships/hyperlink" Target="http://www.dermnetnz.org/reactions/chemotherapy-toxicity.html#5" TargetMode="External"/><Relationship Id="rId11" Type="http://schemas.openxmlformats.org/officeDocument/2006/relationships/hyperlink" Target="http://www.dermnetnz.org/reactions/chemotherapy-toxicity.html#10" TargetMode="External"/><Relationship Id="rId5" Type="http://schemas.openxmlformats.org/officeDocument/2006/relationships/hyperlink" Target="http://www.dermnetnz.org/reactions/chemotherapy-toxicity.html#4" TargetMode="External"/><Relationship Id="rId15" Type="http://schemas.openxmlformats.org/officeDocument/2006/relationships/hyperlink" Target="http://www.dermnetnz.org/reactions/chemotherapy-toxicity.html#15" TargetMode="External"/><Relationship Id="rId10" Type="http://schemas.openxmlformats.org/officeDocument/2006/relationships/hyperlink" Target="http://www.dermnetnz.org/reactions/chemotherapy-toxicity.html#9" TargetMode="External"/><Relationship Id="rId4" Type="http://schemas.openxmlformats.org/officeDocument/2006/relationships/hyperlink" Target="http://www.dermnetnz.org/reactions/chemotherapy-toxicity.html#3" TargetMode="External"/><Relationship Id="rId9" Type="http://schemas.openxmlformats.org/officeDocument/2006/relationships/hyperlink" Target="http://www.dermnetnz.org/reactions/chemotherapy-toxicity.html#8" TargetMode="External"/><Relationship Id="rId14" Type="http://schemas.openxmlformats.org/officeDocument/2006/relationships/hyperlink" Target="http://www.dermnetnz.org/reactions/chemotherapy-toxicity.html#1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dermnetnz.org/reactions/hand-foot-syndrome.html" TargetMode="Externa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hyperlink" Target="http://www.dermnetnz.org/hair-nails-sweat/anagen-effluvium.html" TargetMode="External"/><Relationship Id="rId2" Type="http://schemas.openxmlformats.org/officeDocument/2006/relationships/hyperlink" Target="http://www.dermnetnz.org/hair-nails-sweat/hair-loss.html"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dermnetnz.org/treatments/cyclophosphamide.html" TargetMode="External"/><Relationship Id="rId4" Type="http://schemas.openxmlformats.org/officeDocument/2006/relationships/hyperlink" Target="http://www.dermnetnz.org/hair-nails-sweat/telogen-effluvium.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dermnetnz.org/treatments/methotrexate.html" TargetMode="External"/><Relationship Id="rId2" Type="http://schemas.openxmlformats.org/officeDocument/2006/relationships/hyperlink" Target="http://www.dermnetnz.org/reactions/drug-photosensitivity.html"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dermnetnz.org/acne/folliculiti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Desktop\2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85242"/>
          </a:xfrm>
        </p:spPr>
        <p:txBody>
          <a:bodyPr>
            <a:normAutofit fontScale="90000"/>
          </a:bodyPr>
          <a:lstStyle/>
          <a:p>
            <a:pPr algn="ctr"/>
            <a:r>
              <a:rPr lang="en-US" b="1" dirty="0" smtClean="0">
                <a:latin typeface="Times New Roman" pitchFamily="18" charset="0"/>
                <a:cs typeface="Times New Roman" pitchFamily="18" charset="0"/>
              </a:rPr>
              <a:t>Skin necrosis </a:t>
            </a:r>
            <a:r>
              <a:rPr lang="en-US" dirty="0" smtClean="0"/>
              <a:t/>
            </a:r>
            <a:br>
              <a:rPr lang="en-US" dirty="0" smtClean="0"/>
            </a:br>
            <a:endParaRPr lang="fa-IR" dirty="0"/>
          </a:p>
        </p:txBody>
      </p:sp>
      <p:sp>
        <p:nvSpPr>
          <p:cNvPr id="3" name="Content Placeholder 2"/>
          <p:cNvSpPr>
            <a:spLocks noGrp="1"/>
          </p:cNvSpPr>
          <p:nvPr>
            <p:ph idx="1"/>
          </p:nvPr>
        </p:nvSpPr>
        <p:spPr>
          <a:xfrm>
            <a:off x="467544" y="620688"/>
            <a:ext cx="8229600" cy="5256584"/>
          </a:xfrm>
        </p:spPr>
        <p:txBody>
          <a:bodyPr>
            <a:normAutofit fontScale="77500" lnSpcReduction="20000"/>
          </a:bodyPr>
          <a:lstStyle/>
          <a:p>
            <a:pPr algn="just" rtl="0"/>
            <a:r>
              <a:rPr lang="en-US" dirty="0" smtClean="0">
                <a:latin typeface="Times New Roman" pitchFamily="18" charset="0"/>
                <a:cs typeface="Times New Roman" pitchFamily="18" charset="0"/>
              </a:rPr>
              <a:t>Skin necrosis is the term used to describe dead skin cells, which blacken and peel off. Most chemotherapy drugs are toxic when exposed to the skin. Drugs that are meant to be delivered into veins and arteries may leak into the subcutaneous tissue (</a:t>
            </a:r>
            <a:r>
              <a:rPr lang="en-US" dirty="0" err="1" smtClean="0">
                <a:latin typeface="Times New Roman" pitchFamily="18" charset="0"/>
                <a:cs typeface="Times New Roman" pitchFamily="18" charset="0"/>
              </a:rPr>
              <a:t>extravasation</a:t>
            </a:r>
            <a:r>
              <a:rPr lang="en-US" dirty="0" smtClean="0">
                <a:latin typeface="Times New Roman" pitchFamily="18" charset="0"/>
                <a:cs typeface="Times New Roman" pitchFamily="18" charset="0"/>
              </a:rPr>
              <a:t>). </a:t>
            </a:r>
          </a:p>
          <a:p>
            <a:pPr algn="just" rtl="0"/>
            <a:r>
              <a:rPr lang="en-US" dirty="0" smtClean="0">
                <a:latin typeface="Times New Roman" pitchFamily="18" charset="0"/>
                <a:cs typeface="Times New Roman" pitchFamily="18" charset="0"/>
              </a:rPr>
              <a:t>There are two types of skin necrosis reaction: </a:t>
            </a:r>
          </a:p>
          <a:p>
            <a:pPr lvl="0" algn="just" rtl="0"/>
            <a:r>
              <a:rPr lang="en-US" dirty="0" smtClean="0">
                <a:latin typeface="Times New Roman" pitchFamily="18" charset="0"/>
                <a:cs typeface="Times New Roman" pitchFamily="18" charset="0"/>
              </a:rPr>
              <a:t>Irritants – The chemotherapy agent causes a phlebitis (inflammation of veins) and chemical </a:t>
            </a:r>
            <a:r>
              <a:rPr lang="en-US" dirty="0" err="1" smtClean="0">
                <a:latin typeface="Times New Roman" pitchFamily="18" charset="0"/>
                <a:cs typeface="Times New Roman" pitchFamily="18" charset="0"/>
              </a:rPr>
              <a:t>cellulitis</a:t>
            </a:r>
            <a:r>
              <a:rPr lang="en-US" dirty="0" smtClean="0">
                <a:latin typeface="Times New Roman" pitchFamily="18" charset="0"/>
                <a:cs typeface="Times New Roman" pitchFamily="18" charset="0"/>
              </a:rPr>
              <a:t> (inflammation of the deeper layers of the skin). </a:t>
            </a:r>
          </a:p>
          <a:p>
            <a:pPr lvl="0" algn="just" rtl="0"/>
            <a:r>
              <a:rPr lang="en-US" dirty="0" smtClean="0">
                <a:latin typeface="Times New Roman" pitchFamily="18" charset="0"/>
                <a:cs typeface="Times New Roman" pitchFamily="18" charset="0"/>
              </a:rPr>
              <a:t>Vesicants or blistering agents – The chemotherapy agent causes severe tissue necrosis (death of cells), resulting in ulcers and eventual scar formation. </a:t>
            </a:r>
          </a:p>
          <a:p>
            <a:pPr algn="just" rtl="0"/>
            <a:r>
              <a:rPr lang="en-US" b="1" dirty="0" smtClean="0">
                <a:latin typeface="Times New Roman" pitchFamily="18" charset="0"/>
                <a:cs typeface="Times New Roman" pitchFamily="18" charset="0"/>
              </a:rPr>
              <a:t>Which drugs are responsible? </a:t>
            </a:r>
            <a:endParaRPr lang="en-US" dirty="0" smtClean="0">
              <a:latin typeface="Times New Roman" pitchFamily="18" charset="0"/>
              <a:cs typeface="Times New Roman" pitchFamily="18" charset="0"/>
            </a:endParaRPr>
          </a:p>
          <a:p>
            <a:pPr algn="just" rtl="0"/>
            <a:r>
              <a:rPr lang="en-US" dirty="0" smtClean="0">
                <a:latin typeface="Times New Roman" pitchFamily="18" charset="0"/>
                <a:cs typeface="Times New Roman" pitchFamily="18" charset="0"/>
              </a:rPr>
              <a:t>Most chemotherapy drugs are irritants if they </a:t>
            </a:r>
            <a:r>
              <a:rPr lang="en-US" dirty="0" err="1" smtClean="0">
                <a:latin typeface="Times New Roman" pitchFamily="18" charset="0"/>
                <a:cs typeface="Times New Roman" pitchFamily="18" charset="0"/>
              </a:rPr>
              <a:t>extravasate</a:t>
            </a:r>
            <a:r>
              <a:rPr lang="en-US" dirty="0" smtClean="0">
                <a:latin typeface="Times New Roman" pitchFamily="18" charset="0"/>
                <a:cs typeface="Times New Roman" pitchFamily="18" charset="0"/>
              </a:rPr>
              <a:t>. Doxorubicin is the most vesicant and can cause necrosis, ulceration and thrombosis (blood clots). </a:t>
            </a:r>
          </a:p>
          <a:p>
            <a:endParaRPr lang="fa-IR" dirty="0"/>
          </a:p>
        </p:txBody>
      </p:sp>
      <p:pic>
        <p:nvPicPr>
          <p:cNvPr id="21506" name="Picture 2" descr="C:\Users\A\Desktop\7.jpg"/>
          <p:cNvPicPr>
            <a:picLocks noChangeAspect="1" noChangeArrowheads="1"/>
          </p:cNvPicPr>
          <p:nvPr/>
        </p:nvPicPr>
        <p:blipFill>
          <a:blip r:embed="rId2" cstate="print"/>
          <a:srcRect/>
          <a:stretch>
            <a:fillRect/>
          </a:stretch>
        </p:blipFill>
        <p:spPr bwMode="auto">
          <a:xfrm>
            <a:off x="6300192" y="5229200"/>
            <a:ext cx="2466975" cy="16288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57250"/>
          </a:xfrm>
        </p:spPr>
        <p:txBody>
          <a:bodyPr>
            <a:normAutofit fontScale="90000"/>
          </a:bodyPr>
          <a:lstStyle/>
          <a:p>
            <a:pPr algn="ctr"/>
            <a:r>
              <a:rPr lang="en-US" b="1" dirty="0" err="1" smtClean="0">
                <a:latin typeface="Times New Roman" pitchFamily="18" charset="0"/>
                <a:cs typeface="Times New Roman" pitchFamily="18" charset="0"/>
              </a:rPr>
              <a:t>Neutrophilic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eccrine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hidradenitis</a:t>
            </a:r>
            <a:r>
              <a:rPr lang="en-US" b="1" dirty="0" smtClean="0">
                <a:latin typeface="Times New Roman" pitchFamily="18" charset="0"/>
                <a:cs typeface="Times New Roman" pitchFamily="18" charset="0"/>
              </a:rPr>
              <a:t> </a:t>
            </a:r>
            <a:r>
              <a:rPr lang="en-US" dirty="0" smtClean="0"/>
              <a:t/>
            </a:r>
            <a:br>
              <a:rPr lang="en-US" dirty="0" smtClean="0"/>
            </a:br>
            <a:endParaRPr lang="fa-IR" dirty="0"/>
          </a:p>
        </p:txBody>
      </p:sp>
      <p:sp>
        <p:nvSpPr>
          <p:cNvPr id="3" name="Content Placeholder 2"/>
          <p:cNvSpPr>
            <a:spLocks noGrp="1"/>
          </p:cNvSpPr>
          <p:nvPr>
            <p:ph idx="1"/>
          </p:nvPr>
        </p:nvSpPr>
        <p:spPr>
          <a:xfrm>
            <a:off x="539552" y="764704"/>
            <a:ext cx="8229600" cy="4320480"/>
          </a:xfrm>
        </p:spPr>
        <p:txBody>
          <a:bodyPr>
            <a:normAutofit/>
          </a:bodyPr>
          <a:lstStyle/>
          <a:p>
            <a:pPr algn="just" rtl="0"/>
            <a:r>
              <a:rPr lang="en-US" dirty="0" err="1" smtClean="0">
                <a:latin typeface="Times New Roman" pitchFamily="18" charset="0"/>
                <a:cs typeface="Times New Roman" pitchFamily="18" charset="0"/>
              </a:rPr>
              <a:t>Neutrophilic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eccrine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hidradenitis</a:t>
            </a:r>
            <a:r>
              <a:rPr lang="en-US" dirty="0" smtClean="0">
                <a:latin typeface="Times New Roman" pitchFamily="18" charset="0"/>
                <a:cs typeface="Times New Roman" pitchFamily="18" charset="0"/>
              </a:rPr>
              <a:t> is </a:t>
            </a:r>
            <a:r>
              <a:rPr lang="en-US" dirty="0" err="1" smtClean="0">
                <a:latin typeface="Times New Roman" pitchFamily="18" charset="0"/>
                <a:cs typeface="Times New Roman" pitchFamily="18" charset="0"/>
              </a:rPr>
              <a:t>characterised</a:t>
            </a:r>
            <a:r>
              <a:rPr lang="en-US" dirty="0" smtClean="0">
                <a:latin typeface="Times New Roman" pitchFamily="18" charset="0"/>
                <a:cs typeface="Times New Roman" pitchFamily="18" charset="0"/>
              </a:rPr>
              <a:t> by tender red papules, plaques or nodules on the trunk, face and ears. The diagnosis of this condition relies on skin biopsy and </a:t>
            </a:r>
            <a:r>
              <a:rPr lang="en-US" dirty="0" err="1" smtClean="0">
                <a:latin typeface="Times New Roman" pitchFamily="18" charset="0"/>
                <a:cs typeface="Times New Roman" pitchFamily="18" charset="0"/>
              </a:rPr>
              <a:t>analysing</a:t>
            </a:r>
            <a:r>
              <a:rPr lang="en-US" dirty="0" smtClean="0">
                <a:latin typeface="Times New Roman" pitchFamily="18" charset="0"/>
                <a:cs typeface="Times New Roman" pitchFamily="18" charset="0"/>
              </a:rPr>
              <a:t> the histological (microscopic) changes. </a:t>
            </a:r>
            <a:r>
              <a:rPr lang="en-US" dirty="0" err="1" smtClean="0">
                <a:latin typeface="Times New Roman" pitchFamily="18" charset="0"/>
                <a:cs typeface="Times New Roman" pitchFamily="18" charset="0"/>
              </a:rPr>
              <a:t>Neutrophils</a:t>
            </a:r>
            <a:r>
              <a:rPr lang="en-US" dirty="0" smtClean="0">
                <a:latin typeface="Times New Roman" pitchFamily="18" charset="0"/>
                <a:cs typeface="Times New Roman" pitchFamily="18" charset="0"/>
              </a:rPr>
              <a:t> (a type of white cell) are seen surrounding </a:t>
            </a:r>
            <a:r>
              <a:rPr lang="en-US" dirty="0" err="1" smtClean="0">
                <a:latin typeface="Times New Roman" pitchFamily="18" charset="0"/>
                <a:cs typeface="Times New Roman" pitchFamily="18" charset="0"/>
              </a:rPr>
              <a:t>eccrine</a:t>
            </a:r>
            <a:r>
              <a:rPr lang="en-US" dirty="0" smtClean="0">
                <a:latin typeface="Times New Roman" pitchFamily="18" charset="0"/>
                <a:cs typeface="Times New Roman" pitchFamily="18" charset="0"/>
              </a:rPr>
              <a:t> (sweat) glands. </a:t>
            </a:r>
            <a:r>
              <a:rPr lang="en-US" b="1" dirty="0" smtClean="0">
                <a:latin typeface="Times New Roman" pitchFamily="18" charset="0"/>
                <a:cs typeface="Times New Roman" pitchFamily="18" charset="0"/>
              </a:rPr>
              <a:t>Which drugs are responsible? </a:t>
            </a:r>
            <a:r>
              <a:rPr lang="en-US" dirty="0" smtClean="0">
                <a:latin typeface="Times New Roman" pitchFamily="18" charset="0"/>
                <a:cs typeface="Times New Roman" pitchFamily="18" charset="0"/>
              </a:rPr>
              <a:t>The most commonly implicated agents are: </a:t>
            </a:r>
            <a:r>
              <a:rPr lang="en-US" dirty="0" err="1" smtClean="0">
                <a:latin typeface="Times New Roman" pitchFamily="18" charset="0"/>
                <a:cs typeface="Times New Roman" pitchFamily="18" charset="0"/>
              </a:rPr>
              <a:t>Cytarabine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hlinkClick r:id="rId2"/>
              </a:rPr>
              <a:t>Bleomycin</a:t>
            </a:r>
            <a:r>
              <a:rPr lang="en-US" dirty="0" smtClean="0">
                <a:latin typeface="Times New Roman" pitchFamily="18" charset="0"/>
                <a:cs typeface="Times New Roman" pitchFamily="18" charset="0"/>
              </a:rPr>
              <a:t>. </a:t>
            </a:r>
          </a:p>
          <a:p>
            <a:endParaRPr lang="fa-IR" dirty="0"/>
          </a:p>
        </p:txBody>
      </p:sp>
      <p:pic>
        <p:nvPicPr>
          <p:cNvPr id="22534" name="Picture 6" descr="C:\Users\A\Desktop\10.jpg"/>
          <p:cNvPicPr>
            <a:picLocks noChangeAspect="1" noChangeArrowheads="1"/>
          </p:cNvPicPr>
          <p:nvPr/>
        </p:nvPicPr>
        <p:blipFill>
          <a:blip r:embed="rId3" cstate="print"/>
          <a:srcRect/>
          <a:stretch>
            <a:fillRect/>
          </a:stretch>
        </p:blipFill>
        <p:spPr bwMode="auto">
          <a:xfrm>
            <a:off x="6156176" y="4725144"/>
            <a:ext cx="2533650" cy="18097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48"/>
            <a:ext cx="8062912" cy="936104"/>
          </a:xfrm>
        </p:spPr>
        <p:txBody>
          <a:bodyPr>
            <a:normAutofit fontScale="90000"/>
          </a:bodyPr>
          <a:lstStyle/>
          <a:p>
            <a:r>
              <a:rPr lang="en-US" b="1" dirty="0" err="1" smtClean="0">
                <a:latin typeface="Times New Roman" pitchFamily="18" charset="0"/>
                <a:cs typeface="Times New Roman" pitchFamily="18" charset="0"/>
              </a:rPr>
              <a:t>Eccrine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squamous</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metaplasia</a:t>
            </a:r>
            <a:r>
              <a:rPr lang="en-US" b="1" dirty="0" smtClean="0">
                <a:latin typeface="Times New Roman" pitchFamily="18" charset="0"/>
                <a:cs typeface="Times New Roman" pitchFamily="18" charset="0"/>
              </a:rPr>
              <a:t> </a:t>
            </a:r>
            <a:r>
              <a:rPr lang="en-US" dirty="0" smtClean="0"/>
              <a:t/>
            </a:r>
            <a:br>
              <a:rPr lang="en-US" dirty="0" smtClean="0"/>
            </a:br>
            <a:endParaRPr lang="fa-IR" dirty="0"/>
          </a:p>
        </p:txBody>
      </p:sp>
      <p:sp>
        <p:nvSpPr>
          <p:cNvPr id="3" name="Subtitle 2"/>
          <p:cNvSpPr>
            <a:spLocks noGrp="1"/>
          </p:cNvSpPr>
          <p:nvPr>
            <p:ph type="subTitle" idx="1"/>
          </p:nvPr>
        </p:nvSpPr>
        <p:spPr>
          <a:xfrm>
            <a:off x="539552" y="620688"/>
            <a:ext cx="8062912" cy="4680520"/>
          </a:xfrm>
        </p:spPr>
        <p:txBody>
          <a:bodyPr>
            <a:normAutofit fontScale="85000" lnSpcReduction="20000"/>
          </a:bodyPr>
          <a:lstStyle/>
          <a:p>
            <a:pPr algn="just" rtl="0"/>
            <a:r>
              <a:rPr lang="en-US" dirty="0" err="1" smtClean="0">
                <a:latin typeface="Times New Roman" pitchFamily="18" charset="0"/>
                <a:cs typeface="Times New Roman" pitchFamily="18" charset="0"/>
              </a:rPr>
              <a:t>Eccrine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squamous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metaplasia</a:t>
            </a:r>
            <a:r>
              <a:rPr lang="en-US" dirty="0" smtClean="0">
                <a:latin typeface="Times New Roman" pitchFamily="18" charset="0"/>
                <a:cs typeface="Times New Roman" pitchFamily="18" charset="0"/>
              </a:rPr>
              <a:t> is a rare skin reaction. It is also known as </a:t>
            </a:r>
            <a:r>
              <a:rPr lang="en-US" dirty="0" err="1" smtClean="0">
                <a:latin typeface="Times New Roman" pitchFamily="18" charset="0"/>
                <a:cs typeface="Times New Roman" pitchFamily="18" charset="0"/>
              </a:rPr>
              <a:t>syringometaplasia</a:t>
            </a:r>
            <a:r>
              <a:rPr lang="en-US" dirty="0" smtClean="0">
                <a:latin typeface="Times New Roman" pitchFamily="18" charset="0"/>
                <a:cs typeface="Times New Roman" pitchFamily="18" charset="0"/>
              </a:rPr>
              <a:t> and affects the upper part of the </a:t>
            </a:r>
            <a:r>
              <a:rPr lang="en-US" dirty="0" err="1" smtClean="0">
                <a:latin typeface="Times New Roman" pitchFamily="18" charset="0"/>
                <a:cs typeface="Times New Roman" pitchFamily="18" charset="0"/>
              </a:rPr>
              <a:t>eccrine</a:t>
            </a:r>
            <a:r>
              <a:rPr lang="en-US" dirty="0" smtClean="0">
                <a:latin typeface="Times New Roman" pitchFamily="18" charset="0"/>
                <a:cs typeface="Times New Roman" pitchFamily="18" charset="0"/>
              </a:rPr>
              <a:t> sweat duct. It presents as a non-specific red plaques or a </a:t>
            </a:r>
            <a:r>
              <a:rPr lang="en-US" dirty="0" err="1" smtClean="0">
                <a:latin typeface="Times New Roman" pitchFamily="18" charset="0"/>
                <a:cs typeface="Times New Roman" pitchFamily="18" charset="0"/>
              </a:rPr>
              <a:t>papular</a:t>
            </a:r>
            <a:r>
              <a:rPr lang="en-US" dirty="0" smtClean="0">
                <a:latin typeface="Times New Roman" pitchFamily="18" charset="0"/>
                <a:cs typeface="Times New Roman" pitchFamily="18" charset="0"/>
              </a:rPr>
              <a:t>, crusted eruption. </a:t>
            </a:r>
          </a:p>
          <a:p>
            <a:pPr algn="just" rtl="0"/>
            <a:r>
              <a:rPr lang="en-US" dirty="0" smtClean="0">
                <a:latin typeface="Times New Roman" pitchFamily="18" charset="0"/>
                <a:cs typeface="Times New Roman" pitchFamily="18" charset="0"/>
              </a:rPr>
              <a:t>A distinctive subtype affecting armpits, groin and the sides of the neck has been described. </a:t>
            </a:r>
          </a:p>
          <a:p>
            <a:pPr algn="just" rtl="0"/>
            <a:r>
              <a:rPr lang="en-US" b="1" dirty="0" smtClean="0">
                <a:latin typeface="Times New Roman" pitchFamily="18" charset="0"/>
                <a:cs typeface="Times New Roman" pitchFamily="18" charset="0"/>
              </a:rPr>
              <a:t>Which drugs are responsible? </a:t>
            </a:r>
            <a:endParaRPr lang="en-US" dirty="0" smtClean="0">
              <a:latin typeface="Times New Roman" pitchFamily="18" charset="0"/>
              <a:cs typeface="Times New Roman" pitchFamily="18" charset="0"/>
            </a:endParaRPr>
          </a:p>
          <a:p>
            <a:pPr algn="just" rtl="0"/>
            <a:r>
              <a:rPr lang="en-US" dirty="0" smtClean="0">
                <a:latin typeface="Times New Roman" pitchFamily="18" charset="0"/>
                <a:cs typeface="Times New Roman" pitchFamily="18" charset="0"/>
              </a:rPr>
              <a:t>Three large groups of chemotherapy drugs have been known to cause this skin reaction. </a:t>
            </a:r>
          </a:p>
          <a:p>
            <a:pPr lvl="0" algn="just" rtl="0"/>
            <a:r>
              <a:rPr lang="en-US" dirty="0" smtClean="0">
                <a:latin typeface="Times New Roman" pitchFamily="18" charset="0"/>
                <a:cs typeface="Times New Roman" pitchFamily="18" charset="0"/>
              </a:rPr>
              <a:t>Nitrogen mustards e.g. </a:t>
            </a:r>
            <a:r>
              <a:rPr lang="en-US" dirty="0" err="1" smtClean="0">
                <a:latin typeface="Times New Roman" pitchFamily="18" charset="0"/>
                <a:cs typeface="Times New Roman" pitchFamily="18" charset="0"/>
              </a:rPr>
              <a:t>cyclophosphamide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chlorambucil</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melphalan</a:t>
            </a:r>
            <a:r>
              <a:rPr lang="en-US" dirty="0" smtClean="0">
                <a:latin typeface="Times New Roman" pitchFamily="18" charset="0"/>
                <a:cs typeface="Times New Roman" pitchFamily="18" charset="0"/>
              </a:rPr>
              <a:t> </a:t>
            </a:r>
          </a:p>
          <a:p>
            <a:pPr lvl="0" algn="just" rtl="0"/>
            <a:r>
              <a:rPr lang="en-US" dirty="0" err="1" smtClean="0">
                <a:latin typeface="Times New Roman" pitchFamily="18" charset="0"/>
                <a:cs typeface="Times New Roman" pitchFamily="18" charset="0"/>
              </a:rPr>
              <a:t>Anthracyclines</a:t>
            </a:r>
            <a:r>
              <a:rPr lang="en-US" dirty="0" smtClean="0">
                <a:latin typeface="Times New Roman" pitchFamily="18" charset="0"/>
                <a:cs typeface="Times New Roman" pitchFamily="18" charset="0"/>
              </a:rPr>
              <a:t> e.g. doxorubicin, </a:t>
            </a:r>
            <a:r>
              <a:rPr lang="en-US" dirty="0" err="1" smtClean="0">
                <a:latin typeface="Times New Roman" pitchFamily="18" charset="0"/>
                <a:cs typeface="Times New Roman" pitchFamily="18" charset="0"/>
              </a:rPr>
              <a:t>idarubicin</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epirubicin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Antimetabolites</a:t>
            </a:r>
            <a:r>
              <a:rPr lang="en-US" dirty="0" smtClean="0">
                <a:latin typeface="Times New Roman" pitchFamily="18" charset="0"/>
                <a:cs typeface="Times New Roman" pitchFamily="18" charset="0"/>
              </a:rPr>
              <a:t> e.g. </a:t>
            </a:r>
            <a:r>
              <a:rPr lang="en-US" dirty="0" err="1" smtClean="0">
                <a:latin typeface="Times New Roman" pitchFamily="18" charset="0"/>
                <a:cs typeface="Times New Roman" pitchFamily="18" charset="0"/>
                <a:hlinkClick r:id="rId2"/>
              </a:rPr>
              <a:t>azathioprine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methotrexate</a:t>
            </a:r>
            <a:r>
              <a:rPr lang="en-US" dirty="0" smtClean="0">
                <a:latin typeface="Times New Roman" pitchFamily="18" charset="0"/>
                <a:cs typeface="Times New Roman" pitchFamily="18" charset="0"/>
              </a:rPr>
              <a:t>, fluorouracil and </a:t>
            </a:r>
            <a:r>
              <a:rPr lang="en-US" dirty="0" err="1" smtClean="0">
                <a:latin typeface="Times New Roman" pitchFamily="18" charset="0"/>
                <a:cs typeface="Times New Roman" pitchFamily="18" charset="0"/>
              </a:rPr>
              <a:t>capecitabine</a:t>
            </a:r>
            <a:r>
              <a:rPr lang="en-US" dirty="0" smtClean="0">
                <a:latin typeface="Times New Roman" pitchFamily="18" charset="0"/>
                <a:cs typeface="Times New Roman" pitchFamily="18" charset="0"/>
              </a:rPr>
              <a:t> </a:t>
            </a:r>
          </a:p>
          <a:p>
            <a:endParaRPr lang="fa-IR" dirty="0">
              <a:latin typeface="Times New Roman" pitchFamily="18" charset="0"/>
              <a:cs typeface="Times New Roman" pitchFamily="18" charset="0"/>
            </a:endParaRPr>
          </a:p>
        </p:txBody>
      </p:sp>
      <p:pic>
        <p:nvPicPr>
          <p:cNvPr id="23554" name="Picture 2" descr="C:\Users\A\Desktop\11.jpg"/>
          <p:cNvPicPr>
            <a:picLocks noChangeAspect="1" noChangeArrowheads="1"/>
          </p:cNvPicPr>
          <p:nvPr/>
        </p:nvPicPr>
        <p:blipFill>
          <a:blip r:embed="rId3" cstate="print"/>
          <a:srcRect/>
          <a:stretch>
            <a:fillRect/>
          </a:stretch>
        </p:blipFill>
        <p:spPr bwMode="auto">
          <a:xfrm>
            <a:off x="4644008" y="5301208"/>
            <a:ext cx="3286125" cy="139065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929258"/>
          </a:xfrm>
        </p:spPr>
        <p:txBody>
          <a:bodyPr>
            <a:normAutofit fontScale="90000"/>
          </a:bodyPr>
          <a:lstStyle/>
          <a:p>
            <a:pPr algn="ctr"/>
            <a:r>
              <a:rPr lang="en-US" b="1" dirty="0" err="1" smtClean="0">
                <a:latin typeface="Times New Roman" pitchFamily="18" charset="0"/>
                <a:cs typeface="Times New Roman" pitchFamily="18" charset="0"/>
              </a:rPr>
              <a:t>Hyperpigmentation</a:t>
            </a:r>
            <a:r>
              <a:rPr lang="en-US" b="1" dirty="0" smtClean="0">
                <a:latin typeface="Times New Roman" pitchFamily="18" charset="0"/>
                <a:cs typeface="Times New Roman" pitchFamily="18" charset="0"/>
              </a:rPr>
              <a:t> (excess darkening of the skin) </a:t>
            </a:r>
            <a:r>
              <a:rPr lang="en-US" dirty="0" smtClean="0"/>
              <a:t/>
            </a:r>
            <a:br>
              <a:rPr lang="en-US" dirty="0" smtClean="0"/>
            </a:br>
            <a:endParaRPr lang="fa-IR" dirty="0"/>
          </a:p>
        </p:txBody>
      </p:sp>
      <p:sp>
        <p:nvSpPr>
          <p:cNvPr id="3" name="Content Placeholder 2"/>
          <p:cNvSpPr>
            <a:spLocks noGrp="1"/>
          </p:cNvSpPr>
          <p:nvPr>
            <p:ph idx="1"/>
          </p:nvPr>
        </p:nvSpPr>
        <p:spPr>
          <a:xfrm>
            <a:off x="467544" y="1196752"/>
            <a:ext cx="8229600" cy="5112568"/>
          </a:xfrm>
        </p:spPr>
        <p:txBody>
          <a:bodyPr>
            <a:normAutofit fontScale="77500" lnSpcReduction="20000"/>
          </a:bodyPr>
          <a:lstStyle/>
          <a:p>
            <a:pPr algn="just" rtl="0"/>
            <a:r>
              <a:rPr lang="en-US" dirty="0" smtClean="0">
                <a:latin typeface="Times New Roman" pitchFamily="18" charset="0"/>
                <a:cs typeface="Times New Roman" pitchFamily="18" charset="0"/>
              </a:rPr>
              <a:t>The most unique pattern of </a:t>
            </a:r>
            <a:r>
              <a:rPr lang="en-US" dirty="0" err="1" smtClean="0">
                <a:latin typeface="Times New Roman" pitchFamily="18" charset="0"/>
                <a:cs typeface="Times New Roman" pitchFamily="18" charset="0"/>
              </a:rPr>
              <a:t>hyperpigmentation</a:t>
            </a:r>
            <a:r>
              <a:rPr lang="en-US" dirty="0" smtClean="0">
                <a:latin typeface="Times New Roman" pitchFamily="18" charset="0"/>
                <a:cs typeface="Times New Roman" pitchFamily="18" charset="0"/>
              </a:rPr>
              <a:t> is the </a:t>
            </a:r>
            <a:r>
              <a:rPr lang="en-US" dirty="0" smtClean="0">
                <a:latin typeface="Times New Roman" pitchFamily="18" charset="0"/>
                <a:cs typeface="Times New Roman" pitchFamily="18" charset="0"/>
                <a:hlinkClick r:id="rId2"/>
              </a:rPr>
              <a:t>flagellate </a:t>
            </a:r>
            <a:r>
              <a:rPr lang="en-US" dirty="0" err="1" smtClean="0">
                <a:latin typeface="Times New Roman" pitchFamily="18" charset="0"/>
                <a:cs typeface="Times New Roman" pitchFamily="18" charset="0"/>
                <a:hlinkClick r:id="rId2"/>
              </a:rPr>
              <a:t>hyperpigmentation</a:t>
            </a:r>
            <a:r>
              <a:rPr lang="en-US" dirty="0" smtClean="0">
                <a:latin typeface="Times New Roman" pitchFamily="18" charset="0"/>
                <a:cs typeface="Times New Roman" pitchFamily="18" charset="0"/>
                <a:hlinkClick r:id="rId2"/>
              </a:rPr>
              <a:t> </a:t>
            </a:r>
            <a:r>
              <a:rPr lang="en-US" dirty="0" smtClean="0">
                <a:latin typeface="Times New Roman" pitchFamily="18" charset="0"/>
                <a:cs typeface="Times New Roman" pitchFamily="18" charset="0"/>
              </a:rPr>
              <a:t>caused by </a:t>
            </a:r>
            <a:r>
              <a:rPr lang="en-US" dirty="0" err="1" smtClean="0">
                <a:latin typeface="Times New Roman" pitchFamily="18" charset="0"/>
                <a:cs typeface="Times New Roman" pitchFamily="18" charset="0"/>
              </a:rPr>
              <a:t>bleomycin</a:t>
            </a:r>
            <a:r>
              <a:rPr lang="en-US" dirty="0" smtClean="0">
                <a:latin typeface="Times New Roman" pitchFamily="18" charset="0"/>
                <a:cs typeface="Times New Roman" pitchFamily="18" charset="0"/>
              </a:rPr>
              <a:t>. This reaction occurs as dark brown linear streaks about 10cm in length and </a:t>
            </a:r>
            <a:r>
              <a:rPr lang="en-US" dirty="0" err="1" smtClean="0">
                <a:latin typeface="Times New Roman" pitchFamily="18" charset="0"/>
                <a:cs typeface="Times New Roman" pitchFamily="18" charset="0"/>
              </a:rPr>
              <a:t>criss</a:t>
            </a:r>
            <a:r>
              <a:rPr lang="en-US" dirty="0" smtClean="0">
                <a:latin typeface="Times New Roman" pitchFamily="18" charset="0"/>
                <a:cs typeface="Times New Roman" pitchFamily="18" charset="0"/>
              </a:rPr>
              <a:t>-crossing one another in a pattern resembling a flagella (whip-like structure of certain bacteria that assists them in moving). </a:t>
            </a:r>
          </a:p>
          <a:p>
            <a:pPr algn="just" rtl="0"/>
            <a:r>
              <a:rPr lang="en-US" dirty="0" smtClean="0">
                <a:latin typeface="Times New Roman" pitchFamily="18" charset="0"/>
                <a:cs typeface="Times New Roman" pitchFamily="18" charset="0"/>
              </a:rPr>
              <a:t>Various mechanisms have been reported to explain the cause of this </a:t>
            </a:r>
            <a:r>
              <a:rPr lang="en-US" dirty="0" err="1" smtClean="0">
                <a:latin typeface="Times New Roman" pitchFamily="18" charset="0"/>
                <a:cs typeface="Times New Roman" pitchFamily="18" charset="0"/>
              </a:rPr>
              <a:t>hyperpigmentation</a:t>
            </a:r>
            <a:r>
              <a:rPr lang="en-US" dirty="0" smtClean="0">
                <a:latin typeface="Times New Roman" pitchFamily="18" charset="0"/>
                <a:cs typeface="Times New Roman" pitchFamily="18" charset="0"/>
              </a:rPr>
              <a:t>. The most well accepted hypothesis is that </a:t>
            </a:r>
            <a:r>
              <a:rPr lang="en-US" dirty="0" err="1" smtClean="0">
                <a:latin typeface="Times New Roman" pitchFamily="18" charset="0"/>
                <a:cs typeface="Times New Roman" pitchFamily="18" charset="0"/>
              </a:rPr>
              <a:t>bleomycin</a:t>
            </a:r>
            <a:r>
              <a:rPr lang="en-US" dirty="0" smtClean="0">
                <a:latin typeface="Times New Roman" pitchFamily="18" charset="0"/>
                <a:cs typeface="Times New Roman" pitchFamily="18" charset="0"/>
              </a:rPr>
              <a:t> induces </a:t>
            </a:r>
            <a:r>
              <a:rPr lang="en-US" dirty="0" err="1" smtClean="0">
                <a:latin typeface="Times New Roman" pitchFamily="18" charset="0"/>
                <a:cs typeface="Times New Roman" pitchFamily="18" charset="0"/>
              </a:rPr>
              <a:t>pruritus</a:t>
            </a:r>
            <a:r>
              <a:rPr lang="en-US" dirty="0" smtClean="0">
                <a:latin typeface="Times New Roman" pitchFamily="18" charset="0"/>
                <a:cs typeface="Times New Roman" pitchFamily="18" charset="0"/>
              </a:rPr>
              <a:t> (itching) of the trunk causing the patient to scratch. The action of scratching causes local accumulation of </a:t>
            </a:r>
            <a:r>
              <a:rPr lang="en-US" dirty="0" err="1" smtClean="0">
                <a:latin typeface="Times New Roman" pitchFamily="18" charset="0"/>
                <a:cs typeface="Times New Roman" pitchFamily="18" charset="0"/>
              </a:rPr>
              <a:t>bleomycin</a:t>
            </a:r>
            <a:r>
              <a:rPr lang="en-US" dirty="0" smtClean="0">
                <a:latin typeface="Times New Roman" pitchFamily="18" charset="0"/>
                <a:cs typeface="Times New Roman" pitchFamily="18" charset="0"/>
              </a:rPr>
              <a:t> into the skin. </a:t>
            </a:r>
          </a:p>
          <a:p>
            <a:pPr algn="just" rtl="0"/>
            <a:r>
              <a:rPr lang="en-US" b="1" dirty="0" smtClean="0">
                <a:latin typeface="Times New Roman" pitchFamily="18" charset="0"/>
                <a:cs typeface="Times New Roman" pitchFamily="18" charset="0"/>
              </a:rPr>
              <a:t>What other drugs can cause </a:t>
            </a:r>
            <a:r>
              <a:rPr lang="en-US" b="1" dirty="0" err="1" smtClean="0">
                <a:latin typeface="Times New Roman" pitchFamily="18" charset="0"/>
                <a:cs typeface="Times New Roman" pitchFamily="18" charset="0"/>
              </a:rPr>
              <a:t>hyperpigmentation</a:t>
            </a:r>
            <a:r>
              <a:rPr lang="en-US"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rtl="0"/>
            <a:r>
              <a:rPr lang="en-US" dirty="0" smtClean="0">
                <a:latin typeface="Times New Roman" pitchFamily="18" charset="0"/>
                <a:cs typeface="Times New Roman" pitchFamily="18" charset="0"/>
              </a:rPr>
              <a:t>Fluorouracil, </a:t>
            </a:r>
            <a:r>
              <a:rPr lang="en-US" dirty="0" err="1" smtClean="0">
                <a:latin typeface="Times New Roman" pitchFamily="18" charset="0"/>
                <a:cs typeface="Times New Roman" pitchFamily="18" charset="0"/>
              </a:rPr>
              <a:t>vinorelbine</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daunorubicin</a:t>
            </a:r>
            <a:r>
              <a:rPr lang="en-US" dirty="0" smtClean="0">
                <a:latin typeface="Times New Roman" pitchFamily="18" charset="0"/>
                <a:cs typeface="Times New Roman" pitchFamily="18" charset="0"/>
              </a:rPr>
              <a:t> can cause </a:t>
            </a:r>
            <a:r>
              <a:rPr lang="en-US" dirty="0" err="1" smtClean="0">
                <a:latin typeface="Times New Roman" pitchFamily="18" charset="0"/>
                <a:cs typeface="Times New Roman" pitchFamily="18" charset="0"/>
              </a:rPr>
              <a:t>hyperpigmentation</a:t>
            </a:r>
            <a:r>
              <a:rPr lang="en-US" dirty="0" smtClean="0">
                <a:latin typeface="Times New Roman" pitchFamily="18" charset="0"/>
                <a:cs typeface="Times New Roman" pitchFamily="18" charset="0"/>
              </a:rPr>
              <a:t> of the skin, nails and oral mucosa. Although not characteristically flagellate in nature, pigmentation caused by these agents can follow the distribution of veins (called serpentine </a:t>
            </a:r>
            <a:r>
              <a:rPr lang="en-US" dirty="0" err="1" smtClean="0">
                <a:latin typeface="Times New Roman" pitchFamily="18" charset="0"/>
                <a:cs typeface="Times New Roman" pitchFamily="18" charset="0"/>
              </a:rPr>
              <a:t>supravenous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hyperpigmentation</a:t>
            </a:r>
            <a:r>
              <a:rPr lang="en-US" dirty="0" smtClean="0">
                <a:latin typeface="Times New Roman" pitchFamily="18" charset="0"/>
                <a:cs typeface="Times New Roman" pitchFamily="18" charset="0"/>
              </a:rPr>
              <a:t>) or may simply be patchy and macular (flat nonspecific </a:t>
            </a:r>
            <a:r>
              <a:rPr lang="en-US" dirty="0" err="1" smtClean="0">
                <a:latin typeface="Times New Roman" pitchFamily="18" charset="0"/>
                <a:cs typeface="Times New Roman" pitchFamily="18" charset="0"/>
              </a:rPr>
              <a:t>colour</a:t>
            </a:r>
            <a:r>
              <a:rPr lang="en-US" dirty="0" smtClean="0">
                <a:latin typeface="Times New Roman" pitchFamily="18" charset="0"/>
                <a:cs typeface="Times New Roman" pitchFamily="18" charset="0"/>
              </a:rPr>
              <a:t> change). </a:t>
            </a:r>
          </a:p>
          <a:p>
            <a:pPr algn="just"/>
            <a:endParaRPr lang="fa-I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err="1" smtClean="0">
                <a:latin typeface="Times New Roman" pitchFamily="18" charset="0"/>
                <a:cs typeface="Times New Roman" pitchFamily="18" charset="0"/>
              </a:rPr>
              <a:t>Hyperpigmentation</a:t>
            </a:r>
            <a:r>
              <a:rPr lang="en-US" sz="3600" b="1" dirty="0" smtClean="0">
                <a:latin typeface="Times New Roman" pitchFamily="18" charset="0"/>
                <a:cs typeface="Times New Roman" pitchFamily="18" charset="0"/>
              </a:rPr>
              <a:t> (excess darkening of the skin)</a:t>
            </a:r>
            <a:endParaRPr lang="fa-IR" sz="3600" dirty="0"/>
          </a:p>
        </p:txBody>
      </p:sp>
      <p:pic>
        <p:nvPicPr>
          <p:cNvPr id="24578" name="Picture 2" descr="C:\Users\A\Desktop\14.jpg"/>
          <p:cNvPicPr>
            <a:picLocks noChangeAspect="1" noChangeArrowheads="1"/>
          </p:cNvPicPr>
          <p:nvPr/>
        </p:nvPicPr>
        <p:blipFill>
          <a:blip r:embed="rId2" cstate="print"/>
          <a:srcRect/>
          <a:stretch>
            <a:fillRect/>
          </a:stretch>
        </p:blipFill>
        <p:spPr bwMode="auto">
          <a:xfrm>
            <a:off x="467544" y="2060848"/>
            <a:ext cx="3456384" cy="2736304"/>
          </a:xfrm>
          <a:prstGeom prst="rect">
            <a:avLst/>
          </a:prstGeom>
          <a:noFill/>
        </p:spPr>
      </p:pic>
      <p:pic>
        <p:nvPicPr>
          <p:cNvPr id="24579" name="Picture 3" descr="C:\Users\A\Desktop\15.jpg"/>
          <p:cNvPicPr>
            <a:picLocks noChangeAspect="1" noChangeArrowheads="1"/>
          </p:cNvPicPr>
          <p:nvPr/>
        </p:nvPicPr>
        <p:blipFill>
          <a:blip r:embed="rId3" cstate="print"/>
          <a:srcRect/>
          <a:stretch>
            <a:fillRect/>
          </a:stretch>
        </p:blipFill>
        <p:spPr bwMode="auto">
          <a:xfrm>
            <a:off x="4932040" y="2132856"/>
            <a:ext cx="3528392" cy="266429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85242"/>
          </a:xfrm>
        </p:spPr>
        <p:txBody>
          <a:bodyPr>
            <a:normAutofit fontScale="90000"/>
          </a:bodyPr>
          <a:lstStyle/>
          <a:p>
            <a:pPr algn="ctr"/>
            <a:r>
              <a:rPr lang="en-US" b="1" dirty="0" smtClean="0">
                <a:latin typeface="Times New Roman" pitchFamily="18" charset="0"/>
                <a:cs typeface="Times New Roman" pitchFamily="18" charset="0"/>
              </a:rPr>
              <a:t>Nail changes </a:t>
            </a:r>
            <a:r>
              <a:rPr lang="en-US" dirty="0" smtClean="0"/>
              <a:t/>
            </a:r>
            <a:br>
              <a:rPr lang="en-US" dirty="0" smtClean="0"/>
            </a:br>
            <a:endParaRPr lang="fa-IR" dirty="0"/>
          </a:p>
        </p:txBody>
      </p:sp>
      <p:sp>
        <p:nvSpPr>
          <p:cNvPr id="3" name="Content Placeholder 2"/>
          <p:cNvSpPr>
            <a:spLocks noGrp="1"/>
          </p:cNvSpPr>
          <p:nvPr>
            <p:ph idx="1"/>
          </p:nvPr>
        </p:nvSpPr>
        <p:spPr>
          <a:xfrm>
            <a:off x="395536" y="692696"/>
            <a:ext cx="8229600" cy="4680520"/>
          </a:xfrm>
        </p:spPr>
        <p:txBody>
          <a:bodyPr>
            <a:normAutofit fontScale="55000" lnSpcReduction="20000"/>
          </a:bodyPr>
          <a:lstStyle/>
          <a:p>
            <a:pPr algn="just" rtl="0"/>
            <a:r>
              <a:rPr lang="en-US" dirty="0" smtClean="0"/>
              <a:t>There are several changes that can occur in the nail (</a:t>
            </a:r>
            <a:r>
              <a:rPr lang="en-US" dirty="0" smtClean="0">
                <a:hlinkClick r:id="rId2"/>
              </a:rPr>
              <a:t>nail diseases</a:t>
            </a:r>
            <a:r>
              <a:rPr lang="en-US" dirty="0" smtClean="0"/>
              <a:t>). This is due to direct toxicity of the chemotherapy drug to the nail plate. </a:t>
            </a:r>
          </a:p>
          <a:p>
            <a:pPr lvl="0" algn="just" rtl="0"/>
            <a:r>
              <a:rPr lang="en-US" dirty="0" smtClean="0"/>
              <a:t>Beau's line – a transverse groove in the nail plate </a:t>
            </a:r>
          </a:p>
          <a:p>
            <a:pPr lvl="0" algn="just" rtl="0"/>
            <a:r>
              <a:rPr lang="en-US" dirty="0" err="1" smtClean="0">
                <a:hlinkClick r:id="rId3"/>
              </a:rPr>
              <a:t>Onycholysis</a:t>
            </a:r>
            <a:r>
              <a:rPr lang="en-US" dirty="0" smtClean="0">
                <a:hlinkClick r:id="rId3"/>
              </a:rPr>
              <a:t> </a:t>
            </a:r>
            <a:r>
              <a:rPr lang="en-US" dirty="0" smtClean="0"/>
              <a:t>– separation of the nail plate from the underlying nail bed </a:t>
            </a:r>
          </a:p>
          <a:p>
            <a:pPr lvl="0" algn="just" rtl="0"/>
            <a:r>
              <a:rPr lang="en-US" dirty="0" err="1" smtClean="0"/>
              <a:t>Onchomadesis</a:t>
            </a:r>
            <a:r>
              <a:rPr lang="en-US" dirty="0" smtClean="0"/>
              <a:t> – loss of the entire nail </a:t>
            </a:r>
          </a:p>
          <a:p>
            <a:pPr lvl="0" algn="just" rtl="0"/>
            <a:r>
              <a:rPr lang="en-US" dirty="0" smtClean="0"/>
              <a:t>Nail pain, thickening and/or thinning </a:t>
            </a:r>
          </a:p>
          <a:p>
            <a:pPr lvl="0" algn="just" rtl="0"/>
            <a:r>
              <a:rPr lang="en-US" dirty="0" smtClean="0"/>
              <a:t>Hyper- or hypo-pigmentation – pale or dark streaks in the nail plate </a:t>
            </a:r>
          </a:p>
          <a:p>
            <a:pPr lvl="0" algn="just" rtl="0"/>
            <a:r>
              <a:rPr lang="en-US" dirty="0" err="1" smtClean="0"/>
              <a:t>Paronychia</a:t>
            </a:r>
            <a:r>
              <a:rPr lang="en-US" dirty="0" smtClean="0"/>
              <a:t> </a:t>
            </a:r>
          </a:p>
          <a:p>
            <a:pPr algn="just" rtl="0"/>
            <a:r>
              <a:rPr lang="en-US" b="1" dirty="0" smtClean="0"/>
              <a:t>Which drugs are responsible? </a:t>
            </a:r>
            <a:endParaRPr lang="en-US" dirty="0" smtClean="0"/>
          </a:p>
          <a:p>
            <a:pPr algn="just" rtl="0"/>
            <a:r>
              <a:rPr lang="en-US" dirty="0" smtClean="0"/>
              <a:t>Two groups of chemotherapy drugs are particularly prone to cause nail changes: </a:t>
            </a:r>
          </a:p>
          <a:p>
            <a:pPr lvl="0" algn="just" rtl="0"/>
            <a:r>
              <a:rPr lang="en-US" dirty="0" err="1" smtClean="0"/>
              <a:t>Taxanes</a:t>
            </a:r>
            <a:r>
              <a:rPr lang="en-US" dirty="0" smtClean="0"/>
              <a:t> e.g. </a:t>
            </a:r>
            <a:r>
              <a:rPr lang="en-US" dirty="0" err="1" smtClean="0"/>
              <a:t>docetaxel</a:t>
            </a:r>
            <a:r>
              <a:rPr lang="en-US" dirty="0" smtClean="0"/>
              <a:t> and </a:t>
            </a:r>
            <a:r>
              <a:rPr lang="en-US" dirty="0" err="1" smtClean="0"/>
              <a:t>paclitaxel</a:t>
            </a:r>
            <a:r>
              <a:rPr lang="en-US" dirty="0" smtClean="0"/>
              <a:t> </a:t>
            </a:r>
          </a:p>
          <a:p>
            <a:pPr lvl="0" algn="just" rtl="0"/>
            <a:r>
              <a:rPr lang="en-US" dirty="0" err="1" smtClean="0"/>
              <a:t>Anthracyclines</a:t>
            </a:r>
            <a:r>
              <a:rPr lang="en-US" dirty="0" smtClean="0"/>
              <a:t> e.g. doxorubicin, </a:t>
            </a:r>
            <a:r>
              <a:rPr lang="en-US" dirty="0" err="1" smtClean="0"/>
              <a:t>idarubicin</a:t>
            </a:r>
            <a:r>
              <a:rPr lang="en-US" dirty="0" smtClean="0"/>
              <a:t> and </a:t>
            </a:r>
            <a:r>
              <a:rPr lang="en-US" dirty="0" err="1" smtClean="0"/>
              <a:t>epirubicin</a:t>
            </a:r>
            <a:r>
              <a:rPr lang="en-US" dirty="0" smtClean="0"/>
              <a:t>. </a:t>
            </a:r>
          </a:p>
          <a:p>
            <a:pPr algn="just" rtl="0"/>
            <a:r>
              <a:rPr lang="en-US" dirty="0" smtClean="0"/>
              <a:t>Nail changes may also be seen with </a:t>
            </a:r>
            <a:r>
              <a:rPr lang="en-US" dirty="0" err="1" smtClean="0"/>
              <a:t>hydroxyurea</a:t>
            </a:r>
            <a:r>
              <a:rPr lang="en-US" dirty="0" smtClean="0"/>
              <a:t>. </a:t>
            </a:r>
          </a:p>
          <a:p>
            <a:pPr algn="just" rtl="0"/>
            <a:r>
              <a:rPr lang="en-US" dirty="0" err="1" smtClean="0"/>
              <a:t>Paronychia</a:t>
            </a:r>
            <a:r>
              <a:rPr lang="en-US" dirty="0" smtClean="0"/>
              <a:t> has also been observed and they occur with an incidence of 10-15% with EGFR therapy and &lt; 1% with </a:t>
            </a:r>
            <a:r>
              <a:rPr lang="en-US" dirty="0" err="1" smtClean="0"/>
              <a:t>capecitabine</a:t>
            </a:r>
            <a:r>
              <a:rPr lang="en-US" dirty="0" smtClean="0"/>
              <a:t> therapy. Although supportive therapy is the best form of treatment, there has been some success with the use of </a:t>
            </a:r>
            <a:r>
              <a:rPr lang="en-US" dirty="0" err="1" smtClean="0"/>
              <a:t>doxycycline</a:t>
            </a:r>
            <a:r>
              <a:rPr lang="en-US" dirty="0" smtClean="0"/>
              <a:t>. In its most severe form a </a:t>
            </a:r>
            <a:r>
              <a:rPr lang="en-US" dirty="0" err="1" smtClean="0"/>
              <a:t>pyogenic</a:t>
            </a:r>
            <a:r>
              <a:rPr lang="en-US" dirty="0" smtClean="0"/>
              <a:t> </a:t>
            </a:r>
            <a:r>
              <a:rPr lang="en-US" dirty="0" err="1" smtClean="0"/>
              <a:t>granuloma</a:t>
            </a:r>
            <a:r>
              <a:rPr lang="en-US" dirty="0" smtClean="0"/>
              <a:t> can occur. </a:t>
            </a:r>
          </a:p>
          <a:p>
            <a:pPr algn="just"/>
            <a:endParaRPr lang="fa-IR" dirty="0"/>
          </a:p>
        </p:txBody>
      </p:sp>
      <p:pic>
        <p:nvPicPr>
          <p:cNvPr id="25602" name="Picture 2" descr="C:\Users\A\Desktop\17.jpg"/>
          <p:cNvPicPr>
            <a:picLocks noChangeAspect="1" noChangeArrowheads="1"/>
          </p:cNvPicPr>
          <p:nvPr/>
        </p:nvPicPr>
        <p:blipFill>
          <a:blip r:embed="rId4" cstate="print"/>
          <a:srcRect/>
          <a:stretch>
            <a:fillRect/>
          </a:stretch>
        </p:blipFill>
        <p:spPr bwMode="auto">
          <a:xfrm>
            <a:off x="6012160" y="5085184"/>
            <a:ext cx="2857500" cy="16002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85242"/>
          </a:xfrm>
        </p:spPr>
        <p:txBody>
          <a:bodyPr>
            <a:normAutofit fontScale="90000"/>
          </a:bodyPr>
          <a:lstStyle/>
          <a:p>
            <a:pPr algn="ctr"/>
            <a:r>
              <a:rPr lang="en-US" b="1" dirty="0" err="1" smtClean="0">
                <a:latin typeface="Times New Roman" pitchFamily="18" charset="0"/>
                <a:cs typeface="Times New Roman" pitchFamily="18" charset="0"/>
              </a:rPr>
              <a:t>Mucositis</a:t>
            </a:r>
            <a:r>
              <a:rPr lang="en-US" b="1" dirty="0" smtClean="0"/>
              <a:t> </a:t>
            </a:r>
            <a:r>
              <a:rPr lang="en-US" dirty="0" smtClean="0"/>
              <a:t/>
            </a:r>
            <a:br>
              <a:rPr lang="en-US" dirty="0" smtClean="0"/>
            </a:br>
            <a:endParaRPr lang="fa-IR" dirty="0"/>
          </a:p>
        </p:txBody>
      </p:sp>
      <p:sp>
        <p:nvSpPr>
          <p:cNvPr id="3" name="Content Placeholder 2"/>
          <p:cNvSpPr>
            <a:spLocks noGrp="1"/>
          </p:cNvSpPr>
          <p:nvPr>
            <p:ph idx="1"/>
          </p:nvPr>
        </p:nvSpPr>
        <p:spPr>
          <a:xfrm>
            <a:off x="467544" y="692696"/>
            <a:ext cx="8229600" cy="3744416"/>
          </a:xfrm>
        </p:spPr>
        <p:txBody>
          <a:bodyPr>
            <a:noAutofit/>
          </a:bodyPr>
          <a:lstStyle/>
          <a:p>
            <a:pPr algn="just" rtl="0"/>
            <a:r>
              <a:rPr lang="en-US" sz="1800" dirty="0" err="1" smtClean="0">
                <a:latin typeface="Times New Roman" pitchFamily="18" charset="0"/>
                <a:cs typeface="Times New Roman" pitchFamily="18" charset="0"/>
              </a:rPr>
              <a:t>Mucositis</a:t>
            </a:r>
            <a:r>
              <a:rPr lang="en-US" sz="1800" dirty="0" smtClean="0">
                <a:latin typeface="Times New Roman" pitchFamily="18" charset="0"/>
                <a:cs typeface="Times New Roman" pitchFamily="18" charset="0"/>
              </a:rPr>
              <a:t> refers to inflammation of mucosal surfaces. The lining of the mouth and the gastrointestinal tract are extremely susceptible to being damaged by chemotherapy drugs due to high cell regeneration and growth rate. Up to 80% of chemotherapy patients suffer from this complication. </a:t>
            </a:r>
          </a:p>
          <a:p>
            <a:pPr algn="just" rtl="0"/>
            <a:r>
              <a:rPr lang="en-US" sz="1800" dirty="0" smtClean="0">
                <a:latin typeface="Times New Roman" pitchFamily="18" charset="0"/>
                <a:cs typeface="Times New Roman" pitchFamily="18" charset="0"/>
              </a:rPr>
              <a:t>The symptoms begin with burning and </a:t>
            </a:r>
            <a:r>
              <a:rPr lang="en-US" sz="1800" dirty="0" err="1" smtClean="0">
                <a:latin typeface="Times New Roman" pitchFamily="18" charset="0"/>
                <a:cs typeface="Times New Roman" pitchFamily="18" charset="0"/>
              </a:rPr>
              <a:t>erythema</a:t>
            </a:r>
            <a:r>
              <a:rPr lang="en-US" sz="1800" dirty="0" smtClean="0">
                <a:latin typeface="Times New Roman" pitchFamily="18" charset="0"/>
                <a:cs typeface="Times New Roman" pitchFamily="18" charset="0"/>
              </a:rPr>
              <a:t> of the mouth followed by erosions and ulcerations that are intensely painful. Although the signs in the mouth are most apparent, any part of the gastrointestinal tract may be involved so patients may also develop </a:t>
            </a:r>
            <a:r>
              <a:rPr lang="en-US" sz="1800" dirty="0" err="1" smtClean="0">
                <a:latin typeface="Times New Roman" pitchFamily="18" charset="0"/>
                <a:cs typeface="Times New Roman" pitchFamily="18" charset="0"/>
              </a:rPr>
              <a:t>diarrhoea</a:t>
            </a:r>
            <a:r>
              <a:rPr lang="en-US" sz="1800" dirty="0" smtClean="0">
                <a:latin typeface="Times New Roman" pitchFamily="18" charset="0"/>
                <a:cs typeface="Times New Roman" pitchFamily="18" charset="0"/>
              </a:rPr>
              <a:t>. </a:t>
            </a:r>
          </a:p>
          <a:p>
            <a:pPr algn="just" rtl="0"/>
            <a:r>
              <a:rPr lang="en-US" sz="1800" b="1" dirty="0" smtClean="0">
                <a:latin typeface="Times New Roman" pitchFamily="18" charset="0"/>
                <a:cs typeface="Times New Roman" pitchFamily="18" charset="0"/>
              </a:rPr>
              <a:t>Which drugs are responsible? </a:t>
            </a:r>
            <a:endParaRPr lang="en-US" sz="1800" dirty="0" smtClean="0">
              <a:latin typeface="Times New Roman" pitchFamily="18" charset="0"/>
              <a:cs typeface="Times New Roman" pitchFamily="18" charset="0"/>
            </a:endParaRPr>
          </a:p>
          <a:p>
            <a:pPr algn="just" rtl="0"/>
            <a:r>
              <a:rPr lang="en-US" sz="1800" dirty="0" smtClean="0">
                <a:latin typeface="Times New Roman" pitchFamily="18" charset="0"/>
                <a:cs typeface="Times New Roman" pitchFamily="18" charset="0"/>
              </a:rPr>
              <a:t>Almost all chemotherapy drugs have a potential to cause </a:t>
            </a:r>
            <a:r>
              <a:rPr lang="en-US" sz="1800" dirty="0" err="1" smtClean="0">
                <a:latin typeface="Times New Roman" pitchFamily="18" charset="0"/>
                <a:cs typeface="Times New Roman" pitchFamily="18" charset="0"/>
              </a:rPr>
              <a:t>mucositis</a:t>
            </a:r>
            <a:r>
              <a:rPr lang="en-US" sz="1800" dirty="0" smtClean="0">
                <a:latin typeface="Times New Roman" pitchFamily="18" charset="0"/>
                <a:cs typeface="Times New Roman" pitchFamily="18" charset="0"/>
              </a:rPr>
              <a:t> but agents that affect DNA synthesis and are S-phase specific (this is the synthesis phase of the cell cycle) cause the most </a:t>
            </a:r>
            <a:r>
              <a:rPr lang="en-US" sz="1800" dirty="0" err="1" smtClean="0">
                <a:latin typeface="Times New Roman" pitchFamily="18" charset="0"/>
                <a:cs typeface="Times New Roman" pitchFamily="18" charset="0"/>
              </a:rPr>
              <a:t>mucositis</a:t>
            </a:r>
            <a:r>
              <a:rPr lang="en-US" sz="1800" dirty="0" smtClean="0">
                <a:latin typeface="Times New Roman" pitchFamily="18" charset="0"/>
                <a:cs typeface="Times New Roman" pitchFamily="18" charset="0"/>
              </a:rPr>
              <a:t>. </a:t>
            </a:r>
          </a:p>
          <a:p>
            <a:pPr algn="just" rtl="0"/>
            <a:r>
              <a:rPr lang="en-US" sz="1800" dirty="0" smtClean="0">
                <a:latin typeface="Times New Roman" pitchFamily="18" charset="0"/>
                <a:cs typeface="Times New Roman" pitchFamily="18" charset="0"/>
              </a:rPr>
              <a:t>Examples include: </a:t>
            </a:r>
          </a:p>
          <a:p>
            <a:pPr lvl="0" algn="just" rtl="0"/>
            <a:r>
              <a:rPr lang="en-US" sz="1800" dirty="0" err="1" smtClean="0">
                <a:latin typeface="Times New Roman" pitchFamily="18" charset="0"/>
                <a:cs typeface="Times New Roman" pitchFamily="18" charset="0"/>
              </a:rPr>
              <a:t>Methotrexate</a:t>
            </a:r>
            <a:r>
              <a:rPr lang="en-US" sz="1800" dirty="0" smtClean="0">
                <a:latin typeface="Times New Roman" pitchFamily="18" charset="0"/>
                <a:cs typeface="Times New Roman" pitchFamily="18" charset="0"/>
              </a:rPr>
              <a:t> </a:t>
            </a:r>
          </a:p>
          <a:p>
            <a:pPr lvl="0" algn="l" rtl="0"/>
            <a:r>
              <a:rPr lang="en-US" sz="1800" dirty="0" err="1" smtClean="0">
                <a:latin typeface="Times New Roman" pitchFamily="18" charset="0"/>
                <a:cs typeface="Times New Roman" pitchFamily="18" charset="0"/>
              </a:rPr>
              <a:t>Anthracycline</a:t>
            </a:r>
            <a:r>
              <a:rPr lang="en-US" sz="1800" dirty="0" smtClean="0">
                <a:latin typeface="Times New Roman" pitchFamily="18" charset="0"/>
                <a:cs typeface="Times New Roman" pitchFamily="18" charset="0"/>
              </a:rPr>
              <a:t> drugs </a:t>
            </a:r>
          </a:p>
          <a:p>
            <a:pPr lvl="0" algn="l" rtl="0"/>
            <a:r>
              <a:rPr lang="en-US" sz="1800" dirty="0" err="1" smtClean="0">
                <a:latin typeface="Times New Roman" pitchFamily="18" charset="0"/>
                <a:cs typeface="Times New Roman" pitchFamily="18" charset="0"/>
              </a:rPr>
              <a:t>Cyclophosphamide</a:t>
            </a:r>
            <a:r>
              <a:rPr lang="en-US" sz="1800" dirty="0" smtClean="0">
                <a:latin typeface="Times New Roman" pitchFamily="18" charset="0"/>
                <a:cs typeface="Times New Roman" pitchFamily="18" charset="0"/>
              </a:rPr>
              <a:t>. </a:t>
            </a:r>
          </a:p>
          <a:p>
            <a:endParaRPr lang="fa-IR" sz="1600" dirty="0"/>
          </a:p>
        </p:txBody>
      </p:sp>
      <p:pic>
        <p:nvPicPr>
          <p:cNvPr id="26626" name="Picture 2" descr="C:\Users\A\Desktop\19.jpg"/>
          <p:cNvPicPr>
            <a:picLocks noChangeAspect="1" noChangeArrowheads="1"/>
          </p:cNvPicPr>
          <p:nvPr/>
        </p:nvPicPr>
        <p:blipFill>
          <a:blip r:embed="rId2" cstate="print"/>
          <a:srcRect/>
          <a:stretch>
            <a:fillRect/>
          </a:stretch>
        </p:blipFill>
        <p:spPr bwMode="auto">
          <a:xfrm>
            <a:off x="6660232" y="4293096"/>
            <a:ext cx="2247900" cy="2038350"/>
          </a:xfrm>
          <a:prstGeom prst="rect">
            <a:avLst/>
          </a:prstGeom>
          <a:noFill/>
        </p:spPr>
      </p:pic>
      <p:pic>
        <p:nvPicPr>
          <p:cNvPr id="8" name="Picture 4" descr="C:\Users\A\Desktop\21.jpg"/>
          <p:cNvPicPr>
            <a:picLocks noChangeAspect="1" noChangeArrowheads="1"/>
          </p:cNvPicPr>
          <p:nvPr/>
        </p:nvPicPr>
        <p:blipFill>
          <a:blip r:embed="rId3" cstate="print"/>
          <a:srcRect/>
          <a:stretch>
            <a:fillRect/>
          </a:stretch>
        </p:blipFill>
        <p:spPr bwMode="auto">
          <a:xfrm>
            <a:off x="3635896" y="4365103"/>
            <a:ext cx="2901308" cy="20162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32656"/>
            <a:ext cx="8062912" cy="936104"/>
          </a:xfrm>
        </p:spPr>
        <p:txBody>
          <a:bodyPr>
            <a:normAutofit fontScale="90000"/>
          </a:bodyPr>
          <a:lstStyle/>
          <a:p>
            <a:r>
              <a:rPr lang="en-US" b="1" dirty="0" smtClean="0">
                <a:latin typeface="Times New Roman" pitchFamily="18" charset="0"/>
                <a:cs typeface="Times New Roman" pitchFamily="18" charset="0"/>
              </a:rPr>
              <a:t>Sclerotic dermal reactions </a:t>
            </a:r>
            <a:r>
              <a:rPr lang="en-US" dirty="0" smtClean="0"/>
              <a:t/>
            </a:r>
            <a:br>
              <a:rPr lang="en-US" dirty="0" smtClean="0"/>
            </a:br>
            <a:endParaRPr lang="fa-IR" dirty="0"/>
          </a:p>
        </p:txBody>
      </p:sp>
      <p:sp>
        <p:nvSpPr>
          <p:cNvPr id="3" name="Subtitle 2"/>
          <p:cNvSpPr>
            <a:spLocks noGrp="1"/>
          </p:cNvSpPr>
          <p:nvPr>
            <p:ph type="subTitle" idx="1"/>
          </p:nvPr>
        </p:nvSpPr>
        <p:spPr>
          <a:xfrm>
            <a:off x="540544" y="836712"/>
            <a:ext cx="7343824" cy="2592288"/>
          </a:xfrm>
        </p:spPr>
        <p:txBody>
          <a:bodyPr>
            <a:normAutofit fontScale="92500" lnSpcReduction="20000"/>
          </a:bodyPr>
          <a:lstStyle/>
          <a:p>
            <a:pPr algn="just" rtl="0"/>
            <a:r>
              <a:rPr lang="en-US" dirty="0" smtClean="0">
                <a:latin typeface="Times New Roman" pitchFamily="18" charset="0"/>
                <a:cs typeface="Times New Roman" pitchFamily="18" charset="0"/>
              </a:rPr>
              <a:t>Scar-like skin reactions that mimic </a:t>
            </a:r>
            <a:r>
              <a:rPr lang="en-US" dirty="0" err="1" smtClean="0">
                <a:latin typeface="Times New Roman" pitchFamily="18" charset="0"/>
                <a:cs typeface="Times New Roman" pitchFamily="18" charset="0"/>
                <a:hlinkClick r:id="rId2"/>
              </a:rPr>
              <a:t>morphoea</a:t>
            </a:r>
            <a:r>
              <a:rPr lang="en-US" dirty="0" smtClean="0">
                <a:latin typeface="Times New Roman" pitchFamily="18" charset="0"/>
                <a:cs typeface="Times New Roman" pitchFamily="18" charset="0"/>
                <a:hlinkClick r:id="rId2"/>
              </a:rPr>
              <a:t> </a:t>
            </a:r>
            <a:r>
              <a:rPr lang="en-US" dirty="0" smtClean="0">
                <a:latin typeface="Times New Roman" pitchFamily="18" charset="0"/>
                <a:cs typeface="Times New Roman" pitchFamily="18" charset="0"/>
              </a:rPr>
              <a:t>or </a:t>
            </a:r>
            <a:r>
              <a:rPr lang="en-US" dirty="0" smtClean="0">
                <a:latin typeface="Times New Roman" pitchFamily="18" charset="0"/>
                <a:cs typeface="Times New Roman" pitchFamily="18" charset="0"/>
                <a:hlinkClick r:id="rId3"/>
              </a:rPr>
              <a:t>systemic </a:t>
            </a:r>
            <a:r>
              <a:rPr lang="en-US" dirty="0" smtClean="0">
                <a:latin typeface="Times New Roman" pitchFamily="18" charset="0"/>
                <a:cs typeface="Times New Roman" pitchFamily="18" charset="0"/>
                <a:hlinkClick r:id="rId3"/>
              </a:rPr>
              <a:t>sclerosis </a:t>
            </a:r>
            <a:r>
              <a:rPr lang="en-US" dirty="0" smtClean="0">
                <a:latin typeface="Times New Roman" pitchFamily="18" charset="0"/>
                <a:cs typeface="Times New Roman" pitchFamily="18" charset="0"/>
              </a:rPr>
              <a:t>may accompany the use </a:t>
            </a:r>
            <a:r>
              <a:rPr lang="en-US" dirty="0" smtClean="0">
                <a:latin typeface="Times New Roman" pitchFamily="18" charset="0"/>
                <a:cs typeface="Times New Roman" pitchFamily="18" charset="0"/>
              </a:rPr>
              <a:t>of </a:t>
            </a:r>
            <a:r>
              <a:rPr lang="en-US" dirty="0" err="1" smtClean="0">
                <a:latin typeface="Times New Roman" pitchFamily="18" charset="0"/>
                <a:cs typeface="Times New Roman" pitchFamily="18" charset="0"/>
              </a:rPr>
              <a:t>bleomycin</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dirty="0" err="1" smtClean="0">
                <a:latin typeface="Times New Roman" pitchFamily="18" charset="0"/>
                <a:cs typeface="Times New Roman" pitchFamily="18" charset="0"/>
              </a:rPr>
              <a:t>docetaxel</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some cases, these reactions have resolved after the drug has been stopped. The exact mechanism is unknown but it is postulated that these drugs increases the activity of fibroblasts in the skin. </a:t>
            </a:r>
            <a:endParaRPr lang="fa-IR" dirty="0">
              <a:latin typeface="Times New Roman" pitchFamily="18" charset="0"/>
              <a:cs typeface="Times New Roman" pitchFamily="18" charset="0"/>
            </a:endParaRPr>
          </a:p>
        </p:txBody>
      </p:sp>
      <p:pic>
        <p:nvPicPr>
          <p:cNvPr id="27650" name="Picture 2" descr="C:\Users\A\Desktop\20.jpg"/>
          <p:cNvPicPr>
            <a:picLocks noChangeAspect="1" noChangeArrowheads="1"/>
          </p:cNvPicPr>
          <p:nvPr/>
        </p:nvPicPr>
        <p:blipFill>
          <a:blip r:embed="rId4" cstate="print"/>
          <a:srcRect/>
          <a:stretch>
            <a:fillRect/>
          </a:stretch>
        </p:blipFill>
        <p:spPr bwMode="auto">
          <a:xfrm>
            <a:off x="683568" y="3717032"/>
            <a:ext cx="3096344" cy="259228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45282"/>
          </a:xfrm>
        </p:spPr>
        <p:txBody>
          <a:bodyPr>
            <a:normAutofit fontScale="90000"/>
          </a:bodyPr>
          <a:lstStyle/>
          <a:p>
            <a:pPr algn="ctr"/>
            <a:r>
              <a:rPr lang="en-US" b="1" dirty="0" smtClean="0">
                <a:latin typeface="Times New Roman" pitchFamily="18" charset="0"/>
                <a:cs typeface="Times New Roman" pitchFamily="18" charset="0"/>
              </a:rPr>
              <a:t>Vascular phenomenon – </a:t>
            </a:r>
            <a:r>
              <a:rPr lang="en-US" b="1" dirty="0" err="1" smtClean="0">
                <a:latin typeface="Times New Roman" pitchFamily="18" charset="0"/>
                <a:cs typeface="Times New Roman" pitchFamily="18" charset="0"/>
              </a:rPr>
              <a:t>Raynaud</a:t>
            </a:r>
            <a:r>
              <a:rPr lang="en-US" b="1" dirty="0" smtClean="0">
                <a:latin typeface="Times New Roman" pitchFamily="18" charset="0"/>
                <a:cs typeface="Times New Roman" pitchFamily="18" charset="0"/>
              </a:rPr>
              <a:t> phenomenon and </a:t>
            </a:r>
            <a:r>
              <a:rPr lang="en-US" b="1" dirty="0" err="1" smtClean="0">
                <a:latin typeface="Times New Roman" pitchFamily="18" charset="0"/>
                <a:cs typeface="Times New Roman" pitchFamily="18" charset="0"/>
              </a:rPr>
              <a:t>vasculitis</a:t>
            </a:r>
            <a:r>
              <a:rPr lang="en-US" b="1" dirty="0" smtClean="0">
                <a:latin typeface="Times New Roman" pitchFamily="18" charset="0"/>
                <a:cs typeface="Times New Roman" pitchFamily="18" charset="0"/>
              </a:rPr>
              <a:t> </a:t>
            </a:r>
            <a:r>
              <a:rPr lang="en-US" dirty="0" smtClean="0"/>
              <a:t/>
            </a:r>
            <a:br>
              <a:rPr lang="en-US" dirty="0" smtClean="0"/>
            </a:br>
            <a:endParaRPr lang="fa-IR" dirty="0"/>
          </a:p>
        </p:txBody>
      </p:sp>
      <p:sp>
        <p:nvSpPr>
          <p:cNvPr id="3" name="Content Placeholder 2"/>
          <p:cNvSpPr>
            <a:spLocks noGrp="1"/>
          </p:cNvSpPr>
          <p:nvPr>
            <p:ph idx="1"/>
          </p:nvPr>
        </p:nvSpPr>
        <p:spPr>
          <a:xfrm>
            <a:off x="395536" y="1196752"/>
            <a:ext cx="8229600" cy="4572000"/>
          </a:xfrm>
        </p:spPr>
        <p:txBody>
          <a:bodyPr>
            <a:normAutofit fontScale="62500" lnSpcReduction="20000"/>
          </a:bodyPr>
          <a:lstStyle/>
          <a:p>
            <a:pPr algn="just" rtl="0"/>
            <a:r>
              <a:rPr lang="en-US" dirty="0" err="1" smtClean="0">
                <a:hlinkClick r:id="rId2"/>
              </a:rPr>
              <a:t>Raynaud</a:t>
            </a:r>
            <a:r>
              <a:rPr lang="en-US" dirty="0" smtClean="0">
                <a:hlinkClick r:id="rId2"/>
              </a:rPr>
              <a:t> phenomenon </a:t>
            </a:r>
            <a:r>
              <a:rPr lang="en-US" dirty="0" smtClean="0"/>
              <a:t>is an exaggerated response of the blood vessels to cold temperature or emotional stress. The symptoms are that of sharply demarcated color changes of the skin of the digits. </a:t>
            </a:r>
          </a:p>
          <a:p>
            <a:pPr algn="just" rtl="0"/>
            <a:r>
              <a:rPr lang="en-US" dirty="0" err="1" smtClean="0">
                <a:hlinkClick r:id="rId3"/>
              </a:rPr>
              <a:t>Vasculitis</a:t>
            </a:r>
            <a:r>
              <a:rPr lang="en-US" dirty="0" smtClean="0">
                <a:hlinkClick r:id="rId3"/>
              </a:rPr>
              <a:t> </a:t>
            </a:r>
            <a:r>
              <a:rPr lang="en-US" dirty="0" smtClean="0"/>
              <a:t>refers to inflammation of the vessel walls and as a result of this inflammation there is compromise to lumen of the vessel causing tissue </a:t>
            </a:r>
            <a:r>
              <a:rPr lang="en-US" dirty="0" err="1" smtClean="0"/>
              <a:t>ischaemia</a:t>
            </a:r>
            <a:r>
              <a:rPr lang="en-US" dirty="0" smtClean="0"/>
              <a:t> and necrosis. </a:t>
            </a:r>
          </a:p>
          <a:p>
            <a:pPr algn="just" rtl="0"/>
            <a:r>
              <a:rPr lang="en-US" dirty="0" err="1" smtClean="0"/>
              <a:t>Vasculitis</a:t>
            </a:r>
            <a:r>
              <a:rPr lang="en-US" dirty="0" smtClean="0"/>
              <a:t> can present as </a:t>
            </a:r>
            <a:r>
              <a:rPr lang="en-US" dirty="0" err="1" smtClean="0">
                <a:hlinkClick r:id="rId4"/>
              </a:rPr>
              <a:t>livedo</a:t>
            </a:r>
            <a:r>
              <a:rPr lang="en-US" dirty="0" smtClean="0">
                <a:hlinkClick r:id="rId4"/>
              </a:rPr>
              <a:t> </a:t>
            </a:r>
            <a:r>
              <a:rPr lang="en-US" dirty="0" err="1" smtClean="0">
                <a:hlinkClick r:id="rId4"/>
              </a:rPr>
              <a:t>reticularis</a:t>
            </a:r>
            <a:r>
              <a:rPr lang="en-US" dirty="0" smtClean="0"/>
              <a:t>, ulceration and </a:t>
            </a:r>
            <a:r>
              <a:rPr lang="en-US" dirty="0" err="1" smtClean="0"/>
              <a:t>thromboembolism</a:t>
            </a:r>
            <a:r>
              <a:rPr lang="en-US" dirty="0" smtClean="0"/>
              <a:t> (blood clots). </a:t>
            </a:r>
          </a:p>
          <a:p>
            <a:pPr algn="just" rtl="0"/>
            <a:r>
              <a:rPr lang="en-US" b="1" dirty="0" smtClean="0"/>
              <a:t>Which drugs are responsible? </a:t>
            </a:r>
            <a:endParaRPr lang="en-US" dirty="0" smtClean="0"/>
          </a:p>
          <a:p>
            <a:pPr algn="just" rtl="0"/>
            <a:r>
              <a:rPr lang="en-US" dirty="0" smtClean="0"/>
              <a:t>Drugs reported to cause </a:t>
            </a:r>
            <a:r>
              <a:rPr lang="en-US" dirty="0" err="1" smtClean="0"/>
              <a:t>Raynaud's</a:t>
            </a:r>
            <a:r>
              <a:rPr lang="en-US" dirty="0" smtClean="0"/>
              <a:t> phenomenon or </a:t>
            </a:r>
            <a:r>
              <a:rPr lang="en-US" dirty="0" err="1" smtClean="0"/>
              <a:t>vasculitis</a:t>
            </a:r>
            <a:r>
              <a:rPr lang="en-US" dirty="0" smtClean="0"/>
              <a:t> include: </a:t>
            </a:r>
          </a:p>
          <a:p>
            <a:pPr lvl="0" algn="just" rtl="0"/>
            <a:r>
              <a:rPr lang="en-US" dirty="0" err="1" smtClean="0"/>
              <a:t>Bleomycin</a:t>
            </a:r>
            <a:r>
              <a:rPr lang="en-US" dirty="0" smtClean="0"/>
              <a:t> </a:t>
            </a:r>
          </a:p>
          <a:p>
            <a:pPr lvl="0" algn="just" rtl="0"/>
            <a:r>
              <a:rPr lang="en-US" dirty="0" err="1" smtClean="0"/>
              <a:t>Cisplatin</a:t>
            </a:r>
            <a:r>
              <a:rPr lang="en-US" dirty="0" smtClean="0"/>
              <a:t> </a:t>
            </a:r>
          </a:p>
          <a:p>
            <a:pPr lvl="0" algn="just" rtl="0"/>
            <a:r>
              <a:rPr lang="en-US" dirty="0" err="1" smtClean="0"/>
              <a:t>Gemcitabine</a:t>
            </a:r>
            <a:r>
              <a:rPr lang="en-US" dirty="0" smtClean="0"/>
              <a:t> </a:t>
            </a:r>
          </a:p>
          <a:p>
            <a:pPr lvl="0" algn="l" rtl="0"/>
            <a:r>
              <a:rPr lang="en-US" dirty="0" err="1" smtClean="0">
                <a:hlinkClick r:id="rId5"/>
              </a:rPr>
              <a:t>Rituximab</a:t>
            </a:r>
            <a:r>
              <a:rPr lang="en-US" dirty="0" smtClean="0"/>
              <a:t>. </a:t>
            </a:r>
          </a:p>
          <a:p>
            <a:endParaRPr lang="fa-IR" dirty="0"/>
          </a:p>
        </p:txBody>
      </p:sp>
      <p:pic>
        <p:nvPicPr>
          <p:cNvPr id="1026" name="Picture 2" descr="C:\Users\A\Desktop\19.jpg"/>
          <p:cNvPicPr>
            <a:picLocks noChangeAspect="1" noChangeArrowheads="1"/>
          </p:cNvPicPr>
          <p:nvPr/>
        </p:nvPicPr>
        <p:blipFill>
          <a:blip r:embed="rId6" cstate="print"/>
          <a:srcRect/>
          <a:stretch>
            <a:fillRect/>
          </a:stretch>
        </p:blipFill>
        <p:spPr bwMode="auto">
          <a:xfrm>
            <a:off x="5652120" y="4077072"/>
            <a:ext cx="2794000" cy="254215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857250"/>
          </a:xfrm>
        </p:spPr>
        <p:txBody>
          <a:bodyPr>
            <a:normAutofit fontScale="90000"/>
          </a:bodyPr>
          <a:lstStyle/>
          <a:p>
            <a:pPr algn="ctr"/>
            <a:r>
              <a:rPr lang="en-US" b="1" dirty="0" err="1" smtClean="0">
                <a:latin typeface="Times New Roman" pitchFamily="18" charset="0"/>
                <a:cs typeface="Times New Roman" pitchFamily="18" charset="0"/>
              </a:rPr>
              <a:t>Xerosis</a:t>
            </a:r>
            <a:r>
              <a:rPr lang="en-US" b="1" dirty="0" smtClean="0">
                <a:latin typeface="Times New Roman" pitchFamily="18" charset="0"/>
                <a:cs typeface="Times New Roman" pitchFamily="18" charset="0"/>
              </a:rPr>
              <a:t> </a:t>
            </a:r>
            <a:r>
              <a:rPr lang="en-US" dirty="0" smtClean="0"/>
              <a:t/>
            </a:r>
            <a:br>
              <a:rPr lang="en-US" dirty="0" smtClean="0"/>
            </a:br>
            <a:endParaRPr lang="fa-IR" dirty="0"/>
          </a:p>
        </p:txBody>
      </p:sp>
      <p:sp>
        <p:nvSpPr>
          <p:cNvPr id="3" name="Content Placeholder 2"/>
          <p:cNvSpPr>
            <a:spLocks noGrp="1"/>
          </p:cNvSpPr>
          <p:nvPr>
            <p:ph idx="1"/>
          </p:nvPr>
        </p:nvSpPr>
        <p:spPr>
          <a:xfrm>
            <a:off x="467544" y="620688"/>
            <a:ext cx="8229600" cy="5688632"/>
          </a:xfrm>
        </p:spPr>
        <p:txBody>
          <a:bodyPr/>
          <a:lstStyle/>
          <a:p>
            <a:pPr algn="just" rtl="0"/>
            <a:r>
              <a:rPr lang="en-US" dirty="0" err="1" smtClean="0">
                <a:latin typeface="Times New Roman" pitchFamily="18" charset="0"/>
                <a:cs typeface="Times New Roman" pitchFamily="18" charset="0"/>
              </a:rPr>
              <a:t>Xerosis</a:t>
            </a:r>
            <a:r>
              <a:rPr lang="en-US" dirty="0" smtClean="0">
                <a:latin typeface="Times New Roman" pitchFamily="18" charset="0"/>
                <a:cs typeface="Times New Roman" pitchFamily="18" charset="0"/>
              </a:rPr>
              <a:t> (dry skin) is commonly observed in patients receiving epidermal growth factor receptor EGFR) inhibitors. At times, the dry skin can be observed with concomitant greasy scales resembling </a:t>
            </a:r>
            <a:r>
              <a:rPr lang="en-US" dirty="0" err="1" smtClean="0">
                <a:latin typeface="Times New Roman" pitchFamily="18" charset="0"/>
                <a:cs typeface="Times New Roman" pitchFamily="18" charset="0"/>
              </a:rPr>
              <a:t>seborrhoeic</a:t>
            </a:r>
            <a:r>
              <a:rPr lang="en-US" dirty="0" smtClean="0">
                <a:latin typeface="Times New Roman" pitchFamily="18" charset="0"/>
                <a:cs typeface="Times New Roman" pitchFamily="18" charset="0"/>
              </a:rPr>
              <a:t> dermatitis. It is postulated that the EGFR inhibitors cause growth arrest of the </a:t>
            </a:r>
            <a:r>
              <a:rPr lang="en-US" dirty="0" err="1" smtClean="0">
                <a:latin typeface="Times New Roman" pitchFamily="18" charset="0"/>
                <a:cs typeface="Times New Roman" pitchFamily="18" charset="0"/>
              </a:rPr>
              <a:t>keratinocytes</a:t>
            </a:r>
            <a:r>
              <a:rPr lang="en-US" dirty="0" smtClean="0">
                <a:latin typeface="Times New Roman" pitchFamily="18" charset="0"/>
                <a:cs typeface="Times New Roman" pitchFamily="18" charset="0"/>
              </a:rPr>
              <a:t> (skin cells) and initiates terminal maturation. Mucosal surfaces of the skin such as the vagina, mouth and eyes may also be affected. </a:t>
            </a:r>
          </a:p>
          <a:p>
            <a:endParaRPr lang="fa-IR" dirty="0"/>
          </a:p>
        </p:txBody>
      </p:sp>
      <p:pic>
        <p:nvPicPr>
          <p:cNvPr id="2050" name="Picture 2" descr="C:\Users\A\Desktop\Facial-detail-of-a-patient-with-Xerosis-and-severe-eczema-during-EGFRI-treatment._very_large.jpg"/>
          <p:cNvPicPr>
            <a:picLocks noChangeAspect="1" noChangeArrowheads="1"/>
          </p:cNvPicPr>
          <p:nvPr/>
        </p:nvPicPr>
        <p:blipFill>
          <a:blip r:embed="rId2" cstate="print"/>
          <a:srcRect/>
          <a:stretch>
            <a:fillRect/>
          </a:stretch>
        </p:blipFill>
        <p:spPr bwMode="auto">
          <a:xfrm>
            <a:off x="5868144" y="4869160"/>
            <a:ext cx="2654424" cy="18319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2132856"/>
            <a:ext cx="8062912" cy="1752600"/>
          </a:xfrm>
        </p:spPr>
        <p:txBody>
          <a:bodyPr>
            <a:normAutofit/>
          </a:bodyPr>
          <a:lstStyle/>
          <a:p>
            <a:r>
              <a:rPr lang="fa-IR" sz="3600" b="1" dirty="0" smtClean="0">
                <a:cs typeface="B Nazanin" pitchFamily="2" charset="-78"/>
              </a:rPr>
              <a:t>راکسیون های دارویی ناشی از شیمی درمانی</a:t>
            </a:r>
            <a:endParaRPr lang="fa-IR" sz="3600" b="1" dirty="0">
              <a:cs typeface="B Nazanin"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0"/>
            <a:ext cx="8062912" cy="905545"/>
          </a:xfrm>
        </p:spPr>
        <p:txBody>
          <a:bodyPr/>
          <a:lstStyle/>
          <a:p>
            <a:pPr algn="ctr"/>
            <a:r>
              <a:rPr lang="en-US" dirty="0" err="1" smtClean="0">
                <a:latin typeface="Times New Roman" pitchFamily="18" charset="0"/>
                <a:cs typeface="Times New Roman" pitchFamily="18" charset="0"/>
              </a:rPr>
              <a:t>Druge</a:t>
            </a:r>
            <a:r>
              <a:rPr lang="en-US" dirty="0" smtClean="0">
                <a:latin typeface="Times New Roman" pitchFamily="18" charset="0"/>
                <a:cs typeface="Times New Roman" pitchFamily="18" charset="0"/>
              </a:rPr>
              <a:t> Induce Psoriasis</a:t>
            </a:r>
            <a:endParaRPr lang="fa-IR" dirty="0">
              <a:latin typeface="Times New Roman" pitchFamily="18" charset="0"/>
              <a:cs typeface="Times New Roman" pitchFamily="18" charset="0"/>
            </a:endParaRPr>
          </a:p>
        </p:txBody>
      </p:sp>
      <p:sp>
        <p:nvSpPr>
          <p:cNvPr id="3" name="Subtitle 2"/>
          <p:cNvSpPr>
            <a:spLocks noGrp="1"/>
          </p:cNvSpPr>
          <p:nvPr>
            <p:ph type="subTitle" idx="1"/>
          </p:nvPr>
        </p:nvSpPr>
        <p:spPr>
          <a:xfrm>
            <a:off x="540544" y="1196752"/>
            <a:ext cx="8062912" cy="5472608"/>
          </a:xfrm>
        </p:spPr>
        <p:txBody>
          <a:bodyPr>
            <a:normAutofit/>
          </a:bodyPr>
          <a:lstStyle/>
          <a:p>
            <a:pPr algn="just" rtl="0"/>
            <a:r>
              <a:rPr lang="en-US" b="1" dirty="0" smtClean="0"/>
              <a:t>Lithium</a:t>
            </a:r>
            <a:endParaRPr lang="en-US" dirty="0" smtClean="0"/>
          </a:p>
          <a:p>
            <a:pPr algn="just" rtl="0"/>
            <a:endParaRPr lang="en-US" dirty="0" smtClean="0"/>
          </a:p>
          <a:p>
            <a:pPr algn="just" rtl="0"/>
            <a:r>
              <a:rPr lang="en-US" b="1" dirty="0" err="1" smtClean="0"/>
              <a:t>Antimalarials</a:t>
            </a:r>
            <a:endParaRPr lang="en-US" b="1" dirty="0" smtClean="0"/>
          </a:p>
          <a:p>
            <a:pPr algn="l"/>
            <a:endParaRPr lang="fa-IR" b="1" dirty="0" smtClean="0"/>
          </a:p>
          <a:p>
            <a:pPr algn="l" rtl="0"/>
            <a:r>
              <a:rPr lang="en-US" b="1" dirty="0" err="1" smtClean="0"/>
              <a:t>Inderal</a:t>
            </a:r>
            <a:endParaRPr lang="en-US" b="1" dirty="0" smtClean="0"/>
          </a:p>
          <a:p>
            <a:pPr algn="l" rtl="0"/>
            <a:endParaRPr lang="en-US" dirty="0" smtClean="0"/>
          </a:p>
          <a:p>
            <a:pPr algn="just" rtl="0"/>
            <a:r>
              <a:rPr lang="en-US" b="1" dirty="0" err="1" smtClean="0"/>
              <a:t>Quinidine</a:t>
            </a:r>
            <a:endParaRPr lang="en-US" b="1" dirty="0" smtClean="0"/>
          </a:p>
          <a:p>
            <a:pPr algn="just" rtl="0"/>
            <a:endParaRPr lang="en-US" dirty="0" smtClean="0"/>
          </a:p>
          <a:p>
            <a:pPr algn="just" rtl="0"/>
            <a:r>
              <a:rPr lang="en-US" b="1" dirty="0" err="1" smtClean="0"/>
              <a:t>Indomethacin</a:t>
            </a:r>
            <a:endParaRPr lang="fa-I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040560"/>
          </a:xfrm>
        </p:spPr>
        <p:txBody>
          <a:bodyPr>
            <a:normAutofit/>
          </a:bodyPr>
          <a:lstStyle/>
          <a:p>
            <a:pPr algn="l" rtl="0"/>
            <a:r>
              <a:rPr lang="en-US" dirty="0" smtClean="0">
                <a:latin typeface="Times New Roman" pitchFamily="18" charset="0"/>
                <a:cs typeface="Times New Roman" pitchFamily="18" charset="0"/>
              </a:rPr>
              <a:t>Anticonvulsants</a:t>
            </a:r>
          </a:p>
          <a:p>
            <a:pPr algn="l" rtl="0"/>
            <a:r>
              <a:rPr lang="en-US" dirty="0" smtClean="0">
                <a:latin typeface="Times New Roman" pitchFamily="18" charset="0"/>
                <a:cs typeface="Times New Roman" pitchFamily="18" charset="0"/>
              </a:rPr>
              <a:t>Anabolic-Androgen Steroids </a:t>
            </a:r>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Barbiturates </a:t>
            </a:r>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Contraceptives</a:t>
            </a:r>
          </a:p>
          <a:p>
            <a:pPr algn="l" rtl="0"/>
            <a:r>
              <a:rPr lang="en-US" dirty="0" smtClean="0">
                <a:latin typeface="Times New Roman" pitchFamily="18" charset="0"/>
                <a:cs typeface="Times New Roman" pitchFamily="18" charset="0"/>
              </a:rPr>
              <a:t>Corticosteroids</a:t>
            </a:r>
          </a:p>
          <a:p>
            <a:pPr algn="l" rtl="0"/>
            <a:r>
              <a:rPr lang="en-US" dirty="0" err="1" smtClean="0">
                <a:latin typeface="Times New Roman" pitchFamily="18" charset="0"/>
                <a:cs typeface="Times New Roman" pitchFamily="18" charset="0"/>
              </a:rPr>
              <a:t>Immunosuppressants</a:t>
            </a:r>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Lithium</a:t>
            </a:r>
          </a:p>
          <a:p>
            <a:pPr algn="l" rtl="0"/>
            <a:r>
              <a:rPr lang="en-US" dirty="0" smtClean="0">
                <a:latin typeface="Times New Roman" pitchFamily="18" charset="0"/>
                <a:cs typeface="Times New Roman" pitchFamily="18" charset="0"/>
              </a:rPr>
              <a:t>Thyroid Medication</a:t>
            </a:r>
            <a:endParaRPr lang="fa-IR" dirty="0">
              <a:solidFill>
                <a:schemeClr val="tx1">
                  <a:lumMod val="95000"/>
                </a:schemeClr>
              </a:solidFill>
              <a:latin typeface="Times New Roman" pitchFamily="18" charset="0"/>
              <a:cs typeface="Times New Roman" pitchFamily="18" charset="0"/>
            </a:endParaRPr>
          </a:p>
        </p:txBody>
      </p:sp>
      <p:sp>
        <p:nvSpPr>
          <p:cNvPr id="4" name="Title 1"/>
          <p:cNvSpPr txBox="1">
            <a:spLocks/>
          </p:cNvSpPr>
          <p:nvPr/>
        </p:nvSpPr>
        <p:spPr>
          <a:xfrm>
            <a:off x="539552" y="0"/>
            <a:ext cx="8062912" cy="905545"/>
          </a:xfrm>
          <a:prstGeom prst="rect">
            <a:avLst/>
          </a:prstGeom>
        </p:spPr>
        <p:txBody>
          <a:bodyPr vert="horz" anchor="ctr">
            <a:normAutofit/>
          </a:bodyPr>
          <a:lstStyle/>
          <a:p>
            <a:pPr marL="484632" marR="0" lvl="0" indent="0" algn="ctr" defTabSz="914400" rtl="1"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err="1"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Times New Roman" pitchFamily="18" charset="0"/>
                <a:ea typeface="+mj-ea"/>
                <a:cs typeface="Times New Roman" pitchFamily="18" charset="0"/>
              </a:rPr>
              <a:t>Druge</a:t>
            </a:r>
            <a:r>
              <a:rPr kumimoji="0" lang="en-US" sz="42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Times New Roman" pitchFamily="18" charset="0"/>
                <a:ea typeface="+mj-ea"/>
                <a:cs typeface="Times New Roman" pitchFamily="18" charset="0"/>
              </a:rPr>
              <a:t> Induce Acne</a:t>
            </a:r>
            <a:endParaRPr kumimoji="0" lang="fa-IR"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Desktop\201523224140a.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764704"/>
            <a:ext cx="8496944" cy="4247317"/>
          </a:xfrm>
          <a:prstGeom prst="rect">
            <a:avLst/>
          </a:prstGeom>
          <a:noFill/>
        </p:spPr>
        <p:txBody>
          <a:bodyPr wrap="square" rtlCol="1">
            <a:spAutoFit/>
          </a:bodyPr>
          <a:lstStyle/>
          <a:p>
            <a:pPr algn="just" rtl="0">
              <a:lnSpc>
                <a:spcPct val="150000"/>
              </a:lnSpc>
            </a:pPr>
            <a:r>
              <a:rPr lang="en-US" b="1" dirty="0">
                <a:solidFill>
                  <a:schemeClr val="accent1">
                    <a:lumMod val="60000"/>
                    <a:lumOff val="40000"/>
                  </a:schemeClr>
                </a:solidFill>
              </a:rPr>
              <a:t>Skin toxicity of chemotherapy drugs </a:t>
            </a:r>
            <a:endParaRPr lang="en-US" dirty="0">
              <a:solidFill>
                <a:schemeClr val="accent1">
                  <a:lumMod val="60000"/>
                  <a:lumOff val="40000"/>
                </a:schemeClr>
              </a:solidFill>
            </a:endParaRPr>
          </a:p>
          <a:p>
            <a:pPr algn="just" rtl="0">
              <a:lnSpc>
                <a:spcPct val="150000"/>
              </a:lnSpc>
            </a:pPr>
            <a:r>
              <a:rPr lang="en-US" b="1" dirty="0">
                <a:solidFill>
                  <a:schemeClr val="accent1">
                    <a:lumMod val="60000"/>
                    <a:lumOff val="40000"/>
                  </a:schemeClr>
                </a:solidFill>
              </a:rPr>
              <a:t>Why is it important to know about chemotherapy drugs and the skin? </a:t>
            </a:r>
            <a:endParaRPr lang="en-US" b="1" dirty="0" smtClean="0">
              <a:solidFill>
                <a:schemeClr val="accent1">
                  <a:lumMod val="60000"/>
                  <a:lumOff val="40000"/>
                </a:schemeClr>
              </a:solidFill>
            </a:endParaRPr>
          </a:p>
          <a:p>
            <a:pPr algn="just" rtl="0">
              <a:lnSpc>
                <a:spcPct val="150000"/>
              </a:lnSpc>
            </a:pPr>
            <a:endParaRPr lang="en-US" dirty="0"/>
          </a:p>
          <a:p>
            <a:pPr algn="just" rtl="0">
              <a:lnSpc>
                <a:spcPct val="150000"/>
              </a:lnSpc>
            </a:pPr>
            <a:r>
              <a:rPr lang="en-US" dirty="0"/>
              <a:t>Each year, 10.9 million people worldwide are diagnosed </a:t>
            </a:r>
            <a:r>
              <a:rPr lang="en-US" dirty="0" smtClean="0"/>
              <a:t>with </a:t>
            </a:r>
            <a:r>
              <a:rPr lang="en-US" dirty="0"/>
              <a:t>cancer and this incidence is rising. This increase </a:t>
            </a:r>
            <a:r>
              <a:rPr lang="en-US" dirty="0" smtClean="0"/>
              <a:t>reflects the </a:t>
            </a:r>
            <a:r>
              <a:rPr lang="en-US" dirty="0"/>
              <a:t>world's growing population </a:t>
            </a:r>
            <a:r>
              <a:rPr lang="en-US" dirty="0" smtClean="0"/>
              <a:t>and </a:t>
            </a:r>
            <a:r>
              <a:rPr lang="en-US" dirty="0"/>
              <a:t>the fact that people </a:t>
            </a:r>
            <a:r>
              <a:rPr lang="en-US" dirty="0" smtClean="0"/>
              <a:t>are living </a:t>
            </a:r>
            <a:r>
              <a:rPr lang="en-US" dirty="0"/>
              <a:t>longer. Chemotherapy is a crucial component to all  </a:t>
            </a:r>
            <a:r>
              <a:rPr lang="en-US" dirty="0" smtClean="0"/>
              <a:t>cancer </a:t>
            </a:r>
            <a:r>
              <a:rPr lang="en-US" dirty="0"/>
              <a:t>management and with this rising cancer </a:t>
            </a:r>
            <a:r>
              <a:rPr lang="en-US" dirty="0" smtClean="0"/>
              <a:t>burden, doctors </a:t>
            </a:r>
            <a:r>
              <a:rPr lang="en-US" dirty="0"/>
              <a:t>and patients alike will see an increasing incidence </a:t>
            </a:r>
            <a:r>
              <a:rPr lang="en-US" dirty="0" smtClean="0"/>
              <a:t>of </a:t>
            </a:r>
            <a:r>
              <a:rPr lang="en-US" dirty="0"/>
              <a:t>chemotherapy-related skin toxicity. </a:t>
            </a:r>
          </a:p>
          <a:p>
            <a:pPr algn="just">
              <a:lnSpc>
                <a:spcPct val="150000"/>
              </a:lnSpc>
            </a:pPr>
            <a:endParaRPr lang="fa-I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92696"/>
            <a:ext cx="6667210" cy="5078313"/>
          </a:xfrm>
          <a:prstGeom prst="rect">
            <a:avLst/>
          </a:prstGeom>
          <a:noFill/>
        </p:spPr>
        <p:txBody>
          <a:bodyPr wrap="none" rtlCol="1">
            <a:spAutoFit/>
          </a:bodyPr>
          <a:lstStyle/>
          <a:p>
            <a:pPr algn="l" rtl="0"/>
            <a:r>
              <a:rPr lang="en-US" b="1" dirty="0"/>
              <a:t>What are the skin rashes associated with chemotherapy? </a:t>
            </a:r>
            <a:endParaRPr lang="en-US" b="1" dirty="0" smtClean="0"/>
          </a:p>
          <a:p>
            <a:pPr algn="l" rtl="0"/>
            <a:endParaRPr lang="en-US" dirty="0">
              <a:solidFill>
                <a:schemeClr val="tx1">
                  <a:lumMod val="95000"/>
                </a:schemeClr>
              </a:solidFill>
            </a:endParaRPr>
          </a:p>
          <a:p>
            <a:pPr lvl="0" algn="l" rtl="0"/>
            <a:r>
              <a:rPr lang="en-US" dirty="0" err="1">
                <a:solidFill>
                  <a:schemeClr val="tx1">
                    <a:lumMod val="95000"/>
                  </a:schemeClr>
                </a:solidFill>
                <a:hlinkClick r:id="rId2"/>
              </a:rPr>
              <a:t>Acral</a:t>
            </a:r>
            <a:r>
              <a:rPr lang="en-US" dirty="0">
                <a:solidFill>
                  <a:schemeClr val="tx1">
                    <a:lumMod val="95000"/>
                  </a:schemeClr>
                </a:solidFill>
                <a:hlinkClick r:id="rId2"/>
              </a:rPr>
              <a:t> </a:t>
            </a:r>
            <a:r>
              <a:rPr lang="en-US" dirty="0" err="1">
                <a:solidFill>
                  <a:schemeClr val="tx1">
                    <a:lumMod val="95000"/>
                  </a:schemeClr>
                </a:solidFill>
                <a:hlinkClick r:id="rId2"/>
              </a:rPr>
              <a:t>erythema</a:t>
            </a:r>
            <a:r>
              <a:rPr lang="en-US" dirty="0">
                <a:solidFill>
                  <a:schemeClr val="tx1">
                    <a:lumMod val="95000"/>
                  </a:schemeClr>
                </a:solidFill>
                <a:hlinkClick r:id="rId2"/>
              </a:rPr>
              <a:t> </a:t>
            </a:r>
            <a:endParaRPr lang="en-US" dirty="0">
              <a:solidFill>
                <a:schemeClr val="tx1">
                  <a:lumMod val="95000"/>
                </a:schemeClr>
              </a:solidFill>
            </a:endParaRPr>
          </a:p>
          <a:p>
            <a:pPr lvl="0" algn="l" rtl="0"/>
            <a:r>
              <a:rPr lang="en-US" dirty="0">
                <a:solidFill>
                  <a:schemeClr val="tx1">
                    <a:lumMod val="95000"/>
                  </a:schemeClr>
                </a:solidFill>
                <a:hlinkClick r:id="rId3"/>
              </a:rPr>
              <a:t>Alopecia (hair loss) </a:t>
            </a:r>
            <a:endParaRPr lang="en-US" dirty="0">
              <a:solidFill>
                <a:schemeClr val="tx1">
                  <a:lumMod val="95000"/>
                </a:schemeClr>
              </a:solidFill>
            </a:endParaRPr>
          </a:p>
          <a:p>
            <a:pPr lvl="0" algn="l" rtl="0"/>
            <a:r>
              <a:rPr lang="en-US" dirty="0">
                <a:solidFill>
                  <a:schemeClr val="tx1">
                    <a:lumMod val="95000"/>
                  </a:schemeClr>
                </a:solidFill>
                <a:hlinkClick r:id="rId4"/>
              </a:rPr>
              <a:t>Photosensitivity (increased sensitivity to sunlight) </a:t>
            </a:r>
            <a:endParaRPr lang="en-US" dirty="0">
              <a:solidFill>
                <a:schemeClr val="tx1">
                  <a:lumMod val="95000"/>
                </a:schemeClr>
              </a:solidFill>
            </a:endParaRPr>
          </a:p>
          <a:p>
            <a:pPr lvl="0" algn="l" rtl="0"/>
            <a:r>
              <a:rPr lang="en-US" dirty="0">
                <a:solidFill>
                  <a:schemeClr val="tx1">
                    <a:lumMod val="95000"/>
                  </a:schemeClr>
                </a:solidFill>
                <a:hlinkClick r:id="rId5"/>
              </a:rPr>
              <a:t>Recall reactions </a:t>
            </a:r>
            <a:endParaRPr lang="en-US" dirty="0">
              <a:solidFill>
                <a:schemeClr val="tx1">
                  <a:lumMod val="95000"/>
                </a:schemeClr>
              </a:solidFill>
            </a:endParaRPr>
          </a:p>
          <a:p>
            <a:pPr lvl="0" algn="l" rtl="0"/>
            <a:r>
              <a:rPr lang="en-US" dirty="0" err="1">
                <a:solidFill>
                  <a:schemeClr val="tx1">
                    <a:lumMod val="95000"/>
                  </a:schemeClr>
                </a:solidFill>
                <a:hlinkClick r:id="rId6"/>
              </a:rPr>
              <a:t>Acneform</a:t>
            </a:r>
            <a:r>
              <a:rPr lang="en-US" dirty="0">
                <a:solidFill>
                  <a:schemeClr val="tx1">
                    <a:lumMod val="95000"/>
                  </a:schemeClr>
                </a:solidFill>
                <a:hlinkClick r:id="rId6"/>
              </a:rPr>
              <a:t> (pimple-like) eruptions </a:t>
            </a:r>
            <a:endParaRPr lang="en-US" dirty="0">
              <a:solidFill>
                <a:schemeClr val="tx1">
                  <a:lumMod val="95000"/>
                </a:schemeClr>
              </a:solidFill>
            </a:endParaRPr>
          </a:p>
          <a:p>
            <a:pPr lvl="0" algn="l" rtl="0"/>
            <a:r>
              <a:rPr lang="en-US" dirty="0">
                <a:solidFill>
                  <a:schemeClr val="tx1">
                    <a:lumMod val="95000"/>
                  </a:schemeClr>
                </a:solidFill>
                <a:hlinkClick r:id="rId7"/>
              </a:rPr>
              <a:t>Skin necrosis </a:t>
            </a:r>
            <a:endParaRPr lang="en-US" dirty="0">
              <a:solidFill>
                <a:schemeClr val="tx1">
                  <a:lumMod val="95000"/>
                </a:schemeClr>
              </a:solidFill>
            </a:endParaRPr>
          </a:p>
          <a:p>
            <a:pPr lvl="0" algn="l" rtl="0"/>
            <a:r>
              <a:rPr lang="en-US" dirty="0" err="1">
                <a:solidFill>
                  <a:schemeClr val="tx1">
                    <a:lumMod val="95000"/>
                  </a:schemeClr>
                </a:solidFill>
                <a:hlinkClick r:id="rId8"/>
              </a:rPr>
              <a:t>Neutrophilic</a:t>
            </a:r>
            <a:r>
              <a:rPr lang="en-US" dirty="0">
                <a:solidFill>
                  <a:schemeClr val="tx1">
                    <a:lumMod val="95000"/>
                  </a:schemeClr>
                </a:solidFill>
                <a:hlinkClick r:id="rId8"/>
              </a:rPr>
              <a:t> </a:t>
            </a:r>
            <a:r>
              <a:rPr lang="en-US" dirty="0" err="1">
                <a:solidFill>
                  <a:schemeClr val="tx1">
                    <a:lumMod val="95000"/>
                  </a:schemeClr>
                </a:solidFill>
                <a:hlinkClick r:id="rId8"/>
              </a:rPr>
              <a:t>eccrine</a:t>
            </a:r>
            <a:r>
              <a:rPr lang="en-US" dirty="0">
                <a:solidFill>
                  <a:schemeClr val="tx1">
                    <a:lumMod val="95000"/>
                  </a:schemeClr>
                </a:solidFill>
                <a:hlinkClick r:id="rId8"/>
              </a:rPr>
              <a:t> </a:t>
            </a:r>
            <a:r>
              <a:rPr lang="en-US" dirty="0" err="1">
                <a:solidFill>
                  <a:schemeClr val="tx1">
                    <a:lumMod val="95000"/>
                  </a:schemeClr>
                </a:solidFill>
                <a:hlinkClick r:id="rId8"/>
              </a:rPr>
              <a:t>hidradenitis</a:t>
            </a:r>
            <a:r>
              <a:rPr lang="en-US" dirty="0">
                <a:solidFill>
                  <a:schemeClr val="tx1">
                    <a:lumMod val="95000"/>
                  </a:schemeClr>
                </a:solidFill>
                <a:hlinkClick r:id="rId8"/>
              </a:rPr>
              <a:t> </a:t>
            </a:r>
            <a:endParaRPr lang="en-US" dirty="0">
              <a:solidFill>
                <a:schemeClr val="tx1">
                  <a:lumMod val="95000"/>
                </a:schemeClr>
              </a:solidFill>
            </a:endParaRPr>
          </a:p>
          <a:p>
            <a:pPr lvl="0" algn="l" rtl="0"/>
            <a:r>
              <a:rPr lang="en-US" dirty="0" err="1">
                <a:solidFill>
                  <a:schemeClr val="tx1">
                    <a:lumMod val="95000"/>
                  </a:schemeClr>
                </a:solidFill>
                <a:hlinkClick r:id="rId9"/>
              </a:rPr>
              <a:t>Eccrine</a:t>
            </a:r>
            <a:r>
              <a:rPr lang="en-US" dirty="0">
                <a:solidFill>
                  <a:schemeClr val="tx1">
                    <a:lumMod val="95000"/>
                  </a:schemeClr>
                </a:solidFill>
                <a:hlinkClick r:id="rId9"/>
              </a:rPr>
              <a:t> </a:t>
            </a:r>
            <a:r>
              <a:rPr lang="en-US" dirty="0" err="1">
                <a:solidFill>
                  <a:schemeClr val="tx1">
                    <a:lumMod val="95000"/>
                  </a:schemeClr>
                </a:solidFill>
                <a:hlinkClick r:id="rId9"/>
              </a:rPr>
              <a:t>squamous</a:t>
            </a:r>
            <a:r>
              <a:rPr lang="en-US" dirty="0">
                <a:solidFill>
                  <a:schemeClr val="tx1">
                    <a:lumMod val="95000"/>
                  </a:schemeClr>
                </a:solidFill>
                <a:hlinkClick r:id="rId9"/>
              </a:rPr>
              <a:t> </a:t>
            </a:r>
            <a:r>
              <a:rPr lang="en-US" dirty="0" err="1">
                <a:solidFill>
                  <a:schemeClr val="tx1">
                    <a:lumMod val="95000"/>
                  </a:schemeClr>
                </a:solidFill>
                <a:hlinkClick r:id="rId9"/>
              </a:rPr>
              <a:t>metaplasia</a:t>
            </a:r>
            <a:r>
              <a:rPr lang="en-US" dirty="0">
                <a:solidFill>
                  <a:schemeClr val="tx1">
                    <a:lumMod val="95000"/>
                  </a:schemeClr>
                </a:solidFill>
                <a:hlinkClick r:id="rId9"/>
              </a:rPr>
              <a:t> </a:t>
            </a:r>
            <a:endParaRPr lang="en-US" dirty="0">
              <a:solidFill>
                <a:schemeClr val="tx1">
                  <a:lumMod val="95000"/>
                </a:schemeClr>
              </a:solidFill>
            </a:endParaRPr>
          </a:p>
          <a:p>
            <a:pPr lvl="0" algn="l" rtl="0"/>
            <a:r>
              <a:rPr lang="en-US" dirty="0" err="1">
                <a:solidFill>
                  <a:schemeClr val="tx1">
                    <a:lumMod val="95000"/>
                  </a:schemeClr>
                </a:solidFill>
                <a:hlinkClick r:id="rId10"/>
              </a:rPr>
              <a:t>Hyperpigmentation</a:t>
            </a:r>
            <a:r>
              <a:rPr lang="en-US" dirty="0">
                <a:solidFill>
                  <a:schemeClr val="tx1">
                    <a:lumMod val="95000"/>
                  </a:schemeClr>
                </a:solidFill>
                <a:hlinkClick r:id="rId10"/>
              </a:rPr>
              <a:t> </a:t>
            </a:r>
            <a:endParaRPr lang="en-US" dirty="0">
              <a:solidFill>
                <a:schemeClr val="tx1">
                  <a:lumMod val="95000"/>
                </a:schemeClr>
              </a:solidFill>
            </a:endParaRPr>
          </a:p>
          <a:p>
            <a:pPr lvl="0" algn="l" rtl="0"/>
            <a:r>
              <a:rPr lang="en-US" dirty="0">
                <a:solidFill>
                  <a:schemeClr val="tx1">
                    <a:lumMod val="95000"/>
                  </a:schemeClr>
                </a:solidFill>
                <a:hlinkClick r:id="rId11"/>
              </a:rPr>
              <a:t>Nail changes </a:t>
            </a:r>
            <a:endParaRPr lang="en-US" dirty="0">
              <a:solidFill>
                <a:schemeClr val="tx1">
                  <a:lumMod val="95000"/>
                </a:schemeClr>
              </a:solidFill>
            </a:endParaRPr>
          </a:p>
          <a:p>
            <a:pPr lvl="0" algn="l" rtl="0"/>
            <a:r>
              <a:rPr lang="en-US" dirty="0" err="1">
                <a:solidFill>
                  <a:schemeClr val="tx1">
                    <a:lumMod val="95000"/>
                  </a:schemeClr>
                </a:solidFill>
                <a:hlinkClick r:id="rId12"/>
              </a:rPr>
              <a:t>Mucositis</a:t>
            </a:r>
            <a:r>
              <a:rPr lang="en-US" dirty="0">
                <a:solidFill>
                  <a:schemeClr val="tx1">
                    <a:lumMod val="95000"/>
                  </a:schemeClr>
                </a:solidFill>
                <a:hlinkClick r:id="rId12"/>
              </a:rPr>
              <a:t> </a:t>
            </a:r>
            <a:endParaRPr lang="en-US" dirty="0">
              <a:solidFill>
                <a:schemeClr val="tx1">
                  <a:lumMod val="95000"/>
                </a:schemeClr>
              </a:solidFill>
            </a:endParaRPr>
          </a:p>
          <a:p>
            <a:pPr lvl="0" algn="l" rtl="0"/>
            <a:r>
              <a:rPr lang="en-US" dirty="0">
                <a:solidFill>
                  <a:schemeClr val="tx1">
                    <a:lumMod val="95000"/>
                  </a:schemeClr>
                </a:solidFill>
                <a:hlinkClick r:id="rId13"/>
              </a:rPr>
              <a:t>Sclerotic dermal reactions </a:t>
            </a:r>
            <a:endParaRPr lang="en-US" dirty="0">
              <a:solidFill>
                <a:schemeClr val="tx1">
                  <a:lumMod val="95000"/>
                </a:schemeClr>
              </a:solidFill>
            </a:endParaRPr>
          </a:p>
          <a:p>
            <a:pPr lvl="0" algn="l" rtl="0"/>
            <a:r>
              <a:rPr lang="en-US" dirty="0">
                <a:solidFill>
                  <a:schemeClr val="tx1">
                    <a:lumMod val="95000"/>
                  </a:schemeClr>
                </a:solidFill>
                <a:hlinkClick r:id="rId14"/>
              </a:rPr>
              <a:t>Vascular injury </a:t>
            </a:r>
            <a:endParaRPr lang="en-US" dirty="0">
              <a:solidFill>
                <a:schemeClr val="tx1">
                  <a:lumMod val="95000"/>
                </a:schemeClr>
              </a:solidFill>
            </a:endParaRPr>
          </a:p>
          <a:p>
            <a:pPr lvl="0" algn="l" rtl="0"/>
            <a:r>
              <a:rPr lang="en-US" dirty="0" err="1">
                <a:solidFill>
                  <a:schemeClr val="tx1">
                    <a:lumMod val="95000"/>
                  </a:schemeClr>
                </a:solidFill>
                <a:hlinkClick r:id="rId15"/>
              </a:rPr>
              <a:t>Xerosis</a:t>
            </a:r>
            <a:r>
              <a:rPr lang="en-US" dirty="0">
                <a:solidFill>
                  <a:schemeClr val="tx1">
                    <a:lumMod val="95000"/>
                  </a:schemeClr>
                </a:solidFill>
                <a:hlinkClick r:id="rId15"/>
              </a:rPr>
              <a:t> </a:t>
            </a:r>
            <a:endParaRPr lang="en-US" dirty="0">
              <a:solidFill>
                <a:schemeClr val="tx1">
                  <a:lumMod val="95000"/>
                </a:schemeClr>
              </a:solidFill>
            </a:endParaRPr>
          </a:p>
          <a:p>
            <a:pPr lvl="0" algn="l" rtl="0"/>
            <a:r>
              <a:rPr lang="en-US" dirty="0">
                <a:solidFill>
                  <a:schemeClr val="tx1">
                    <a:lumMod val="95000"/>
                  </a:schemeClr>
                </a:solidFill>
                <a:hlinkClick r:id="rId16"/>
              </a:rPr>
              <a:t>Other reactions </a:t>
            </a:r>
            <a:endParaRPr lang="en-US" dirty="0">
              <a:solidFill>
                <a:schemeClr val="tx1">
                  <a:lumMod val="95000"/>
                </a:schemeClr>
              </a:solidFill>
            </a:endParaRPr>
          </a:p>
          <a:p>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116632"/>
            <a:ext cx="8062912" cy="890688"/>
          </a:xfrm>
        </p:spPr>
        <p:txBody>
          <a:bodyPr/>
          <a:lstStyle/>
          <a:p>
            <a:pPr algn="ctr"/>
            <a:r>
              <a:rPr lang="en-US" b="1" dirty="0" err="1" smtClean="0">
                <a:solidFill>
                  <a:schemeClr val="accent1">
                    <a:lumMod val="60000"/>
                    <a:lumOff val="40000"/>
                  </a:schemeClr>
                </a:solidFill>
              </a:rPr>
              <a:t>Acral</a:t>
            </a:r>
            <a:r>
              <a:rPr lang="en-US" b="1" dirty="0" smtClean="0">
                <a:solidFill>
                  <a:schemeClr val="accent1">
                    <a:lumMod val="60000"/>
                    <a:lumOff val="40000"/>
                  </a:schemeClr>
                </a:solidFill>
              </a:rPr>
              <a:t> </a:t>
            </a:r>
            <a:r>
              <a:rPr lang="en-US" b="1" dirty="0" err="1" smtClean="0">
                <a:solidFill>
                  <a:schemeClr val="accent1">
                    <a:lumMod val="60000"/>
                    <a:lumOff val="40000"/>
                  </a:schemeClr>
                </a:solidFill>
              </a:rPr>
              <a:t>erythema</a:t>
            </a:r>
            <a:r>
              <a:rPr lang="en-US" b="1" dirty="0" smtClean="0">
                <a:solidFill>
                  <a:schemeClr val="accent1">
                    <a:lumMod val="60000"/>
                    <a:lumOff val="40000"/>
                  </a:schemeClr>
                </a:solidFill>
              </a:rPr>
              <a:t> </a:t>
            </a:r>
            <a:endParaRPr lang="en-US" dirty="0" smtClean="0">
              <a:solidFill>
                <a:schemeClr val="accent1">
                  <a:lumMod val="60000"/>
                  <a:lumOff val="40000"/>
                </a:schemeClr>
              </a:solidFill>
            </a:endParaRPr>
          </a:p>
          <a:p>
            <a:pPr algn="ctr"/>
            <a:endParaRPr lang="fa-IR" dirty="0">
              <a:solidFill>
                <a:schemeClr val="accent1">
                  <a:lumMod val="60000"/>
                  <a:lumOff val="40000"/>
                </a:schemeClr>
              </a:solidFill>
            </a:endParaRPr>
          </a:p>
        </p:txBody>
      </p:sp>
      <p:sp>
        <p:nvSpPr>
          <p:cNvPr id="7" name="TextBox 6"/>
          <p:cNvSpPr txBox="1"/>
          <p:nvPr/>
        </p:nvSpPr>
        <p:spPr>
          <a:xfrm>
            <a:off x="611560" y="764704"/>
            <a:ext cx="8208912" cy="2677656"/>
          </a:xfrm>
          <a:prstGeom prst="rect">
            <a:avLst/>
          </a:prstGeom>
          <a:noFill/>
        </p:spPr>
        <p:txBody>
          <a:bodyPr wrap="square" rtlCol="1">
            <a:spAutoFit/>
          </a:bodyPr>
          <a:lstStyle/>
          <a:p>
            <a:pPr algn="just" rtl="0">
              <a:lnSpc>
                <a:spcPct val="150000"/>
              </a:lnSpc>
            </a:pPr>
            <a:r>
              <a:rPr lang="en-US" sz="2000" dirty="0" err="1">
                <a:latin typeface="Times New Roman" pitchFamily="18" charset="0"/>
                <a:cs typeface="Times New Roman" pitchFamily="18" charset="0"/>
              </a:rPr>
              <a:t>Acral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erythema</a:t>
            </a:r>
            <a:r>
              <a:rPr lang="en-US" sz="2000" dirty="0">
                <a:latin typeface="Times New Roman" pitchFamily="18" charset="0"/>
                <a:cs typeface="Times New Roman" pitchFamily="18" charset="0"/>
              </a:rPr>
              <a:t> is also known as </a:t>
            </a:r>
            <a:r>
              <a:rPr lang="en-US" sz="2000" dirty="0" err="1">
                <a:latin typeface="Times New Roman" pitchFamily="18" charset="0"/>
                <a:cs typeface="Times New Roman" pitchFamily="18" charset="0"/>
              </a:rPr>
              <a:t>palmoplantar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erythrodysesthesia</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or </a:t>
            </a:r>
            <a:r>
              <a:rPr lang="en-US" sz="2000" u="sng" dirty="0" smtClean="0">
                <a:latin typeface="Times New Roman" pitchFamily="18" charset="0"/>
                <a:cs typeface="Times New Roman" pitchFamily="18" charset="0"/>
                <a:hlinkClick r:id="rId2"/>
              </a:rPr>
              <a:t>hand-foot </a:t>
            </a:r>
            <a:r>
              <a:rPr lang="en-US" sz="2000" u="sng" dirty="0">
                <a:latin typeface="Times New Roman" pitchFamily="18" charset="0"/>
                <a:cs typeface="Times New Roman" pitchFamily="18" charset="0"/>
                <a:hlinkClick r:id="rId2"/>
              </a:rPr>
              <a:t>syndrome</a:t>
            </a:r>
            <a:r>
              <a:rPr lang="en-US" sz="2000" dirty="0">
                <a:latin typeface="Times New Roman" pitchFamily="18" charset="0"/>
                <a:cs typeface="Times New Roman" pitchFamily="18" charset="0"/>
              </a:rPr>
              <a:t>. It manifests as painful </a:t>
            </a:r>
            <a:r>
              <a:rPr lang="en-US" sz="2000" dirty="0" err="1">
                <a:latin typeface="Times New Roman" pitchFamily="18" charset="0"/>
                <a:cs typeface="Times New Roman" pitchFamily="18" charset="0"/>
              </a:rPr>
              <a:t>erythema</a:t>
            </a:r>
            <a:r>
              <a:rPr lang="en-US" sz="2000" dirty="0">
                <a:latin typeface="Times New Roman" pitchFamily="18" charset="0"/>
                <a:cs typeface="Times New Roman" pitchFamily="18" charset="0"/>
              </a:rPr>
              <a:t> (redness of the </a:t>
            </a:r>
            <a:r>
              <a:rPr lang="en-US" sz="2000" dirty="0" smtClean="0">
                <a:latin typeface="Times New Roman" pitchFamily="18" charset="0"/>
                <a:cs typeface="Times New Roman" pitchFamily="18" charset="0"/>
              </a:rPr>
              <a:t>skin)of </a:t>
            </a:r>
            <a:r>
              <a:rPr lang="en-US" sz="2000" dirty="0">
                <a:latin typeface="Times New Roman" pitchFamily="18" charset="0"/>
                <a:cs typeface="Times New Roman" pitchFamily="18" charset="0"/>
              </a:rPr>
              <a:t>the palms and </a:t>
            </a:r>
            <a:r>
              <a:rPr lang="en-US" sz="2000" dirty="0" err="1" smtClean="0">
                <a:latin typeface="Times New Roman" pitchFamily="18" charset="0"/>
                <a:cs typeface="Times New Roman" pitchFamily="18" charset="0"/>
              </a:rPr>
              <a:t>soles,with</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or without </a:t>
            </a:r>
            <a:r>
              <a:rPr lang="en-US" sz="2000" dirty="0" err="1">
                <a:latin typeface="Times New Roman" pitchFamily="18" charset="0"/>
                <a:cs typeface="Times New Roman" pitchFamily="18" charset="0"/>
              </a:rPr>
              <a:t>bullae</a:t>
            </a:r>
            <a:r>
              <a:rPr lang="en-US" sz="2000" dirty="0">
                <a:latin typeface="Times New Roman" pitchFamily="18" charset="0"/>
                <a:cs typeface="Times New Roman" pitchFamily="18" charset="0"/>
              </a:rPr>
              <a:t> (large blisters).  </a:t>
            </a: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symptoms can be preceded by </a:t>
            </a:r>
            <a:r>
              <a:rPr lang="en-US" sz="2000" dirty="0" err="1">
                <a:latin typeface="Times New Roman" pitchFamily="18" charset="0"/>
                <a:cs typeface="Times New Roman" pitchFamily="18" charset="0"/>
              </a:rPr>
              <a:t>dysaesthesia</a:t>
            </a:r>
            <a:r>
              <a:rPr lang="en-US" sz="2000" dirty="0">
                <a:latin typeface="Times New Roman" pitchFamily="18" charset="0"/>
                <a:cs typeface="Times New Roman" pitchFamily="18" charset="0"/>
              </a:rPr>
              <a:t> (altered sensation of the skin).  </a:t>
            </a:r>
            <a:r>
              <a:rPr lang="en-US" sz="2000" dirty="0" smtClean="0">
                <a:latin typeface="Times New Roman" pitchFamily="18" charset="0"/>
                <a:cs typeface="Times New Roman" pitchFamily="18" charset="0"/>
              </a:rPr>
              <a:t>The pain </a:t>
            </a:r>
            <a:r>
              <a:rPr lang="en-US" sz="2000" dirty="0">
                <a:latin typeface="Times New Roman" pitchFamily="18" charset="0"/>
                <a:cs typeface="Times New Roman" pitchFamily="18" charset="0"/>
              </a:rPr>
              <a:t>from this rash may be so severe that daily activities are limited</a:t>
            </a:r>
            <a:r>
              <a:rPr lang="en-US" dirty="0" smtClean="0"/>
              <a:t>. </a:t>
            </a:r>
            <a:endParaRPr lang="en-US" dirty="0"/>
          </a:p>
          <a:p>
            <a:endParaRPr lang="fa-IR" dirty="0"/>
          </a:p>
        </p:txBody>
      </p:sp>
      <p:pic>
        <p:nvPicPr>
          <p:cNvPr id="1027" name="Picture 3" descr="C:\Users\A\Desktop\index.jpg"/>
          <p:cNvPicPr>
            <a:picLocks noChangeAspect="1" noChangeArrowheads="1"/>
          </p:cNvPicPr>
          <p:nvPr/>
        </p:nvPicPr>
        <p:blipFill>
          <a:blip r:embed="rId3" cstate="print"/>
          <a:srcRect/>
          <a:stretch>
            <a:fillRect/>
          </a:stretch>
        </p:blipFill>
        <p:spPr bwMode="auto">
          <a:xfrm>
            <a:off x="899592" y="3429000"/>
            <a:ext cx="3024336" cy="2232248"/>
          </a:xfrm>
          <a:prstGeom prst="rect">
            <a:avLst/>
          </a:prstGeom>
          <a:noFill/>
        </p:spPr>
      </p:pic>
      <p:pic>
        <p:nvPicPr>
          <p:cNvPr id="1028" name="Picture 4" descr="C:\Users\A\Desktop\index1.jpg"/>
          <p:cNvPicPr>
            <a:picLocks noChangeAspect="1" noChangeArrowheads="1"/>
          </p:cNvPicPr>
          <p:nvPr/>
        </p:nvPicPr>
        <p:blipFill>
          <a:blip r:embed="rId4" cstate="print"/>
          <a:srcRect/>
          <a:stretch>
            <a:fillRect/>
          </a:stretch>
        </p:blipFill>
        <p:spPr bwMode="auto">
          <a:xfrm>
            <a:off x="4644008" y="3501008"/>
            <a:ext cx="3096344" cy="208823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864096"/>
          </a:xfrm>
        </p:spPr>
        <p:txBody>
          <a:bodyPr>
            <a:normAutofit fontScale="90000"/>
          </a:bodyPr>
          <a:lstStyle/>
          <a:p>
            <a:pPr algn="ctr"/>
            <a:r>
              <a:rPr lang="en-US" b="1" dirty="0" smtClean="0">
                <a:latin typeface="Times New Roman" pitchFamily="18" charset="0"/>
                <a:cs typeface="Times New Roman" pitchFamily="18" charset="0"/>
              </a:rPr>
              <a:t>Alopecia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fa-IR" dirty="0">
              <a:latin typeface="Times New Roman" pitchFamily="18" charset="0"/>
              <a:cs typeface="Times New Roman" pitchFamily="18" charset="0"/>
            </a:endParaRPr>
          </a:p>
        </p:txBody>
      </p:sp>
      <p:sp>
        <p:nvSpPr>
          <p:cNvPr id="3" name="Content Placeholder 2"/>
          <p:cNvSpPr>
            <a:spLocks noGrp="1"/>
          </p:cNvSpPr>
          <p:nvPr>
            <p:ph idx="1"/>
          </p:nvPr>
        </p:nvSpPr>
        <p:spPr>
          <a:xfrm>
            <a:off x="467544" y="692696"/>
            <a:ext cx="8229600" cy="4572000"/>
          </a:xfrm>
        </p:spPr>
        <p:txBody>
          <a:bodyPr>
            <a:normAutofit fontScale="40000" lnSpcReduction="20000"/>
          </a:bodyPr>
          <a:lstStyle/>
          <a:p>
            <a:pPr algn="just" rtl="0"/>
            <a:r>
              <a:rPr lang="en-US" sz="5000" dirty="0" smtClean="0">
                <a:latin typeface="Times New Roman" pitchFamily="18" charset="0"/>
                <a:cs typeface="Times New Roman" pitchFamily="18" charset="0"/>
              </a:rPr>
              <a:t>Alopecia (</a:t>
            </a:r>
            <a:r>
              <a:rPr lang="en-US" sz="5000" dirty="0" smtClean="0">
                <a:latin typeface="Times New Roman" pitchFamily="18" charset="0"/>
                <a:cs typeface="Times New Roman" pitchFamily="18" charset="0"/>
                <a:hlinkClick r:id="rId2"/>
              </a:rPr>
              <a:t>hair loss</a:t>
            </a:r>
            <a:r>
              <a:rPr lang="en-US" sz="5000" dirty="0" smtClean="0">
                <a:latin typeface="Times New Roman" pitchFamily="18" charset="0"/>
                <a:cs typeface="Times New Roman" pitchFamily="18" charset="0"/>
              </a:rPr>
              <a:t>) is the most common side effect of cancer treatment and often is the most distressing to the patient's self-image. It occurs 7-10 days after treatment and continues to progress over 2-3 months. </a:t>
            </a:r>
          </a:p>
          <a:p>
            <a:pPr algn="just" rtl="0"/>
            <a:r>
              <a:rPr lang="en-US" sz="5000" dirty="0" smtClean="0">
                <a:latin typeface="Times New Roman" pitchFamily="18" charset="0"/>
                <a:cs typeface="Times New Roman" pitchFamily="18" charset="0"/>
              </a:rPr>
              <a:t>There are two main ways chemotherapy drugs cause alopecia: </a:t>
            </a:r>
          </a:p>
          <a:p>
            <a:pPr lvl="0" algn="just" rtl="0"/>
            <a:r>
              <a:rPr lang="en-US" sz="5000" dirty="0" err="1" smtClean="0">
                <a:latin typeface="Times New Roman" pitchFamily="18" charset="0"/>
                <a:cs typeface="Times New Roman" pitchFamily="18" charset="0"/>
                <a:hlinkClick r:id="rId3"/>
              </a:rPr>
              <a:t>Anagen</a:t>
            </a:r>
            <a:r>
              <a:rPr lang="en-US" sz="5000" dirty="0" smtClean="0">
                <a:latin typeface="Times New Roman" pitchFamily="18" charset="0"/>
                <a:cs typeface="Times New Roman" pitchFamily="18" charset="0"/>
                <a:hlinkClick r:id="rId3"/>
              </a:rPr>
              <a:t> effluvium</a:t>
            </a:r>
            <a:r>
              <a:rPr lang="en-US" sz="5000" dirty="0" smtClean="0">
                <a:latin typeface="Times New Roman" pitchFamily="18" charset="0"/>
                <a:cs typeface="Times New Roman" pitchFamily="18" charset="0"/>
              </a:rPr>
              <a:t> (most common) – refers to toxic effects on rapidly dividing hair cells </a:t>
            </a:r>
          </a:p>
          <a:p>
            <a:pPr lvl="0" algn="just" rtl="0"/>
            <a:r>
              <a:rPr lang="en-US" sz="5000" dirty="0" err="1" smtClean="0">
                <a:latin typeface="Times New Roman" pitchFamily="18" charset="0"/>
                <a:cs typeface="Times New Roman" pitchFamily="18" charset="0"/>
                <a:hlinkClick r:id="rId4"/>
              </a:rPr>
              <a:t>Telogen</a:t>
            </a:r>
            <a:r>
              <a:rPr lang="en-US" sz="5000" dirty="0" smtClean="0">
                <a:latin typeface="Times New Roman" pitchFamily="18" charset="0"/>
                <a:cs typeface="Times New Roman" pitchFamily="18" charset="0"/>
                <a:hlinkClick r:id="rId4"/>
              </a:rPr>
              <a:t> effluvium </a:t>
            </a:r>
            <a:r>
              <a:rPr lang="en-US" sz="5000" dirty="0" smtClean="0">
                <a:latin typeface="Times New Roman" pitchFamily="18" charset="0"/>
                <a:cs typeface="Times New Roman" pitchFamily="18" charset="0"/>
              </a:rPr>
              <a:t>– refers to increased shedding of normal hair cells </a:t>
            </a:r>
          </a:p>
          <a:p>
            <a:pPr algn="just" rtl="0"/>
            <a:r>
              <a:rPr lang="en-US" sz="5000" dirty="0" smtClean="0">
                <a:latin typeface="Times New Roman" pitchFamily="18" charset="0"/>
                <a:cs typeface="Times New Roman" pitchFamily="18" charset="0"/>
              </a:rPr>
              <a:t>Alopecia is often temporary and resolves after treatment is stopped but some chemotherapy drugs such as </a:t>
            </a:r>
            <a:r>
              <a:rPr lang="en-US" sz="5000" dirty="0" err="1" smtClean="0">
                <a:latin typeface="Times New Roman" pitchFamily="18" charset="0"/>
                <a:cs typeface="Times New Roman" pitchFamily="18" charset="0"/>
              </a:rPr>
              <a:t>busulphan</a:t>
            </a:r>
            <a:r>
              <a:rPr lang="en-US" sz="5000" dirty="0" smtClean="0">
                <a:latin typeface="Times New Roman" pitchFamily="18" charset="0"/>
                <a:cs typeface="Times New Roman" pitchFamily="18" charset="0"/>
              </a:rPr>
              <a:t> and </a:t>
            </a:r>
            <a:r>
              <a:rPr lang="en-US" sz="5000" dirty="0" err="1" smtClean="0">
                <a:latin typeface="Times New Roman" pitchFamily="18" charset="0"/>
                <a:cs typeface="Times New Roman" pitchFamily="18" charset="0"/>
                <a:hlinkClick r:id="rId5"/>
              </a:rPr>
              <a:t>cyclophosphamide</a:t>
            </a:r>
            <a:r>
              <a:rPr lang="en-US" sz="5000" dirty="0" smtClean="0">
                <a:latin typeface="Times New Roman" pitchFamily="18" charset="0"/>
                <a:cs typeface="Times New Roman" pitchFamily="18" charset="0"/>
                <a:hlinkClick r:id="rId5"/>
              </a:rPr>
              <a:t> </a:t>
            </a:r>
            <a:r>
              <a:rPr lang="en-US" sz="5000" dirty="0" smtClean="0">
                <a:latin typeface="Times New Roman" pitchFamily="18" charset="0"/>
                <a:cs typeface="Times New Roman" pitchFamily="18" charset="0"/>
              </a:rPr>
              <a:t>can cause permanent hair loss. </a:t>
            </a:r>
          </a:p>
          <a:p>
            <a:pPr algn="just" rtl="0"/>
            <a:r>
              <a:rPr lang="en-US" sz="5000" b="1" dirty="0" smtClean="0">
                <a:latin typeface="Times New Roman" pitchFamily="18" charset="0"/>
                <a:cs typeface="Times New Roman" pitchFamily="18" charset="0"/>
              </a:rPr>
              <a:t>Which drugs are responsible? </a:t>
            </a:r>
            <a:endParaRPr lang="en-US" sz="5000" dirty="0" smtClean="0">
              <a:latin typeface="Times New Roman" pitchFamily="18" charset="0"/>
              <a:cs typeface="Times New Roman" pitchFamily="18" charset="0"/>
            </a:endParaRPr>
          </a:p>
          <a:p>
            <a:pPr algn="just" rtl="0"/>
            <a:r>
              <a:rPr lang="en-US" sz="5000" dirty="0" smtClean="0">
                <a:latin typeface="Times New Roman" pitchFamily="18" charset="0"/>
                <a:cs typeface="Times New Roman" pitchFamily="18" charset="0"/>
              </a:rPr>
              <a:t>Most chemotherapy drugs cause alopecia but the most common culprits are the following: </a:t>
            </a:r>
          </a:p>
          <a:p>
            <a:pPr lvl="0" algn="just" rtl="0"/>
            <a:r>
              <a:rPr lang="en-US" sz="5000" dirty="0" err="1" smtClean="0">
                <a:latin typeface="Times New Roman" pitchFamily="18" charset="0"/>
                <a:cs typeface="Times New Roman" pitchFamily="18" charset="0"/>
              </a:rPr>
              <a:t>Taxanes</a:t>
            </a:r>
            <a:r>
              <a:rPr lang="en-US" sz="5000" dirty="0" smtClean="0">
                <a:latin typeface="Times New Roman" pitchFamily="18" charset="0"/>
                <a:cs typeface="Times New Roman" pitchFamily="18" charset="0"/>
              </a:rPr>
              <a:t> (e.g. </a:t>
            </a:r>
            <a:r>
              <a:rPr lang="en-US" sz="5000" dirty="0" err="1" smtClean="0">
                <a:latin typeface="Times New Roman" pitchFamily="18" charset="0"/>
                <a:cs typeface="Times New Roman" pitchFamily="18" charset="0"/>
              </a:rPr>
              <a:t>paclitaxel</a:t>
            </a:r>
            <a:r>
              <a:rPr lang="en-US" sz="5000" dirty="0" smtClean="0">
                <a:latin typeface="Times New Roman" pitchFamily="18" charset="0"/>
                <a:cs typeface="Times New Roman" pitchFamily="18" charset="0"/>
              </a:rPr>
              <a:t> and </a:t>
            </a:r>
            <a:r>
              <a:rPr lang="en-US" sz="5000" dirty="0" err="1" smtClean="0">
                <a:latin typeface="Times New Roman" pitchFamily="18" charset="0"/>
                <a:cs typeface="Times New Roman" pitchFamily="18" charset="0"/>
              </a:rPr>
              <a:t>docetaxel</a:t>
            </a:r>
            <a:r>
              <a:rPr lang="en-US" sz="5000" dirty="0" smtClean="0">
                <a:latin typeface="Times New Roman" pitchFamily="18" charset="0"/>
                <a:cs typeface="Times New Roman" pitchFamily="18" charset="0"/>
              </a:rPr>
              <a:t>) </a:t>
            </a:r>
          </a:p>
          <a:p>
            <a:pPr lvl="0" algn="just" rtl="0"/>
            <a:r>
              <a:rPr lang="en-US" sz="5000" dirty="0" err="1" smtClean="0">
                <a:latin typeface="Times New Roman" pitchFamily="18" charset="0"/>
                <a:cs typeface="Times New Roman" pitchFamily="18" charset="0"/>
              </a:rPr>
              <a:t>Anthracyclines</a:t>
            </a:r>
            <a:r>
              <a:rPr lang="en-US" sz="5000" dirty="0" smtClean="0">
                <a:latin typeface="Times New Roman" pitchFamily="18" charset="0"/>
                <a:cs typeface="Times New Roman" pitchFamily="18" charset="0"/>
              </a:rPr>
              <a:t> (e.g. doxorubicin, </a:t>
            </a:r>
            <a:r>
              <a:rPr lang="en-US" sz="5000" dirty="0" err="1" smtClean="0">
                <a:latin typeface="Times New Roman" pitchFamily="18" charset="0"/>
                <a:cs typeface="Times New Roman" pitchFamily="18" charset="0"/>
              </a:rPr>
              <a:t>idarubicin</a:t>
            </a:r>
            <a:r>
              <a:rPr lang="en-US" sz="5000" dirty="0" smtClean="0">
                <a:latin typeface="Times New Roman" pitchFamily="18" charset="0"/>
                <a:cs typeface="Times New Roman" pitchFamily="18" charset="0"/>
              </a:rPr>
              <a:t>, </a:t>
            </a:r>
            <a:r>
              <a:rPr lang="en-US" sz="5000" dirty="0" err="1" smtClean="0">
                <a:latin typeface="Times New Roman" pitchFamily="18" charset="0"/>
                <a:cs typeface="Times New Roman" pitchFamily="18" charset="0"/>
              </a:rPr>
              <a:t>epirubicin</a:t>
            </a:r>
            <a:r>
              <a:rPr lang="en-US" sz="5000" dirty="0" smtClean="0">
                <a:latin typeface="Times New Roman" pitchFamily="18" charset="0"/>
                <a:cs typeface="Times New Roman" pitchFamily="18" charset="0"/>
              </a:rPr>
              <a:t> and </a:t>
            </a:r>
            <a:r>
              <a:rPr lang="en-US" sz="5000" dirty="0" err="1" smtClean="0">
                <a:latin typeface="Times New Roman" pitchFamily="18" charset="0"/>
                <a:cs typeface="Times New Roman" pitchFamily="18" charset="0"/>
              </a:rPr>
              <a:t>mitoxantrone</a:t>
            </a:r>
            <a:r>
              <a:rPr lang="en-US" sz="5000" dirty="0" smtClean="0">
                <a:latin typeface="Times New Roman" pitchFamily="18" charset="0"/>
                <a:cs typeface="Times New Roman" pitchFamily="18" charset="0"/>
              </a:rPr>
              <a:t>). </a:t>
            </a:r>
          </a:p>
          <a:p>
            <a:pPr algn="just"/>
            <a:endParaRPr lang="fa-IR" dirty="0"/>
          </a:p>
        </p:txBody>
      </p:sp>
      <p:pic>
        <p:nvPicPr>
          <p:cNvPr id="17410" name="Picture 2" descr="C:\Users\A\Desktop\3.jpg"/>
          <p:cNvPicPr>
            <a:picLocks noChangeAspect="1" noChangeArrowheads="1"/>
          </p:cNvPicPr>
          <p:nvPr/>
        </p:nvPicPr>
        <p:blipFill>
          <a:blip r:embed="rId6" cstate="print"/>
          <a:srcRect/>
          <a:stretch>
            <a:fillRect/>
          </a:stretch>
        </p:blipFill>
        <p:spPr bwMode="auto">
          <a:xfrm>
            <a:off x="6228184" y="5085184"/>
            <a:ext cx="2286000" cy="1524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229600" cy="1052736"/>
          </a:xfrm>
        </p:spPr>
        <p:txBody>
          <a:bodyPr/>
          <a:lstStyle/>
          <a:p>
            <a:pPr algn="ctr" rtl="0"/>
            <a:r>
              <a:rPr lang="en-US" b="1" dirty="0" smtClean="0">
                <a:latin typeface="Times New Roman" pitchFamily="18" charset="0"/>
                <a:cs typeface="Times New Roman" pitchFamily="18" charset="0"/>
              </a:rPr>
              <a:t>Photosensitivity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67544" y="1196752"/>
            <a:ext cx="8229600" cy="4572000"/>
          </a:xfrm>
        </p:spPr>
        <p:txBody>
          <a:bodyPr>
            <a:normAutofit fontScale="92500"/>
          </a:bodyPr>
          <a:lstStyle/>
          <a:p>
            <a:pPr algn="l" rtl="0"/>
            <a:r>
              <a:rPr lang="en-US" dirty="0" smtClean="0">
                <a:latin typeface="Times New Roman" pitchFamily="18" charset="0"/>
                <a:cs typeface="Times New Roman" pitchFamily="18" charset="0"/>
              </a:rPr>
              <a:t>Certain chemotherapy drugs result in </a:t>
            </a:r>
            <a:r>
              <a:rPr lang="en-US" dirty="0" smtClean="0">
                <a:latin typeface="Times New Roman" pitchFamily="18" charset="0"/>
                <a:cs typeface="Times New Roman" pitchFamily="18" charset="0"/>
                <a:hlinkClick r:id="rId2"/>
              </a:rPr>
              <a:t>photosensitivity </a:t>
            </a:r>
            <a:r>
              <a:rPr lang="en-US" dirty="0" smtClean="0">
                <a:latin typeface="Times New Roman" pitchFamily="18" charset="0"/>
                <a:cs typeface="Times New Roman" pitchFamily="18" charset="0"/>
              </a:rPr>
              <a:t>(increased sensitivity to sunlight) causing sunburn with minimal sun exposure. </a:t>
            </a:r>
          </a:p>
          <a:p>
            <a:pPr algn="l" rtl="0"/>
            <a:r>
              <a:rPr lang="en-US" b="1" dirty="0" smtClean="0">
                <a:latin typeface="Times New Roman" pitchFamily="18" charset="0"/>
                <a:cs typeface="Times New Roman" pitchFamily="18" charset="0"/>
              </a:rPr>
              <a:t>Which drugs are responsible? </a:t>
            </a:r>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The chemotherapy drugs which most commonly cause this are: </a:t>
            </a:r>
          </a:p>
          <a:p>
            <a:pPr lvl="0" algn="l" rtl="0"/>
            <a:r>
              <a:rPr lang="en-US" dirty="0" err="1" smtClean="0">
                <a:latin typeface="Times New Roman" pitchFamily="18" charset="0"/>
                <a:cs typeface="Times New Roman" pitchFamily="18" charset="0"/>
                <a:hlinkClick r:id="rId3"/>
              </a:rPr>
              <a:t>Methotrexate</a:t>
            </a:r>
            <a:r>
              <a:rPr lang="en-US" dirty="0" smtClean="0">
                <a:latin typeface="Times New Roman" pitchFamily="18" charset="0"/>
                <a:cs typeface="Times New Roman" pitchFamily="18" charset="0"/>
                <a:hlinkClick r:id="rId3"/>
              </a:rPr>
              <a:t> </a:t>
            </a:r>
            <a:endParaRPr lang="en-US" dirty="0" smtClean="0">
              <a:latin typeface="Times New Roman" pitchFamily="18" charset="0"/>
              <a:cs typeface="Times New Roman" pitchFamily="18" charset="0"/>
            </a:endParaRPr>
          </a:p>
          <a:p>
            <a:pPr lvl="0" algn="l" rtl="0"/>
            <a:r>
              <a:rPr lang="en-US" dirty="0" smtClean="0">
                <a:latin typeface="Times New Roman" pitchFamily="18" charset="0"/>
                <a:cs typeface="Times New Roman" pitchFamily="18" charset="0"/>
              </a:rPr>
              <a:t>Fluorouracil </a:t>
            </a:r>
          </a:p>
          <a:p>
            <a:pPr lvl="0" algn="l" rtl="0"/>
            <a:r>
              <a:rPr lang="en-US" dirty="0" err="1" smtClean="0">
                <a:latin typeface="Times New Roman" pitchFamily="18" charset="0"/>
                <a:cs typeface="Times New Roman" pitchFamily="18" charset="0"/>
              </a:rPr>
              <a:t>Dacarbazine</a:t>
            </a:r>
            <a:r>
              <a:rPr lang="en-US" dirty="0" smtClean="0">
                <a:latin typeface="Times New Roman" pitchFamily="18" charset="0"/>
                <a:cs typeface="Times New Roman" pitchFamily="18" charset="0"/>
              </a:rPr>
              <a:t>. </a:t>
            </a:r>
          </a:p>
          <a:p>
            <a:endParaRPr lang="fa-IR" dirty="0">
              <a:latin typeface="Times New Roman" pitchFamily="18" charset="0"/>
              <a:cs typeface="Times New Roman" pitchFamily="18" charset="0"/>
            </a:endParaRPr>
          </a:p>
        </p:txBody>
      </p:sp>
      <p:pic>
        <p:nvPicPr>
          <p:cNvPr id="18434" name="Picture 2" descr="C:\Users\A\Desktop\4.jpg"/>
          <p:cNvPicPr>
            <a:picLocks noChangeAspect="1" noChangeArrowheads="1"/>
          </p:cNvPicPr>
          <p:nvPr/>
        </p:nvPicPr>
        <p:blipFill>
          <a:blip r:embed="rId4" cstate="print"/>
          <a:srcRect/>
          <a:stretch>
            <a:fillRect/>
          </a:stretch>
        </p:blipFill>
        <p:spPr bwMode="auto">
          <a:xfrm>
            <a:off x="4860031" y="3645024"/>
            <a:ext cx="2952329" cy="280831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76672"/>
            <a:ext cx="8062912" cy="864096"/>
          </a:xfrm>
        </p:spPr>
        <p:txBody>
          <a:bodyPr>
            <a:normAutofit fontScale="90000"/>
          </a:bodyPr>
          <a:lstStyle/>
          <a:p>
            <a:pPr algn="ctr"/>
            <a:r>
              <a:rPr lang="en-US" b="1" dirty="0" smtClean="0">
                <a:latin typeface="Times New Roman" pitchFamily="18" charset="0"/>
                <a:cs typeface="Times New Roman" pitchFamily="18" charset="0"/>
              </a:rPr>
              <a:t>Recall reactions </a:t>
            </a:r>
            <a:r>
              <a:rPr lang="en-US" dirty="0" smtClean="0"/>
              <a:t/>
            </a:r>
            <a:br>
              <a:rPr lang="en-US" dirty="0" smtClean="0"/>
            </a:br>
            <a:endParaRPr lang="fa-IR" dirty="0"/>
          </a:p>
        </p:txBody>
      </p:sp>
      <p:sp>
        <p:nvSpPr>
          <p:cNvPr id="3" name="Subtitle 2"/>
          <p:cNvSpPr>
            <a:spLocks noGrp="1"/>
          </p:cNvSpPr>
          <p:nvPr>
            <p:ph type="subTitle" idx="1"/>
          </p:nvPr>
        </p:nvSpPr>
        <p:spPr>
          <a:xfrm>
            <a:off x="539552" y="980728"/>
            <a:ext cx="8062912" cy="5472608"/>
          </a:xfrm>
        </p:spPr>
        <p:txBody>
          <a:bodyPr>
            <a:normAutofit/>
          </a:bodyPr>
          <a:lstStyle/>
          <a:p>
            <a:pPr algn="just" rtl="0"/>
            <a:r>
              <a:rPr lang="en-US" sz="2400" dirty="0" smtClean="0">
                <a:solidFill>
                  <a:schemeClr val="tx1">
                    <a:lumMod val="95000"/>
                  </a:schemeClr>
                </a:solidFill>
                <a:latin typeface="Times New Roman" pitchFamily="18" charset="0"/>
                <a:cs typeface="Times New Roman" pitchFamily="18" charset="0"/>
              </a:rPr>
              <a:t>The term recall reaction refers to </a:t>
            </a:r>
            <a:r>
              <a:rPr lang="en-US" sz="2400" dirty="0" err="1" smtClean="0">
                <a:solidFill>
                  <a:schemeClr val="tx1">
                    <a:lumMod val="95000"/>
                  </a:schemeClr>
                </a:solidFill>
                <a:latin typeface="Times New Roman" pitchFamily="18" charset="0"/>
                <a:cs typeface="Times New Roman" pitchFamily="18" charset="0"/>
              </a:rPr>
              <a:t>erythema</a:t>
            </a:r>
            <a:r>
              <a:rPr lang="en-US" sz="2400" dirty="0" smtClean="0">
                <a:solidFill>
                  <a:schemeClr val="tx1">
                    <a:lumMod val="95000"/>
                  </a:schemeClr>
                </a:solidFill>
                <a:latin typeface="Times New Roman" pitchFamily="18" charset="0"/>
                <a:cs typeface="Times New Roman" pitchFamily="18" charset="0"/>
              </a:rPr>
              <a:t> (redness of the skin) in areas of previously quiescent sunburn or radiotherapy. The exposure to the sun or radiotherapy may have been weeks to months ago and the skin may have fully recovered until the patient was given chemotherapy. </a:t>
            </a:r>
          </a:p>
          <a:p>
            <a:pPr algn="just" rtl="0"/>
            <a:r>
              <a:rPr lang="en-US" sz="2400" dirty="0" smtClean="0">
                <a:solidFill>
                  <a:schemeClr val="tx1">
                    <a:lumMod val="95000"/>
                  </a:schemeClr>
                </a:solidFill>
                <a:latin typeface="Times New Roman" pitchFamily="18" charset="0"/>
                <a:cs typeface="Times New Roman" pitchFamily="18" charset="0"/>
              </a:rPr>
              <a:t>The actual mechanism is not fully understood but it has been postulated to occur as a result of the recovering </a:t>
            </a:r>
            <a:r>
              <a:rPr lang="en-US" sz="2400" dirty="0" err="1" smtClean="0">
                <a:solidFill>
                  <a:schemeClr val="tx1">
                    <a:lumMod val="95000"/>
                  </a:schemeClr>
                </a:solidFill>
                <a:latin typeface="Times New Roman" pitchFamily="18" charset="0"/>
                <a:cs typeface="Times New Roman" pitchFamily="18" charset="0"/>
              </a:rPr>
              <a:t>keratinocytes</a:t>
            </a:r>
            <a:r>
              <a:rPr lang="en-US" sz="2400" dirty="0" smtClean="0">
                <a:solidFill>
                  <a:schemeClr val="tx1">
                    <a:lumMod val="95000"/>
                  </a:schemeClr>
                </a:solidFill>
                <a:latin typeface="Times New Roman" pitchFamily="18" charset="0"/>
                <a:cs typeface="Times New Roman" pitchFamily="18" charset="0"/>
              </a:rPr>
              <a:t> (skin cells) being damaged by the chemotherapy drugs, as these cells are the ones which are most rapidly dividing and regenerating. </a:t>
            </a:r>
          </a:p>
        </p:txBody>
      </p:sp>
      <p:pic>
        <p:nvPicPr>
          <p:cNvPr id="19458" name="Picture 2" descr="C:\Users\A\Desktop\5.jpg"/>
          <p:cNvPicPr>
            <a:picLocks noChangeAspect="1" noChangeArrowheads="1"/>
          </p:cNvPicPr>
          <p:nvPr/>
        </p:nvPicPr>
        <p:blipFill>
          <a:blip r:embed="rId2" cstate="print"/>
          <a:srcRect/>
          <a:stretch>
            <a:fillRect/>
          </a:stretch>
        </p:blipFill>
        <p:spPr bwMode="auto">
          <a:xfrm>
            <a:off x="4427984" y="4509120"/>
            <a:ext cx="2857500" cy="220486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64096"/>
          </a:xfrm>
        </p:spPr>
        <p:txBody>
          <a:bodyPr>
            <a:normAutofit fontScale="90000"/>
          </a:bodyPr>
          <a:lstStyle/>
          <a:p>
            <a:pPr algn="ctr"/>
            <a:r>
              <a:rPr lang="en-US" b="1" dirty="0" err="1" smtClean="0">
                <a:latin typeface="Times New Roman" pitchFamily="18" charset="0"/>
                <a:cs typeface="Times New Roman" pitchFamily="18" charset="0"/>
              </a:rPr>
              <a:t>Acneform</a:t>
            </a:r>
            <a:r>
              <a:rPr lang="en-US" b="1" dirty="0" smtClean="0">
                <a:latin typeface="Times New Roman" pitchFamily="18" charset="0"/>
                <a:cs typeface="Times New Roman" pitchFamily="18" charset="0"/>
              </a:rPr>
              <a:t> (pimple-like) eruptions </a:t>
            </a:r>
            <a:r>
              <a:rPr lang="en-US" dirty="0" smtClean="0"/>
              <a:t/>
            </a:r>
            <a:br>
              <a:rPr lang="en-US" dirty="0" smtClean="0"/>
            </a:br>
            <a:endParaRPr lang="fa-IR" dirty="0"/>
          </a:p>
        </p:txBody>
      </p:sp>
      <p:sp>
        <p:nvSpPr>
          <p:cNvPr id="3" name="Content Placeholder 2"/>
          <p:cNvSpPr>
            <a:spLocks noGrp="1"/>
          </p:cNvSpPr>
          <p:nvPr>
            <p:ph idx="1"/>
          </p:nvPr>
        </p:nvSpPr>
        <p:spPr>
          <a:xfrm>
            <a:off x="395536" y="836712"/>
            <a:ext cx="8229600" cy="4572000"/>
          </a:xfrm>
        </p:spPr>
        <p:txBody>
          <a:bodyPr>
            <a:normAutofit fontScale="85000" lnSpcReduction="10000"/>
          </a:bodyPr>
          <a:lstStyle/>
          <a:p>
            <a:pPr algn="just" rtl="0"/>
            <a:r>
              <a:rPr lang="en-US" sz="3300" dirty="0" smtClean="0">
                <a:latin typeface="Times New Roman" pitchFamily="18" charset="0"/>
                <a:cs typeface="Times New Roman" pitchFamily="18" charset="0"/>
              </a:rPr>
              <a:t>Also known as </a:t>
            </a:r>
            <a:r>
              <a:rPr lang="en-US" sz="3300" dirty="0" err="1" smtClean="0">
                <a:latin typeface="Times New Roman" pitchFamily="18" charset="0"/>
                <a:cs typeface="Times New Roman" pitchFamily="18" charset="0"/>
                <a:hlinkClick r:id="rId2"/>
              </a:rPr>
              <a:t>folliculitis</a:t>
            </a:r>
            <a:r>
              <a:rPr lang="en-US" sz="3300" dirty="0" smtClean="0">
                <a:latin typeface="Times New Roman" pitchFamily="18" charset="0"/>
                <a:cs typeface="Times New Roman" pitchFamily="18" charset="0"/>
              </a:rPr>
              <a:t>, an </a:t>
            </a:r>
            <a:r>
              <a:rPr lang="en-US" sz="3300" dirty="0" err="1" smtClean="0">
                <a:latin typeface="Times New Roman" pitchFamily="18" charset="0"/>
                <a:cs typeface="Times New Roman" pitchFamily="18" charset="0"/>
              </a:rPr>
              <a:t>acneform</a:t>
            </a:r>
            <a:r>
              <a:rPr lang="en-US" sz="3300" dirty="0" smtClean="0">
                <a:latin typeface="Times New Roman" pitchFamily="18" charset="0"/>
                <a:cs typeface="Times New Roman" pitchFamily="18" charset="0"/>
              </a:rPr>
              <a:t> reaction begins as facial </a:t>
            </a:r>
            <a:r>
              <a:rPr lang="en-US" sz="3300" dirty="0" err="1" smtClean="0">
                <a:latin typeface="Times New Roman" pitchFamily="18" charset="0"/>
                <a:cs typeface="Times New Roman" pitchFamily="18" charset="0"/>
              </a:rPr>
              <a:t>erythema</a:t>
            </a:r>
            <a:r>
              <a:rPr lang="en-US" sz="3300" dirty="0" smtClean="0">
                <a:latin typeface="Times New Roman" pitchFamily="18" charset="0"/>
                <a:cs typeface="Times New Roman" pitchFamily="18" charset="0"/>
              </a:rPr>
              <a:t> followed by papules (small bumps) and pustules (small pockets of pus) over the face and upper trunk. Unlike true acne, the pustules are sterile (they contain no bacteria). </a:t>
            </a:r>
          </a:p>
          <a:p>
            <a:pPr algn="just" rtl="0"/>
            <a:r>
              <a:rPr lang="en-US" sz="3300" b="1" dirty="0" smtClean="0">
                <a:latin typeface="Times New Roman" pitchFamily="18" charset="0"/>
                <a:cs typeface="Times New Roman" pitchFamily="18" charset="0"/>
              </a:rPr>
              <a:t>Which drugs are responsible? </a:t>
            </a:r>
            <a:endParaRPr lang="en-US" sz="3300" dirty="0" smtClean="0">
              <a:latin typeface="Times New Roman" pitchFamily="18" charset="0"/>
              <a:cs typeface="Times New Roman" pitchFamily="18" charset="0"/>
            </a:endParaRPr>
          </a:p>
          <a:p>
            <a:pPr algn="just" rtl="0"/>
            <a:r>
              <a:rPr lang="en-US" sz="3300" dirty="0" err="1" smtClean="0">
                <a:latin typeface="Times New Roman" pitchFamily="18" charset="0"/>
                <a:cs typeface="Times New Roman" pitchFamily="18" charset="0"/>
              </a:rPr>
              <a:t>Actinomycin</a:t>
            </a:r>
            <a:r>
              <a:rPr lang="en-US" sz="3300" dirty="0" smtClean="0">
                <a:latin typeface="Times New Roman" pitchFamily="18" charset="0"/>
                <a:cs typeface="Times New Roman" pitchFamily="18" charset="0"/>
              </a:rPr>
              <a:t> D is the most common cause. Other drugs may also cause </a:t>
            </a:r>
            <a:r>
              <a:rPr lang="en-US" sz="3300" dirty="0" err="1" smtClean="0">
                <a:latin typeface="Times New Roman" pitchFamily="18" charset="0"/>
                <a:cs typeface="Times New Roman" pitchFamily="18" charset="0"/>
              </a:rPr>
              <a:t>folliculitis</a:t>
            </a:r>
            <a:r>
              <a:rPr lang="en-US" sz="3300" dirty="0" smtClean="0">
                <a:latin typeface="Times New Roman" pitchFamily="18" charset="0"/>
                <a:cs typeface="Times New Roman" pitchFamily="18" charset="0"/>
              </a:rPr>
              <a:t>, particularly the epidermal growth factor receptor (EGFR) inhibitors such as </a:t>
            </a:r>
            <a:r>
              <a:rPr lang="en-US" sz="3300" dirty="0" err="1" smtClean="0">
                <a:latin typeface="Times New Roman" pitchFamily="18" charset="0"/>
                <a:cs typeface="Times New Roman" pitchFamily="18" charset="0"/>
              </a:rPr>
              <a:t>gefitinib</a:t>
            </a:r>
            <a:r>
              <a:rPr lang="en-US" sz="3300" dirty="0" smtClean="0">
                <a:latin typeface="Times New Roman" pitchFamily="18" charset="0"/>
                <a:cs typeface="Times New Roman" pitchFamily="18" charset="0"/>
              </a:rPr>
              <a:t> and </a:t>
            </a:r>
            <a:r>
              <a:rPr lang="en-US" sz="3300" dirty="0" err="1" smtClean="0">
                <a:latin typeface="Times New Roman" pitchFamily="18" charset="0"/>
                <a:cs typeface="Times New Roman" pitchFamily="18" charset="0"/>
              </a:rPr>
              <a:t>cetuximab</a:t>
            </a:r>
            <a:r>
              <a:rPr lang="en-US" sz="3300" dirty="0" smtClean="0">
                <a:latin typeface="Times New Roman" pitchFamily="18" charset="0"/>
                <a:cs typeface="Times New Roman" pitchFamily="18" charset="0"/>
              </a:rPr>
              <a:t>. </a:t>
            </a:r>
          </a:p>
          <a:p>
            <a:endParaRPr lang="fa-IR" dirty="0"/>
          </a:p>
        </p:txBody>
      </p:sp>
      <p:pic>
        <p:nvPicPr>
          <p:cNvPr id="20482" name="Picture 2" descr="C:\Users\A\Desktop\6.jpg"/>
          <p:cNvPicPr>
            <a:picLocks noChangeAspect="1" noChangeArrowheads="1"/>
          </p:cNvPicPr>
          <p:nvPr/>
        </p:nvPicPr>
        <p:blipFill>
          <a:blip r:embed="rId3" cstate="print"/>
          <a:srcRect/>
          <a:stretch>
            <a:fillRect/>
          </a:stretch>
        </p:blipFill>
        <p:spPr bwMode="auto">
          <a:xfrm>
            <a:off x="5868144" y="4581128"/>
            <a:ext cx="2641848" cy="206692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146</TotalTime>
  <Words>1645</Words>
  <Application>Microsoft Office PowerPoint</Application>
  <PresentationFormat>On-screen Show (4:3)</PresentationFormat>
  <Paragraphs>126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Verve</vt:lpstr>
      <vt:lpstr>Slide 1</vt:lpstr>
      <vt:lpstr>Slide 2</vt:lpstr>
      <vt:lpstr>Slide 3</vt:lpstr>
      <vt:lpstr>Slide 4</vt:lpstr>
      <vt:lpstr>Slide 5</vt:lpstr>
      <vt:lpstr>Alopecia  </vt:lpstr>
      <vt:lpstr>Photosensitivity </vt:lpstr>
      <vt:lpstr>Recall reactions  </vt:lpstr>
      <vt:lpstr>Acneform (pimple-like) eruptions  </vt:lpstr>
      <vt:lpstr>Skin necrosis  </vt:lpstr>
      <vt:lpstr>Neutrophilic eccrine hidradenitis  </vt:lpstr>
      <vt:lpstr>Eccrine squamous metaplasia  </vt:lpstr>
      <vt:lpstr>Hyperpigmentation (excess darkening of the skin)  </vt:lpstr>
      <vt:lpstr>Hyperpigmentation (excess darkening of the skin)</vt:lpstr>
      <vt:lpstr>Nail changes  </vt:lpstr>
      <vt:lpstr>Mucositis  </vt:lpstr>
      <vt:lpstr>Sclerotic dermal reactions  </vt:lpstr>
      <vt:lpstr>Vascular phenomenon – Raynaud phenomenon and vasculitis  </vt:lpstr>
      <vt:lpstr>Xerosis  </vt:lpstr>
      <vt:lpstr>Druge Induce Psoriasis</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c:creator>
  <cp:lastModifiedBy>A</cp:lastModifiedBy>
  <cp:revision>37</cp:revision>
  <dcterms:created xsi:type="dcterms:W3CDTF">2015-11-24T08:01:29Z</dcterms:created>
  <dcterms:modified xsi:type="dcterms:W3CDTF">2015-11-25T07:43:04Z</dcterms:modified>
</cp:coreProperties>
</file>