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43"/>
  </p:notesMasterIdLst>
  <p:sldIdLst>
    <p:sldId id="272" r:id="rId2"/>
    <p:sldId id="324" r:id="rId3"/>
    <p:sldId id="273" r:id="rId4"/>
    <p:sldId id="274" r:id="rId5"/>
    <p:sldId id="276" r:id="rId6"/>
    <p:sldId id="278" r:id="rId7"/>
    <p:sldId id="279" r:id="rId8"/>
    <p:sldId id="312" r:id="rId9"/>
    <p:sldId id="283" r:id="rId10"/>
    <p:sldId id="284" r:id="rId11"/>
    <p:sldId id="285" r:id="rId12"/>
    <p:sldId id="286" r:id="rId13"/>
    <p:sldId id="287" r:id="rId14"/>
    <p:sldId id="290" r:id="rId15"/>
    <p:sldId id="291" r:id="rId16"/>
    <p:sldId id="293" r:id="rId17"/>
    <p:sldId id="294" r:id="rId18"/>
    <p:sldId id="297" r:id="rId19"/>
    <p:sldId id="302" r:id="rId20"/>
    <p:sldId id="308" r:id="rId21"/>
    <p:sldId id="328" r:id="rId22"/>
    <p:sldId id="303" r:id="rId23"/>
    <p:sldId id="327" r:id="rId24"/>
    <p:sldId id="305" r:id="rId25"/>
    <p:sldId id="313" r:id="rId26"/>
    <p:sldId id="310" r:id="rId27"/>
    <p:sldId id="311" r:id="rId28"/>
    <p:sldId id="334" r:id="rId29"/>
    <p:sldId id="314" r:id="rId30"/>
    <p:sldId id="318" r:id="rId31"/>
    <p:sldId id="319" r:id="rId32"/>
    <p:sldId id="320" r:id="rId33"/>
    <p:sldId id="321" r:id="rId34"/>
    <p:sldId id="322" r:id="rId35"/>
    <p:sldId id="323" r:id="rId36"/>
    <p:sldId id="330" r:id="rId37"/>
    <p:sldId id="331" r:id="rId38"/>
    <p:sldId id="332" r:id="rId39"/>
    <p:sldId id="333" r:id="rId40"/>
    <p:sldId id="329" r:id="rId41"/>
    <p:sldId id="326" r:id="rId4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5" d="100"/>
          <a:sy n="85" d="100"/>
        </p:scale>
        <p:origin x="-112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95B3AE0-A4E4-4CF8-8CDC-A656E05430E0}" type="datetimeFigureOut">
              <a:rPr lang="fa-IR" smtClean="0"/>
              <a:pPr/>
              <a:t>03/04/1437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9CE8AAC-8268-41B5-9E04-5C2C2E2D6F10}" type="slidenum">
              <a:rPr lang="fa-IR" smtClean="0"/>
              <a:pPr/>
              <a:t>‹#›</a:t>
            </a:fld>
            <a:endParaRPr lang="fa-IR"/>
          </a:p>
        </p:txBody>
      </p:sp>
    </p:spTree>
    <p:extLst>
      <p:ext uri="{BB962C8B-B14F-4D97-AF65-F5344CB8AC3E}">
        <p14:creationId xmlns:p14="http://schemas.microsoft.com/office/powerpoint/2010/main" val="23962680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txBox="1">
            <a:spLocks noGrp="1" noChangeArrowheads="1"/>
          </p:cNvSpPr>
          <p:nvPr/>
        </p:nvSpPr>
        <p:spPr bwMode="auto">
          <a:xfrm>
            <a:off x="3887133" y="8686489"/>
            <a:ext cx="2970868" cy="45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7" rIns="91417" bIns="45707" anchor="b"/>
          <a:lstStyle>
            <a:lvl1pPr defTabSz="931863" eaLnBrk="0" hangingPunct="0">
              <a:defRPr sz="2400" b="1">
                <a:solidFill>
                  <a:schemeClr val="tx1"/>
                </a:solidFill>
                <a:latin typeface="Arial" pitchFamily="34" charset="0"/>
                <a:ea typeface="ＭＳ Ｐゴシック" pitchFamily="34" charset="-128"/>
              </a:defRPr>
            </a:lvl1pPr>
            <a:lvl2pPr marL="742950" indent="-285750" defTabSz="931863" eaLnBrk="0" hangingPunct="0">
              <a:defRPr sz="2400" b="1">
                <a:solidFill>
                  <a:schemeClr val="tx1"/>
                </a:solidFill>
                <a:latin typeface="Arial" pitchFamily="34" charset="0"/>
                <a:ea typeface="ＭＳ Ｐゴシック" pitchFamily="34" charset="-128"/>
              </a:defRPr>
            </a:lvl2pPr>
            <a:lvl3pPr marL="1143000" indent="-228600" defTabSz="931863" eaLnBrk="0" hangingPunct="0">
              <a:defRPr sz="2400" b="1">
                <a:solidFill>
                  <a:schemeClr val="tx1"/>
                </a:solidFill>
                <a:latin typeface="Arial" pitchFamily="34" charset="0"/>
                <a:ea typeface="ＭＳ Ｐゴシック" pitchFamily="34" charset="-128"/>
              </a:defRPr>
            </a:lvl3pPr>
            <a:lvl4pPr marL="1600200" indent="-228600" defTabSz="931863" eaLnBrk="0" hangingPunct="0">
              <a:defRPr sz="2400" b="1">
                <a:solidFill>
                  <a:schemeClr val="tx1"/>
                </a:solidFill>
                <a:latin typeface="Arial" pitchFamily="34" charset="0"/>
                <a:ea typeface="ＭＳ Ｐゴシック" pitchFamily="34" charset="-128"/>
              </a:defRPr>
            </a:lvl4pPr>
            <a:lvl5pPr marL="2057400" indent="-228600" defTabSz="931863" eaLnBrk="0" hangingPunct="0">
              <a:defRPr sz="2400" b="1">
                <a:solidFill>
                  <a:schemeClr val="tx1"/>
                </a:solidFill>
                <a:latin typeface="Arial" pitchFamily="34" charset="0"/>
                <a:ea typeface="ＭＳ Ｐゴシック" pitchFamily="34" charset="-128"/>
              </a:defRPr>
            </a:lvl5pPr>
            <a:lvl6pPr marL="2514600" indent="-228600" defTabSz="931863"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defTabSz="931863"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defTabSz="931863"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defTabSz="931863"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rtl="0"/>
            <a:fld id="{43AF5EB4-6FA0-485B-B97E-1001636C8AEF}" type="slidenum">
              <a:rPr lang="ar-SA" sz="1200" b="0"/>
              <a:pPr rtl="0"/>
              <a:t>18</a:t>
            </a:fld>
            <a:endParaRPr lang="en-US" sz="1200" b="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686421" y="4344025"/>
            <a:ext cx="5485158"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cs typeface="Angsana New" pitchFamily="18" charset="-34"/>
              </a:defRPr>
            </a:lvl1pPr>
            <a:lvl2pPr marL="742950" indent="-285750">
              <a:defRPr sz="2400">
                <a:solidFill>
                  <a:schemeClr val="tx1"/>
                </a:solidFill>
                <a:latin typeface="Times New Roman" pitchFamily="18" charset="0"/>
                <a:cs typeface="Angsana New" pitchFamily="18" charset="-34"/>
              </a:defRPr>
            </a:lvl2pPr>
            <a:lvl3pPr marL="1143000" indent="-228600">
              <a:defRPr sz="2400">
                <a:solidFill>
                  <a:schemeClr val="tx1"/>
                </a:solidFill>
                <a:latin typeface="Times New Roman" pitchFamily="18" charset="0"/>
                <a:cs typeface="Angsana New" pitchFamily="18" charset="-34"/>
              </a:defRPr>
            </a:lvl3pPr>
            <a:lvl4pPr marL="1600200" indent="-228600">
              <a:defRPr sz="2400">
                <a:solidFill>
                  <a:schemeClr val="tx1"/>
                </a:solidFill>
                <a:latin typeface="Times New Roman" pitchFamily="18" charset="0"/>
                <a:cs typeface="Angsana New" pitchFamily="18" charset="-34"/>
              </a:defRPr>
            </a:lvl4pPr>
            <a:lvl5pPr marL="2057400" indent="-228600">
              <a:defRPr sz="2400">
                <a:solidFill>
                  <a:schemeClr val="tx1"/>
                </a:solidFill>
                <a:latin typeface="Times New Roman" pitchFamily="18" charset="0"/>
                <a:cs typeface="Angsana New" pitchFamily="18" charset="-34"/>
              </a:defRPr>
            </a:lvl5pPr>
            <a:lvl6pPr marL="2514600" indent="-228600" algn="l" rtl="0" eaLnBrk="0" fontAlgn="base" hangingPunct="0">
              <a:spcBef>
                <a:spcPct val="0"/>
              </a:spcBef>
              <a:spcAft>
                <a:spcPct val="0"/>
              </a:spcAft>
              <a:defRPr sz="2400">
                <a:solidFill>
                  <a:schemeClr val="tx1"/>
                </a:solidFill>
                <a:latin typeface="Times New Roman" pitchFamily="18" charset="0"/>
                <a:cs typeface="Angsana New" pitchFamily="18" charset="-34"/>
              </a:defRPr>
            </a:lvl6pPr>
            <a:lvl7pPr marL="2971800" indent="-228600" algn="l" rtl="0" eaLnBrk="0" fontAlgn="base" hangingPunct="0">
              <a:spcBef>
                <a:spcPct val="0"/>
              </a:spcBef>
              <a:spcAft>
                <a:spcPct val="0"/>
              </a:spcAft>
              <a:defRPr sz="2400">
                <a:solidFill>
                  <a:schemeClr val="tx1"/>
                </a:solidFill>
                <a:latin typeface="Times New Roman" pitchFamily="18" charset="0"/>
                <a:cs typeface="Angsana New" pitchFamily="18" charset="-34"/>
              </a:defRPr>
            </a:lvl7pPr>
            <a:lvl8pPr marL="3429000" indent="-228600" algn="l" rtl="0" eaLnBrk="0" fontAlgn="base" hangingPunct="0">
              <a:spcBef>
                <a:spcPct val="0"/>
              </a:spcBef>
              <a:spcAft>
                <a:spcPct val="0"/>
              </a:spcAft>
              <a:defRPr sz="2400">
                <a:solidFill>
                  <a:schemeClr val="tx1"/>
                </a:solidFill>
                <a:latin typeface="Times New Roman" pitchFamily="18" charset="0"/>
                <a:cs typeface="Angsana New" pitchFamily="18" charset="-34"/>
              </a:defRPr>
            </a:lvl8pPr>
            <a:lvl9pPr marL="3886200" indent="-228600" algn="l" rtl="0" eaLnBrk="0" fontAlgn="base" hangingPunct="0">
              <a:spcBef>
                <a:spcPct val="0"/>
              </a:spcBef>
              <a:spcAft>
                <a:spcPct val="0"/>
              </a:spcAft>
              <a:defRPr sz="2400">
                <a:solidFill>
                  <a:schemeClr val="tx1"/>
                </a:solidFill>
                <a:latin typeface="Times New Roman" pitchFamily="18" charset="0"/>
                <a:cs typeface="Angsana New" pitchFamily="18" charset="-34"/>
              </a:defRPr>
            </a:lvl9pPr>
          </a:lstStyle>
          <a:p>
            <a:fld id="{8EB8B125-EE15-4436-8EEB-362A9E87C3CB}" type="slidenum">
              <a:rPr lang="en-US" sz="1200">
                <a:solidFill>
                  <a:schemeClr val="bg1"/>
                </a:solidFill>
                <a:latin typeface="Comic Sans MS" pitchFamily="66" charset="0"/>
              </a:rPr>
              <a:pPr/>
              <a:t>26</a:t>
            </a:fld>
            <a:endParaRPr lang="th-TH" sz="1200">
              <a:solidFill>
                <a:schemeClr val="bg1"/>
              </a:solidFill>
              <a:latin typeface="Comic Sans MS" pitchFamily="66" charset="0"/>
            </a:endParaRPr>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cs typeface="Angsana New" pitchFamily="18" charset="-34"/>
              </a:defRPr>
            </a:lvl1pPr>
            <a:lvl2pPr marL="742950" indent="-285750">
              <a:defRPr sz="2400">
                <a:solidFill>
                  <a:schemeClr val="tx1"/>
                </a:solidFill>
                <a:latin typeface="Times New Roman" pitchFamily="18" charset="0"/>
                <a:cs typeface="Angsana New" pitchFamily="18" charset="-34"/>
              </a:defRPr>
            </a:lvl2pPr>
            <a:lvl3pPr marL="1143000" indent="-228600">
              <a:defRPr sz="2400">
                <a:solidFill>
                  <a:schemeClr val="tx1"/>
                </a:solidFill>
                <a:latin typeface="Times New Roman" pitchFamily="18" charset="0"/>
                <a:cs typeface="Angsana New" pitchFamily="18" charset="-34"/>
              </a:defRPr>
            </a:lvl3pPr>
            <a:lvl4pPr marL="1600200" indent="-228600">
              <a:defRPr sz="2400">
                <a:solidFill>
                  <a:schemeClr val="tx1"/>
                </a:solidFill>
                <a:latin typeface="Times New Roman" pitchFamily="18" charset="0"/>
                <a:cs typeface="Angsana New" pitchFamily="18" charset="-34"/>
              </a:defRPr>
            </a:lvl4pPr>
            <a:lvl5pPr marL="2057400" indent="-228600">
              <a:defRPr sz="2400">
                <a:solidFill>
                  <a:schemeClr val="tx1"/>
                </a:solidFill>
                <a:latin typeface="Times New Roman" pitchFamily="18" charset="0"/>
                <a:cs typeface="Angsana New" pitchFamily="18" charset="-34"/>
              </a:defRPr>
            </a:lvl5pPr>
            <a:lvl6pPr marL="2514600" indent="-228600" algn="l" rtl="0" eaLnBrk="0" fontAlgn="base" hangingPunct="0">
              <a:spcBef>
                <a:spcPct val="0"/>
              </a:spcBef>
              <a:spcAft>
                <a:spcPct val="0"/>
              </a:spcAft>
              <a:defRPr sz="2400">
                <a:solidFill>
                  <a:schemeClr val="tx1"/>
                </a:solidFill>
                <a:latin typeface="Times New Roman" pitchFamily="18" charset="0"/>
                <a:cs typeface="Angsana New" pitchFamily="18" charset="-34"/>
              </a:defRPr>
            </a:lvl6pPr>
            <a:lvl7pPr marL="2971800" indent="-228600" algn="l" rtl="0" eaLnBrk="0" fontAlgn="base" hangingPunct="0">
              <a:spcBef>
                <a:spcPct val="0"/>
              </a:spcBef>
              <a:spcAft>
                <a:spcPct val="0"/>
              </a:spcAft>
              <a:defRPr sz="2400">
                <a:solidFill>
                  <a:schemeClr val="tx1"/>
                </a:solidFill>
                <a:latin typeface="Times New Roman" pitchFamily="18" charset="0"/>
                <a:cs typeface="Angsana New" pitchFamily="18" charset="-34"/>
              </a:defRPr>
            </a:lvl7pPr>
            <a:lvl8pPr marL="3429000" indent="-228600" algn="l" rtl="0" eaLnBrk="0" fontAlgn="base" hangingPunct="0">
              <a:spcBef>
                <a:spcPct val="0"/>
              </a:spcBef>
              <a:spcAft>
                <a:spcPct val="0"/>
              </a:spcAft>
              <a:defRPr sz="2400">
                <a:solidFill>
                  <a:schemeClr val="tx1"/>
                </a:solidFill>
                <a:latin typeface="Times New Roman" pitchFamily="18" charset="0"/>
                <a:cs typeface="Angsana New" pitchFamily="18" charset="-34"/>
              </a:defRPr>
            </a:lvl8pPr>
            <a:lvl9pPr marL="3886200" indent="-228600" algn="l" rtl="0" eaLnBrk="0" fontAlgn="base" hangingPunct="0">
              <a:spcBef>
                <a:spcPct val="0"/>
              </a:spcBef>
              <a:spcAft>
                <a:spcPct val="0"/>
              </a:spcAft>
              <a:defRPr sz="2400">
                <a:solidFill>
                  <a:schemeClr val="tx1"/>
                </a:solidFill>
                <a:latin typeface="Times New Roman" pitchFamily="18" charset="0"/>
                <a:cs typeface="Angsana New" pitchFamily="18" charset="-34"/>
              </a:defRPr>
            </a:lvl9pPr>
          </a:lstStyle>
          <a:p>
            <a:fld id="{8294DD04-12AD-44E8-BB1F-2C0122A474E6}" type="slidenum">
              <a:rPr lang="en-US" sz="1200">
                <a:solidFill>
                  <a:schemeClr val="bg1"/>
                </a:solidFill>
                <a:latin typeface="Comic Sans MS" pitchFamily="66" charset="0"/>
              </a:rPr>
              <a:pPr/>
              <a:t>27</a:t>
            </a:fld>
            <a:endParaRPr lang="th-TH" sz="1200">
              <a:solidFill>
                <a:schemeClr val="bg1"/>
              </a:solidFill>
              <a:latin typeface="Comic Sans MS" pitchFamily="66"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2A2F829-35A6-4CA1-A260-B5AC6CD640AE}" type="datetimeFigureOut">
              <a:rPr lang="fa-IR" smtClean="0"/>
              <a:pPr/>
              <a:t>03/04/1437</a:t>
            </a:fld>
            <a:endParaRPr lang="fa-I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fa-I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48FDF00-A430-4051-803B-BCE6CB61ED15}"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A2F829-35A6-4CA1-A260-B5AC6CD640AE}" type="datetimeFigureOut">
              <a:rPr lang="fa-IR" smtClean="0"/>
              <a:pPr/>
              <a:t>03/04/1437</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748FDF00-A430-4051-803B-BCE6CB61ED15}"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A2F829-35A6-4CA1-A260-B5AC6CD640AE}" type="datetimeFigureOut">
              <a:rPr lang="fa-IR" smtClean="0"/>
              <a:pPr/>
              <a:t>03/04/1437</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748FDF00-A430-4051-803B-BCE6CB61ED15}"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0" y="-22225"/>
            <a:ext cx="9144000" cy="1219200"/>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06400" y="1524000"/>
            <a:ext cx="4122738" cy="2622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lipArt Placeholder 3"/>
          <p:cNvSpPr>
            <a:spLocks noGrp="1"/>
          </p:cNvSpPr>
          <p:nvPr>
            <p:ph type="clipArt" sz="half" idx="2"/>
          </p:nvPr>
        </p:nvSpPr>
        <p:spPr>
          <a:xfrm>
            <a:off x="4681538" y="1524000"/>
            <a:ext cx="4124325" cy="2622550"/>
          </a:xfrm>
        </p:spPr>
        <p:txBody>
          <a:bodyPr/>
          <a:lstStyle/>
          <a:p>
            <a:pPr lvl="0"/>
            <a:endParaRPr lang="fa-IR" noProof="0" smtClean="0"/>
          </a:p>
        </p:txBody>
      </p:sp>
    </p:spTree>
    <p:extLst>
      <p:ext uri="{BB962C8B-B14F-4D97-AF65-F5344CB8AC3E}">
        <p14:creationId xmlns:p14="http://schemas.microsoft.com/office/powerpoint/2010/main" val="3104344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lide 1B with Text">
    <p:spTree>
      <p:nvGrpSpPr>
        <p:cNvPr id="1" name=""/>
        <p:cNvGrpSpPr/>
        <p:nvPr/>
      </p:nvGrpSpPr>
      <p:grpSpPr>
        <a:xfrm>
          <a:off x="0" y="0"/>
          <a:ext cx="0" cy="0"/>
          <a:chOff x="0" y="0"/>
          <a:chExt cx="0" cy="0"/>
        </a:xfrm>
      </p:grpSpPr>
      <p:sp>
        <p:nvSpPr>
          <p:cNvPr id="7" name="Text Placeholder 10"/>
          <p:cNvSpPr>
            <a:spLocks noGrp="1"/>
          </p:cNvSpPr>
          <p:nvPr>
            <p:ph type="body" sz="quarter" idx="13"/>
          </p:nvPr>
        </p:nvSpPr>
        <p:spPr>
          <a:xfrm>
            <a:off x="445346" y="776111"/>
            <a:ext cx="6483210" cy="536222"/>
          </a:xfrm>
          <a:prstGeom prst="rect">
            <a:avLst/>
          </a:prstGeom>
        </p:spPr>
        <p:txBody>
          <a:bodyPr anchor="ctr"/>
          <a:lstStyle>
            <a:lvl1pPr marL="0" indent="0">
              <a:buNone/>
              <a:defRPr sz="2200" b="1" i="0">
                <a:solidFill>
                  <a:schemeClr val="bg1"/>
                </a:solidFill>
                <a:latin typeface="Arial"/>
              </a:defRPr>
            </a:lvl1pPr>
          </a:lstStyle>
          <a:p>
            <a:pPr lvl="0"/>
            <a:r>
              <a:rPr lang="en-CA" dirty="0" smtClean="0"/>
              <a:t>Click to edit Master text styles</a:t>
            </a:r>
          </a:p>
        </p:txBody>
      </p:sp>
      <p:sp>
        <p:nvSpPr>
          <p:cNvPr id="4" name="Text Placeholder 14"/>
          <p:cNvSpPr>
            <a:spLocks noGrp="1"/>
          </p:cNvSpPr>
          <p:nvPr>
            <p:ph type="body" sz="quarter" idx="14"/>
          </p:nvPr>
        </p:nvSpPr>
        <p:spPr>
          <a:xfrm>
            <a:off x="487679" y="1792112"/>
            <a:ext cx="8120099" cy="4162778"/>
          </a:xfrm>
          <a:prstGeom prst="rect">
            <a:avLst/>
          </a:prstGeom>
        </p:spPr>
        <p:txBody>
          <a:bodyPr anchor="ctr"/>
          <a:lstStyle>
            <a:lvl1pPr marL="342900" indent="-342900">
              <a:buClr>
                <a:schemeClr val="bg2"/>
              </a:buClr>
              <a:buFont typeface="Arial"/>
              <a:buChar char="•"/>
              <a:defRPr sz="2200">
                <a:solidFill>
                  <a:schemeClr val="tx1">
                    <a:lumMod val="60000"/>
                    <a:lumOff val="40000"/>
                  </a:schemeClr>
                </a:solidFill>
                <a:latin typeface="Arial"/>
              </a:defRPr>
            </a:lvl1pPr>
            <a:lvl2pPr marL="742950" indent="-285750">
              <a:buClr>
                <a:schemeClr val="accent5"/>
              </a:buClr>
              <a:buFont typeface="Arial"/>
              <a:buChar char="•"/>
              <a:defRPr sz="2000">
                <a:solidFill>
                  <a:schemeClr val="tx1">
                    <a:lumMod val="60000"/>
                    <a:lumOff val="40000"/>
                  </a:schemeClr>
                </a:solidFill>
                <a:latin typeface="Arial"/>
              </a:defRPr>
            </a:lvl2pPr>
            <a:lvl3pPr marL="1143000" indent="-228600">
              <a:buFont typeface="Arial"/>
              <a:buChar char="•"/>
              <a:defRPr sz="1800">
                <a:solidFill>
                  <a:schemeClr val="tx1">
                    <a:lumMod val="60000"/>
                    <a:lumOff val="40000"/>
                  </a:schemeClr>
                </a:solidFill>
                <a:latin typeface="Arial"/>
              </a:defRPr>
            </a:lvl3pPr>
            <a:lvl4pPr marL="1600200" indent="-228600">
              <a:buClr>
                <a:schemeClr val="accent2"/>
              </a:buClr>
              <a:buFont typeface="Arial"/>
              <a:buChar char="•"/>
              <a:defRPr sz="1600">
                <a:solidFill>
                  <a:schemeClr val="tx1">
                    <a:lumMod val="60000"/>
                    <a:lumOff val="40000"/>
                  </a:schemeClr>
                </a:solidFill>
                <a:latin typeface="Arial"/>
              </a:defRPr>
            </a:lvl4pPr>
            <a:lvl5pPr marL="2057400" indent="-228600">
              <a:buClr>
                <a:schemeClr val="bg2"/>
              </a:buClr>
              <a:buFont typeface="Arial"/>
              <a:buChar char="•"/>
              <a:defRPr sz="1400">
                <a:solidFill>
                  <a:schemeClr val="tx1">
                    <a:lumMod val="60000"/>
                    <a:lumOff val="40000"/>
                  </a:schemeClr>
                </a:solidFill>
                <a:latin typeface="Arial"/>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extLst>
      <p:ext uri="{BB962C8B-B14F-4D97-AF65-F5344CB8AC3E}">
        <p14:creationId xmlns:p14="http://schemas.microsoft.com/office/powerpoint/2010/main" val="232887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A2F829-35A6-4CA1-A260-B5AC6CD640AE}" type="datetimeFigureOut">
              <a:rPr lang="fa-IR" smtClean="0"/>
              <a:pPr/>
              <a:t>03/04/1437</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748FDF00-A430-4051-803B-BCE6CB61ED15}" type="slidenum">
              <a:rPr lang="fa-IR" smtClean="0"/>
              <a:pPr/>
              <a:t>‹#›</a:t>
            </a:fld>
            <a:endParaRPr lang="fa-I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2A2F829-35A6-4CA1-A260-B5AC6CD640AE}" type="datetimeFigureOut">
              <a:rPr lang="fa-IR" smtClean="0"/>
              <a:pPr/>
              <a:t>03/04/1437</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748FDF00-A430-4051-803B-BCE6CB61ED15}"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2A2F829-35A6-4CA1-A260-B5AC6CD640AE}" type="datetimeFigureOut">
              <a:rPr lang="fa-IR" smtClean="0"/>
              <a:pPr/>
              <a:t>03/04/1437</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748FDF00-A430-4051-803B-BCE6CB61ED15}" type="slidenum">
              <a:rPr lang="fa-IR" smtClean="0"/>
              <a:pPr/>
              <a:t>‹#›</a:t>
            </a:fld>
            <a:endParaRPr lang="fa-I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2A2F829-35A6-4CA1-A260-B5AC6CD640AE}" type="datetimeFigureOut">
              <a:rPr lang="fa-IR" smtClean="0"/>
              <a:pPr/>
              <a:t>03/04/1437</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748FDF00-A430-4051-803B-BCE6CB61ED15}"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2A2F829-35A6-4CA1-A260-B5AC6CD640AE}" type="datetimeFigureOut">
              <a:rPr lang="fa-IR" smtClean="0"/>
              <a:pPr/>
              <a:t>03/04/1437</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748FDF00-A430-4051-803B-BCE6CB61ED15}" type="slidenum">
              <a:rPr lang="fa-IR" smtClean="0"/>
              <a:pPr/>
              <a:t>‹#›</a:t>
            </a:fld>
            <a:endParaRPr lang="fa-I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2A2F829-35A6-4CA1-A260-B5AC6CD640AE}" type="datetimeFigureOut">
              <a:rPr lang="fa-IR" smtClean="0"/>
              <a:pPr/>
              <a:t>03/04/1437</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748FDF00-A430-4051-803B-BCE6CB61ED15}"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2A2F829-35A6-4CA1-A260-B5AC6CD640AE}" type="datetimeFigureOut">
              <a:rPr lang="fa-IR" smtClean="0"/>
              <a:pPr/>
              <a:t>03/04/1437</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748FDF00-A430-4051-803B-BCE6CB61ED15}"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2A2F829-35A6-4CA1-A260-B5AC6CD640AE}" type="datetimeFigureOut">
              <a:rPr lang="fa-IR" smtClean="0"/>
              <a:pPr/>
              <a:t>03/04/1437</a:t>
            </a:fld>
            <a:endParaRPr lang="fa-I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48FDF00-A430-4051-803B-BCE6CB61ED15}"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2A2F829-35A6-4CA1-A260-B5AC6CD640AE}" type="datetimeFigureOut">
              <a:rPr lang="fa-IR" smtClean="0"/>
              <a:pPr/>
              <a:t>03/04/1437</a:t>
            </a:fld>
            <a:endParaRPr lang="fa-I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48FDF00-A430-4051-803B-BCE6CB61ED15}"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a:r>
              <a:rPr lang="fa-IR" sz="4000" dirty="0" smtClean="0"/>
              <a:t>نحوه نمونه گیری </a:t>
            </a:r>
            <a:r>
              <a:rPr lang="en-US" sz="4000" dirty="0" smtClean="0"/>
              <a:t> </a:t>
            </a:r>
            <a:r>
              <a:rPr lang="fa-IR" sz="4000" dirty="0" smtClean="0"/>
              <a:t>و ارسال موارد مشکوک به آنفلوانزا </a:t>
            </a:r>
          </a:p>
          <a:p>
            <a:pPr algn="ctr"/>
            <a:endParaRPr lang="fa-IR" sz="4000" dirty="0" smtClean="0"/>
          </a:p>
          <a:p>
            <a:pPr algn="ctr"/>
            <a:r>
              <a:rPr lang="fa-IR" sz="2400" dirty="0" smtClean="0"/>
              <a:t>معاونت بهداشتی </a:t>
            </a:r>
          </a:p>
          <a:p>
            <a:pPr algn="ctr"/>
            <a:r>
              <a:rPr lang="fa-IR" sz="2400" dirty="0" smtClean="0"/>
              <a:t>امور آزمایشگاهها</a:t>
            </a:r>
          </a:p>
          <a:p>
            <a:pPr algn="ctr"/>
            <a:r>
              <a:rPr lang="fa-IR" sz="2400" dirty="0" smtClean="0"/>
              <a:t>94/09/24</a:t>
            </a:r>
          </a:p>
          <a:p>
            <a:pPr algn="ctr"/>
            <a:r>
              <a:rPr lang="fa-IR" sz="2400" dirty="0" smtClean="0"/>
              <a:t>جدیدیان</a:t>
            </a:r>
            <a:endParaRPr lang="fa-IR" sz="2400" dirty="0"/>
          </a:p>
        </p:txBody>
      </p:sp>
      <p:sp>
        <p:nvSpPr>
          <p:cNvPr id="3" name="Title 2"/>
          <p:cNvSpPr>
            <a:spLocks noGrp="1"/>
          </p:cNvSpPr>
          <p:nvPr>
            <p:ph type="title"/>
          </p:nvPr>
        </p:nvSpPr>
        <p:spPr/>
        <p:txBody>
          <a:bodyPr/>
          <a:lstStyle/>
          <a:p>
            <a:pPr algn="ctr"/>
            <a:r>
              <a:rPr lang="fa-IR" dirty="0" smtClean="0"/>
              <a:t>کارگاه آموزشی </a:t>
            </a:r>
            <a:endParaRPr lang="fa-IR" dirty="0"/>
          </a:p>
        </p:txBody>
      </p:sp>
    </p:spTree>
    <p:extLst>
      <p:ext uri="{BB962C8B-B14F-4D97-AF65-F5344CB8AC3E}">
        <p14:creationId xmlns:p14="http://schemas.microsoft.com/office/powerpoint/2010/main" val="1856422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5043264"/>
          </a:xfrm>
        </p:spPr>
        <p:txBody>
          <a:bodyPr>
            <a:normAutofit/>
          </a:bodyPr>
          <a:lstStyle/>
          <a:p>
            <a:pPr algn="justLow"/>
            <a:r>
              <a:rPr lang="fa-IR" b="1" dirty="0" smtClean="0">
                <a:cs typeface="Nazanin" pitchFamily="2" charset="-78"/>
              </a:rPr>
              <a:t>گروه خطر 3</a:t>
            </a:r>
          </a:p>
          <a:p>
            <a:pPr algn="justLow">
              <a:buNone/>
            </a:pPr>
            <a:r>
              <a:rPr lang="fa-IR" b="1" dirty="0" smtClean="0">
                <a:cs typeface="Nazanin" pitchFamily="2" charset="-78"/>
              </a:rPr>
              <a:t>   </a:t>
            </a:r>
            <a:r>
              <a:rPr lang="ar-SA" b="1" dirty="0" smtClean="0">
                <a:cs typeface="Nazanin" pitchFamily="2" charset="-78"/>
              </a:rPr>
              <a:t>اين گونه ميكروارگانيسمها خطر زيادي براي فرد و خطر كمي براي جامعه ايجاد مي كنند و معمولا سبب ايجاد بيماري جدي در انسان و يا حيوان مي‌گردد، اما به طور معمول از فردي به فرد ديگر سرايت نمي كند. درمان موثر و اقدامات پيشگيرانه در دسترس مي باشد.</a:t>
            </a:r>
            <a:endParaRPr lang="fa-IR" b="1" dirty="0" smtClean="0">
              <a:cs typeface="Nazanin" pitchFamily="2" charset="-78"/>
            </a:endParaRPr>
          </a:p>
          <a:p>
            <a:pPr algn="justLow">
              <a:buNone/>
            </a:pPr>
            <a:r>
              <a:rPr lang="fa-IR" b="1" dirty="0" smtClean="0">
                <a:cs typeface="Nazanin" pitchFamily="2" charset="-78"/>
              </a:rPr>
              <a:t>   باسيل سل و باكتري بروسلا)</a:t>
            </a:r>
          </a:p>
          <a:p>
            <a:pPr algn="justLow"/>
            <a:endParaRPr lang="fa-IR" b="1" dirty="0">
              <a:cs typeface="Nazanin" pitchFamily="2" charset="-78"/>
            </a:endParaRPr>
          </a:p>
        </p:txBody>
      </p:sp>
      <p:sp>
        <p:nvSpPr>
          <p:cNvPr id="3" name="Title 2"/>
          <p:cNvSpPr>
            <a:spLocks noGrp="1"/>
          </p:cNvSpPr>
          <p:nvPr>
            <p:ph type="title"/>
          </p:nvPr>
        </p:nvSpPr>
        <p:spPr>
          <a:xfrm>
            <a:off x="457200" y="152400"/>
            <a:ext cx="8229600" cy="396280"/>
          </a:xfrm>
        </p:spPr>
        <p:txBody>
          <a:bodyPr>
            <a:normAutofit fontScale="90000"/>
          </a:bodyPr>
          <a:lstStyle/>
          <a:p>
            <a:endParaRPr lang="fa-IR" dirty="0"/>
          </a:p>
        </p:txBody>
      </p:sp>
    </p:spTree>
    <p:extLst>
      <p:ext uri="{BB962C8B-B14F-4D97-AF65-F5344CB8AC3E}">
        <p14:creationId xmlns:p14="http://schemas.microsoft.com/office/powerpoint/2010/main" val="3338691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Low"/>
            <a:r>
              <a:rPr lang="fa-IR" b="1" dirty="0" smtClean="0">
                <a:cs typeface="Nazanin" pitchFamily="2" charset="-78"/>
              </a:rPr>
              <a:t>گروه 4</a:t>
            </a:r>
          </a:p>
          <a:p>
            <a:pPr algn="justLow">
              <a:buNone/>
            </a:pPr>
            <a:r>
              <a:rPr lang="fa-IR" b="1" dirty="0" smtClean="0">
                <a:cs typeface="Nazanin" pitchFamily="2" charset="-78"/>
              </a:rPr>
              <a:t>    </a:t>
            </a:r>
            <a:r>
              <a:rPr lang="ar-SA" b="1" dirty="0" smtClean="0">
                <a:cs typeface="Nazanin" pitchFamily="2" charset="-78"/>
              </a:rPr>
              <a:t>اين گونه ميكروارگانيسمها خطر زيادي را براي فرد و اجتماع ايجاد مي كنند و شامل عوامل بيماريزايي است كه معمولا باعث ايجاد بيماري جدي در انسان و حيوان شده و به ‌آساني از فردي به فرد ديگر و به طور مستقيم و يا غير مستقيم سرايت مي كند. درمان موثر و اقدامات پيشگيرانه معمولا در دسترس نمي باشد. </a:t>
            </a:r>
            <a:r>
              <a:rPr lang="fa-IR" b="1" dirty="0" smtClean="0">
                <a:cs typeface="Nazanin" pitchFamily="2" charset="-78"/>
              </a:rPr>
              <a:t>(ويروس كريمه كنگو)</a:t>
            </a:r>
            <a:endParaRPr lang="en-US" b="1" dirty="0" smtClean="0">
              <a:cs typeface="Nazanin" pitchFamily="2" charset="-78"/>
            </a:endParaRPr>
          </a:p>
          <a:p>
            <a:endParaRPr lang="fa-IR" dirty="0"/>
          </a:p>
        </p:txBody>
      </p:sp>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2950356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04664"/>
            <a:ext cx="8229600" cy="5691336"/>
          </a:xfrm>
        </p:spPr>
        <p:txBody>
          <a:bodyPr>
            <a:normAutofit/>
          </a:bodyPr>
          <a:lstStyle/>
          <a:p>
            <a:pPr algn="justLow">
              <a:buNone/>
            </a:pPr>
            <a:r>
              <a:rPr lang="fa-IR" b="1" dirty="0" smtClean="0">
                <a:solidFill>
                  <a:schemeClr val="accent2">
                    <a:lumMod val="75000"/>
                  </a:schemeClr>
                </a:solidFill>
                <a:cs typeface="Nazanin" pitchFamily="2" charset="-78"/>
              </a:rPr>
              <a:t>سطح 2 </a:t>
            </a:r>
            <a:r>
              <a:rPr lang="fa-IR" b="1" dirty="0" err="1" smtClean="0">
                <a:solidFill>
                  <a:schemeClr val="accent2">
                    <a:lumMod val="75000"/>
                  </a:schemeClr>
                </a:solidFill>
                <a:cs typeface="Nazanin" pitchFamily="2" charset="-78"/>
              </a:rPr>
              <a:t>ايمني</a:t>
            </a:r>
            <a:r>
              <a:rPr lang="fa-IR" b="1" dirty="0" smtClean="0">
                <a:solidFill>
                  <a:schemeClr val="accent2">
                    <a:lumMod val="75000"/>
                  </a:schemeClr>
                </a:solidFill>
                <a:cs typeface="Nazanin" pitchFamily="2" charset="-78"/>
              </a:rPr>
              <a:t> </a:t>
            </a:r>
            <a:r>
              <a:rPr lang="fa-IR" b="1" dirty="0" err="1" smtClean="0">
                <a:solidFill>
                  <a:schemeClr val="accent2">
                    <a:lumMod val="75000"/>
                  </a:schemeClr>
                </a:solidFill>
                <a:cs typeface="Nazanin" pitchFamily="2" charset="-78"/>
              </a:rPr>
              <a:t>زيستي</a:t>
            </a:r>
            <a:endParaRPr lang="en-US" b="1" dirty="0" smtClean="0">
              <a:cs typeface="Nazanin" pitchFamily="2" charset="-78"/>
            </a:endParaRPr>
          </a:p>
          <a:p>
            <a:pPr algn="justLow"/>
            <a:r>
              <a:rPr lang="fa-IR" b="1" dirty="0" smtClean="0">
                <a:cs typeface="B Nazanin" pitchFamily="2" charset="-78"/>
              </a:rPr>
              <a:t>كار با ارگانيسم هايي مانند سالمونلا، توكسوپلاسما،نمونه سرم حاوي ويروس</a:t>
            </a:r>
            <a:r>
              <a:rPr lang="en-US" b="1" dirty="0" smtClean="0">
                <a:cs typeface="B Nazanin" pitchFamily="2" charset="-78"/>
              </a:rPr>
              <a:t>HIV، </a:t>
            </a:r>
            <a:r>
              <a:rPr lang="fa-IR" b="1" dirty="0" smtClean="0">
                <a:cs typeface="B Nazanin" pitchFamily="2" charset="-78"/>
              </a:rPr>
              <a:t>ويروس آنفلوانزا، ويروس هپاتيت</a:t>
            </a:r>
            <a:r>
              <a:rPr lang="en-US" b="1" dirty="0" smtClean="0">
                <a:cs typeface="B Nazanin" pitchFamily="2" charset="-78"/>
              </a:rPr>
              <a:t>C, B </a:t>
            </a:r>
            <a:endParaRPr lang="fa-IR" b="1" dirty="0" smtClean="0">
              <a:cs typeface="B Nazanin" pitchFamily="2" charset="-78"/>
            </a:endParaRPr>
          </a:p>
          <a:p>
            <a:pPr algn="justLow"/>
            <a:r>
              <a:rPr lang="ar-SA" b="1" dirty="0" smtClean="0">
                <a:cs typeface="Nazanin" pitchFamily="2" charset="-78"/>
              </a:rPr>
              <a:t>از نظرسطح ايمني زيستي پايه تلقي گرديده و سطح 2 آن را شامل مي گردد. </a:t>
            </a:r>
            <a:endParaRPr lang="en-US" b="1" dirty="0" smtClean="0">
              <a:cs typeface="Nazanin" pitchFamily="2" charset="-78"/>
            </a:endParaRPr>
          </a:p>
          <a:p>
            <a:pPr algn="justLow"/>
            <a:endParaRPr lang="fa-IR" b="1" dirty="0" smtClean="0">
              <a:cs typeface="B Nazanin" pitchFamily="2" charset="-78"/>
            </a:endParaRPr>
          </a:p>
          <a:p>
            <a:pPr algn="justLow"/>
            <a:endParaRPr lang="en-US" b="1" dirty="0" smtClean="0">
              <a:cs typeface="Nazanin" pitchFamily="2" charset="-78"/>
            </a:endParaRPr>
          </a:p>
          <a:p>
            <a:pPr algn="justLow"/>
            <a:endParaRPr lang="fa-IR" b="1" dirty="0" smtClean="0">
              <a:cs typeface="Nazanin" pitchFamily="2" charset="-78"/>
            </a:endParaRPr>
          </a:p>
          <a:p>
            <a:pPr algn="justLow"/>
            <a:endParaRPr lang="fa-IR" b="1" dirty="0">
              <a:cs typeface="Nazanin" pitchFamily="2" charset="-78"/>
            </a:endParaRPr>
          </a:p>
        </p:txBody>
      </p:sp>
      <p:sp>
        <p:nvSpPr>
          <p:cNvPr id="3" name="Title 2"/>
          <p:cNvSpPr>
            <a:spLocks noGrp="1"/>
          </p:cNvSpPr>
          <p:nvPr>
            <p:ph type="title"/>
          </p:nvPr>
        </p:nvSpPr>
        <p:spPr>
          <a:xfrm>
            <a:off x="323528" y="0"/>
            <a:ext cx="8229600" cy="468288"/>
          </a:xfrm>
        </p:spPr>
        <p:txBody>
          <a:bodyPr>
            <a:normAutofit fontScale="90000"/>
          </a:bodyPr>
          <a:lstStyle/>
          <a:p>
            <a:endParaRPr lang="fa-IR" dirty="0"/>
          </a:p>
        </p:txBody>
      </p:sp>
    </p:spTree>
    <p:extLst>
      <p:ext uri="{BB962C8B-B14F-4D97-AF65-F5344CB8AC3E}">
        <p14:creationId xmlns:p14="http://schemas.microsoft.com/office/powerpoint/2010/main" val="1531334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normAutofit/>
          </a:bodyPr>
          <a:lstStyle/>
          <a:p>
            <a:pPr algn="justLow"/>
            <a:r>
              <a:rPr lang="fa-IR" b="1" dirty="0" smtClean="0">
                <a:cs typeface="B Nazanin" pitchFamily="2" charset="-78"/>
              </a:rPr>
              <a:t>رعايت موارد مطرح شده در سطح ايمني زيستي يك و نیز موارد ذیل:</a:t>
            </a:r>
          </a:p>
          <a:p>
            <a:pPr algn="justLow"/>
            <a:r>
              <a:rPr lang="fa-IR" b="1" dirty="0" smtClean="0">
                <a:cs typeface="B Nazanin" pitchFamily="2" charset="-78"/>
              </a:rPr>
              <a:t>تعيين مسئول ايمني درمحیط کار و آزمایشگاه</a:t>
            </a:r>
          </a:p>
          <a:p>
            <a:pPr algn="justLow"/>
            <a:r>
              <a:rPr lang="fa-IR" b="1" dirty="0" smtClean="0">
                <a:cs typeface="B Nazanin" pitchFamily="2" charset="-78"/>
              </a:rPr>
              <a:t>آموزش تمامي كاركنان در بدو ورود و بازآموزي ساليانه</a:t>
            </a:r>
          </a:p>
          <a:p>
            <a:pPr algn="justLow"/>
            <a:r>
              <a:rPr lang="fa-IR" b="1" dirty="0" smtClean="0">
                <a:cs typeface="B Nazanin" pitchFamily="2" charset="-78"/>
              </a:rPr>
              <a:t>دريافت آموزش هاي لازم جهت  نمونه گیری </a:t>
            </a:r>
            <a:r>
              <a:rPr lang="fa-IR" b="1" dirty="0" err="1" smtClean="0">
                <a:cs typeface="B Nazanin" pitchFamily="2" charset="-78"/>
              </a:rPr>
              <a:t>وحمل</a:t>
            </a:r>
            <a:r>
              <a:rPr lang="fa-IR" b="1" dirty="0" smtClean="0">
                <a:cs typeface="B Nazanin" pitchFamily="2" charset="-78"/>
              </a:rPr>
              <a:t> و  نقل و انتقال نمونه هاي عفوني به مراكز ديگر</a:t>
            </a:r>
          </a:p>
          <a:p>
            <a:pPr algn="justLow"/>
            <a:r>
              <a:rPr lang="fa-IR" b="1" dirty="0" smtClean="0">
                <a:cs typeface="B Nazanin" pitchFamily="2" charset="-78"/>
              </a:rPr>
              <a:t>نصب </a:t>
            </a:r>
            <a:r>
              <a:rPr lang="ar-SA" b="1" dirty="0" smtClean="0">
                <a:cs typeface="B Nazanin" pitchFamily="2" charset="-78"/>
              </a:rPr>
              <a:t>علامت خطر كه نشان دهنده نوع عامل يا عوامل خطرساز بوده ب</a:t>
            </a:r>
            <a:r>
              <a:rPr lang="fa-IR" b="1" dirty="0" smtClean="0">
                <a:cs typeface="B Nazanin" pitchFamily="2" charset="-78"/>
              </a:rPr>
              <a:t>ه </a:t>
            </a:r>
            <a:r>
              <a:rPr lang="ar-SA" b="1" dirty="0" smtClean="0">
                <a:cs typeface="B Nazanin" pitchFamily="2" charset="-78"/>
              </a:rPr>
              <a:t>علاوه نام و شماره تلفن شخص مسئول نيز بايد بر</a:t>
            </a:r>
            <a:r>
              <a:rPr lang="fa-IR" b="1" dirty="0" smtClean="0">
                <a:cs typeface="B Nazanin" pitchFamily="2" charset="-78"/>
              </a:rPr>
              <a:t>ر</a:t>
            </a:r>
            <a:r>
              <a:rPr lang="ar-SA" b="1" dirty="0" smtClean="0">
                <a:cs typeface="B Nazanin" pitchFamily="2" charset="-78"/>
              </a:rPr>
              <a:t>وي </a:t>
            </a:r>
            <a:r>
              <a:rPr lang="fa-IR" b="1" dirty="0" err="1" smtClean="0">
                <a:cs typeface="B Nazanin" pitchFamily="2" charset="-78"/>
              </a:rPr>
              <a:t>درمحیط</a:t>
            </a:r>
            <a:r>
              <a:rPr lang="fa-IR" b="1" dirty="0" smtClean="0">
                <a:cs typeface="B Nazanin" pitchFamily="2" charset="-78"/>
              </a:rPr>
              <a:t> </a:t>
            </a:r>
            <a:r>
              <a:rPr lang="fa-IR" b="1" dirty="0">
                <a:cs typeface="B Nazanin" pitchFamily="2" charset="-78"/>
              </a:rPr>
              <a:t>کار و آزمایشگاه</a:t>
            </a:r>
          </a:p>
          <a:p>
            <a:pPr lvl="0" algn="justLow"/>
            <a:r>
              <a:rPr lang="ar-SA" b="1" dirty="0" smtClean="0">
                <a:cs typeface="B Nazanin" pitchFamily="2" charset="-78"/>
              </a:rPr>
              <a:t>وجود داشته باشد.</a:t>
            </a:r>
            <a:endParaRPr lang="fa-IR" b="1" dirty="0" smtClean="0">
              <a:cs typeface="B Nazanin" pitchFamily="2" charset="-78"/>
            </a:endParaRPr>
          </a:p>
          <a:p>
            <a:pPr algn="justLow"/>
            <a:r>
              <a:rPr lang="ar-SA" b="1" dirty="0" smtClean="0">
                <a:cs typeface="B Nazanin" pitchFamily="2" charset="-78"/>
              </a:rPr>
              <a:t>مسئول </a:t>
            </a:r>
            <a:r>
              <a:rPr lang="fa-IR" b="1" dirty="0" err="1" smtClean="0">
                <a:cs typeface="B Nazanin" pitchFamily="2" charset="-78"/>
              </a:rPr>
              <a:t>ابمنی</a:t>
            </a:r>
            <a:r>
              <a:rPr lang="ar-SA" b="1" dirty="0" smtClean="0">
                <a:cs typeface="B Nazanin" pitchFamily="2" charset="-78"/>
              </a:rPr>
              <a:t> بايد ترتيبي دهد تا فقط افرادي كه آموزش هاي مربوط به مخاطرات بالقوه را ديده اند</a:t>
            </a:r>
            <a:r>
              <a:rPr lang="fa-IR" b="1" dirty="0" smtClean="0">
                <a:cs typeface="B Nazanin" pitchFamily="2" charset="-78"/>
              </a:rPr>
              <a:t>، در محیط کارکنند.</a:t>
            </a:r>
          </a:p>
          <a:p>
            <a:pPr lvl="0" algn="justLow"/>
            <a:endParaRPr lang="fa-IR" b="1" dirty="0" smtClean="0">
              <a:cs typeface="B Nazanin" pitchFamily="2" charset="-78"/>
            </a:endParaRPr>
          </a:p>
          <a:p>
            <a:pPr algn="justLow"/>
            <a:endParaRPr lang="fa-IR" b="1" dirty="0">
              <a:cs typeface="B Nazanin" pitchFamily="2" charset="-78"/>
            </a:endParaRPr>
          </a:p>
        </p:txBody>
      </p:sp>
      <p:sp>
        <p:nvSpPr>
          <p:cNvPr id="2" name="Title 1"/>
          <p:cNvSpPr>
            <a:spLocks noGrp="1"/>
          </p:cNvSpPr>
          <p:nvPr>
            <p:ph type="title"/>
          </p:nvPr>
        </p:nvSpPr>
        <p:spPr>
          <a:xfrm>
            <a:off x="457200" y="274638"/>
            <a:ext cx="8229600" cy="634082"/>
          </a:xfrm>
        </p:spPr>
        <p:txBody>
          <a:bodyPr>
            <a:normAutofit fontScale="90000"/>
          </a:bodyPr>
          <a:lstStyle/>
          <a:p>
            <a:endParaRPr lang="fa-IR" dirty="0"/>
          </a:p>
        </p:txBody>
      </p:sp>
    </p:spTree>
    <p:extLst>
      <p:ext uri="{BB962C8B-B14F-4D97-AF65-F5344CB8AC3E}">
        <p14:creationId xmlns:p14="http://schemas.microsoft.com/office/powerpoint/2010/main" val="2943099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4954555"/>
          </a:xfrm>
        </p:spPr>
        <p:txBody>
          <a:bodyPr>
            <a:normAutofit/>
          </a:bodyPr>
          <a:lstStyle/>
          <a:p>
            <a:pPr algn="justLow"/>
            <a:r>
              <a:rPr lang="ar-SA" b="1" dirty="0" smtClean="0">
                <a:cs typeface="B Nazanin" pitchFamily="2" charset="-78"/>
              </a:rPr>
              <a:t>طراحي تسهيلات و ساختمان آزمايشگاه به گونه اي باشد كه يك جريان هواي</a:t>
            </a:r>
            <a:r>
              <a:rPr lang="fa-IR" b="1" dirty="0" smtClean="0">
                <a:cs typeface="B Nazanin" pitchFamily="2" charset="-78"/>
              </a:rPr>
              <a:t> یک طرفه</a:t>
            </a:r>
            <a:r>
              <a:rPr lang="ar-SA" b="1" dirty="0" smtClean="0">
                <a:cs typeface="B Nazanin" pitchFamily="2" charset="-78"/>
              </a:rPr>
              <a:t> را به سمت داخل بدون اينكه حالت چرخشي در ساير نقاط را داشته، فراهم آورد. </a:t>
            </a:r>
            <a:endParaRPr lang="fa-IR" b="1" dirty="0" smtClean="0">
              <a:cs typeface="B Nazanin" pitchFamily="2" charset="-78"/>
            </a:endParaRPr>
          </a:p>
          <a:p>
            <a:pPr algn="justLow"/>
            <a:r>
              <a:rPr lang="ar-SA" b="1" dirty="0" smtClean="0">
                <a:cs typeface="B Nazanin" pitchFamily="2" charset="-78"/>
              </a:rPr>
              <a:t>ظروف مخصوص نگهداري سرنگ ها، سوزن ها، وسايل تيز و برنده و ظروف شكسته شده را بايد قبل از دفع نمودن آلودگي زدايي نمود.</a:t>
            </a:r>
            <a:endParaRPr lang="fa-IR" dirty="0" smtClean="0"/>
          </a:p>
          <a:p>
            <a:pPr algn="justLow"/>
            <a:r>
              <a:rPr lang="ar-SA" b="1" dirty="0" smtClean="0">
                <a:cs typeface="B Nazanin" pitchFamily="2" charset="-78"/>
              </a:rPr>
              <a:t>تمام افراد بايد واكسن هاي لازم و آزمايش هاي مناسب كه براي كار با عوامل بالقوه خطر ساز لازم بوده را دريافت كنند. مانند واكسن</a:t>
            </a:r>
            <a:r>
              <a:rPr lang="fa-IR" b="1" dirty="0" smtClean="0">
                <a:cs typeface="B Nazanin" pitchFamily="2" charset="-78"/>
              </a:rPr>
              <a:t> </a:t>
            </a:r>
            <a:r>
              <a:rPr lang="fa-IR" b="1" dirty="0" err="1" smtClean="0">
                <a:cs typeface="B Nazanin" pitchFamily="2" charset="-78"/>
              </a:rPr>
              <a:t>انفلوانزاو</a:t>
            </a:r>
            <a:r>
              <a:rPr lang="ar-SA" b="1" dirty="0" smtClean="0">
                <a:cs typeface="B Nazanin" pitchFamily="2" charset="-78"/>
              </a:rPr>
              <a:t> هپاتيت </a:t>
            </a:r>
            <a:r>
              <a:rPr lang="en-US" b="1" dirty="0" smtClean="0">
                <a:cs typeface="B Nazanin" pitchFamily="2" charset="-78"/>
              </a:rPr>
              <a:t>B</a:t>
            </a:r>
            <a:endParaRPr lang="fa-IR" b="1" dirty="0" smtClean="0">
              <a:cs typeface="B Nazanin" pitchFamily="2" charset="-78"/>
            </a:endParaRPr>
          </a:p>
          <a:p>
            <a:pPr lvl="0" algn="justLow"/>
            <a:r>
              <a:rPr lang="ar-SA" b="1" dirty="0" smtClean="0">
                <a:cs typeface="B Nazanin" pitchFamily="2" charset="-78"/>
              </a:rPr>
              <a:t>سطوح تميز </a:t>
            </a:r>
            <a:r>
              <a:rPr lang="fa-IR" b="1" dirty="0" smtClean="0">
                <a:cs typeface="B Nazanin" pitchFamily="2" charset="-78"/>
              </a:rPr>
              <a:t>و آلوده مشخص شود(</a:t>
            </a:r>
            <a:r>
              <a:rPr lang="ar-SA" b="1" dirty="0" smtClean="0">
                <a:cs typeface="B Nazanin" pitchFamily="2" charset="-78"/>
              </a:rPr>
              <a:t>همانند صفحه كليد كامپيوتريا تلفن و</a:t>
            </a:r>
            <a:r>
              <a:rPr lang="fa-IR" b="1" dirty="0" smtClean="0">
                <a:cs typeface="B Nazanin" pitchFamily="2" charset="-78"/>
              </a:rPr>
              <a:t>..)</a:t>
            </a:r>
            <a:r>
              <a:rPr lang="ar-SA" b="1" dirty="0" smtClean="0">
                <a:cs typeface="B Nazanin" pitchFamily="2" charset="-78"/>
              </a:rPr>
              <a:t> غيره را نبايد با دستكش لمس نمود. </a:t>
            </a:r>
            <a:endParaRPr lang="fa-IR" b="1" dirty="0" smtClean="0">
              <a:cs typeface="B Nazanin" pitchFamily="2" charset="-78"/>
            </a:endParaRPr>
          </a:p>
          <a:p>
            <a:pPr algn="justLow"/>
            <a:endParaRPr lang="fa-IR" dirty="0"/>
          </a:p>
        </p:txBody>
      </p:sp>
      <p:sp>
        <p:nvSpPr>
          <p:cNvPr id="3" name="Title 2"/>
          <p:cNvSpPr>
            <a:spLocks noGrp="1"/>
          </p:cNvSpPr>
          <p:nvPr>
            <p:ph type="title"/>
          </p:nvPr>
        </p:nvSpPr>
        <p:spPr>
          <a:xfrm>
            <a:off x="395536" y="260648"/>
            <a:ext cx="8229600" cy="1143000"/>
          </a:xfrm>
        </p:spPr>
        <p:txBody>
          <a:bodyPr/>
          <a:lstStyle/>
          <a:p>
            <a:endParaRPr lang="fa-IR" dirty="0"/>
          </a:p>
        </p:txBody>
      </p:sp>
    </p:spTree>
    <p:extLst>
      <p:ext uri="{BB962C8B-B14F-4D97-AF65-F5344CB8AC3E}">
        <p14:creationId xmlns:p14="http://schemas.microsoft.com/office/powerpoint/2010/main" val="2572264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a:bodyPr>
          <a:lstStyle/>
          <a:p>
            <a:pPr algn="justLow"/>
            <a:r>
              <a:rPr lang="fa-IR" b="1" dirty="0" smtClean="0">
                <a:cs typeface="B Nazanin" pitchFamily="2" charset="-78"/>
              </a:rPr>
              <a:t>استفاده از وسايل حفاظت فردي شامل دستكش، روپوش، ،</a:t>
            </a:r>
            <a:r>
              <a:rPr lang="fa-IR" b="1" dirty="0" err="1" smtClean="0">
                <a:solidFill>
                  <a:schemeClr val="accent1">
                    <a:lumMod val="75000"/>
                  </a:schemeClr>
                </a:solidFill>
                <a:cs typeface="B Nazanin" pitchFamily="2" charset="-78"/>
              </a:rPr>
              <a:t>عينك</a:t>
            </a:r>
            <a:r>
              <a:rPr lang="fa-IR" b="1" dirty="0" smtClean="0">
                <a:solidFill>
                  <a:schemeClr val="accent1">
                    <a:lumMod val="75000"/>
                  </a:schemeClr>
                </a:solidFill>
                <a:cs typeface="B Nazanin" pitchFamily="2" charset="-78"/>
              </a:rPr>
              <a:t> ايمني، حفاظ صورت و... </a:t>
            </a:r>
          </a:p>
          <a:p>
            <a:pPr algn="justLow"/>
            <a:r>
              <a:rPr lang="fa-IR" b="1" dirty="0" smtClean="0">
                <a:cs typeface="B Nazanin" pitchFamily="2" charset="-78"/>
              </a:rPr>
              <a:t>در آوردن روپوش آزمايشگاهي جهت حضور در سالن غذاخوري، كتابخانه، ....</a:t>
            </a:r>
          </a:p>
          <a:p>
            <a:pPr algn="justLow"/>
            <a:r>
              <a:rPr lang="fa-IR" b="1" dirty="0" smtClean="0">
                <a:cs typeface="B Nazanin" pitchFamily="2" charset="-78"/>
              </a:rPr>
              <a:t>عدم شكستن، خم كردن، درپوش گذاري و استفاده مجدد از سرنگ و سرسوزن</a:t>
            </a:r>
            <a:endParaRPr lang="fa-IR" b="1" dirty="0">
              <a:cs typeface="B Nazanin" pitchFamily="2" charset="-78"/>
            </a:endParaRPr>
          </a:p>
        </p:txBody>
      </p:sp>
      <p:sp>
        <p:nvSpPr>
          <p:cNvPr id="2" name="Title 1"/>
          <p:cNvSpPr>
            <a:spLocks noGrp="1"/>
          </p:cNvSpPr>
          <p:nvPr>
            <p:ph type="title"/>
          </p:nvPr>
        </p:nvSpPr>
        <p:spPr>
          <a:xfrm>
            <a:off x="457200" y="274638"/>
            <a:ext cx="8229600" cy="706090"/>
          </a:xfrm>
        </p:spPr>
        <p:txBody>
          <a:bodyPr>
            <a:normAutofit fontScale="90000"/>
          </a:bodyPr>
          <a:lstStyle/>
          <a:p>
            <a:endParaRPr lang="fa-IR" dirty="0"/>
          </a:p>
        </p:txBody>
      </p:sp>
    </p:spTree>
    <p:extLst>
      <p:ext uri="{BB962C8B-B14F-4D97-AF65-F5344CB8AC3E}">
        <p14:creationId xmlns:p14="http://schemas.microsoft.com/office/powerpoint/2010/main" val="2320264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
          <p:cNvSpPr>
            <a:spLocks noChangeArrowheads="1"/>
          </p:cNvSpPr>
          <p:nvPr/>
        </p:nvSpPr>
        <p:spPr bwMode="auto">
          <a:xfrm>
            <a:off x="0" y="785813"/>
            <a:ext cx="4786313" cy="5410200"/>
          </a:xfrm>
          <a:prstGeom prst="rect">
            <a:avLst/>
          </a:prstGeom>
          <a:noFill/>
          <a:ln w="9525">
            <a:noFill/>
            <a:miter lim="800000"/>
            <a:headEnd/>
            <a:tailEnd/>
          </a:ln>
        </p:spPr>
        <p:txBody>
          <a:bodyPr>
            <a:spAutoFit/>
          </a:bodyPr>
          <a:lstStyle/>
          <a:p>
            <a:pPr lvl="1" algn="r">
              <a:lnSpc>
                <a:spcPct val="90000"/>
              </a:lnSpc>
            </a:pPr>
            <a:r>
              <a:rPr lang="fa-IR" sz="2400" b="1" dirty="0">
                <a:cs typeface="Nazanin" pitchFamily="2" charset="-78"/>
              </a:rPr>
              <a:t>بايد هميشه دستکش در اندازه      </a:t>
            </a:r>
          </a:p>
          <a:p>
            <a:pPr lvl="1" algn="r">
              <a:lnSpc>
                <a:spcPct val="90000"/>
              </a:lnSpc>
            </a:pPr>
            <a:r>
              <a:rPr lang="fa-IR" sz="2400" b="1" dirty="0">
                <a:cs typeface="Nazanin" pitchFamily="2" charset="-78"/>
              </a:rPr>
              <a:t>                                                                   هاي متفاوت وازموادمناسب</a:t>
            </a:r>
          </a:p>
          <a:p>
            <a:pPr lvl="1" algn="r">
              <a:lnSpc>
                <a:spcPct val="90000"/>
              </a:lnSpc>
            </a:pPr>
            <a:r>
              <a:rPr lang="fa-IR" sz="2400" b="1" dirty="0">
                <a:cs typeface="Nazanin" pitchFamily="2" charset="-78"/>
              </a:rPr>
              <a:t>                                                                    ومرغوب درتمام بخشهاي فني                       </a:t>
            </a:r>
            <a:endParaRPr lang="en-US" sz="2400" b="1" dirty="0">
              <a:cs typeface="Nazanin" pitchFamily="2" charset="-78"/>
            </a:endParaRPr>
          </a:p>
          <a:p>
            <a:pPr lvl="1" algn="r">
              <a:lnSpc>
                <a:spcPct val="90000"/>
              </a:lnSpc>
            </a:pPr>
            <a:r>
              <a:rPr lang="fa-IR" sz="2400" b="1" dirty="0">
                <a:cs typeface="Nazanin" pitchFamily="2" charset="-78"/>
              </a:rPr>
              <a:t>                                                                    در دسترس باشد.   </a:t>
            </a:r>
          </a:p>
          <a:p>
            <a:pPr lvl="1" algn="r">
              <a:lnSpc>
                <a:spcPct val="90000"/>
              </a:lnSpc>
            </a:pPr>
            <a:r>
              <a:rPr lang="fa-IR" sz="2400" b="1" dirty="0">
                <a:cs typeface="Nazanin" pitchFamily="2" charset="-78"/>
              </a:rPr>
              <a:t>                                                                    خانگي - لاتکس - مقاوم به</a:t>
            </a:r>
          </a:p>
          <a:p>
            <a:pPr lvl="1" algn="r">
              <a:lnSpc>
                <a:spcPct val="90000"/>
              </a:lnSpc>
            </a:pPr>
            <a:r>
              <a:rPr lang="fa-IR" sz="2400" b="1" dirty="0">
                <a:cs typeface="Nazanin" pitchFamily="2" charset="-78"/>
              </a:rPr>
              <a:t>                                                                      گرماوسرماي زياد </a:t>
            </a:r>
          </a:p>
          <a:p>
            <a:pPr lvl="1" algn="r">
              <a:lnSpc>
                <a:spcPct val="90000"/>
              </a:lnSpc>
            </a:pPr>
            <a:r>
              <a:rPr lang="fa-IR" sz="2400" b="1" dirty="0">
                <a:cs typeface="Nazanin" pitchFamily="2" charset="-78"/>
              </a:rPr>
              <a:t>                                                                     دستكش هاي پلاستيکي يکبار مصرف</a:t>
            </a:r>
          </a:p>
          <a:p>
            <a:pPr lvl="1" algn="r">
              <a:lnSpc>
                <a:spcPct val="90000"/>
              </a:lnSpc>
            </a:pPr>
            <a:r>
              <a:rPr lang="fa-IR" sz="2400" b="1" dirty="0">
                <a:cs typeface="Nazanin" pitchFamily="2" charset="-78"/>
              </a:rPr>
              <a:t>                                                                   (محافظت کافي ايجادنمي کند)</a:t>
            </a:r>
            <a:endParaRPr lang="en-US" sz="2400" b="1" dirty="0">
              <a:cs typeface="Nazanin" pitchFamily="2" charset="-78"/>
            </a:endParaRPr>
          </a:p>
          <a:p>
            <a:pPr lvl="1">
              <a:lnSpc>
                <a:spcPct val="90000"/>
              </a:lnSpc>
            </a:pPr>
            <a:r>
              <a:rPr lang="en-US" sz="2400" b="1" dirty="0">
                <a:cs typeface="Nazanin" pitchFamily="2" charset="-78"/>
              </a:rPr>
              <a:t>                      </a:t>
            </a:r>
          </a:p>
        </p:txBody>
      </p:sp>
      <p:graphicFrame>
        <p:nvGraphicFramePr>
          <p:cNvPr id="3074" name="Object 6"/>
          <p:cNvGraphicFramePr>
            <a:graphicFrameLocks noChangeAspect="1"/>
          </p:cNvGraphicFramePr>
          <p:nvPr/>
        </p:nvGraphicFramePr>
        <p:xfrm>
          <a:off x="4786313" y="1428750"/>
          <a:ext cx="4032250" cy="3529013"/>
        </p:xfrm>
        <a:graphic>
          <a:graphicData uri="http://schemas.openxmlformats.org/presentationml/2006/ole">
            <mc:AlternateContent xmlns:mc="http://schemas.openxmlformats.org/markup-compatibility/2006">
              <mc:Choice xmlns:v="urn:schemas-microsoft-com:vml" Requires="v">
                <p:oleObj spid="_x0000_s1048" name="Photo Editor Photo" r:id="rId3" imgW="6800000" imgH="4590476" progId="">
                  <p:embed/>
                </p:oleObj>
              </mc:Choice>
              <mc:Fallback>
                <p:oleObj name="Photo Editor Photo" r:id="rId3" imgW="6800000" imgH="4590476" progId="">
                  <p:embed/>
                  <p:pic>
                    <p:nvPicPr>
                      <p:cNvPr id="0"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6313" y="1428750"/>
                        <a:ext cx="403225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2315632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endParaRPr lang="fa-IR" dirty="0"/>
          </a:p>
        </p:txBody>
      </p:sp>
      <p:pic>
        <p:nvPicPr>
          <p:cNvPr id="26627" name="Picture 9" descr="Jim+Lisbeth står"/>
          <p:cNvPicPr>
            <a:picLocks noChangeAspect="1" noChangeArrowheads="1"/>
          </p:cNvPicPr>
          <p:nvPr/>
        </p:nvPicPr>
        <p:blipFill>
          <a:blip r:embed="rId2" cstate="print"/>
          <a:srcRect t="17825" r="12657"/>
          <a:stretch>
            <a:fillRect/>
          </a:stretch>
        </p:blipFill>
        <p:spPr bwMode="auto">
          <a:xfrm>
            <a:off x="5940425" y="188913"/>
            <a:ext cx="2786063" cy="3381375"/>
          </a:xfrm>
          <a:prstGeom prst="rect">
            <a:avLst/>
          </a:prstGeom>
          <a:noFill/>
          <a:ln w="9525">
            <a:noFill/>
            <a:miter lim="800000"/>
            <a:headEnd/>
            <a:tailEnd/>
          </a:ln>
        </p:spPr>
      </p:pic>
      <p:pic>
        <p:nvPicPr>
          <p:cNvPr id="26628" name="Content Placeholder 4" descr="LabCoat"/>
          <p:cNvPicPr>
            <a:picLocks noGrp="1" noChangeAspect="1" noChangeArrowheads="1"/>
          </p:cNvPicPr>
          <p:nvPr>
            <p:ph idx="1"/>
          </p:nvPr>
        </p:nvPicPr>
        <p:blipFill>
          <a:blip r:embed="rId3" cstate="print"/>
          <a:srcRect/>
          <a:stretch>
            <a:fillRect/>
          </a:stretch>
        </p:blipFill>
        <p:spPr>
          <a:xfrm>
            <a:off x="4932363" y="3716338"/>
            <a:ext cx="4032250" cy="2952750"/>
          </a:xfrm>
        </p:spPr>
      </p:pic>
      <p:sp>
        <p:nvSpPr>
          <p:cNvPr id="26629" name="Rectangle 5"/>
          <p:cNvSpPr>
            <a:spLocks noChangeArrowheads="1"/>
          </p:cNvSpPr>
          <p:nvPr/>
        </p:nvSpPr>
        <p:spPr bwMode="auto">
          <a:xfrm>
            <a:off x="250825" y="981075"/>
            <a:ext cx="4572000" cy="4154984"/>
          </a:xfrm>
          <a:prstGeom prst="rect">
            <a:avLst/>
          </a:prstGeom>
          <a:noFill/>
          <a:ln w="9525">
            <a:noFill/>
            <a:miter lim="800000"/>
            <a:headEnd/>
            <a:tailEnd/>
          </a:ln>
        </p:spPr>
        <p:txBody>
          <a:bodyPr>
            <a:spAutoFit/>
          </a:bodyPr>
          <a:lstStyle/>
          <a:p>
            <a:pPr marL="419100" indent="-382588" algn="justLow">
              <a:buFont typeface="Wingdings 2" pitchFamily="18" charset="2"/>
              <a:buChar char=""/>
            </a:pPr>
            <a:r>
              <a:rPr lang="fa-IR" sz="2400" b="1" dirty="0" err="1">
                <a:cs typeface="Nazanin" pitchFamily="2" charset="-78"/>
              </a:rPr>
              <a:t>بايد</a:t>
            </a:r>
            <a:r>
              <a:rPr lang="fa-IR" sz="2400" b="1" dirty="0">
                <a:cs typeface="Nazanin" pitchFamily="2" charset="-78"/>
              </a:rPr>
              <a:t> </a:t>
            </a:r>
            <a:r>
              <a:rPr lang="fa-IR" sz="2400" b="1" dirty="0" err="1">
                <a:cs typeface="Nazanin" pitchFamily="2" charset="-78"/>
              </a:rPr>
              <a:t>لباسهاي</a:t>
            </a:r>
            <a:r>
              <a:rPr lang="fa-IR" sz="2400" b="1" dirty="0">
                <a:cs typeface="Nazanin" pitchFamily="2" charset="-78"/>
              </a:rPr>
              <a:t> </a:t>
            </a:r>
            <a:r>
              <a:rPr lang="fa-IR" sz="2400" b="1" dirty="0" err="1">
                <a:cs typeface="Nazanin" pitchFamily="2" charset="-78"/>
              </a:rPr>
              <a:t>بيروني</a:t>
            </a:r>
            <a:r>
              <a:rPr lang="fa-IR" sz="2400" b="1" dirty="0">
                <a:cs typeface="Nazanin" pitchFamily="2" charset="-78"/>
              </a:rPr>
              <a:t> در قفسه </a:t>
            </a:r>
            <a:r>
              <a:rPr lang="fa-IR" sz="2400" b="1" dirty="0" err="1">
                <a:cs typeface="Nazanin" pitchFamily="2" charset="-78"/>
              </a:rPr>
              <a:t>هاي</a:t>
            </a:r>
            <a:r>
              <a:rPr lang="fa-IR" sz="2400" b="1" dirty="0">
                <a:cs typeface="Nazanin" pitchFamily="2" charset="-78"/>
              </a:rPr>
              <a:t> </a:t>
            </a:r>
            <a:r>
              <a:rPr lang="fa-IR" sz="2400" b="1" dirty="0" err="1">
                <a:cs typeface="Nazanin" pitchFamily="2" charset="-78"/>
              </a:rPr>
              <a:t>شخصي</a:t>
            </a:r>
            <a:r>
              <a:rPr lang="fa-IR" sz="2400" b="1" dirty="0">
                <a:cs typeface="Nazanin" pitchFamily="2" charset="-78"/>
              </a:rPr>
              <a:t> جدا از روپوش </a:t>
            </a:r>
            <a:r>
              <a:rPr lang="fa-IR" sz="2400" b="1" dirty="0" err="1">
                <a:cs typeface="Nazanin" pitchFamily="2" charset="-78"/>
              </a:rPr>
              <a:t>آزمايشگاهي</a:t>
            </a:r>
            <a:r>
              <a:rPr lang="fa-IR" sz="2400" b="1" dirty="0">
                <a:cs typeface="Nazanin" pitchFamily="2" charset="-78"/>
              </a:rPr>
              <a:t> قرار </a:t>
            </a:r>
            <a:r>
              <a:rPr lang="fa-IR" sz="2400" b="1" dirty="0" err="1">
                <a:cs typeface="Nazanin" pitchFamily="2" charset="-78"/>
              </a:rPr>
              <a:t>گيرد</a:t>
            </a:r>
            <a:r>
              <a:rPr lang="fa-IR" sz="2400" b="1" dirty="0">
                <a:cs typeface="Nazanin" pitchFamily="2" charset="-78"/>
              </a:rPr>
              <a:t>.</a:t>
            </a:r>
          </a:p>
          <a:p>
            <a:pPr marL="419100" indent="-382588" algn="justLow">
              <a:buFont typeface="Wingdings 2" pitchFamily="18" charset="2"/>
              <a:buChar char=""/>
            </a:pPr>
            <a:r>
              <a:rPr lang="fa-IR" sz="2400" b="1" dirty="0" err="1">
                <a:cs typeface="Nazanin" pitchFamily="2" charset="-78"/>
              </a:rPr>
              <a:t>نبايد</a:t>
            </a:r>
            <a:r>
              <a:rPr lang="fa-IR" sz="2400" b="1" dirty="0">
                <a:cs typeface="Nazanin" pitchFamily="2" charset="-78"/>
              </a:rPr>
              <a:t> </a:t>
            </a:r>
            <a:r>
              <a:rPr lang="fa-IR" sz="2400" b="1" dirty="0" err="1">
                <a:cs typeface="Nazanin" pitchFamily="2" charset="-78"/>
              </a:rPr>
              <a:t>اين</a:t>
            </a:r>
            <a:r>
              <a:rPr lang="fa-IR" sz="2400" b="1" dirty="0">
                <a:cs typeface="Nazanin" pitchFamily="2" charset="-78"/>
              </a:rPr>
              <a:t> گونه لباس ها را جهت شستشو از </a:t>
            </a:r>
            <a:r>
              <a:rPr lang="fa-IR" sz="2400" b="1" dirty="0" smtClean="0">
                <a:cs typeface="Nazanin" pitchFamily="2" charset="-78"/>
              </a:rPr>
              <a:t>محیط کار </a:t>
            </a:r>
            <a:r>
              <a:rPr lang="fa-IR" sz="2400" b="1" dirty="0">
                <a:cs typeface="Nazanin" pitchFamily="2" charset="-78"/>
              </a:rPr>
              <a:t>خارج نمود(عدم انتقال به منزل </a:t>
            </a:r>
            <a:r>
              <a:rPr lang="fa-IR" sz="2400" b="1" dirty="0" err="1">
                <a:cs typeface="Nazanin" pitchFamily="2" charset="-78"/>
              </a:rPr>
              <a:t>ويا</a:t>
            </a:r>
            <a:r>
              <a:rPr lang="fa-IR" sz="2400" b="1" dirty="0">
                <a:cs typeface="Nazanin" pitchFamily="2" charset="-78"/>
              </a:rPr>
              <a:t> خشک </a:t>
            </a:r>
            <a:r>
              <a:rPr lang="fa-IR" sz="2400" b="1" dirty="0" err="1">
                <a:cs typeface="Nazanin" pitchFamily="2" charset="-78"/>
              </a:rPr>
              <a:t>شويي</a:t>
            </a:r>
            <a:r>
              <a:rPr lang="fa-IR" sz="2400" b="1" dirty="0">
                <a:cs typeface="Nazanin" pitchFamily="2" charset="-78"/>
              </a:rPr>
              <a:t>)</a:t>
            </a:r>
          </a:p>
          <a:p>
            <a:pPr marL="419100" indent="-382588" algn="justLow">
              <a:buFont typeface="Wingdings 2" pitchFamily="18" charset="2"/>
              <a:buChar char=""/>
            </a:pPr>
            <a:r>
              <a:rPr lang="fa-IR" sz="2400" b="1" dirty="0" err="1">
                <a:cs typeface="Nazanin" pitchFamily="2" charset="-78"/>
              </a:rPr>
              <a:t>نبايد</a:t>
            </a:r>
            <a:r>
              <a:rPr lang="fa-IR" sz="2400" b="1" dirty="0">
                <a:cs typeface="Nazanin" pitchFamily="2" charset="-78"/>
              </a:rPr>
              <a:t> </a:t>
            </a:r>
            <a:r>
              <a:rPr lang="fa-IR" sz="2400" b="1" dirty="0" err="1">
                <a:cs typeface="Nazanin" pitchFamily="2" charset="-78"/>
              </a:rPr>
              <a:t>روپوشها</a:t>
            </a:r>
            <a:r>
              <a:rPr lang="fa-IR" sz="2400" b="1" dirty="0">
                <a:cs typeface="Nazanin" pitchFamily="2" charset="-78"/>
              </a:rPr>
              <a:t> را </a:t>
            </a:r>
            <a:r>
              <a:rPr lang="fa-IR" sz="2400" b="1" dirty="0" err="1">
                <a:cs typeface="Nazanin" pitchFamily="2" charset="-78"/>
              </a:rPr>
              <a:t>دركمدي</a:t>
            </a:r>
            <a:r>
              <a:rPr lang="fa-IR" sz="2400" b="1" dirty="0">
                <a:cs typeface="Nazanin" pitchFamily="2" charset="-78"/>
              </a:rPr>
              <a:t> </a:t>
            </a:r>
            <a:r>
              <a:rPr lang="fa-IR" sz="2400" b="1" dirty="0" err="1">
                <a:cs typeface="Nazanin" pitchFamily="2" charset="-78"/>
              </a:rPr>
              <a:t>كه</a:t>
            </a:r>
            <a:r>
              <a:rPr lang="fa-IR" sz="2400" b="1" dirty="0">
                <a:cs typeface="Nazanin" pitchFamily="2" charset="-78"/>
              </a:rPr>
              <a:t> </a:t>
            </a:r>
            <a:r>
              <a:rPr lang="fa-IR" sz="2400" b="1" dirty="0" err="1">
                <a:cs typeface="Nazanin" pitchFamily="2" charset="-78"/>
              </a:rPr>
              <a:t>لباسهاي</a:t>
            </a:r>
            <a:r>
              <a:rPr lang="fa-IR" sz="2400" b="1" dirty="0">
                <a:cs typeface="Nazanin" pitchFamily="2" charset="-78"/>
              </a:rPr>
              <a:t> </a:t>
            </a:r>
            <a:r>
              <a:rPr lang="fa-IR" sz="2400" b="1" dirty="0" err="1">
                <a:cs typeface="Nazanin" pitchFamily="2" charset="-78"/>
              </a:rPr>
              <a:t>بيروني</a:t>
            </a:r>
            <a:r>
              <a:rPr lang="fa-IR" sz="2400" b="1" dirty="0">
                <a:cs typeface="Nazanin" pitchFamily="2" charset="-78"/>
              </a:rPr>
              <a:t> قرار داده </a:t>
            </a:r>
            <a:r>
              <a:rPr lang="fa-IR" sz="2400" b="1" dirty="0" err="1">
                <a:cs typeface="Nazanin" pitchFamily="2" charset="-78"/>
              </a:rPr>
              <a:t>ميشوند</a:t>
            </a:r>
            <a:r>
              <a:rPr lang="fa-IR" sz="2400" b="1" dirty="0">
                <a:cs typeface="Nazanin" pitchFamily="2" charset="-78"/>
              </a:rPr>
              <a:t> </a:t>
            </a:r>
            <a:r>
              <a:rPr lang="fa-IR" sz="2400" b="1" dirty="0" err="1">
                <a:cs typeface="Nazanin" pitchFamily="2" charset="-78"/>
              </a:rPr>
              <a:t>نگهداري</a:t>
            </a:r>
            <a:r>
              <a:rPr lang="fa-IR" sz="2400" b="1" dirty="0">
                <a:cs typeface="Nazanin" pitchFamily="2" charset="-78"/>
              </a:rPr>
              <a:t> نمود.</a:t>
            </a:r>
          </a:p>
          <a:p>
            <a:pPr marL="419100" indent="-382588" algn="justLow">
              <a:buFont typeface="Wingdings 2" pitchFamily="18" charset="2"/>
              <a:buChar char=""/>
            </a:pPr>
            <a:r>
              <a:rPr lang="fa-IR" sz="2400" b="1" dirty="0">
                <a:cs typeface="Nazanin" pitchFamily="2" charset="-78"/>
              </a:rPr>
              <a:t>استفاده از </a:t>
            </a:r>
            <a:r>
              <a:rPr lang="fa-IR" sz="2400" b="1" dirty="0" err="1">
                <a:cs typeface="Nazanin" pitchFamily="2" charset="-78"/>
              </a:rPr>
              <a:t>پيش</a:t>
            </a:r>
            <a:r>
              <a:rPr lang="fa-IR" sz="2400" b="1" dirty="0">
                <a:cs typeface="Nazanin" pitchFamily="2" charset="-78"/>
              </a:rPr>
              <a:t> </a:t>
            </a:r>
            <a:r>
              <a:rPr lang="fa-IR" sz="2400" b="1" dirty="0" err="1">
                <a:cs typeface="Nazanin" pitchFamily="2" charset="-78"/>
              </a:rPr>
              <a:t>بندهاي</a:t>
            </a:r>
            <a:r>
              <a:rPr lang="fa-IR" sz="2400" b="1" dirty="0">
                <a:cs typeface="Nazanin" pitchFamily="2" charset="-78"/>
              </a:rPr>
              <a:t> </a:t>
            </a:r>
            <a:r>
              <a:rPr lang="fa-IR" sz="2400" b="1" dirty="0" err="1">
                <a:cs typeface="Nazanin" pitchFamily="2" charset="-78"/>
              </a:rPr>
              <a:t>پلاستيکي</a:t>
            </a:r>
            <a:r>
              <a:rPr lang="fa-IR" sz="2400" b="1" dirty="0">
                <a:cs typeface="Nazanin" pitchFamily="2" charset="-78"/>
              </a:rPr>
              <a:t> </a:t>
            </a:r>
            <a:r>
              <a:rPr lang="fa-IR" sz="2400" b="1" dirty="0" err="1">
                <a:cs typeface="Nazanin" pitchFamily="2" charset="-78"/>
              </a:rPr>
              <a:t>يکبار</a:t>
            </a:r>
            <a:r>
              <a:rPr lang="fa-IR" sz="2400" b="1" dirty="0">
                <a:cs typeface="Nazanin" pitchFamily="2" charset="-78"/>
              </a:rPr>
              <a:t> مصرف </a:t>
            </a:r>
            <a:r>
              <a:rPr lang="fa-IR" sz="2400" b="1" dirty="0" err="1">
                <a:cs typeface="Nazanin" pitchFamily="2" charset="-78"/>
              </a:rPr>
              <a:t>يا</a:t>
            </a:r>
            <a:r>
              <a:rPr lang="fa-IR" sz="2400" b="1" dirty="0">
                <a:cs typeface="Nazanin" pitchFamily="2" charset="-78"/>
              </a:rPr>
              <a:t> روپوش </a:t>
            </a:r>
            <a:r>
              <a:rPr lang="fa-IR" sz="2400" b="1" dirty="0" err="1">
                <a:cs typeface="Nazanin" pitchFamily="2" charset="-78"/>
              </a:rPr>
              <a:t>يکبار</a:t>
            </a:r>
            <a:r>
              <a:rPr lang="fa-IR" sz="2400" b="1" dirty="0">
                <a:cs typeface="Nazanin" pitchFamily="2" charset="-78"/>
              </a:rPr>
              <a:t> مصرف</a:t>
            </a:r>
          </a:p>
          <a:p>
            <a:pPr marL="419100" indent="-382588" algn="justLow">
              <a:buFont typeface="Wingdings 2" pitchFamily="18" charset="2"/>
              <a:buChar char=""/>
            </a:pPr>
            <a:endParaRPr lang="en-US" sz="2400" b="1" dirty="0">
              <a:cs typeface="Nazanin" pitchFamily="2" charset="-78"/>
            </a:endParaRPr>
          </a:p>
          <a:p>
            <a:pPr marL="419100" indent="-382588" algn="justLow">
              <a:buFont typeface="Wingdings 2" pitchFamily="18" charset="2"/>
              <a:buNone/>
            </a:pPr>
            <a:r>
              <a:rPr lang="fa-IR" sz="2400" b="1" dirty="0">
                <a:cs typeface="Nazanin" pitchFamily="2" charset="-78"/>
              </a:rPr>
              <a:t> </a:t>
            </a:r>
            <a:endParaRPr lang="fa-IR" sz="2400" dirty="0"/>
          </a:p>
        </p:txBody>
      </p:sp>
    </p:spTree>
    <p:extLst>
      <p:ext uri="{BB962C8B-B14F-4D97-AF65-F5344CB8AC3E}">
        <p14:creationId xmlns:p14="http://schemas.microsoft.com/office/powerpoint/2010/main" val="1459899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9"/>
          <p:cNvSpPr>
            <a:spLocks noGrp="1" noChangeArrowheads="1"/>
          </p:cNvSpPr>
          <p:nvPr>
            <p:ph type="body" idx="4294967295"/>
          </p:nvPr>
        </p:nvSpPr>
        <p:spPr bwMode="auto">
          <a:xfrm>
            <a:off x="0" y="1065213"/>
            <a:ext cx="8629650" cy="3402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gn="r" eaLnBrk="1" hangingPunct="1">
              <a:lnSpc>
                <a:spcPct val="80000"/>
              </a:lnSpc>
              <a:buFontTx/>
              <a:buNone/>
            </a:pPr>
            <a:r>
              <a:rPr lang="fa-IR" sz="1600" b="1" smtClean="0">
                <a:latin typeface="Tahoma" pitchFamily="34" charset="0"/>
                <a:cs typeface="Tahoma" pitchFamily="34" charset="0"/>
              </a:rPr>
              <a:t>ماسک های جراحی</a:t>
            </a:r>
          </a:p>
          <a:p>
            <a:pPr algn="r" eaLnBrk="1" hangingPunct="1">
              <a:lnSpc>
                <a:spcPct val="80000"/>
              </a:lnSpc>
              <a:buFontTx/>
              <a:buNone/>
            </a:pPr>
            <a:r>
              <a:rPr lang="fa-IR" sz="1600" smtClean="0">
                <a:latin typeface="Tahoma" pitchFamily="34" charset="0"/>
                <a:cs typeface="Tahoma" pitchFamily="34" charset="0"/>
              </a:rPr>
              <a:t>دسترسی آسان و استفاده شایع در جراحی ها و معاینات معمول</a:t>
            </a:r>
          </a:p>
          <a:p>
            <a:pPr algn="r" eaLnBrk="1" hangingPunct="1">
              <a:lnSpc>
                <a:spcPct val="80000"/>
              </a:lnSpc>
              <a:buFontTx/>
              <a:buNone/>
            </a:pPr>
            <a:endParaRPr lang="fa-IR" sz="1600" b="1" smtClean="0">
              <a:latin typeface="Tahoma" pitchFamily="34" charset="0"/>
              <a:cs typeface="Tahoma" pitchFamily="34" charset="0"/>
            </a:endParaRPr>
          </a:p>
          <a:p>
            <a:pPr algn="r" eaLnBrk="1" hangingPunct="1">
              <a:lnSpc>
                <a:spcPct val="80000"/>
              </a:lnSpc>
              <a:buFontTx/>
              <a:buNone/>
            </a:pPr>
            <a:r>
              <a:rPr lang="fa-IR" sz="1600" b="1" smtClean="0">
                <a:latin typeface="Tahoma" pitchFamily="34" charset="0"/>
                <a:cs typeface="Tahoma" pitchFamily="34" charset="0"/>
              </a:rPr>
              <a:t>ماسک های تنفسی پایش-بالا</a:t>
            </a:r>
          </a:p>
          <a:p>
            <a:pPr algn="r" eaLnBrk="1" hangingPunct="1">
              <a:lnSpc>
                <a:spcPct val="80000"/>
              </a:lnSpc>
              <a:buFontTx/>
              <a:buNone/>
            </a:pPr>
            <a:r>
              <a:rPr lang="fa-IR" sz="1600" smtClean="0">
                <a:latin typeface="Tahoma" pitchFamily="34" charset="0"/>
                <a:cs typeface="Tahoma" pitchFamily="34" charset="0"/>
              </a:rPr>
              <a:t>فیلترمخصوص دیسکی ریزساختار که ذرات بزرگتر از 0.3 میکرون را پایش می کند و به انواع زیر تقسیم می شوند:   </a:t>
            </a:r>
            <a:endParaRPr lang="fa-IR" sz="1600" b="1" smtClean="0">
              <a:latin typeface="Tahoma" pitchFamily="34" charset="0"/>
              <a:cs typeface="Tahoma" pitchFamily="34" charset="0"/>
            </a:endParaRPr>
          </a:p>
          <a:p>
            <a:pPr lvl="1" algn="r" rtl="1" eaLnBrk="1" hangingPunct="1">
              <a:lnSpc>
                <a:spcPct val="80000"/>
              </a:lnSpc>
            </a:pPr>
            <a:r>
              <a:rPr lang="fa-IR" sz="1600" smtClean="0">
                <a:latin typeface="Tahoma" pitchFamily="34" charset="0"/>
                <a:cs typeface="Tahoma" pitchFamily="34" charset="0"/>
              </a:rPr>
              <a:t>ضد روغن</a:t>
            </a:r>
          </a:p>
          <a:p>
            <a:pPr lvl="1" algn="r" rtl="1" eaLnBrk="1" hangingPunct="1">
              <a:lnSpc>
                <a:spcPct val="80000"/>
              </a:lnSpc>
            </a:pPr>
            <a:r>
              <a:rPr lang="fa-IR" sz="1600" smtClean="0">
                <a:latin typeface="Tahoma" pitchFamily="34" charset="0"/>
                <a:cs typeface="Tahoma" pitchFamily="34" charset="0"/>
              </a:rPr>
              <a:t>مقاوم به روغن</a:t>
            </a:r>
          </a:p>
          <a:p>
            <a:pPr lvl="1" algn="r" rtl="1" eaLnBrk="1" hangingPunct="1">
              <a:lnSpc>
                <a:spcPct val="80000"/>
              </a:lnSpc>
            </a:pPr>
            <a:r>
              <a:rPr lang="fa-IR" sz="1600" smtClean="0">
                <a:latin typeface="Tahoma" pitchFamily="34" charset="0"/>
                <a:cs typeface="Tahoma" pitchFamily="34" charset="0"/>
              </a:rPr>
              <a:t>غیر مقاوم به روغن</a:t>
            </a:r>
          </a:p>
          <a:p>
            <a:pPr lvl="1" algn="r" eaLnBrk="1" hangingPunct="1">
              <a:lnSpc>
                <a:spcPct val="80000"/>
              </a:lnSpc>
              <a:buFont typeface="Times"/>
              <a:buNone/>
            </a:pPr>
            <a:r>
              <a:rPr lang="fa-IR" sz="1600" smtClean="0">
                <a:latin typeface="Tahoma" pitchFamily="34" charset="0"/>
                <a:cs typeface="Tahoma" pitchFamily="34" charset="0"/>
              </a:rPr>
              <a:t>هر چه ماسک به روغن مقاومتر باشد، ماسک بهتری است.</a:t>
            </a:r>
          </a:p>
          <a:p>
            <a:pPr lvl="1" algn="r" eaLnBrk="1" hangingPunct="1">
              <a:lnSpc>
                <a:spcPct val="80000"/>
              </a:lnSpc>
              <a:buFont typeface="Times"/>
              <a:buNone/>
            </a:pPr>
            <a:endParaRPr lang="fa-IR" sz="1600" smtClean="0">
              <a:latin typeface="Tahoma" pitchFamily="34" charset="0"/>
              <a:cs typeface="Tahoma" pitchFamily="34" charset="0"/>
            </a:endParaRPr>
          </a:p>
          <a:p>
            <a:pPr lvl="1" algn="r" eaLnBrk="1" hangingPunct="1">
              <a:lnSpc>
                <a:spcPct val="80000"/>
              </a:lnSpc>
              <a:buFont typeface="Times"/>
              <a:buNone/>
            </a:pPr>
            <a:r>
              <a:rPr lang="fa-IR" sz="1600" smtClean="0">
                <a:latin typeface="Tahoma" pitchFamily="34" charset="0"/>
                <a:cs typeface="Tahoma" pitchFamily="34" charset="0"/>
              </a:rPr>
              <a:t>کنار هرماسک، شماره ای وجود دارد که نشاندهنده ی کارایی پایش آن است. برای مثال، ماسک 95 درفیلتر کردن ذرات بزرگتر از 0.3 میکرون با سرعت تنفس معمولی، 95% کارایی دارد.</a:t>
            </a:r>
            <a:endParaRPr lang="fa-IR" sz="1600" b="1" smtClean="0">
              <a:latin typeface="Tahoma" pitchFamily="34" charset="0"/>
              <a:cs typeface="Tahoma" pitchFamily="34" charset="0"/>
            </a:endParaRPr>
          </a:p>
          <a:p>
            <a:pPr lvl="1" algn="r" eaLnBrk="1" hangingPunct="1">
              <a:lnSpc>
                <a:spcPct val="80000"/>
              </a:lnSpc>
              <a:buFont typeface="Times"/>
              <a:buNone/>
            </a:pPr>
            <a:endParaRPr lang="fa-IR" sz="1600" b="1" smtClean="0">
              <a:latin typeface="Tahoma" pitchFamily="34" charset="0"/>
              <a:cs typeface="Tahoma" pitchFamily="34" charset="0"/>
            </a:endParaRPr>
          </a:p>
          <a:p>
            <a:pPr lvl="1" algn="r" eaLnBrk="1" hangingPunct="1">
              <a:lnSpc>
                <a:spcPct val="80000"/>
              </a:lnSpc>
              <a:buFont typeface="Times"/>
              <a:buNone/>
            </a:pPr>
            <a:r>
              <a:rPr lang="fa-IR" sz="1600" smtClean="0">
                <a:latin typeface="Tahoma" pitchFamily="34" charset="0"/>
                <a:cs typeface="Tahoma" pitchFamily="34" charset="0"/>
              </a:rPr>
              <a:t>نسل بعدی ماسک ها از نانوتکنولوژی بهره می گیرند و قادر خواهند بود جلوی ذراتی به کوچکی 0.027 میکرون را بگیرند.</a:t>
            </a:r>
          </a:p>
          <a:p>
            <a:pPr eaLnBrk="1" hangingPunct="1">
              <a:lnSpc>
                <a:spcPct val="80000"/>
              </a:lnSpc>
              <a:buFontTx/>
              <a:buNone/>
            </a:pPr>
            <a:endParaRPr lang="en-US" sz="1600" smtClean="0">
              <a:latin typeface="Tahoma" pitchFamily="34" charset="0"/>
              <a:cs typeface="Tahoma" pitchFamily="34" charset="0"/>
            </a:endParaRPr>
          </a:p>
        </p:txBody>
      </p:sp>
      <p:pic>
        <p:nvPicPr>
          <p:cNvPr id="52227" name="Picture 4" descr="surgical_mask"/>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bwMode="auto">
          <a:xfrm>
            <a:off x="676275" y="5080000"/>
            <a:ext cx="2019300" cy="151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6" descr="I374C"/>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bwMode="auto">
          <a:xfrm>
            <a:off x="2914650" y="5080000"/>
            <a:ext cx="1600200" cy="1525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7" descr="B0000AXEK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3450" y="5108575"/>
            <a:ext cx="15240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Picture 8" descr="Mas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5260975"/>
            <a:ext cx="167640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10"/>
          <p:cNvSpPr>
            <a:spLocks noGrp="1" noChangeArrowheads="1"/>
          </p:cNvSpPr>
          <p:nvPr>
            <p:ph type="title" idx="4294967295"/>
          </p:nvPr>
        </p:nvSpPr>
        <p:spPr bwMode="auto">
          <a:xfrm>
            <a:off x="0" y="331788"/>
            <a:ext cx="91440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r>
              <a:rPr lang="fa-IR" sz="2800" smtClean="0">
                <a:latin typeface="Tahoma" pitchFamily="34" charset="0"/>
                <a:cs typeface="Tahoma" pitchFamily="34" charset="0"/>
              </a:rPr>
              <a:t>انواع ماسک های حفاظتی</a:t>
            </a:r>
            <a:endParaRPr lang="en-US" sz="2800" smtClean="0">
              <a:latin typeface="Tahoma" pitchFamily="34" charset="0"/>
              <a:cs typeface="Tahoma" pitchFamily="34" charset="0"/>
            </a:endParaRPr>
          </a:p>
        </p:txBody>
      </p:sp>
    </p:spTree>
    <p:extLst>
      <p:ext uri="{BB962C8B-B14F-4D97-AF65-F5344CB8AC3E}">
        <p14:creationId xmlns:p14="http://schemas.microsoft.com/office/powerpoint/2010/main" val="310470325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dirty="0"/>
          </a:p>
        </p:txBody>
      </p:sp>
      <p:sp>
        <p:nvSpPr>
          <p:cNvPr id="3" name="Title 2"/>
          <p:cNvSpPr>
            <a:spLocks noGrp="1"/>
          </p:cNvSpPr>
          <p:nvPr>
            <p:ph type="title"/>
          </p:nvPr>
        </p:nvSpPr>
        <p:spPr/>
        <p:txBody>
          <a:bodyPr/>
          <a:lstStyle/>
          <a:p>
            <a:endParaRPr lang="fa-I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72816"/>
            <a:ext cx="7416823"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6732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01" y="2285992"/>
            <a:ext cx="7283012" cy="584775"/>
          </a:xfrm>
          <a:prstGeom prst="rect">
            <a:avLst/>
          </a:prstGeom>
        </p:spPr>
        <p:txBody>
          <a:bodyPr wrap="square">
            <a:spAutoFit/>
          </a:bodyPr>
          <a:lstStyle/>
          <a:p>
            <a:pPr algn="justLow"/>
            <a:r>
              <a:rPr lang="fa-IR" sz="3200" b="1" dirty="0" err="1" smtClean="0">
                <a:solidFill>
                  <a:schemeClr val="accent1">
                    <a:lumMod val="50000"/>
                  </a:schemeClr>
                </a:solidFill>
                <a:cs typeface="B Nazanin" pitchFamily="2" charset="-78"/>
              </a:rPr>
              <a:t>مديريت</a:t>
            </a:r>
            <a:r>
              <a:rPr lang="fa-IR" sz="3200" b="1" dirty="0" smtClean="0">
                <a:solidFill>
                  <a:schemeClr val="accent1">
                    <a:lumMod val="50000"/>
                  </a:schemeClr>
                </a:solidFill>
                <a:cs typeface="B Nazanin" pitchFamily="2" charset="-78"/>
              </a:rPr>
              <a:t> خطر : </a:t>
            </a:r>
            <a:r>
              <a:rPr lang="fa-IR" sz="3200" b="1" dirty="0" err="1" smtClean="0">
                <a:solidFill>
                  <a:schemeClr val="accent1">
                    <a:lumMod val="50000"/>
                  </a:schemeClr>
                </a:solidFill>
                <a:cs typeface="B Nazanin" pitchFamily="2" charset="-78"/>
              </a:rPr>
              <a:t>ميدان</a:t>
            </a:r>
            <a:r>
              <a:rPr lang="fa-IR" sz="3200" b="1" dirty="0" smtClean="0">
                <a:solidFill>
                  <a:schemeClr val="accent1">
                    <a:lumMod val="50000"/>
                  </a:schemeClr>
                </a:solidFill>
                <a:cs typeface="B Nazanin" pitchFamily="2" charset="-78"/>
              </a:rPr>
              <a:t> </a:t>
            </a:r>
            <a:r>
              <a:rPr lang="fa-IR" sz="3200" b="1" dirty="0" err="1" smtClean="0">
                <a:solidFill>
                  <a:schemeClr val="accent1">
                    <a:lumMod val="50000"/>
                  </a:schemeClr>
                </a:solidFill>
                <a:cs typeface="B Nazanin" pitchFamily="2" charset="-78"/>
              </a:rPr>
              <a:t>بين</a:t>
            </a:r>
            <a:r>
              <a:rPr lang="fa-IR" sz="3200" b="1" dirty="0" smtClean="0">
                <a:solidFill>
                  <a:schemeClr val="accent1">
                    <a:lumMod val="50000"/>
                  </a:schemeClr>
                </a:solidFill>
                <a:cs typeface="B Nazanin" pitchFamily="2" charset="-78"/>
              </a:rPr>
              <a:t> </a:t>
            </a:r>
            <a:r>
              <a:rPr lang="fa-IR" sz="3200" b="1" dirty="0" err="1" smtClean="0">
                <a:solidFill>
                  <a:schemeClr val="accent1">
                    <a:lumMod val="50000"/>
                  </a:schemeClr>
                </a:solidFill>
                <a:cs typeface="B Nazanin" pitchFamily="2" charset="-78"/>
              </a:rPr>
              <a:t>ايمني</a:t>
            </a:r>
            <a:r>
              <a:rPr lang="fa-IR" sz="3200" b="1" dirty="0" smtClean="0">
                <a:solidFill>
                  <a:schemeClr val="accent1">
                    <a:lumMod val="50000"/>
                  </a:schemeClr>
                </a:solidFill>
                <a:cs typeface="B Nazanin" pitchFamily="2" charset="-78"/>
              </a:rPr>
              <a:t> </a:t>
            </a:r>
            <a:r>
              <a:rPr lang="fa-IR" sz="3200" b="1" dirty="0" err="1" smtClean="0">
                <a:solidFill>
                  <a:schemeClr val="accent1">
                    <a:lumMod val="50000"/>
                  </a:schemeClr>
                </a:solidFill>
                <a:cs typeface="B Nazanin" pitchFamily="2" charset="-78"/>
              </a:rPr>
              <a:t>زيستي</a:t>
            </a:r>
            <a:r>
              <a:rPr lang="fa-IR" sz="3200" b="1" dirty="0" smtClean="0">
                <a:solidFill>
                  <a:schemeClr val="accent1">
                    <a:lumMod val="50000"/>
                  </a:schemeClr>
                </a:solidFill>
                <a:cs typeface="B Nazanin" pitchFamily="2" charset="-78"/>
              </a:rPr>
              <a:t> و </a:t>
            </a:r>
            <a:r>
              <a:rPr lang="fa-IR" sz="3200" b="1" dirty="0" err="1" smtClean="0">
                <a:solidFill>
                  <a:schemeClr val="accent1">
                    <a:lumMod val="50000"/>
                  </a:schemeClr>
                </a:solidFill>
                <a:cs typeface="B Nazanin" pitchFamily="2" charset="-78"/>
              </a:rPr>
              <a:t>امنيت</a:t>
            </a:r>
            <a:r>
              <a:rPr lang="fa-IR" sz="3200" b="1" dirty="0" smtClean="0">
                <a:solidFill>
                  <a:schemeClr val="accent1">
                    <a:lumMod val="50000"/>
                  </a:schemeClr>
                </a:solidFill>
                <a:cs typeface="B Nazanin" pitchFamily="2" charset="-78"/>
              </a:rPr>
              <a:t> </a:t>
            </a:r>
            <a:r>
              <a:rPr lang="fa-IR" sz="3200" b="1" dirty="0" err="1" smtClean="0">
                <a:solidFill>
                  <a:schemeClr val="accent1">
                    <a:lumMod val="50000"/>
                  </a:schemeClr>
                </a:solidFill>
                <a:cs typeface="B Nazanin" pitchFamily="2" charset="-78"/>
              </a:rPr>
              <a:t>زيستي</a:t>
            </a:r>
            <a:r>
              <a:rPr lang="fa-IR" sz="3200" b="1" dirty="0" smtClean="0">
                <a:solidFill>
                  <a:schemeClr val="accent1">
                    <a:lumMod val="50000"/>
                  </a:schemeClr>
                </a:solidFill>
                <a:cs typeface="B Nazanin" pitchFamily="2" charset="-78"/>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dirty="0"/>
          </a:p>
        </p:txBody>
      </p:sp>
      <p:sp>
        <p:nvSpPr>
          <p:cNvPr id="3" name="Title 2"/>
          <p:cNvSpPr>
            <a:spLocks noGrp="1"/>
          </p:cNvSpPr>
          <p:nvPr>
            <p:ph type="title"/>
          </p:nvPr>
        </p:nvSpPr>
        <p:spPr/>
        <p:txBody>
          <a:bodyPr/>
          <a:lstStyle/>
          <a:p>
            <a:endParaRPr lang="fa-I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62" y="1500174"/>
            <a:ext cx="7429552" cy="4071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738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533400" y="228600"/>
            <a:ext cx="8153400" cy="1143000"/>
          </a:xfrm>
          <a:solidFill>
            <a:srgbClr val="FFFF00"/>
          </a:solidFill>
        </p:spPr>
        <p:txBody>
          <a:bodyPr/>
          <a:lstStyle/>
          <a:p>
            <a:pPr eaLnBrk="1" hangingPunct="1"/>
            <a:r>
              <a:rPr lang="en-US" smtClean="0">
                <a:solidFill>
                  <a:srgbClr val="000099"/>
                </a:solidFill>
              </a:rPr>
              <a:t>Commercial media transport</a:t>
            </a:r>
          </a:p>
        </p:txBody>
      </p:sp>
      <p:pic>
        <p:nvPicPr>
          <p:cNvPr id="35843" name="Picture 4" descr="DSC00051"/>
          <p:cNvPicPr>
            <a:picLocks noGrp="1" noChangeAspect="1" noChangeArrowheads="1"/>
          </p:cNvPicPr>
          <p:nvPr>
            <p:ph type="clipArt" sz="half" idx="4294967295"/>
          </p:nvPr>
        </p:nvPicPr>
        <p:blipFill>
          <a:blip r:embed="rId2"/>
          <a:srcRect/>
          <a:stretch>
            <a:fillRect/>
          </a:stretch>
        </p:blipFill>
        <p:spPr>
          <a:xfrm>
            <a:off x="457200" y="1600200"/>
            <a:ext cx="8229600" cy="4800600"/>
          </a:xfr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dirty="0"/>
          </a:p>
        </p:txBody>
      </p:sp>
      <p:sp>
        <p:nvSpPr>
          <p:cNvPr id="3" name="Title 2"/>
          <p:cNvSpPr>
            <a:spLocks noGrp="1"/>
          </p:cNvSpPr>
          <p:nvPr>
            <p:ph type="title"/>
          </p:nvPr>
        </p:nvSpPr>
        <p:spPr/>
        <p:txBody>
          <a:bodyPr/>
          <a:lstStyle/>
          <a:p>
            <a:endParaRPr lang="fa-I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25" y="1643050"/>
            <a:ext cx="7286676" cy="4143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741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0"/>
            <a:ext cx="9144000" cy="762000"/>
          </a:xfrm>
          <a:solidFill>
            <a:srgbClr val="FF3300"/>
          </a:solidFill>
        </p:spPr>
        <p:txBody>
          <a:bodyPr/>
          <a:lstStyle/>
          <a:p>
            <a:pPr eaLnBrk="1" hangingPunct="1"/>
            <a:r>
              <a:rPr lang="en-US" smtClean="0">
                <a:solidFill>
                  <a:srgbClr val="000066"/>
                </a:solidFill>
              </a:rPr>
              <a:t>holding the swab properly</a:t>
            </a:r>
          </a:p>
        </p:txBody>
      </p:sp>
      <p:sp>
        <p:nvSpPr>
          <p:cNvPr id="24579" name="Rectangle 3"/>
          <p:cNvSpPr>
            <a:spLocks noGrp="1" noChangeArrowheads="1"/>
          </p:cNvSpPr>
          <p:nvPr>
            <p:ph type="body" idx="4294967295"/>
          </p:nvPr>
        </p:nvSpPr>
        <p:spPr>
          <a:xfrm>
            <a:off x="0" y="838200"/>
            <a:ext cx="9144000" cy="1905000"/>
          </a:xfrm>
        </p:spPr>
        <p:txBody>
          <a:bodyPr/>
          <a:lstStyle/>
          <a:p>
            <a:pPr eaLnBrk="1" hangingPunct="1"/>
            <a:r>
              <a:rPr lang="en-US" b="1" smtClean="0"/>
              <a:t>throat (or nasal) swabs:</a:t>
            </a:r>
          </a:p>
          <a:p>
            <a:pPr lvl="1" eaLnBrk="1" hangingPunct="1">
              <a:buFontTx/>
              <a:buNone/>
            </a:pPr>
            <a:r>
              <a:rPr lang="en-US" sz="2000" b="1" smtClean="0"/>
              <a:t>They should be held between the thumb and </a:t>
            </a:r>
            <a:r>
              <a:rPr lang="en-US" sz="2400" b="1" smtClean="0"/>
              <a:t>the first and second fingers with the shaft protruding beyond the web of the thumb (like a pencil)</a:t>
            </a:r>
          </a:p>
          <a:p>
            <a:pPr eaLnBrk="1" hangingPunct="1">
              <a:buFontTx/>
              <a:buNone/>
            </a:pPr>
            <a:endParaRPr lang="en-US" b="1" smtClean="0"/>
          </a:p>
        </p:txBody>
      </p:sp>
      <p:pic>
        <p:nvPicPr>
          <p:cNvPr id="24580" name="Picture 3"/>
          <p:cNvPicPr>
            <a:picLocks noChangeAspect="1" noChangeArrowheads="1"/>
          </p:cNvPicPr>
          <p:nvPr/>
        </p:nvPicPr>
        <p:blipFill>
          <a:blip r:embed="rId2"/>
          <a:srcRect/>
          <a:stretch>
            <a:fillRect/>
          </a:stretch>
        </p:blipFill>
        <p:spPr bwMode="auto">
          <a:xfrm>
            <a:off x="990600" y="2713038"/>
            <a:ext cx="3886200" cy="2700337"/>
          </a:xfrm>
          <a:prstGeom prst="rect">
            <a:avLst/>
          </a:prstGeom>
          <a:noFill/>
          <a:ln w="9525">
            <a:noFill/>
            <a:miter lim="800000"/>
            <a:headEnd/>
            <a:tailEnd/>
          </a:ln>
        </p:spPr>
      </p:pic>
      <p:pic>
        <p:nvPicPr>
          <p:cNvPr id="24581" name="Picture 4"/>
          <p:cNvPicPr>
            <a:picLocks noChangeAspect="1" noChangeArrowheads="1"/>
          </p:cNvPicPr>
          <p:nvPr/>
        </p:nvPicPr>
        <p:blipFill>
          <a:blip r:embed="rId3"/>
          <a:srcRect/>
          <a:stretch>
            <a:fillRect/>
          </a:stretch>
        </p:blipFill>
        <p:spPr bwMode="auto">
          <a:xfrm>
            <a:off x="5634038" y="2514600"/>
            <a:ext cx="3509962" cy="4343400"/>
          </a:xfrm>
          <a:prstGeom prst="rect">
            <a:avLst/>
          </a:prstGeom>
          <a:noFill/>
          <a:ln w="9525">
            <a:solidFill>
              <a:srgbClr val="FF3300"/>
            </a:solidFill>
            <a:miter lim="800000"/>
            <a:headEnd/>
            <a:tailEnd/>
          </a:ln>
        </p:spPr>
      </p:pic>
      <p:sp>
        <p:nvSpPr>
          <p:cNvPr id="24582" name="Rectangle 2"/>
          <p:cNvSpPr>
            <a:spLocks noChangeArrowheads="1"/>
          </p:cNvSpPr>
          <p:nvPr/>
        </p:nvSpPr>
        <p:spPr bwMode="auto">
          <a:xfrm>
            <a:off x="762000" y="5638800"/>
            <a:ext cx="4267200" cy="533400"/>
          </a:xfrm>
          <a:prstGeom prst="rect">
            <a:avLst/>
          </a:prstGeom>
          <a:solidFill>
            <a:srgbClr val="CDE9EB"/>
          </a:solidFill>
          <a:ln w="9525">
            <a:noFill/>
            <a:miter lim="800000"/>
            <a:headEnd/>
            <a:tailEnd/>
          </a:ln>
        </p:spPr>
        <p:txBody>
          <a:bodyPr anchor="ctr"/>
          <a:lstStyle/>
          <a:p>
            <a:pPr algn="ctr"/>
            <a:r>
              <a:rPr lang="en-US" sz="2000" b="1">
                <a:solidFill>
                  <a:srgbClr val="003366"/>
                </a:solidFill>
              </a:rPr>
              <a:t>Swab held correctly</a:t>
            </a:r>
          </a:p>
        </p:txBody>
      </p:sp>
      <p:sp>
        <p:nvSpPr>
          <p:cNvPr id="24583" name="Line 7"/>
          <p:cNvSpPr>
            <a:spLocks noChangeShapeType="1"/>
          </p:cNvSpPr>
          <p:nvPr/>
        </p:nvSpPr>
        <p:spPr bwMode="auto">
          <a:xfrm flipH="1">
            <a:off x="6629400" y="3048000"/>
            <a:ext cx="2133600" cy="1524000"/>
          </a:xfrm>
          <a:prstGeom prst="line">
            <a:avLst/>
          </a:prstGeom>
          <a:noFill/>
          <a:ln w="9525">
            <a:solidFill>
              <a:srgbClr val="FF0000"/>
            </a:solidFill>
            <a:round/>
            <a:headEnd/>
            <a:tailEnd type="triangle" w="med" len="med"/>
          </a:ln>
        </p:spPr>
        <p:txBody>
          <a:bodyPr/>
          <a:lstStyle/>
          <a:p>
            <a:endParaRPr lang="ar-DZ"/>
          </a:p>
        </p:txBody>
      </p:sp>
      <p:sp>
        <p:nvSpPr>
          <p:cNvPr id="24584" name="Line 8"/>
          <p:cNvSpPr>
            <a:spLocks noChangeShapeType="1"/>
          </p:cNvSpPr>
          <p:nvPr/>
        </p:nvSpPr>
        <p:spPr bwMode="auto">
          <a:xfrm>
            <a:off x="6629400" y="3124200"/>
            <a:ext cx="2057400" cy="1447800"/>
          </a:xfrm>
          <a:prstGeom prst="line">
            <a:avLst/>
          </a:prstGeom>
          <a:noFill/>
          <a:ln w="9525">
            <a:solidFill>
              <a:srgbClr val="FF0000"/>
            </a:solidFill>
            <a:round/>
            <a:headEnd/>
            <a:tailEnd type="triangle" w="med" len="med"/>
          </a:ln>
        </p:spPr>
        <p:txBody>
          <a:bodyPr/>
          <a:lstStyle/>
          <a:p>
            <a:endParaRPr lang="ar-DZ"/>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Text Placeholder 2"/>
          <p:cNvSpPr>
            <a:spLocks noGrp="1"/>
          </p:cNvSpPr>
          <p:nvPr>
            <p:ph type="body" idx="1"/>
          </p:nvPr>
        </p:nvSpPr>
        <p:spPr/>
        <p:txBody>
          <a:bodyPr/>
          <a:lstStyle/>
          <a:p>
            <a:endParaRPr lang="fa-IR" dirty="0"/>
          </a:p>
        </p:txBody>
      </p:sp>
      <p:sp>
        <p:nvSpPr>
          <p:cNvPr id="4" name="Text Placeholder 3"/>
          <p:cNvSpPr>
            <a:spLocks noGrp="1"/>
          </p:cNvSpPr>
          <p:nvPr>
            <p:ph type="body" sz="half" idx="3"/>
          </p:nvPr>
        </p:nvSpPr>
        <p:spPr/>
        <p:txBody>
          <a:bodyPr/>
          <a:lstStyle/>
          <a:p>
            <a:endParaRPr lang="fa-IR" dirty="0"/>
          </a:p>
        </p:txBody>
      </p:sp>
      <p:sp>
        <p:nvSpPr>
          <p:cNvPr id="5" name="Content Placeholder 4"/>
          <p:cNvSpPr>
            <a:spLocks noGrp="1"/>
          </p:cNvSpPr>
          <p:nvPr>
            <p:ph sz="quarter" idx="2"/>
          </p:nvPr>
        </p:nvSpPr>
        <p:spPr/>
        <p:txBody>
          <a:bodyPr/>
          <a:lstStyle/>
          <a:p>
            <a:endParaRPr lang="fa-IR" dirty="0"/>
          </a:p>
        </p:txBody>
      </p:sp>
      <p:sp>
        <p:nvSpPr>
          <p:cNvPr id="6" name="Content Placeholder 5"/>
          <p:cNvSpPr>
            <a:spLocks noGrp="1"/>
          </p:cNvSpPr>
          <p:nvPr>
            <p:ph sz="quarter" idx="4"/>
          </p:nvPr>
        </p:nvSpPr>
        <p:spPr/>
        <p:txBody>
          <a:bodyPr/>
          <a:lstStyle/>
          <a:p>
            <a:endParaRPr lang="fa-I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7992887" cy="1739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988840"/>
            <a:ext cx="324036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5589240"/>
            <a:ext cx="324036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1921" y="1916832"/>
            <a:ext cx="300019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5589240"/>
            <a:ext cx="3312368"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7971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Text Placeholder 2"/>
          <p:cNvSpPr>
            <a:spLocks noGrp="1"/>
          </p:cNvSpPr>
          <p:nvPr>
            <p:ph type="body" idx="1"/>
          </p:nvPr>
        </p:nvSpPr>
        <p:spPr/>
        <p:txBody>
          <a:bodyPr/>
          <a:lstStyle/>
          <a:p>
            <a:endParaRPr lang="fa-IR"/>
          </a:p>
        </p:txBody>
      </p:sp>
      <p:sp>
        <p:nvSpPr>
          <p:cNvPr id="4" name="Text Placeholder 3"/>
          <p:cNvSpPr>
            <a:spLocks noGrp="1"/>
          </p:cNvSpPr>
          <p:nvPr>
            <p:ph type="body" sz="half" idx="3"/>
          </p:nvPr>
        </p:nvSpPr>
        <p:spPr/>
        <p:txBody>
          <a:bodyPr/>
          <a:lstStyle/>
          <a:p>
            <a:endParaRPr lang="fa-I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786" y="476672"/>
            <a:ext cx="7358114"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786314" y="2071678"/>
            <a:ext cx="3571900" cy="2643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bwMode="auto">
          <a:xfrm>
            <a:off x="857224" y="1785926"/>
            <a:ext cx="3000395" cy="321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11505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2" name="Rectangle 4"/>
          <p:cNvSpPr>
            <a:spLocks noGrp="1" noChangeArrowheads="1"/>
          </p:cNvSpPr>
          <p:nvPr>
            <p:ph type="title"/>
          </p:nvPr>
        </p:nvSpPr>
        <p:spPr/>
        <p:txBody>
          <a:bodyPr>
            <a:normAutofit fontScale="90000"/>
          </a:bodyPr>
          <a:lstStyle/>
          <a:p>
            <a:pPr>
              <a:defRPr/>
            </a:pPr>
            <a:r>
              <a:rPr lang="en-US" smtClean="0"/>
              <a:t>Throat swab </a:t>
            </a:r>
            <a:br>
              <a:rPr lang="en-US" smtClean="0"/>
            </a:br>
            <a:r>
              <a:rPr lang="en-US" smtClean="0"/>
              <a:t>(posterior pharyngeal swab)</a:t>
            </a:r>
          </a:p>
        </p:txBody>
      </p:sp>
      <p:sp>
        <p:nvSpPr>
          <p:cNvPr id="20483" name="Rectangle 5"/>
          <p:cNvSpPr>
            <a:spLocks noGrp="1" noChangeArrowheads="1"/>
          </p:cNvSpPr>
          <p:nvPr>
            <p:ph type="body" sz="half" idx="1"/>
          </p:nvPr>
        </p:nvSpPr>
        <p:spPr>
          <a:xfrm>
            <a:off x="406400" y="1524000"/>
            <a:ext cx="4122738" cy="4619625"/>
          </a:xfrm>
        </p:spPr>
        <p:txBody>
          <a:bodyPr>
            <a:normAutofit lnSpcReduction="10000"/>
          </a:bodyPr>
          <a:lstStyle/>
          <a:p>
            <a:pPr marL="0" indent="0">
              <a:buFont typeface="Times"/>
              <a:buNone/>
            </a:pPr>
            <a:r>
              <a:rPr lang="en-US" sz="2400" smtClean="0"/>
              <a:t>Hold tongue away with tongue depressor</a:t>
            </a:r>
          </a:p>
          <a:p>
            <a:pPr marL="0" indent="0">
              <a:buFont typeface="Times"/>
              <a:buNone/>
            </a:pPr>
            <a:r>
              <a:rPr lang="en-US" sz="2400" smtClean="0"/>
              <a:t>Locate areas of inflammation and exudate in posterior pharynx, tonsillar region of  throat behind uvula</a:t>
            </a:r>
          </a:p>
          <a:p>
            <a:pPr marL="0" indent="0">
              <a:buFont typeface="Times"/>
              <a:buNone/>
            </a:pPr>
            <a:r>
              <a:rPr lang="en-US" sz="2400" smtClean="0"/>
              <a:t>Avoid swabbing soft palate;  do not touch tongue</a:t>
            </a:r>
          </a:p>
          <a:p>
            <a:pPr marL="0" indent="0">
              <a:buFont typeface="Times"/>
              <a:buNone/>
            </a:pPr>
            <a:r>
              <a:rPr lang="en-US" sz="2400" smtClean="0"/>
              <a:t>Rub area back and forth with cotton or Dacron swab</a:t>
            </a:r>
          </a:p>
        </p:txBody>
      </p:sp>
      <p:grpSp>
        <p:nvGrpSpPr>
          <p:cNvPr id="20484" name="Group 12"/>
          <p:cNvGrpSpPr>
            <a:grpSpLocks/>
          </p:cNvGrpSpPr>
          <p:nvPr/>
        </p:nvGrpSpPr>
        <p:grpSpPr bwMode="auto">
          <a:xfrm>
            <a:off x="5292725" y="1341438"/>
            <a:ext cx="3671888" cy="5040312"/>
            <a:chOff x="3334" y="845"/>
            <a:chExt cx="2313" cy="3175"/>
          </a:xfrm>
        </p:grpSpPr>
        <p:pic>
          <p:nvPicPr>
            <p:cNvPr id="20485" name="Picture 10" descr="Throat swa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 y="845"/>
              <a:ext cx="2167" cy="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11"/>
            <p:cNvSpPr txBox="1">
              <a:spLocks noChangeArrowheads="1"/>
            </p:cNvSpPr>
            <p:nvPr/>
          </p:nvSpPr>
          <p:spPr bwMode="auto">
            <a:xfrm>
              <a:off x="3865" y="3808"/>
              <a:ext cx="178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cs typeface="Angsana New" pitchFamily="18" charset="-34"/>
                </a:defRPr>
              </a:lvl1pPr>
              <a:lvl2pPr marL="742950" indent="-285750">
                <a:defRPr sz="2400">
                  <a:solidFill>
                    <a:schemeClr val="tx1"/>
                  </a:solidFill>
                  <a:latin typeface="Times New Roman" pitchFamily="18" charset="0"/>
                  <a:cs typeface="Angsana New" pitchFamily="18" charset="-34"/>
                </a:defRPr>
              </a:lvl2pPr>
              <a:lvl3pPr marL="1143000" indent="-228600">
                <a:defRPr sz="2400">
                  <a:solidFill>
                    <a:schemeClr val="tx1"/>
                  </a:solidFill>
                  <a:latin typeface="Times New Roman" pitchFamily="18" charset="0"/>
                  <a:cs typeface="Angsana New" pitchFamily="18" charset="-34"/>
                </a:defRPr>
              </a:lvl3pPr>
              <a:lvl4pPr marL="1600200" indent="-228600">
                <a:defRPr sz="2400">
                  <a:solidFill>
                    <a:schemeClr val="tx1"/>
                  </a:solidFill>
                  <a:latin typeface="Times New Roman" pitchFamily="18" charset="0"/>
                  <a:cs typeface="Angsana New" pitchFamily="18" charset="-34"/>
                </a:defRPr>
              </a:lvl4pPr>
              <a:lvl5pPr marL="2057400" indent="-228600">
                <a:defRPr sz="2400">
                  <a:solidFill>
                    <a:schemeClr val="tx1"/>
                  </a:solidFill>
                  <a:latin typeface="Times New Roman" pitchFamily="18" charset="0"/>
                  <a:cs typeface="Angsana New" pitchFamily="18" charset="-34"/>
                </a:defRPr>
              </a:lvl5pPr>
              <a:lvl6pPr marL="2514600" indent="-228600" algn="l" rtl="0" eaLnBrk="0" fontAlgn="base" hangingPunct="0">
                <a:spcBef>
                  <a:spcPct val="0"/>
                </a:spcBef>
                <a:spcAft>
                  <a:spcPct val="0"/>
                </a:spcAft>
                <a:defRPr sz="2400">
                  <a:solidFill>
                    <a:schemeClr val="tx1"/>
                  </a:solidFill>
                  <a:latin typeface="Times New Roman" pitchFamily="18" charset="0"/>
                  <a:cs typeface="Angsana New" pitchFamily="18" charset="-34"/>
                </a:defRPr>
              </a:lvl6pPr>
              <a:lvl7pPr marL="2971800" indent="-228600" algn="l" rtl="0" eaLnBrk="0" fontAlgn="base" hangingPunct="0">
                <a:spcBef>
                  <a:spcPct val="0"/>
                </a:spcBef>
                <a:spcAft>
                  <a:spcPct val="0"/>
                </a:spcAft>
                <a:defRPr sz="2400">
                  <a:solidFill>
                    <a:schemeClr val="tx1"/>
                  </a:solidFill>
                  <a:latin typeface="Times New Roman" pitchFamily="18" charset="0"/>
                  <a:cs typeface="Angsana New" pitchFamily="18" charset="-34"/>
                </a:defRPr>
              </a:lvl7pPr>
              <a:lvl8pPr marL="3429000" indent="-228600" algn="l" rtl="0" eaLnBrk="0" fontAlgn="base" hangingPunct="0">
                <a:spcBef>
                  <a:spcPct val="0"/>
                </a:spcBef>
                <a:spcAft>
                  <a:spcPct val="0"/>
                </a:spcAft>
                <a:defRPr sz="2400">
                  <a:solidFill>
                    <a:schemeClr val="tx1"/>
                  </a:solidFill>
                  <a:latin typeface="Times New Roman" pitchFamily="18" charset="0"/>
                  <a:cs typeface="Angsana New" pitchFamily="18" charset="-34"/>
                </a:defRPr>
              </a:lvl8pPr>
              <a:lvl9pPr marL="3886200" indent="-228600" algn="l" rtl="0" eaLnBrk="0" fontAlgn="base" hangingPunct="0">
                <a:spcBef>
                  <a:spcPct val="0"/>
                </a:spcBef>
                <a:spcAft>
                  <a:spcPct val="0"/>
                </a:spcAft>
                <a:defRPr sz="2400">
                  <a:solidFill>
                    <a:schemeClr val="tx1"/>
                  </a:solidFill>
                  <a:latin typeface="Times New Roman" pitchFamily="18" charset="0"/>
                  <a:cs typeface="Angsana New" pitchFamily="18" charset="-34"/>
                </a:defRPr>
              </a:lvl9pPr>
            </a:lstStyle>
            <a:p>
              <a:r>
                <a:rPr lang="en-GB" sz="1600">
                  <a:latin typeface="Arial" pitchFamily="34" charset="0"/>
                </a:rPr>
                <a:t>WHO/CDS/EPR/ARO/2006.1</a:t>
              </a:r>
            </a:p>
          </p:txBody>
        </p:sp>
      </p:grpSp>
    </p:spTree>
    <p:extLst>
      <p:ext uri="{BB962C8B-B14F-4D97-AF65-F5344CB8AC3E}">
        <p14:creationId xmlns:p14="http://schemas.microsoft.com/office/powerpoint/2010/main" val="2303213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pPr>
              <a:defRPr/>
            </a:pPr>
            <a:r>
              <a:rPr lang="en-US" smtClean="0"/>
              <a:t>Nasopharyngeal swab</a:t>
            </a:r>
          </a:p>
        </p:txBody>
      </p:sp>
      <p:sp>
        <p:nvSpPr>
          <p:cNvPr id="21507" name="Rectangle 3"/>
          <p:cNvSpPr>
            <a:spLocks noGrp="1" noChangeArrowheads="1"/>
          </p:cNvSpPr>
          <p:nvPr>
            <p:ph type="body" idx="1"/>
          </p:nvPr>
        </p:nvSpPr>
        <p:spPr>
          <a:xfrm>
            <a:off x="179388" y="1766888"/>
            <a:ext cx="4670425" cy="3822700"/>
          </a:xfrm>
        </p:spPr>
        <p:txBody>
          <a:bodyPr>
            <a:normAutofit lnSpcReduction="10000"/>
          </a:bodyPr>
          <a:lstStyle/>
          <a:p>
            <a:pPr marL="0" indent="0" algn="l" rtl="0">
              <a:buFont typeface="Times"/>
              <a:buNone/>
            </a:pPr>
            <a:r>
              <a:rPr lang="en-US" dirty="0" smtClean="0"/>
              <a:t>Tilt head backwards</a:t>
            </a:r>
          </a:p>
          <a:p>
            <a:pPr marL="0" indent="0" algn="l" rtl="0">
              <a:buFont typeface="Times"/>
              <a:buNone/>
            </a:pPr>
            <a:r>
              <a:rPr lang="en-US" dirty="0" smtClean="0"/>
              <a:t>Insert  flexible fine-shafted polyester swab into nostril and back to </a:t>
            </a:r>
            <a:r>
              <a:rPr lang="en-US" dirty="0" err="1" smtClean="0"/>
              <a:t>nasopharynx</a:t>
            </a:r>
            <a:endParaRPr lang="en-US" dirty="0" smtClean="0"/>
          </a:p>
          <a:p>
            <a:pPr marL="0" indent="0" algn="l" rtl="0">
              <a:buFont typeface="Times"/>
              <a:buNone/>
            </a:pPr>
            <a:r>
              <a:rPr lang="en-US" dirty="0" smtClean="0"/>
              <a:t>Leave in place a few seconds</a:t>
            </a:r>
          </a:p>
          <a:p>
            <a:pPr marL="0" indent="0" algn="l" rtl="0">
              <a:buFont typeface="Times"/>
              <a:buNone/>
            </a:pPr>
            <a:r>
              <a:rPr lang="en-US" dirty="0" smtClean="0"/>
              <a:t>Withdraw slowly; rotating motion</a:t>
            </a:r>
          </a:p>
        </p:txBody>
      </p:sp>
      <p:pic>
        <p:nvPicPr>
          <p:cNvPr id="2150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1458913"/>
            <a:ext cx="4284662" cy="440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Text Box 7"/>
          <p:cNvSpPr txBox="1">
            <a:spLocks noChangeArrowheads="1"/>
          </p:cNvSpPr>
          <p:nvPr/>
        </p:nvSpPr>
        <p:spPr bwMode="auto">
          <a:xfrm>
            <a:off x="5719763" y="5900738"/>
            <a:ext cx="28130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cs typeface="Angsana New" pitchFamily="18" charset="-34"/>
              </a:defRPr>
            </a:lvl1pPr>
            <a:lvl2pPr marL="742950" indent="-285750">
              <a:defRPr sz="2400">
                <a:solidFill>
                  <a:schemeClr val="tx1"/>
                </a:solidFill>
                <a:latin typeface="Times New Roman" pitchFamily="18" charset="0"/>
                <a:cs typeface="Angsana New" pitchFamily="18" charset="-34"/>
              </a:defRPr>
            </a:lvl2pPr>
            <a:lvl3pPr marL="1143000" indent="-228600">
              <a:defRPr sz="2400">
                <a:solidFill>
                  <a:schemeClr val="tx1"/>
                </a:solidFill>
                <a:latin typeface="Times New Roman" pitchFamily="18" charset="0"/>
                <a:cs typeface="Angsana New" pitchFamily="18" charset="-34"/>
              </a:defRPr>
            </a:lvl3pPr>
            <a:lvl4pPr marL="1600200" indent="-228600">
              <a:defRPr sz="2400">
                <a:solidFill>
                  <a:schemeClr val="tx1"/>
                </a:solidFill>
                <a:latin typeface="Times New Roman" pitchFamily="18" charset="0"/>
                <a:cs typeface="Angsana New" pitchFamily="18" charset="-34"/>
              </a:defRPr>
            </a:lvl4pPr>
            <a:lvl5pPr marL="2057400" indent="-228600">
              <a:defRPr sz="2400">
                <a:solidFill>
                  <a:schemeClr val="tx1"/>
                </a:solidFill>
                <a:latin typeface="Times New Roman" pitchFamily="18" charset="0"/>
                <a:cs typeface="Angsana New" pitchFamily="18" charset="-34"/>
              </a:defRPr>
            </a:lvl5pPr>
            <a:lvl6pPr marL="2514600" indent="-228600" algn="l" rtl="0" eaLnBrk="0" fontAlgn="base" hangingPunct="0">
              <a:spcBef>
                <a:spcPct val="0"/>
              </a:spcBef>
              <a:spcAft>
                <a:spcPct val="0"/>
              </a:spcAft>
              <a:defRPr sz="2400">
                <a:solidFill>
                  <a:schemeClr val="tx1"/>
                </a:solidFill>
                <a:latin typeface="Times New Roman" pitchFamily="18" charset="0"/>
                <a:cs typeface="Angsana New" pitchFamily="18" charset="-34"/>
              </a:defRPr>
            </a:lvl6pPr>
            <a:lvl7pPr marL="2971800" indent="-228600" algn="l" rtl="0" eaLnBrk="0" fontAlgn="base" hangingPunct="0">
              <a:spcBef>
                <a:spcPct val="0"/>
              </a:spcBef>
              <a:spcAft>
                <a:spcPct val="0"/>
              </a:spcAft>
              <a:defRPr sz="2400">
                <a:solidFill>
                  <a:schemeClr val="tx1"/>
                </a:solidFill>
                <a:latin typeface="Times New Roman" pitchFamily="18" charset="0"/>
                <a:cs typeface="Angsana New" pitchFamily="18" charset="-34"/>
              </a:defRPr>
            </a:lvl7pPr>
            <a:lvl8pPr marL="3429000" indent="-228600" algn="l" rtl="0" eaLnBrk="0" fontAlgn="base" hangingPunct="0">
              <a:spcBef>
                <a:spcPct val="0"/>
              </a:spcBef>
              <a:spcAft>
                <a:spcPct val="0"/>
              </a:spcAft>
              <a:defRPr sz="2400">
                <a:solidFill>
                  <a:schemeClr val="tx1"/>
                </a:solidFill>
                <a:latin typeface="Times New Roman" pitchFamily="18" charset="0"/>
                <a:cs typeface="Angsana New" pitchFamily="18" charset="-34"/>
              </a:defRPr>
            </a:lvl8pPr>
            <a:lvl9pPr marL="3886200" indent="-228600" algn="l" rtl="0" eaLnBrk="0" fontAlgn="base" hangingPunct="0">
              <a:spcBef>
                <a:spcPct val="0"/>
              </a:spcBef>
              <a:spcAft>
                <a:spcPct val="0"/>
              </a:spcAft>
              <a:defRPr sz="2400">
                <a:solidFill>
                  <a:schemeClr val="tx1"/>
                </a:solidFill>
                <a:latin typeface="Times New Roman" pitchFamily="18" charset="0"/>
                <a:cs typeface="Angsana New" pitchFamily="18" charset="-34"/>
              </a:defRPr>
            </a:lvl9pPr>
          </a:lstStyle>
          <a:p>
            <a:r>
              <a:rPr lang="en-GB" sz="1600">
                <a:latin typeface="Arial" pitchFamily="34" charset="0"/>
              </a:rPr>
              <a:t>WHO/CDS/EPR/ARO/2006.1</a:t>
            </a:r>
          </a:p>
        </p:txBody>
      </p:sp>
    </p:spTree>
    <p:extLst>
      <p:ext uri="{BB962C8B-B14F-4D97-AF65-F5344CB8AC3E}">
        <p14:creationId xmlns:p14="http://schemas.microsoft.com/office/powerpoint/2010/main" val="3981473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4"/>
          <p:cNvSpPr>
            <a:spLocks noGrp="1"/>
          </p:cNvSpPr>
          <p:nvPr>
            <p:ph type="body" sz="quarter" idx="13"/>
          </p:nvPr>
        </p:nvSpPr>
        <p:spPr>
          <a:xfrm>
            <a:off x="446088" y="776288"/>
            <a:ext cx="8013700" cy="536575"/>
          </a:xfrm>
        </p:spPr>
        <p:txBody>
          <a:bodyPr/>
          <a:lstStyle/>
          <a:p>
            <a:pPr algn="ctr" eaLnBrk="1" hangingPunct="1"/>
            <a:r>
              <a:rPr lang="en-US" sz="2400" smtClean="0">
                <a:solidFill>
                  <a:schemeClr val="tx1"/>
                </a:solidFill>
                <a:latin typeface="Arial" pitchFamily="34" charset="0"/>
                <a:cs typeface="Arial" pitchFamily="34" charset="0"/>
              </a:rPr>
              <a:t>Collection of clinical specimen for virus isolation</a:t>
            </a:r>
            <a:endParaRPr lang="en-GB" sz="2400" smtClean="0">
              <a:solidFill>
                <a:schemeClr val="tx1"/>
              </a:solidFill>
              <a:latin typeface="Arial" pitchFamily="34" charset="0"/>
              <a:cs typeface="Arial" pitchFamily="34" charset="0"/>
            </a:endParaRPr>
          </a:p>
        </p:txBody>
      </p:sp>
      <p:sp>
        <p:nvSpPr>
          <p:cNvPr id="5123" name="Text Placeholder 5"/>
          <p:cNvSpPr>
            <a:spLocks noGrp="1"/>
          </p:cNvSpPr>
          <p:nvPr>
            <p:ph type="body" sz="quarter" idx="14"/>
          </p:nvPr>
        </p:nvSpPr>
        <p:spPr>
          <a:xfrm>
            <a:off x="487363" y="476250"/>
            <a:ext cx="8120062" cy="5478463"/>
          </a:xfrm>
        </p:spPr>
        <p:txBody>
          <a:bodyPr/>
          <a:lstStyle/>
          <a:p>
            <a:pPr algn="ctr" eaLnBrk="1" hangingPunct="1">
              <a:buFont typeface="Arial" pitchFamily="34" charset="0"/>
              <a:buChar char="•"/>
            </a:pPr>
            <a:r>
              <a:rPr lang="en-US" b="1" dirty="0" smtClean="0">
                <a:solidFill>
                  <a:schemeClr val="tx2"/>
                </a:solidFill>
                <a:latin typeface="Arial" pitchFamily="34" charset="0"/>
                <a:cs typeface="Arial" pitchFamily="34" charset="0"/>
              </a:rPr>
              <a:t>Enveloped Viruses ( </a:t>
            </a:r>
            <a:r>
              <a:rPr lang="en-US" b="1" dirty="0" err="1" smtClean="0">
                <a:solidFill>
                  <a:schemeClr val="tx2"/>
                </a:solidFill>
                <a:latin typeface="Arial" pitchFamily="34" charset="0"/>
                <a:cs typeface="Arial" pitchFamily="34" charset="0"/>
              </a:rPr>
              <a:t>Influenza,Measles</a:t>
            </a:r>
            <a:r>
              <a:rPr lang="en-US" b="1" dirty="0" smtClean="0">
                <a:solidFill>
                  <a:schemeClr val="tx2"/>
                </a:solidFill>
                <a:latin typeface="Arial" pitchFamily="34" charset="0"/>
                <a:cs typeface="Arial" pitchFamily="34" charset="0"/>
              </a:rPr>
              <a:t>, Rubella and </a:t>
            </a:r>
          </a:p>
          <a:p>
            <a:pPr algn="ctr" eaLnBrk="1" hangingPunct="1">
              <a:buFont typeface="Arial" pitchFamily="34" charset="0"/>
              <a:buChar char="•"/>
            </a:pPr>
            <a:r>
              <a:rPr lang="en-US" b="1" dirty="0" smtClean="0">
                <a:solidFill>
                  <a:schemeClr val="tx2"/>
                </a:solidFill>
                <a:latin typeface="Arial" pitchFamily="34" charset="0"/>
                <a:cs typeface="Arial" pitchFamily="34" charset="0"/>
              </a:rPr>
              <a:t>Corona  viruses are very temperature labile and </a:t>
            </a:r>
          </a:p>
          <a:p>
            <a:pPr algn="ctr" eaLnBrk="1" hangingPunct="1">
              <a:buFont typeface="Arial" pitchFamily="34" charset="0"/>
              <a:buChar char="•"/>
            </a:pPr>
            <a:r>
              <a:rPr lang="en-US" b="1" dirty="0" smtClean="0">
                <a:solidFill>
                  <a:schemeClr val="tx2"/>
                </a:solidFill>
                <a:latin typeface="Arial" pitchFamily="34" charset="0"/>
                <a:cs typeface="Arial" pitchFamily="34" charset="0"/>
              </a:rPr>
              <a:t>susceptible to desiccation</a:t>
            </a:r>
          </a:p>
          <a:p>
            <a:pPr algn="ctr" eaLnBrk="1" hangingPunct="1">
              <a:buFont typeface="Arial" pitchFamily="34" charset="0"/>
              <a:buChar char="•"/>
            </a:pPr>
            <a:r>
              <a:rPr lang="en-US" b="1" dirty="0" smtClean="0">
                <a:solidFill>
                  <a:schemeClr val="tx2"/>
                </a:solidFill>
                <a:latin typeface="Arial" pitchFamily="34" charset="0"/>
                <a:cs typeface="Arial" pitchFamily="34" charset="0"/>
              </a:rPr>
              <a:t>Throat swabs should be immediately added to viral </a:t>
            </a:r>
          </a:p>
          <a:p>
            <a:pPr algn="ctr" eaLnBrk="1" hangingPunct="1">
              <a:buFont typeface="Arial" pitchFamily="34" charset="0"/>
              <a:buChar char="•"/>
            </a:pPr>
            <a:r>
              <a:rPr lang="en-US" b="1" dirty="0" smtClean="0">
                <a:solidFill>
                  <a:schemeClr val="tx2"/>
                </a:solidFill>
                <a:latin typeface="Arial" pitchFamily="34" charset="0"/>
                <a:cs typeface="Arial" pitchFamily="34" charset="0"/>
              </a:rPr>
              <a:t>transport medium (VTM) upon collection</a:t>
            </a:r>
          </a:p>
          <a:p>
            <a:pPr algn="ctr" eaLnBrk="1" hangingPunct="1">
              <a:buFont typeface="Arial" pitchFamily="34" charset="0"/>
              <a:buChar char="•"/>
            </a:pPr>
            <a:r>
              <a:rPr lang="en-US" b="1" dirty="0" smtClean="0">
                <a:solidFill>
                  <a:schemeClr val="tx2"/>
                </a:solidFill>
                <a:latin typeface="Arial" pitchFamily="34" charset="0"/>
                <a:cs typeface="Arial" pitchFamily="34" charset="0"/>
              </a:rPr>
              <a:t>Must be kept at 4˚C or -70˚C for longer term storage (&gt;4-5 days</a:t>
            </a:r>
            <a:r>
              <a:rPr lang="en-US" dirty="0" smtClean="0">
                <a:solidFill>
                  <a:schemeClr val="tx2"/>
                </a:solidFill>
                <a:latin typeface="Arial" pitchFamily="34" charset="0"/>
                <a:cs typeface="Arial" pitchFamily="34" charset="0"/>
              </a:rPr>
              <a:t>)</a:t>
            </a:r>
          </a:p>
        </p:txBody>
      </p:sp>
    </p:spTree>
    <p:extLst>
      <p:ext uri="{BB962C8B-B14F-4D97-AF65-F5344CB8AC3E}">
        <p14:creationId xmlns:p14="http://schemas.microsoft.com/office/powerpoint/2010/main" val="1562074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sz="2000" dirty="0"/>
              <a:t>انتقال نمونه هاي عفوني از طرق مختلف، تحت قوانين سازمان ملل متحد </a:t>
            </a:r>
            <a:r>
              <a:rPr lang="en-US" sz="2000" dirty="0"/>
              <a:t>(United Nations)</a:t>
            </a:r>
            <a:r>
              <a:rPr lang="fa-IR" sz="2000" dirty="0"/>
              <a:t> انجام مي </a:t>
            </a:r>
            <a:r>
              <a:rPr lang="fa-IR" sz="2000" dirty="0" smtClean="0"/>
              <a:t>گيرد</a:t>
            </a:r>
          </a:p>
          <a:p>
            <a:r>
              <a:rPr lang="en-US" sz="2000" dirty="0"/>
              <a:t> </a:t>
            </a:r>
            <a:r>
              <a:rPr lang="fa-IR" sz="2000" dirty="0"/>
              <a:t>انجمن حمل ونقل هوايي بين المللي </a:t>
            </a:r>
            <a:r>
              <a:rPr lang="en-US" sz="2000" dirty="0"/>
              <a:t>(International Air Transport Association)</a:t>
            </a:r>
            <a:r>
              <a:rPr lang="fa-IR" sz="2000" dirty="0"/>
              <a:t> در مورد چگونگي حمل ونقل مواد عفوني قوانيني سخت گيرانه را تحت عنوان </a:t>
            </a:r>
            <a:r>
              <a:rPr lang="en-US" sz="2000" dirty="0"/>
              <a:t>IATA Dangerous Good Regulation(DGR) </a:t>
            </a:r>
            <a:r>
              <a:rPr lang="fa-IR" sz="2000" dirty="0"/>
              <a:t>تدوين نموده است که در بيشتر کشورها مورد استفاده قرار مي گيرد </a:t>
            </a:r>
            <a:endParaRPr lang="fa-IR" sz="2000" dirty="0" smtClean="0"/>
          </a:p>
          <a:p>
            <a:r>
              <a:rPr lang="fa-IR" sz="2000" dirty="0"/>
              <a:t>انتقال نمونه هاي آلوده يا نمونه هايي که احتمال آلودگي آنها وجود دارد به صورت انتقال بين آزمايشگاهي، انتقال نمونه هاي بخش هاي مختلف بيمارستان به آزمايشگاه بيمارستان ، انتقال بين بيمارستان وآزمايشگاه و نيزمطب پزشکان وآزمايشگاه، بايد تحت شرايط استاندارداز نظر استفاده از ظروف استاندارد جهت بسته بندي با درج علائم وبرچسب هاي لازم، روش بسته بندي استاندارد، رعايت اصول ايمني جهت انتقال نمونه ، رعايت زنجيره سرد در صورت لزوم وغيره انجام شود. </a:t>
            </a:r>
            <a:endParaRPr lang="en-US" sz="2000" dirty="0"/>
          </a:p>
          <a:p>
            <a:endParaRPr lang="fa-IR" sz="2000" dirty="0"/>
          </a:p>
        </p:txBody>
      </p:sp>
      <p:sp>
        <p:nvSpPr>
          <p:cNvPr id="2" name="Title 1"/>
          <p:cNvSpPr>
            <a:spLocks noGrp="1"/>
          </p:cNvSpPr>
          <p:nvPr>
            <p:ph type="title"/>
          </p:nvPr>
        </p:nvSpPr>
        <p:spPr/>
        <p:txBody>
          <a:bodyPr>
            <a:normAutofit/>
          </a:bodyPr>
          <a:lstStyle/>
          <a:p>
            <a:r>
              <a:rPr lang="fa-IR" b="1" dirty="0"/>
              <a:t>راهنماي ايمني جهت انتقال نمونه هاي عفوني </a:t>
            </a:r>
            <a:endParaRPr lang="fa-IR" dirty="0"/>
          </a:p>
        </p:txBody>
      </p:sp>
    </p:spTree>
    <p:extLst>
      <p:ext uri="{BB962C8B-B14F-4D97-AF65-F5344CB8AC3E}">
        <p14:creationId xmlns:p14="http://schemas.microsoft.com/office/powerpoint/2010/main" val="2824993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075240" cy="5949280"/>
          </a:xfrm>
        </p:spPr>
        <p:txBody>
          <a:bodyPr>
            <a:noAutofit/>
          </a:bodyPr>
          <a:lstStyle/>
          <a:p>
            <a:pPr algn="justLow"/>
            <a:r>
              <a:rPr lang="fa-IR" sz="2800" b="1" dirty="0" smtClean="0">
                <a:solidFill>
                  <a:schemeClr val="accent1">
                    <a:lumMod val="50000"/>
                  </a:schemeClr>
                </a:solidFill>
                <a:cs typeface="B Nazanin" pitchFamily="2" charset="-78"/>
              </a:rPr>
              <a:t>مديريت خطر : ميدان بين ايمني زيستي و امنيت زيستي </a:t>
            </a:r>
          </a:p>
          <a:p>
            <a:pPr algn="justLow"/>
            <a:endParaRPr lang="fa-IR" sz="2800" b="1" dirty="0" smtClean="0">
              <a:solidFill>
                <a:schemeClr val="accent1">
                  <a:lumMod val="50000"/>
                </a:schemeClr>
              </a:solidFill>
              <a:cs typeface="B Nazanin" pitchFamily="2" charset="-78"/>
            </a:endParaRPr>
          </a:p>
          <a:p>
            <a:pPr algn="justLow"/>
            <a:r>
              <a:rPr lang="fa-IR" sz="2800" b="1" dirty="0" smtClean="0">
                <a:solidFill>
                  <a:schemeClr val="accent1">
                    <a:lumMod val="50000"/>
                  </a:schemeClr>
                </a:solidFill>
                <a:cs typeface="B Nazanin" pitchFamily="2" charset="-78"/>
              </a:rPr>
              <a:t>ايمني زيستي(</a:t>
            </a:r>
            <a:r>
              <a:rPr lang="en-US" sz="2800" b="1" dirty="0" err="1" smtClean="0">
                <a:solidFill>
                  <a:schemeClr val="accent1">
                    <a:lumMod val="50000"/>
                  </a:schemeClr>
                </a:solidFill>
                <a:cs typeface="B Nazanin" pitchFamily="2" charset="-78"/>
              </a:rPr>
              <a:t>Biosafety</a:t>
            </a:r>
            <a:r>
              <a:rPr lang="fa-IR" sz="2800" b="1" dirty="0" smtClean="0">
                <a:solidFill>
                  <a:schemeClr val="accent1">
                    <a:lumMod val="50000"/>
                  </a:schemeClr>
                </a:solidFill>
                <a:cs typeface="B Nazanin" pitchFamily="2" charset="-78"/>
              </a:rPr>
              <a:t>):</a:t>
            </a:r>
          </a:p>
          <a:p>
            <a:pPr algn="justLow"/>
            <a:r>
              <a:rPr lang="fa-IR" sz="2800" b="1" dirty="0" smtClean="0">
                <a:cs typeface="B Nazanin" pitchFamily="2" charset="-78"/>
              </a:rPr>
              <a:t>اجراي برنامه هايي كه منجر به كاهش و يا حذف تماس افراد و محيط زيست با عوامل بيماري زا و مخاطره آفرين شود و با اعمال سطوح مختلفي از كنترل و محصور سازي، طراحي محیط کار بر پايه اصول ايمني، آموزش و ارتقاء مهارت كاركنان، استفاده از تجهيزات و وسايل حفاظت فردي و...(سدهاي حفاظتي اوليه و ثانويه) و رعايت اصول ايمني و شيوه هاي ايمن كار اجرا مي شود.</a:t>
            </a:r>
          </a:p>
          <a:p>
            <a:endParaRPr lang="fa-IR" sz="2800" b="1" dirty="0" smtClean="0">
              <a:cs typeface="B Nazanin" pitchFamily="2" charset="-78"/>
            </a:endParaRPr>
          </a:p>
        </p:txBody>
      </p:sp>
      <p:sp>
        <p:nvSpPr>
          <p:cNvPr id="2" name="Title 1"/>
          <p:cNvSpPr>
            <a:spLocks noGrp="1"/>
          </p:cNvSpPr>
          <p:nvPr>
            <p:ph type="title"/>
          </p:nvPr>
        </p:nvSpPr>
        <p:spPr>
          <a:xfrm flipV="1">
            <a:off x="457200" y="228919"/>
            <a:ext cx="8229600" cy="45719"/>
          </a:xfrm>
        </p:spPr>
        <p:txBody>
          <a:bodyPr>
            <a:normAutofit fontScale="90000"/>
          </a:bodyPr>
          <a:lstStyle/>
          <a:p>
            <a:r>
              <a:rPr lang="fa-IR" dirty="0" smtClean="0"/>
              <a:t/>
            </a:r>
            <a:br>
              <a:rPr lang="fa-IR" dirty="0" smtClean="0"/>
            </a:br>
            <a:endParaRPr lang="fa-IR" dirty="0"/>
          </a:p>
        </p:txBody>
      </p:sp>
    </p:spTree>
    <p:extLst>
      <p:ext uri="{BB962C8B-B14F-4D97-AF65-F5344CB8AC3E}">
        <p14:creationId xmlns:p14="http://schemas.microsoft.com/office/powerpoint/2010/main" val="42751620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dirty="0"/>
              <a:t>موادعفوني گروه </a:t>
            </a:r>
            <a:r>
              <a:rPr lang="en-US" dirty="0"/>
              <a:t>A</a:t>
            </a:r>
            <a:r>
              <a:rPr lang="fa-IR" dirty="0"/>
              <a:t> موادي هستندکه مي توانند باعث ناتواني دائمي ويا بيماري هاي کشنده ويا تهديد کننده زندگي در انسان ويا حيوان سالم </a:t>
            </a:r>
            <a:r>
              <a:rPr lang="fa-IR" dirty="0" smtClean="0"/>
              <a:t>شوند.موادعفوني </a:t>
            </a:r>
            <a:r>
              <a:rPr lang="fa-IR" dirty="0"/>
              <a:t>که توانايي ايجاد شرايط فوق را دارا مي باشند، </a:t>
            </a:r>
            <a:r>
              <a:rPr lang="en-US" dirty="0" smtClean="0"/>
              <a:t>UN2814 </a:t>
            </a:r>
            <a:r>
              <a:rPr lang="en-US" b="1" dirty="0"/>
              <a:t>(United Nations Number</a:t>
            </a:r>
            <a:r>
              <a:rPr lang="en-US" b="1" dirty="0" smtClean="0"/>
              <a:t>)=</a:t>
            </a:r>
            <a:r>
              <a:rPr lang="fa-IR" b="1" dirty="0" smtClean="0"/>
              <a:t> نام گذاری میشوند</a:t>
            </a:r>
            <a:endParaRPr lang="en-US" dirty="0"/>
          </a:p>
          <a:p>
            <a:r>
              <a:rPr lang="fa-IR" dirty="0"/>
              <a:t>موادعفوني كه در </a:t>
            </a:r>
            <a:r>
              <a:rPr lang="fa-IR" dirty="0" smtClean="0"/>
              <a:t>گروه َ</a:t>
            </a:r>
            <a:r>
              <a:rPr lang="en-GB" dirty="0" smtClean="0"/>
              <a:t>A</a:t>
            </a:r>
            <a:r>
              <a:rPr lang="fa-IR" dirty="0" smtClean="0"/>
              <a:t>قرار </a:t>
            </a:r>
            <a:r>
              <a:rPr lang="fa-IR" dirty="0"/>
              <a:t>نمي گيرند وشرايط فوق را از نظر بيماري زايي دارا نمي باشند، جزء </a:t>
            </a:r>
            <a:r>
              <a:rPr lang="fa-IR" b="1" dirty="0"/>
              <a:t>نمونه هاي بيولوژيکي</a:t>
            </a:r>
            <a:r>
              <a:rPr lang="fa-IR" dirty="0"/>
              <a:t> ، گروه</a:t>
            </a:r>
            <a:r>
              <a:rPr lang="en-US" dirty="0"/>
              <a:t>B </a:t>
            </a:r>
            <a:r>
              <a:rPr lang="fa-IR" dirty="0"/>
              <a:t>و </a:t>
            </a:r>
            <a:r>
              <a:rPr lang="en-US" dirty="0"/>
              <a:t>UN 3373 </a:t>
            </a:r>
            <a:r>
              <a:rPr lang="fa-IR" dirty="0"/>
              <a:t>طبقه بندي مي شوند </a:t>
            </a:r>
            <a:r>
              <a:rPr lang="fa-IR" dirty="0" smtClean="0"/>
              <a:t>.</a:t>
            </a:r>
          </a:p>
          <a:p>
            <a:endParaRPr lang="fa-IR" dirty="0"/>
          </a:p>
        </p:txBody>
      </p:sp>
      <p:sp>
        <p:nvSpPr>
          <p:cNvPr id="2" name="Title 1"/>
          <p:cNvSpPr>
            <a:spLocks noGrp="1"/>
          </p:cNvSpPr>
          <p:nvPr>
            <p:ph type="title"/>
          </p:nvPr>
        </p:nvSpPr>
        <p:spPr/>
        <p:txBody>
          <a:bodyPr>
            <a:normAutofit fontScale="90000"/>
          </a:bodyPr>
          <a:lstStyle/>
          <a:p>
            <a:r>
              <a:rPr lang="fa-IR" dirty="0"/>
              <a:t>مواد عفوني به دو گروه</a:t>
            </a:r>
            <a:r>
              <a:rPr lang="en-US" b="1" dirty="0"/>
              <a:t>B</a:t>
            </a:r>
            <a:r>
              <a:rPr lang="en-US" dirty="0"/>
              <a:t> </a:t>
            </a:r>
            <a:r>
              <a:rPr lang="en-US" b="1" dirty="0"/>
              <a:t>A</a:t>
            </a:r>
            <a:r>
              <a:rPr lang="en-US" dirty="0"/>
              <a:t>,</a:t>
            </a:r>
            <a:r>
              <a:rPr lang="fa-IR" dirty="0"/>
              <a:t>تقسيم مي </a:t>
            </a:r>
            <a:r>
              <a:rPr lang="fa-IR" dirty="0" smtClean="0"/>
              <a:t>شوند</a:t>
            </a:r>
            <a:r>
              <a:rPr lang="en-US" dirty="0"/>
              <a:t/>
            </a:r>
            <a:br>
              <a:rPr lang="en-US" dirty="0"/>
            </a:br>
            <a:endParaRPr lang="fa-IR" dirty="0"/>
          </a:p>
        </p:txBody>
      </p:sp>
    </p:spTree>
    <p:extLst>
      <p:ext uri="{BB962C8B-B14F-4D97-AF65-F5344CB8AC3E}">
        <p14:creationId xmlns:p14="http://schemas.microsoft.com/office/powerpoint/2010/main" val="3200463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fa-IR" dirty="0"/>
              <a:t>جهت بسته بندي نمونه ها طبق شرايط استاندارد، بايد از سه محفظه که واجد شرايط ذيل باشد، استفاده نمود:</a:t>
            </a:r>
            <a:endParaRPr lang="en-US" dirty="0"/>
          </a:p>
          <a:p>
            <a:r>
              <a:rPr lang="fa-IR" dirty="0"/>
              <a:t>نمونه راداخل ظرف درپيچ دارکه غيرقابل نفوذ به مايعات وغير قابل نشت بوده،قرار دهيد.</a:t>
            </a:r>
            <a:endParaRPr lang="en-US" dirty="0"/>
          </a:p>
          <a:p>
            <a:r>
              <a:rPr lang="fa-IR" dirty="0"/>
              <a:t>درصورتي که تعداد نمونه ها وبالطبع تعداد لوله ها زيادباشد، مي توان مطابق اشکال پيوست لوله ها را توسط جداکننده هاي مقوايي ضخيم وياجداکننده هايي ازجنس ديگر مانند اسفنج بسته بندي نمود و در صورتي که نمونه مايع باشد،  اطراف لوله ها به طور جداگانه ماده جاذب الرطوبه مانندتکه هاي ابر و.........قرارداد که در واقع اين مواد جاذب بين محفظه اول و محفظه دوم قرار مي گيرند، تا در صورت شکستن لوله ها، موادآلوده به محفظه بيروني نشت ننمايد</a:t>
            </a:r>
            <a:r>
              <a:rPr lang="en-US" dirty="0"/>
              <a:t>.</a:t>
            </a:r>
            <a:r>
              <a:rPr lang="fa-IR" dirty="0"/>
              <a:t>حجم مواد جاذب بايد متناسب با حجم مايع باشد.</a:t>
            </a:r>
            <a:endParaRPr lang="en-US" dirty="0"/>
          </a:p>
          <a:p>
            <a:r>
              <a:rPr lang="fa-IR" dirty="0"/>
              <a:t>سپس محفظه اول را داخل محفظه دوم مقاومي که غيرقابل نشت وغيرقابل نفوذ به مايعات بوده، قرارداده ومشخصات نمونه را روي آن درج کنيد.</a:t>
            </a:r>
            <a:endParaRPr lang="en-US" dirty="0"/>
          </a:p>
          <a:p>
            <a:r>
              <a:rPr lang="fa-IR" dirty="0"/>
              <a:t>سپس محفظه دوم را داخل محفظه سوم مقاوم به ضربه و شرايط محيطي (که معمولأ در نمونه هايي که نياز به رعايت زنجيره سرد دارند محفظه سوم را مي تواند </a:t>
            </a:r>
            <a:r>
              <a:rPr lang="en-US" dirty="0"/>
              <a:t>Cold  Box </a:t>
            </a:r>
            <a:r>
              <a:rPr lang="fa-IR" dirty="0"/>
              <a:t>تشکيل دهد) قرار داده ودر غير اين صورت، بايداين محفظه از مقاومت بسيار خوبي برخوردار باشد</a:t>
            </a:r>
            <a:r>
              <a:rPr lang="fa-IR" dirty="0" smtClean="0"/>
              <a:t>.</a:t>
            </a:r>
            <a:endParaRPr lang="en-US" dirty="0"/>
          </a:p>
        </p:txBody>
      </p:sp>
      <p:sp>
        <p:nvSpPr>
          <p:cNvPr id="2" name="Title 1"/>
          <p:cNvSpPr>
            <a:spLocks noGrp="1"/>
          </p:cNvSpPr>
          <p:nvPr>
            <p:ph type="title"/>
          </p:nvPr>
        </p:nvSpPr>
        <p:spPr/>
        <p:txBody>
          <a:bodyPr>
            <a:normAutofit fontScale="90000"/>
          </a:bodyPr>
          <a:lstStyle/>
          <a:p>
            <a:pPr algn="ctr"/>
            <a:r>
              <a:rPr lang="fa-IR" b="1" dirty="0"/>
              <a:t>روش بسته </a:t>
            </a:r>
            <a:r>
              <a:rPr lang="fa-IR" b="1" dirty="0" smtClean="0"/>
              <a:t>بندي</a:t>
            </a:r>
            <a:r>
              <a:rPr lang="en-US" dirty="0"/>
              <a:t/>
            </a:r>
            <a:br>
              <a:rPr lang="en-US" dirty="0"/>
            </a:br>
            <a:endParaRPr lang="fa-IR" dirty="0"/>
          </a:p>
        </p:txBody>
      </p:sp>
    </p:spTree>
    <p:extLst>
      <p:ext uri="{BB962C8B-B14F-4D97-AF65-F5344CB8AC3E}">
        <p14:creationId xmlns:p14="http://schemas.microsoft.com/office/powerpoint/2010/main" val="2547054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sz="1800" dirty="0"/>
              <a:t>نام وآدرس فرستنده وگيرنده، نام وشماره تلفن شخص مسئول تاييد کننده شرايط بسته بندي،شماره </a:t>
            </a:r>
            <a:r>
              <a:rPr lang="en-US" sz="1800" dirty="0"/>
              <a:t>UN</a:t>
            </a:r>
            <a:r>
              <a:rPr lang="fa-IR" sz="1800" dirty="0"/>
              <a:t>و</a:t>
            </a:r>
            <a:r>
              <a:rPr lang="en-US" sz="1800" dirty="0"/>
              <a:t>shipping name Proper </a:t>
            </a:r>
            <a:r>
              <a:rPr lang="fa-IR" sz="1800" dirty="0"/>
              <a:t>شامل</a:t>
            </a:r>
            <a:endParaRPr lang="en-US" sz="1800" dirty="0"/>
          </a:p>
          <a:p>
            <a:r>
              <a:rPr lang="en-US" sz="1800" dirty="0"/>
              <a:t>UN 2814“INFECTIOUS SUBSTANCE AFFECTING HUMANS”</a:t>
            </a:r>
          </a:p>
          <a:p>
            <a:r>
              <a:rPr lang="fa-IR" sz="1800" dirty="0"/>
              <a:t>ويا</a:t>
            </a:r>
            <a:endParaRPr lang="en-US" sz="1800" dirty="0"/>
          </a:p>
          <a:p>
            <a:r>
              <a:rPr lang="en-US" sz="1800" dirty="0"/>
              <a:t>UN 2900“INFECTIOUS SUBSTANCE AFFECTING ANIMALS”  </a:t>
            </a:r>
            <a:endParaRPr lang="fa-IR" sz="1800" dirty="0" smtClean="0"/>
          </a:p>
          <a:p>
            <a:r>
              <a:rPr lang="fa-IR" sz="1800" dirty="0"/>
              <a:t>در مورد نمونه هايي که بايد با رعايت زنجيره سرد منتقل شوند، از يخ خشک ويا نيتروژن مايع استفاده مي شود. </a:t>
            </a:r>
            <a:endParaRPr lang="en-US" sz="1800" dirty="0"/>
          </a:p>
          <a:p>
            <a:r>
              <a:rPr lang="en-US" dirty="0"/>
              <a:t> </a:t>
            </a:r>
            <a:r>
              <a:rPr lang="fa-IR" sz="1800" dirty="0"/>
              <a:t>بايد باتوجه به طول مسير وحجم نمونه از مقدارکافي يخ خشک استفاده نمودودرضمن در صورت استفاده از</a:t>
            </a:r>
            <a:r>
              <a:rPr lang="fr-CA" sz="1800" dirty="0"/>
              <a:t>Cold box</a:t>
            </a:r>
            <a:r>
              <a:rPr lang="fa-IR" sz="1800" dirty="0"/>
              <a:t>، اين وسيله بايد ازکيفيت خوبي جهت نگهداري نمونه ها در شرايط سرد برخوردار باشد.</a:t>
            </a:r>
            <a:endParaRPr lang="en-US" sz="1800" dirty="0"/>
          </a:p>
          <a:p>
            <a:endParaRPr lang="fa-IR" dirty="0"/>
          </a:p>
        </p:txBody>
      </p:sp>
      <p:sp>
        <p:nvSpPr>
          <p:cNvPr id="2" name="Title 1"/>
          <p:cNvSpPr>
            <a:spLocks noGrp="1"/>
          </p:cNvSpPr>
          <p:nvPr>
            <p:ph type="title"/>
          </p:nvPr>
        </p:nvSpPr>
        <p:spPr/>
        <p:txBody>
          <a:bodyPr>
            <a:normAutofit fontScale="90000"/>
          </a:bodyPr>
          <a:lstStyle/>
          <a:p>
            <a:r>
              <a:rPr lang="fa-IR" dirty="0"/>
              <a:t>برروي اين محفظه بايد مشخصات ذيل درج گردد</a:t>
            </a:r>
          </a:p>
        </p:txBody>
      </p:sp>
    </p:spTree>
    <p:extLst>
      <p:ext uri="{BB962C8B-B14F-4D97-AF65-F5344CB8AC3E}">
        <p14:creationId xmlns:p14="http://schemas.microsoft.com/office/powerpoint/2010/main" val="213164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476672"/>
            <a:ext cx="7704855"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826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44624"/>
            <a:ext cx="7128792" cy="66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279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2" y="6174"/>
            <a:ext cx="9128698" cy="6900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276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sz="2800" b="0" dirty="0" smtClean="0">
                <a:solidFill>
                  <a:schemeClr val="tx1"/>
                </a:solidFill>
              </a:rPr>
              <a:t>اشکالات نمونه های ارسالی در مرکز ملی انفلوانزا</a:t>
            </a:r>
            <a:endParaRPr lang="en-US" sz="2800" b="0" dirty="0">
              <a:solidFill>
                <a:schemeClr val="tx1"/>
              </a:solidFill>
            </a:endParaRPr>
          </a:p>
        </p:txBody>
      </p:sp>
      <p:sp>
        <p:nvSpPr>
          <p:cNvPr id="8195" name="Content Placeholder 2"/>
          <p:cNvSpPr>
            <a:spLocks noGrp="1"/>
          </p:cNvSpPr>
          <p:nvPr>
            <p:ph idx="1"/>
          </p:nvPr>
        </p:nvSpPr>
        <p:spPr/>
        <p:txBody>
          <a:bodyPr/>
          <a:lstStyle/>
          <a:p>
            <a:pPr algn="r">
              <a:buFont typeface="Wingdings 2" pitchFamily="18" charset="2"/>
              <a:buNone/>
            </a:pPr>
            <a:r>
              <a:rPr lang="fa-IR" smtClean="0"/>
              <a:t>نمونه های بیماران مختلف دریک کلد باکس گذاشته میشود بدون رعایت  اصول تفکیک</a:t>
            </a:r>
            <a:endParaRPr lang="en-US" smtClean="0"/>
          </a:p>
        </p:txBody>
      </p:sp>
      <p:pic>
        <p:nvPicPr>
          <p:cNvPr id="8196" name="Picture 3" descr="C:\Documents and Settings\Administrator\Desktop\IMG_20151011_1225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2781300"/>
            <a:ext cx="3600450"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781300"/>
            <a:ext cx="4105275"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749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fa-IR" sz="3600" b="0" dirty="0" smtClean="0">
                <a:solidFill>
                  <a:schemeClr val="tx1"/>
                </a:solidFill>
              </a:rPr>
              <a:t>اشکالات نمونه های ارسالی در مرکز ملی انفلوانزا</a:t>
            </a:r>
            <a:endParaRPr lang="en-US" sz="3600" dirty="0"/>
          </a:p>
        </p:txBody>
      </p:sp>
      <p:sp>
        <p:nvSpPr>
          <p:cNvPr id="8195" name="Content Placeholder 2"/>
          <p:cNvSpPr>
            <a:spLocks noGrp="1"/>
          </p:cNvSpPr>
          <p:nvPr>
            <p:ph idx="1"/>
          </p:nvPr>
        </p:nvSpPr>
        <p:spPr/>
        <p:txBody>
          <a:bodyPr/>
          <a:lstStyle/>
          <a:p>
            <a:pPr algn="r" rtl="1">
              <a:defRPr/>
            </a:pPr>
            <a:r>
              <a:rPr lang="fa-IR" dirty="0" smtClean="0">
                <a:cs typeface="+mj-cs"/>
              </a:rPr>
              <a:t>نمونه خلط در ظرف مدفوع  ارسال میشود</a:t>
            </a:r>
          </a:p>
          <a:p>
            <a:pPr algn="r" rtl="1">
              <a:defRPr/>
            </a:pPr>
            <a:r>
              <a:rPr lang="fa-IR" dirty="0" smtClean="0">
                <a:cs typeface="+mj-cs"/>
              </a:rPr>
              <a:t>درب ظروف محکم بسته نمیشود </a:t>
            </a:r>
          </a:p>
          <a:p>
            <a:pPr algn="r" rtl="1">
              <a:defRPr/>
            </a:pPr>
            <a:r>
              <a:rPr lang="fa-IR" dirty="0" smtClean="0">
                <a:cs typeface="+mj-cs"/>
              </a:rPr>
              <a:t>نمونه فقط با کد اورده میشود ( بخصوص در روزهای تعطیل بنابراین مشخص نیست نمونه از کجا آورده شده ، اطلاعاتی از بیمار در دسترس نیست )</a:t>
            </a:r>
          </a:p>
          <a:p>
            <a:pPr algn="r" rtl="1">
              <a:defRPr/>
            </a:pPr>
            <a:r>
              <a:rPr lang="fa-IR" dirty="0" smtClean="0">
                <a:cs typeface="+mj-cs"/>
              </a:rPr>
              <a:t>روی نمونه کد نوشته میشود و در فرمها نام بیمار</a:t>
            </a:r>
          </a:p>
          <a:p>
            <a:pPr algn="r" rtl="1">
              <a:buFont typeface="Wingdings 2" pitchFamily="18" charset="2"/>
              <a:buNone/>
              <a:defRPr/>
            </a:pPr>
            <a:r>
              <a:rPr lang="fa-IR" dirty="0" smtClean="0">
                <a:cs typeface="+mj-cs"/>
              </a:rPr>
              <a:t>       بنابراین مشخص نیست کدام کدام فرم  مربوط به کدام نمونه است</a:t>
            </a:r>
          </a:p>
        </p:txBody>
      </p:sp>
    </p:spTree>
    <p:extLst>
      <p:ext uri="{BB962C8B-B14F-4D97-AF65-F5344CB8AC3E}">
        <p14:creationId xmlns:p14="http://schemas.microsoft.com/office/powerpoint/2010/main" val="2539116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fa-IR" sz="3600" b="0" dirty="0" smtClean="0">
                <a:solidFill>
                  <a:schemeClr val="tx1"/>
                </a:solidFill>
              </a:rPr>
              <a:t>اشکالات نمونه های ارسالی در مرکز ملی انفلوانزا</a:t>
            </a:r>
            <a:endParaRPr lang="en-US" sz="3600" dirty="0"/>
          </a:p>
        </p:txBody>
      </p:sp>
      <p:sp>
        <p:nvSpPr>
          <p:cNvPr id="3" name="Content Placeholder 2"/>
          <p:cNvSpPr>
            <a:spLocks noGrp="1"/>
          </p:cNvSpPr>
          <p:nvPr>
            <p:ph idx="1"/>
          </p:nvPr>
        </p:nvSpPr>
        <p:spPr/>
        <p:txBody>
          <a:bodyPr/>
          <a:lstStyle/>
          <a:p>
            <a:pPr algn="r" rtl="1">
              <a:defRPr/>
            </a:pPr>
            <a:r>
              <a:rPr lang="fa-IR" dirty="0" smtClean="0">
                <a:ln w="6350">
                  <a:noFill/>
                </a:ln>
                <a:effectLst>
                  <a:outerShdw blurRad="114300" dist="101600" dir="2700000" algn="tl" rotWithShape="0">
                    <a:srgbClr val="000000">
                      <a:alpha val="40000"/>
                    </a:srgbClr>
                  </a:outerShdw>
                </a:effectLst>
                <a:latin typeface="+mj-lt"/>
                <a:ea typeface="+mj-ea"/>
              </a:rPr>
              <a:t>محیط ترانسپورت  بیش از حدمعمول در لوله ریخته میشود گاهی تا 15 میلی لیتر</a:t>
            </a:r>
          </a:p>
          <a:p>
            <a:pPr algn="r" rtl="1">
              <a:defRPr/>
            </a:pPr>
            <a:r>
              <a:rPr lang="fa-IR" dirty="0" smtClean="0">
                <a:ln w="6350">
                  <a:noFill/>
                </a:ln>
                <a:effectLst>
                  <a:outerShdw blurRad="114300" dist="101600" dir="2700000" algn="tl" rotWithShape="0">
                    <a:srgbClr val="000000">
                      <a:alpha val="40000"/>
                    </a:srgbClr>
                  </a:outerShdw>
                </a:effectLst>
                <a:latin typeface="+mj-lt"/>
                <a:ea typeface="+mj-ea"/>
              </a:rPr>
              <a:t>نمونه های خلط نیاز به محیط ترانسپورت ندارد به نمونه های خلط </a:t>
            </a:r>
            <a:r>
              <a:rPr lang="fa-IR" dirty="0" smtClean="0">
                <a:ln w="6350">
                  <a:noFill/>
                </a:ln>
                <a:effectLst>
                  <a:outerShdw blurRad="114300" dist="101600" dir="2700000" algn="tl" rotWithShape="0">
                    <a:srgbClr val="000000">
                      <a:alpha val="40000"/>
                    </a:srgbClr>
                  </a:outerShdw>
                </a:effectLst>
                <a:latin typeface="+mj-lt"/>
                <a:ea typeface="+mj-ea"/>
                <a:cs typeface="+mj-cs"/>
              </a:rPr>
              <a:t>محیط ترانسپورت اضافه میشود</a:t>
            </a:r>
          </a:p>
          <a:p>
            <a:pPr algn="r" rtl="1">
              <a:defRPr/>
            </a:pPr>
            <a:r>
              <a:rPr lang="fa-IR" b="1" dirty="0" smtClean="0">
                <a:solidFill>
                  <a:srgbClr val="FF0000"/>
                </a:solidFill>
                <a:cs typeface="+mj-cs"/>
              </a:rPr>
              <a:t>رعایت زنجیره سرد نمیشود</a:t>
            </a:r>
          </a:p>
          <a:p>
            <a:pPr algn="r" rtl="1">
              <a:defRPr/>
            </a:pPr>
            <a:endParaRPr lang="fa-IR" dirty="0" smtClean="0">
              <a:ln w="6350">
                <a:noFill/>
              </a:ln>
              <a:effectLst>
                <a:outerShdw blurRad="114300" dist="101600" dir="2700000" algn="tl" rotWithShape="0">
                  <a:srgbClr val="000000">
                    <a:alpha val="40000"/>
                  </a:srgbClr>
                </a:outerShdw>
              </a:effectLst>
              <a:latin typeface="+mj-lt"/>
              <a:ea typeface="+mj-ea"/>
            </a:endParaRPr>
          </a:p>
          <a:p>
            <a:pPr algn="r" rtl="1">
              <a:defRPr/>
            </a:pPr>
            <a:endParaRPr lang="fa-IR" dirty="0" smtClean="0">
              <a:ln w="6350">
                <a:noFill/>
              </a:ln>
              <a:effectLst>
                <a:outerShdw blurRad="114300" dist="101600" dir="2700000" algn="tl" rotWithShape="0">
                  <a:srgbClr val="000000">
                    <a:alpha val="40000"/>
                  </a:srgbClr>
                </a:outerShdw>
              </a:effectLst>
              <a:latin typeface="+mj-lt"/>
              <a:ea typeface="+mj-ea"/>
            </a:endParaRPr>
          </a:p>
          <a:p>
            <a:pPr algn="r" rtl="1">
              <a:defRPr/>
            </a:pPr>
            <a:endParaRPr lang="fa-IR" dirty="0" smtClean="0">
              <a:ln w="6350">
                <a:noFill/>
              </a:ln>
              <a:effectLst>
                <a:outerShdw blurRad="114300" dist="101600" dir="2700000" algn="tl" rotWithShape="0">
                  <a:srgbClr val="000000">
                    <a:alpha val="40000"/>
                  </a:srgbClr>
                </a:outerShdw>
              </a:effectLst>
              <a:latin typeface="+mj-lt"/>
              <a:ea typeface="+mj-ea"/>
            </a:endParaRPr>
          </a:p>
          <a:p>
            <a:pPr lvl="2" algn="r" rtl="1">
              <a:buFont typeface="Wingdings" pitchFamily="2" charset="2"/>
              <a:buNone/>
              <a:defRPr/>
            </a:pPr>
            <a:endParaRPr lang="en-US" dirty="0" smtClean="0">
              <a:ln w="6350">
                <a:noFill/>
              </a:ln>
              <a:effectLst>
                <a:outerShdw blurRad="114300" dist="101600" dir="2700000" algn="tl" rotWithShape="0">
                  <a:srgbClr val="000000">
                    <a:alpha val="40000"/>
                  </a:srgbClr>
                </a:outerShdw>
              </a:effectLst>
              <a:latin typeface="+mj-lt"/>
              <a:ea typeface="+mj-ea"/>
            </a:endParaRPr>
          </a:p>
        </p:txBody>
      </p:sp>
    </p:spTree>
    <p:extLst>
      <p:ext uri="{BB962C8B-B14F-4D97-AF65-F5344CB8AC3E}">
        <p14:creationId xmlns:p14="http://schemas.microsoft.com/office/powerpoint/2010/main" val="2348592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fontAlgn="auto" hangingPunct="1">
              <a:spcAft>
                <a:spcPts val="0"/>
              </a:spcAft>
              <a:defRPr/>
            </a:pPr>
            <a:endParaRPr lang="fa-IR" smtClean="0">
              <a:solidFill>
                <a:schemeClr val="accent1">
                  <a:tint val="88000"/>
                  <a:satMod val="150000"/>
                </a:schemeClr>
              </a:solidFill>
            </a:endParaRPr>
          </a:p>
        </p:txBody>
      </p:sp>
      <p:pic>
        <p:nvPicPr>
          <p:cNvPr id="11267" name="Picture 2" descr="C:\Documents and Settings\Administrator\Desktop\IMG_168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33513" y="1600200"/>
            <a:ext cx="6276975" cy="4708525"/>
          </a:xfrm>
          <a:noFill/>
        </p:spPr>
      </p:pic>
    </p:spTree>
    <p:extLst>
      <p:ext uri="{BB962C8B-B14F-4D97-AF65-F5344CB8AC3E}">
        <p14:creationId xmlns:p14="http://schemas.microsoft.com/office/powerpoint/2010/main" val="1585022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40768"/>
            <a:ext cx="8229600" cy="4666523"/>
          </a:xfrm>
        </p:spPr>
        <p:txBody>
          <a:bodyPr>
            <a:normAutofit/>
          </a:bodyPr>
          <a:lstStyle/>
          <a:p>
            <a:r>
              <a:rPr lang="fa-IR" sz="3200" b="1" dirty="0" smtClean="0">
                <a:solidFill>
                  <a:schemeClr val="accent1">
                    <a:lumMod val="50000"/>
                  </a:schemeClr>
                </a:solidFill>
                <a:cs typeface="B Nazanin" pitchFamily="2" charset="-78"/>
              </a:rPr>
              <a:t>امنيت زيستي (</a:t>
            </a:r>
            <a:r>
              <a:rPr lang="en-US" sz="3200" b="1" dirty="0" err="1" smtClean="0">
                <a:solidFill>
                  <a:schemeClr val="accent1">
                    <a:lumMod val="50000"/>
                  </a:schemeClr>
                </a:solidFill>
                <a:cs typeface="B Nazanin" pitchFamily="2" charset="-78"/>
              </a:rPr>
              <a:t>Biosecurity</a:t>
            </a:r>
            <a:r>
              <a:rPr lang="fa-IR" sz="3200" b="1" dirty="0" smtClean="0">
                <a:solidFill>
                  <a:schemeClr val="accent1">
                    <a:lumMod val="50000"/>
                  </a:schemeClr>
                </a:solidFill>
                <a:cs typeface="B Nazanin" pitchFamily="2" charset="-78"/>
              </a:rPr>
              <a:t>):</a:t>
            </a:r>
          </a:p>
          <a:p>
            <a:pPr algn="justLow"/>
            <a:r>
              <a:rPr lang="fa-IR" sz="3200" b="1" dirty="0" smtClean="0">
                <a:cs typeface="B Nazanin" pitchFamily="2" charset="-78"/>
              </a:rPr>
              <a:t>عليرغم وجود انواع تجهيزات و وسايل حفاظت شخصي وتدوين برنامه ايمني زيستي ، عدم مسئوليت پذيري، عدم مستند سازي حوادث و كسب تجربه لازم، عدم تمركز كاركنان در حين كار، عدم رعايت اصول اخلاقي باعث استفاده از عوامل بيماري زا و سموم با اهداف تهديد، آسيب رساندن و آزار به مردم مي شود كه نياز شديد به مسئله امنيت زيستي را  مطرح مي كند.</a:t>
            </a:r>
            <a:endParaRPr lang="fa-IR" sz="3200" dirty="0"/>
          </a:p>
        </p:txBody>
      </p:sp>
      <p:sp>
        <p:nvSpPr>
          <p:cNvPr id="3" name="Title 2"/>
          <p:cNvSpPr>
            <a:spLocks noGrp="1"/>
          </p:cNvSpPr>
          <p:nvPr>
            <p:ph type="title"/>
          </p:nvPr>
        </p:nvSpPr>
        <p:spPr/>
        <p:txBody>
          <a:bodyPr/>
          <a:lstStyle/>
          <a:p>
            <a:endParaRPr lang="fa-IR" dirty="0"/>
          </a:p>
        </p:txBody>
      </p:sp>
    </p:spTree>
    <p:extLst>
      <p:ext uri="{BB962C8B-B14F-4D97-AF65-F5344CB8AC3E}">
        <p14:creationId xmlns:p14="http://schemas.microsoft.com/office/powerpoint/2010/main" val="1395457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9"/>
          <p:cNvSpPr>
            <a:spLocks noGrp="1" noChangeArrowheads="1"/>
          </p:cNvSpPr>
          <p:nvPr>
            <p:ph type="sldNum" sz="quarter" idx="11"/>
          </p:nvPr>
        </p:nvSpPr>
        <p:spPr>
          <a:ln/>
        </p:spPr>
        <p:txBody>
          <a:bodyPr/>
          <a:lstStyle/>
          <a:p>
            <a:fld id="{4A31E91A-152A-477E-A82B-FDA2DA06FB05}" type="slidenum">
              <a:rPr lang="ar-SA"/>
              <a:pPr/>
              <a:t>40</a:t>
            </a:fld>
            <a:endParaRPr lang="en-US"/>
          </a:p>
        </p:txBody>
      </p:sp>
      <p:sp>
        <p:nvSpPr>
          <p:cNvPr id="104450" name="Title 1"/>
          <p:cNvSpPr>
            <a:spLocks noGrp="1"/>
          </p:cNvSpPr>
          <p:nvPr>
            <p:ph type="title" idx="4294967295"/>
          </p:nvPr>
        </p:nvSpPr>
        <p:spPr>
          <a:noFill/>
          <a:ln/>
        </p:spPr>
        <p:txBody>
          <a:bodyPr lIns="91440" tIns="45720" rIns="91440" bIns="45720" anchor="ctr"/>
          <a:lstStyle/>
          <a:p>
            <a:endParaRPr lang="en-US" smtClean="0"/>
          </a:p>
        </p:txBody>
      </p:sp>
      <p:sp>
        <p:nvSpPr>
          <p:cNvPr id="104451" name="Footer Placeholder 2"/>
          <p:cNvSpPr txBox="1">
            <a:spLocks noGrp="1"/>
          </p:cNvSpPr>
          <p:nvPr/>
        </p:nvSpPr>
        <p:spPr bwMode="auto">
          <a:xfrm>
            <a:off x="3452813" y="6107113"/>
            <a:ext cx="2895600" cy="457200"/>
          </a:xfrm>
          <a:prstGeom prst="rect">
            <a:avLst/>
          </a:prstGeom>
          <a:noFill/>
          <a:ln w="9525">
            <a:noFill/>
            <a:miter lim="800000"/>
            <a:headEnd/>
            <a:tailEnd/>
          </a:ln>
        </p:spPr>
        <p:txBody>
          <a:bodyPr/>
          <a:lstStyle/>
          <a:p>
            <a:pPr algn="ctr"/>
            <a:r>
              <a:rPr lang="en-US" sz="1400">
                <a:latin typeface="Times New Roman" pitchFamily="18" charset="0"/>
              </a:rPr>
              <a:t>NYS OASAS</a:t>
            </a:r>
          </a:p>
        </p:txBody>
      </p:sp>
      <p:sp>
        <p:nvSpPr>
          <p:cNvPr id="104452" name="Slide Number Placeholder 3"/>
          <p:cNvSpPr txBox="1">
            <a:spLocks noGrp="1"/>
          </p:cNvSpPr>
          <p:nvPr/>
        </p:nvSpPr>
        <p:spPr bwMode="auto">
          <a:xfrm>
            <a:off x="6881813" y="6107113"/>
            <a:ext cx="1905000" cy="457200"/>
          </a:xfrm>
          <a:prstGeom prst="rect">
            <a:avLst/>
          </a:prstGeom>
          <a:noFill/>
          <a:ln w="9525">
            <a:noFill/>
            <a:miter lim="800000"/>
            <a:headEnd/>
            <a:tailEnd/>
          </a:ln>
        </p:spPr>
        <p:txBody>
          <a:bodyPr/>
          <a:lstStyle/>
          <a:p>
            <a:pPr algn="r"/>
            <a:fld id="{1E3B0C3C-1F3F-41A3-A54E-06CD2F55BC1E}" type="slidenum">
              <a:rPr lang="en-US" sz="1400">
                <a:latin typeface="Times New Roman" pitchFamily="18" charset="0"/>
              </a:rPr>
              <a:pPr algn="r"/>
              <a:t>40</a:t>
            </a:fld>
            <a:endParaRPr lang="en-US" sz="1400">
              <a:latin typeface="Times New Roman" pitchFamily="18" charset="0"/>
            </a:endParaRPr>
          </a:p>
        </p:txBody>
      </p:sp>
      <p:pic>
        <p:nvPicPr>
          <p:cNvPr id="104453" name="Picture 5" descr="F:\manazer\gol\3.jpg"/>
          <p:cNvPicPr>
            <a:picLocks noChangeAspect="1" noChangeArrowheads="1"/>
          </p:cNvPicPr>
          <p:nvPr/>
        </p:nvPicPr>
        <p:blipFill>
          <a:blip r:embed="rId2"/>
          <a:srcRect/>
          <a:stretch>
            <a:fillRect/>
          </a:stretch>
        </p:blipFill>
        <p:spPr bwMode="auto">
          <a:xfrm>
            <a:off x="0" y="0"/>
            <a:ext cx="9753600" cy="7391400"/>
          </a:xfrm>
          <a:prstGeom prst="rect">
            <a:avLst/>
          </a:prstGeom>
          <a:noFill/>
          <a:ln w="9525">
            <a:noFill/>
            <a:miter lim="800000"/>
            <a:headEnd/>
            <a:tailEnd/>
          </a:ln>
        </p:spPr>
      </p:pic>
      <p:sp>
        <p:nvSpPr>
          <p:cNvPr id="104454" name="Rectangle 6"/>
          <p:cNvSpPr>
            <a:spLocks noChangeArrowheads="1"/>
          </p:cNvSpPr>
          <p:nvPr/>
        </p:nvSpPr>
        <p:spPr bwMode="auto">
          <a:xfrm>
            <a:off x="5715000" y="5715000"/>
            <a:ext cx="3810000" cy="914400"/>
          </a:xfrm>
          <a:prstGeom prst="rect">
            <a:avLst/>
          </a:prstGeom>
          <a:solidFill>
            <a:schemeClr val="accent1"/>
          </a:solidFill>
          <a:ln w="9525">
            <a:solidFill>
              <a:srgbClr val="000000"/>
            </a:solidFill>
            <a:miter lim="800000"/>
            <a:headEnd/>
            <a:tailEnd/>
          </a:ln>
          <a:effectLst>
            <a:prstShdw prst="shdw18" dist="17961" dir="13500000">
              <a:srgbClr val="000000">
                <a:gamma/>
                <a:shade val="60000"/>
                <a:invGamma/>
              </a:srgbClr>
            </a:prstShdw>
          </a:effectLst>
        </p:spPr>
        <p:txBody>
          <a:bodyPr wrap="none" anchor="ctr"/>
          <a:lstStyle/>
          <a:p>
            <a:pPr algn="ctr"/>
            <a:r>
              <a:rPr lang="en-US"/>
              <a:t>Thank you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wiapea"/>
          <p:cNvPicPr>
            <a:picLocks noChangeAspect="1" noChangeArrowheads="1"/>
          </p:cNvPicPr>
          <p:nvPr/>
        </p:nvPicPr>
        <p:blipFill>
          <a:blip r:embed="rId2"/>
          <a:srcRect/>
          <a:stretch>
            <a:fillRect/>
          </a:stretch>
        </p:blipFill>
        <p:spPr bwMode="auto">
          <a:xfrm>
            <a:off x="0" y="260350"/>
            <a:ext cx="9144000" cy="65976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24744"/>
            <a:ext cx="8229600" cy="4882547"/>
          </a:xfrm>
        </p:spPr>
        <p:txBody>
          <a:bodyPr>
            <a:normAutofit/>
          </a:bodyPr>
          <a:lstStyle/>
          <a:p>
            <a:pPr algn="justLow" rtl="0"/>
            <a:r>
              <a:rPr lang="en-US" b="1" dirty="0" smtClean="0">
                <a:solidFill>
                  <a:schemeClr val="accent5">
                    <a:lumMod val="75000"/>
                  </a:schemeClr>
                </a:solidFill>
                <a:cs typeface="Nazanin" pitchFamily="2" charset="-78"/>
              </a:rPr>
              <a:t>Pathogen :  </a:t>
            </a:r>
          </a:p>
          <a:p>
            <a:pPr algn="justLow"/>
            <a:r>
              <a:rPr lang="fa-IR" b="1" dirty="0" smtClean="0">
                <a:cs typeface="Nazanin" pitchFamily="2" charset="-78"/>
              </a:rPr>
              <a:t>نوع ميكروارگانيسم(گروه خطر ميكروبي)، راه انتقال، تعداد </a:t>
            </a:r>
            <a:r>
              <a:rPr lang="fa-IR" b="1" dirty="0" smtClean="0">
                <a:cs typeface="B Nazanin" pitchFamily="2" charset="-78"/>
              </a:rPr>
              <a:t>میکروارگانیسم</a:t>
            </a:r>
            <a:r>
              <a:rPr lang="fa-IR" b="1" dirty="0" smtClean="0">
                <a:cs typeface="Nazanin" pitchFamily="2" charset="-78"/>
              </a:rPr>
              <a:t> جهت </a:t>
            </a:r>
            <a:r>
              <a:rPr lang="fa-IR" b="1" dirty="0" smtClean="0">
                <a:cs typeface="B Nazanin" pitchFamily="2" charset="-78"/>
              </a:rPr>
              <a:t>بیماری زایی، </a:t>
            </a:r>
            <a:r>
              <a:rPr lang="fa-IR" b="1" dirty="0" smtClean="0">
                <a:cs typeface="Nazanin" pitchFamily="2" charset="-78"/>
              </a:rPr>
              <a:t>شيوع و شدت بيماري زايي، غلظت يا تعداد ميكروب در واحد حجم </a:t>
            </a:r>
            <a:endParaRPr lang="fa-IR" b="1" dirty="0">
              <a:cs typeface="Nazanin" pitchFamily="2" charset="-78"/>
            </a:endParaRPr>
          </a:p>
          <a:p>
            <a:pPr algn="justLow"/>
            <a:endParaRPr lang="fa-IR" b="1" dirty="0" smtClean="0">
              <a:cs typeface="Nazanin" pitchFamily="2" charset="-78"/>
            </a:endParaRPr>
          </a:p>
          <a:p>
            <a:pPr algn="justLow"/>
            <a:r>
              <a:rPr lang="fa-IR" b="1" dirty="0" smtClean="0">
                <a:cs typeface="Nazanin" pitchFamily="2" charset="-78"/>
              </a:rPr>
              <a:t>حجم نمونه، وجود ناقل، </a:t>
            </a:r>
            <a:r>
              <a:rPr lang="fa-IR" b="1" dirty="0" smtClean="0">
                <a:cs typeface="B Nazanin" pitchFamily="2" charset="-78"/>
              </a:rPr>
              <a:t>وجود میزبان </a:t>
            </a:r>
            <a:r>
              <a:rPr lang="fa-IR" b="1" dirty="0" smtClean="0">
                <a:cs typeface="Nazanin" pitchFamily="2" charset="-78"/>
              </a:rPr>
              <a:t>مناسب (انسان، </a:t>
            </a:r>
            <a:r>
              <a:rPr lang="fa-IR" b="1" dirty="0" smtClean="0">
                <a:cs typeface="B Nazanin" pitchFamily="2" charset="-78"/>
              </a:rPr>
              <a:t>حیوا</a:t>
            </a:r>
            <a:r>
              <a:rPr lang="fa-IR" b="1" dirty="0" smtClean="0">
                <a:cs typeface="Nazanin" pitchFamily="2" charset="-78"/>
              </a:rPr>
              <a:t>ن) </a:t>
            </a:r>
            <a:r>
              <a:rPr lang="fa-IR" b="1" dirty="0" smtClean="0">
                <a:cs typeface="B Nazanin" pitchFamily="2" charset="-78"/>
              </a:rPr>
              <a:t>و میزان حساسیت</a:t>
            </a:r>
            <a:r>
              <a:rPr lang="fa-IR" b="1" dirty="0" smtClean="0">
                <a:cs typeface="Nazanin" pitchFamily="2" charset="-78"/>
              </a:rPr>
              <a:t> او، </a:t>
            </a:r>
          </a:p>
          <a:p>
            <a:pPr algn="justLow"/>
            <a:endParaRPr lang="fa-IR" b="1" dirty="0" smtClean="0">
              <a:cs typeface="Nazanin" pitchFamily="2" charset="-78"/>
            </a:endParaRPr>
          </a:p>
          <a:p>
            <a:pPr algn="justLow"/>
            <a:r>
              <a:rPr lang="fa-IR" b="1" dirty="0" smtClean="0">
                <a:cs typeface="Nazanin" pitchFamily="2" charset="-78"/>
              </a:rPr>
              <a:t>ميزان بروز و </a:t>
            </a:r>
            <a:r>
              <a:rPr lang="fa-IR" b="1" dirty="0" smtClean="0">
                <a:cs typeface="B Nazanin" pitchFamily="2" charset="-78"/>
              </a:rPr>
              <a:t>شيوع بیماری </a:t>
            </a:r>
            <a:r>
              <a:rPr lang="fa-IR" b="1" dirty="0" smtClean="0">
                <a:cs typeface="Nazanin" pitchFamily="2" charset="-78"/>
              </a:rPr>
              <a:t>در جامعه، پايداري در محيط(مقاومت به مواد ضدعفوني كننده و..)، منشاء آن(بومي، غيربومي، </a:t>
            </a:r>
            <a:r>
              <a:rPr lang="fa-IR" b="1" dirty="0" smtClean="0">
                <a:cs typeface="B Nazanin" pitchFamily="2" charset="-78"/>
              </a:rPr>
              <a:t>زئونوز)، تعداد بیماران کشور، تعداد کارکنان سیستم بهداشتی درمانی آلوده شده، برنامه </a:t>
            </a:r>
            <a:r>
              <a:rPr lang="fa-IR" b="1" dirty="0" smtClean="0">
                <a:cs typeface="Nazanin" pitchFamily="2" charset="-78"/>
              </a:rPr>
              <a:t>های کنترل عفونت و....</a:t>
            </a:r>
          </a:p>
        </p:txBody>
      </p:sp>
      <p:sp>
        <p:nvSpPr>
          <p:cNvPr id="3" name="Title 2"/>
          <p:cNvSpPr>
            <a:spLocks noGrp="1"/>
          </p:cNvSpPr>
          <p:nvPr>
            <p:ph type="title"/>
          </p:nvPr>
        </p:nvSpPr>
        <p:spPr>
          <a:xfrm>
            <a:off x="395536" y="260648"/>
            <a:ext cx="8363272" cy="1138138"/>
          </a:xfrm>
        </p:spPr>
        <p:txBody>
          <a:bodyPr>
            <a:normAutofit/>
          </a:bodyPr>
          <a:lstStyle/>
          <a:p>
            <a:endParaRPr lang="fa-IR" sz="2400" dirty="0">
              <a:cs typeface="Nazanin" pitchFamily="2" charset="-78"/>
            </a:endParaRPr>
          </a:p>
        </p:txBody>
      </p:sp>
    </p:spTree>
    <p:extLst>
      <p:ext uri="{BB962C8B-B14F-4D97-AF65-F5344CB8AC3E}">
        <p14:creationId xmlns:p14="http://schemas.microsoft.com/office/powerpoint/2010/main" val="2236008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548680"/>
            <a:ext cx="8363272" cy="5458611"/>
          </a:xfrm>
        </p:spPr>
        <p:txBody>
          <a:bodyPr>
            <a:normAutofit/>
          </a:bodyPr>
          <a:lstStyle/>
          <a:p>
            <a:pPr algn="justLow" rtl="0">
              <a:buNone/>
            </a:pPr>
            <a:r>
              <a:rPr lang="en-US" b="1" dirty="0" smtClean="0">
                <a:solidFill>
                  <a:schemeClr val="accent5">
                    <a:lumMod val="75000"/>
                  </a:schemeClr>
                </a:solidFill>
                <a:cs typeface="Nazanin" pitchFamily="2" charset="-78"/>
              </a:rPr>
              <a:t>Personnel:</a:t>
            </a:r>
          </a:p>
          <a:p>
            <a:pPr algn="justLow">
              <a:buNone/>
            </a:pPr>
            <a:r>
              <a:rPr lang="en-US" b="1" dirty="0" smtClean="0">
                <a:cs typeface="Nazanin" pitchFamily="2" charset="-78"/>
              </a:rPr>
              <a:t> </a:t>
            </a:r>
            <a:endParaRPr lang="fa-IR" b="1" dirty="0" smtClean="0">
              <a:cs typeface="Nazanin" pitchFamily="2" charset="-78"/>
            </a:endParaRPr>
          </a:p>
          <a:p>
            <a:pPr algn="justLow"/>
            <a:r>
              <a:rPr lang="fa-IR" b="1" dirty="0" smtClean="0">
                <a:cs typeface="Nazanin" pitchFamily="2" charset="-78"/>
              </a:rPr>
              <a:t>خطرات : عدم آموزش کافی ، عدم آگاهی از خطرات  و كسب مهارت لازم در كار، نقص ايمني ميزبان، وجود بدخيمي، عفونت، درمان با داروهاي ايمونوساپرسور، سن، جنس، نژاد، حاملگي ، جراحي(برداشتن طحال، معده)، بيماري ديابت، لوپوس، عدم اجراي برنامه واكسيناسيون، عدم انجام اقدامات پيشگيرانه بعد از قرارگرفتن در معرض آلودگي، وجود زخم هاي باز، اگزما، درماتيت ..</a:t>
            </a:r>
          </a:p>
          <a:p>
            <a:pPr algn="justLow"/>
            <a:r>
              <a:rPr lang="fa-IR" b="1" dirty="0" smtClean="0">
                <a:cs typeface="Nazanin" pitchFamily="2" charset="-78"/>
              </a:rPr>
              <a:t>خوردن و آشاميدن در محيط آلوده، بلع اتفاقي مواد آلوده و..</a:t>
            </a:r>
          </a:p>
          <a:p>
            <a:pPr algn="justLow"/>
            <a:r>
              <a:rPr lang="fa-IR" b="1" dirty="0" smtClean="0">
                <a:cs typeface="Nazanin" pitchFamily="2" charset="-78"/>
              </a:rPr>
              <a:t>ميزان دسترسي به روش هاي موثر پيشگيري ودرمان: امكان واكسيناسيون و جمعيت تحت پوشش واكسيناسيون، ايمن سازي غير فعال </a:t>
            </a:r>
          </a:p>
          <a:p>
            <a:pPr algn="justLow">
              <a:buNone/>
            </a:pPr>
            <a:endParaRPr lang="fa-IR" b="1" dirty="0" smtClean="0">
              <a:cs typeface="Nazanin" pitchFamily="2" charset="-78"/>
            </a:endParaRPr>
          </a:p>
        </p:txBody>
      </p:sp>
      <p:sp>
        <p:nvSpPr>
          <p:cNvPr id="3" name="Title 2"/>
          <p:cNvSpPr>
            <a:spLocks noGrp="1"/>
          </p:cNvSpPr>
          <p:nvPr>
            <p:ph type="title"/>
          </p:nvPr>
        </p:nvSpPr>
        <p:spPr>
          <a:xfrm>
            <a:off x="457200" y="274638"/>
            <a:ext cx="8229600" cy="130026"/>
          </a:xfrm>
        </p:spPr>
        <p:txBody>
          <a:bodyPr>
            <a:normAutofit fontScale="90000"/>
          </a:bodyPr>
          <a:lstStyle/>
          <a:p>
            <a:endParaRPr lang="fa-IR" dirty="0"/>
          </a:p>
        </p:txBody>
      </p:sp>
    </p:spTree>
    <p:extLst>
      <p:ext uri="{BB962C8B-B14F-4D97-AF65-F5344CB8AC3E}">
        <p14:creationId xmlns:p14="http://schemas.microsoft.com/office/powerpoint/2010/main" val="39759347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5184576"/>
          </a:xfrm>
        </p:spPr>
        <p:txBody>
          <a:bodyPr>
            <a:normAutofit/>
          </a:bodyPr>
          <a:lstStyle/>
          <a:p>
            <a:pPr algn="justLow"/>
            <a:r>
              <a:rPr lang="en-US" b="1" dirty="0" smtClean="0">
                <a:cs typeface="Nazanin" pitchFamily="2" charset="-78"/>
              </a:rPr>
              <a:t> </a:t>
            </a:r>
            <a:r>
              <a:rPr lang="fa-IR" b="1" dirty="0" smtClean="0">
                <a:cs typeface="Nazanin" pitchFamily="2" charset="-78"/>
              </a:rPr>
              <a:t>مديرت خطر : آموزش كاركنان ،تجربه كاري قبل ازمواجهه با خطر زيستي، مهارت زياد در روش هاي كاري ،‌گزارش حوادث، بررسي و بازبيني حوادث جهت جلوگيري از اتفاقات آينده و.....استفاده از</a:t>
            </a:r>
            <a:r>
              <a:rPr lang="fa-IR" b="1" dirty="0" smtClean="0">
                <a:cs typeface="B Nazanin" pitchFamily="2" charset="-78"/>
              </a:rPr>
              <a:t> وسایل </a:t>
            </a:r>
            <a:r>
              <a:rPr lang="fa-IR" b="1" dirty="0" smtClean="0">
                <a:cs typeface="Nazanin" pitchFamily="2" charset="-78"/>
              </a:rPr>
              <a:t>حفاظت فردی در ارتباط با نوع خطر، سطح </a:t>
            </a:r>
            <a:r>
              <a:rPr lang="fa-IR" b="1" dirty="0" smtClean="0">
                <a:cs typeface="B Nazanin" pitchFamily="2" charset="-78"/>
              </a:rPr>
              <a:t>ایمنی زیستی و</a:t>
            </a:r>
            <a:r>
              <a:rPr lang="fa-IR" b="1" dirty="0" smtClean="0">
                <a:cs typeface="Nazanin" pitchFamily="2" charset="-78"/>
              </a:rPr>
              <a:t>..</a:t>
            </a:r>
          </a:p>
          <a:p>
            <a:pPr algn="justLow">
              <a:buNone/>
            </a:pPr>
            <a:r>
              <a:rPr lang="fa-IR" b="1" dirty="0" smtClean="0">
                <a:cs typeface="Nazanin" pitchFamily="2" charset="-78"/>
              </a:rPr>
              <a:t>    </a:t>
            </a:r>
          </a:p>
          <a:p>
            <a:pPr algn="justLow"/>
            <a:r>
              <a:rPr lang="fa-IR" b="1" dirty="0" smtClean="0">
                <a:cs typeface="Nazanin" pitchFamily="2" charset="-78"/>
              </a:rPr>
              <a:t>استفاده از </a:t>
            </a:r>
            <a:r>
              <a:rPr lang="fa-IR" b="1" dirty="0" err="1" smtClean="0">
                <a:solidFill>
                  <a:schemeClr val="accent1">
                    <a:lumMod val="75000"/>
                  </a:schemeClr>
                </a:solidFill>
                <a:cs typeface="Nazanin" pitchFamily="2" charset="-78"/>
              </a:rPr>
              <a:t>سدهاي</a:t>
            </a:r>
            <a:r>
              <a:rPr lang="fa-IR" b="1" dirty="0" smtClean="0">
                <a:solidFill>
                  <a:schemeClr val="accent1">
                    <a:lumMod val="75000"/>
                  </a:schemeClr>
                </a:solidFill>
                <a:cs typeface="Nazanin" pitchFamily="2" charset="-78"/>
              </a:rPr>
              <a:t> </a:t>
            </a:r>
            <a:r>
              <a:rPr lang="fa-IR" b="1" dirty="0" err="1" smtClean="0">
                <a:solidFill>
                  <a:schemeClr val="accent1">
                    <a:lumMod val="75000"/>
                  </a:schemeClr>
                </a:solidFill>
                <a:cs typeface="Nazanin" pitchFamily="2" charset="-78"/>
              </a:rPr>
              <a:t>حفاظتي</a:t>
            </a:r>
            <a:r>
              <a:rPr lang="fa-IR" b="1" dirty="0" smtClean="0">
                <a:solidFill>
                  <a:schemeClr val="accent1">
                    <a:lumMod val="75000"/>
                  </a:schemeClr>
                </a:solidFill>
                <a:cs typeface="Nazanin" pitchFamily="2" charset="-78"/>
              </a:rPr>
              <a:t> اوليه </a:t>
            </a:r>
            <a:r>
              <a:rPr lang="fa-IR" b="1" dirty="0" smtClean="0">
                <a:cs typeface="Nazanin" pitchFamily="2" charset="-78"/>
              </a:rPr>
              <a:t>بر اساس برنامه </a:t>
            </a:r>
            <a:r>
              <a:rPr lang="fa-IR" b="1" dirty="0" err="1" smtClean="0">
                <a:cs typeface="Nazanin" pitchFamily="2" charset="-78"/>
              </a:rPr>
              <a:t>ارزيابي</a:t>
            </a:r>
            <a:r>
              <a:rPr lang="fa-IR" b="1" dirty="0" smtClean="0">
                <a:cs typeface="Nazanin" pitchFamily="2" charset="-78"/>
              </a:rPr>
              <a:t> خطر و </a:t>
            </a:r>
            <a:r>
              <a:rPr lang="fa-IR" b="1" dirty="0" err="1" smtClean="0">
                <a:cs typeface="Nazanin" pitchFamily="2" charset="-78"/>
              </a:rPr>
              <a:t>تعيين</a:t>
            </a:r>
            <a:r>
              <a:rPr lang="fa-IR" b="1" dirty="0" smtClean="0">
                <a:cs typeface="Nazanin" pitchFamily="2" charset="-78"/>
              </a:rPr>
              <a:t> سطح </a:t>
            </a:r>
            <a:r>
              <a:rPr lang="fa-IR" b="1" dirty="0" err="1" smtClean="0">
                <a:cs typeface="Nazanin" pitchFamily="2" charset="-78"/>
              </a:rPr>
              <a:t>ايمني</a:t>
            </a:r>
            <a:r>
              <a:rPr lang="fa-IR" b="1" dirty="0" smtClean="0">
                <a:cs typeface="Nazanin" pitchFamily="2" charset="-78"/>
              </a:rPr>
              <a:t> </a:t>
            </a:r>
            <a:r>
              <a:rPr lang="fa-IR" b="1" dirty="0" err="1" smtClean="0">
                <a:cs typeface="Nazanin" pitchFamily="2" charset="-78"/>
              </a:rPr>
              <a:t>زيستي</a:t>
            </a:r>
            <a:r>
              <a:rPr lang="fa-IR" b="1" dirty="0" smtClean="0">
                <a:cs typeface="Nazanin" pitchFamily="2" charset="-78"/>
              </a:rPr>
              <a:t> : استفاده از </a:t>
            </a:r>
            <a:r>
              <a:rPr lang="fa-IR" b="1" dirty="0" err="1" smtClean="0">
                <a:cs typeface="Nazanin" pitchFamily="2" charset="-78"/>
              </a:rPr>
              <a:t>وسايل</a:t>
            </a:r>
            <a:r>
              <a:rPr lang="fa-IR" b="1" dirty="0" smtClean="0">
                <a:cs typeface="Nazanin" pitchFamily="2" charset="-78"/>
              </a:rPr>
              <a:t> حفاظت </a:t>
            </a:r>
            <a:r>
              <a:rPr lang="fa-IR" b="1" dirty="0" err="1" smtClean="0">
                <a:cs typeface="Nazanin" pitchFamily="2" charset="-78"/>
              </a:rPr>
              <a:t>فردي</a:t>
            </a:r>
            <a:r>
              <a:rPr lang="fa-IR" b="1" dirty="0" smtClean="0">
                <a:cs typeface="Nazanin" pitchFamily="2" charset="-78"/>
              </a:rPr>
              <a:t> مانند روپوش، </a:t>
            </a:r>
            <a:r>
              <a:rPr lang="fa-IR" b="1" dirty="0" err="1" smtClean="0">
                <a:cs typeface="Nazanin" pitchFamily="2" charset="-78"/>
              </a:rPr>
              <a:t>دستكش</a:t>
            </a:r>
            <a:r>
              <a:rPr lang="fa-IR" b="1" dirty="0" smtClean="0">
                <a:cs typeface="Nazanin" pitchFamily="2" charset="-78"/>
              </a:rPr>
              <a:t>،‌ </a:t>
            </a:r>
            <a:r>
              <a:rPr lang="fa-IR" b="1" dirty="0" err="1" smtClean="0">
                <a:cs typeface="Nazanin" pitchFamily="2" charset="-78"/>
              </a:rPr>
              <a:t>ماسك</a:t>
            </a:r>
            <a:r>
              <a:rPr lang="fa-IR" b="1" dirty="0" smtClean="0">
                <a:cs typeface="Nazanin" pitchFamily="2" charset="-78"/>
              </a:rPr>
              <a:t> </a:t>
            </a:r>
            <a:r>
              <a:rPr lang="fa-IR" b="1" dirty="0" err="1" smtClean="0">
                <a:cs typeface="Nazanin" pitchFamily="2" charset="-78"/>
              </a:rPr>
              <a:t>هاي</a:t>
            </a:r>
            <a:r>
              <a:rPr lang="fa-IR" b="1" dirty="0" smtClean="0">
                <a:cs typeface="Nazanin" pitchFamily="2" charset="-78"/>
              </a:rPr>
              <a:t> </a:t>
            </a:r>
            <a:r>
              <a:rPr lang="fa-IR" b="1" dirty="0" err="1" smtClean="0">
                <a:cs typeface="Nazanin" pitchFamily="2" charset="-78"/>
              </a:rPr>
              <a:t>كمك</a:t>
            </a:r>
            <a:r>
              <a:rPr lang="fa-IR" b="1" dirty="0" smtClean="0">
                <a:cs typeface="Nazanin" pitchFamily="2" charset="-78"/>
              </a:rPr>
              <a:t> </a:t>
            </a:r>
            <a:r>
              <a:rPr lang="fa-IR" b="1" dirty="0" err="1" smtClean="0">
                <a:cs typeface="Nazanin" pitchFamily="2" charset="-78"/>
              </a:rPr>
              <a:t>تنفسي</a:t>
            </a:r>
            <a:r>
              <a:rPr lang="fa-IR" b="1" dirty="0" smtClean="0">
                <a:cs typeface="Nazanin" pitchFamily="2" charset="-78"/>
              </a:rPr>
              <a:t> (</a:t>
            </a:r>
            <a:r>
              <a:rPr lang="fa-IR" b="1" dirty="0" err="1" smtClean="0">
                <a:cs typeface="Nazanin" pitchFamily="2" charset="-78"/>
              </a:rPr>
              <a:t>ماسك</a:t>
            </a:r>
            <a:r>
              <a:rPr lang="fa-IR" b="1" dirty="0" smtClean="0">
                <a:cs typeface="Nazanin" pitchFamily="2" charset="-78"/>
              </a:rPr>
              <a:t> </a:t>
            </a:r>
            <a:r>
              <a:rPr lang="fa-IR" b="1" dirty="0" err="1" smtClean="0">
                <a:cs typeface="Nazanin" pitchFamily="2" charset="-78"/>
              </a:rPr>
              <a:t>داراي</a:t>
            </a:r>
            <a:r>
              <a:rPr lang="fa-IR" b="1" dirty="0" smtClean="0">
                <a:cs typeface="Nazanin" pitchFamily="2" charset="-78"/>
              </a:rPr>
              <a:t> </a:t>
            </a:r>
            <a:r>
              <a:rPr lang="fa-IR" b="1" dirty="0" err="1" smtClean="0">
                <a:cs typeface="Nazanin" pitchFamily="2" charset="-78"/>
              </a:rPr>
              <a:t>فيلتر</a:t>
            </a:r>
            <a:r>
              <a:rPr lang="fa-IR" b="1" dirty="0" smtClean="0">
                <a:cs typeface="Nazanin" pitchFamily="2" charset="-78"/>
              </a:rPr>
              <a:t> </a:t>
            </a:r>
            <a:r>
              <a:rPr lang="fa-IR" b="1" dirty="0" err="1" smtClean="0">
                <a:cs typeface="Nazanin" pitchFamily="2" charset="-78"/>
              </a:rPr>
              <a:t>هپا</a:t>
            </a:r>
            <a:r>
              <a:rPr lang="fa-IR" b="1" dirty="0" smtClean="0">
                <a:cs typeface="Nazanin" pitchFamily="2" charset="-78"/>
              </a:rPr>
              <a:t> </a:t>
            </a:r>
            <a:r>
              <a:rPr lang="en-US" b="1" dirty="0" smtClean="0">
                <a:cs typeface="Nazanin" pitchFamily="2" charset="-78"/>
              </a:rPr>
              <a:t>(N95,N99)</a:t>
            </a:r>
            <a:r>
              <a:rPr lang="fa-IR" b="1" dirty="0" smtClean="0">
                <a:cs typeface="Nazanin" pitchFamily="2" charset="-78"/>
              </a:rPr>
              <a:t>)،‌ حفاظ صورت، روكش </a:t>
            </a:r>
            <a:r>
              <a:rPr lang="fa-IR" b="1" dirty="0" err="1" smtClean="0">
                <a:cs typeface="Nazanin" pitchFamily="2" charset="-78"/>
              </a:rPr>
              <a:t>كفش</a:t>
            </a:r>
            <a:r>
              <a:rPr lang="fa-IR" b="1" dirty="0" smtClean="0">
                <a:cs typeface="Nazanin" pitchFamily="2" charset="-78"/>
              </a:rPr>
              <a:t>، </a:t>
            </a:r>
            <a:r>
              <a:rPr lang="fa-IR" b="1" dirty="0" err="1" smtClean="0">
                <a:cs typeface="Nazanin" pitchFamily="2" charset="-78"/>
              </a:rPr>
              <a:t>عينك</a:t>
            </a:r>
            <a:r>
              <a:rPr lang="fa-IR" b="1" dirty="0" smtClean="0">
                <a:cs typeface="Nazanin" pitchFamily="2" charset="-78"/>
              </a:rPr>
              <a:t> </a:t>
            </a:r>
            <a:r>
              <a:rPr lang="fa-IR" b="1" dirty="0" err="1" smtClean="0">
                <a:cs typeface="Nazanin" pitchFamily="2" charset="-78"/>
              </a:rPr>
              <a:t>ايمني</a:t>
            </a:r>
            <a:r>
              <a:rPr lang="fa-IR" b="1" dirty="0" smtClean="0">
                <a:cs typeface="Nazanin" pitchFamily="2" charset="-78"/>
              </a:rPr>
              <a:t> و </a:t>
            </a:r>
            <a:r>
              <a:rPr lang="fa-IR" b="1" dirty="0" err="1" smtClean="0">
                <a:cs typeface="Nazanin" pitchFamily="2" charset="-78"/>
              </a:rPr>
              <a:t>عينك</a:t>
            </a:r>
            <a:r>
              <a:rPr lang="fa-IR" b="1" dirty="0" smtClean="0">
                <a:cs typeface="Nazanin" pitchFamily="2" charset="-78"/>
              </a:rPr>
              <a:t> حفاظ دار و.... </a:t>
            </a:r>
            <a:r>
              <a:rPr lang="fa-IR" b="1" dirty="0" err="1" smtClean="0">
                <a:cs typeface="Nazanin" pitchFamily="2" charset="-78"/>
              </a:rPr>
              <a:t>ونيز</a:t>
            </a:r>
            <a:r>
              <a:rPr lang="fa-IR" b="1" dirty="0" smtClean="0">
                <a:cs typeface="Nazanin" pitchFamily="2" charset="-78"/>
              </a:rPr>
              <a:t> استفاده از </a:t>
            </a:r>
            <a:r>
              <a:rPr lang="fa-IR" b="1" dirty="0" err="1" smtClean="0">
                <a:cs typeface="Nazanin" pitchFamily="2" charset="-78"/>
              </a:rPr>
              <a:t>هودهاي</a:t>
            </a:r>
            <a:r>
              <a:rPr lang="fa-IR" b="1" dirty="0" smtClean="0">
                <a:cs typeface="Nazanin" pitchFamily="2" charset="-78"/>
              </a:rPr>
              <a:t> </a:t>
            </a:r>
            <a:r>
              <a:rPr lang="fa-IR" b="1" dirty="0" err="1" smtClean="0">
                <a:cs typeface="Nazanin" pitchFamily="2" charset="-78"/>
              </a:rPr>
              <a:t>ايمني</a:t>
            </a:r>
            <a:r>
              <a:rPr lang="fa-IR" b="1" dirty="0" smtClean="0">
                <a:cs typeface="Nazanin" pitchFamily="2" charset="-78"/>
              </a:rPr>
              <a:t> </a:t>
            </a:r>
            <a:r>
              <a:rPr lang="fa-IR" b="1" dirty="0" err="1" smtClean="0">
                <a:cs typeface="Nazanin" pitchFamily="2" charset="-78"/>
              </a:rPr>
              <a:t>بيولوژيك</a:t>
            </a:r>
            <a:endParaRPr lang="fa-IR" b="1" dirty="0" smtClean="0">
              <a:cs typeface="Nazanin" pitchFamily="2" charset="-78"/>
            </a:endParaRPr>
          </a:p>
          <a:p>
            <a:pPr algn="justLow"/>
            <a:r>
              <a:rPr lang="fa-IR" b="1" dirty="0" smtClean="0">
                <a:cs typeface="B Nazanin" pitchFamily="2" charset="-78"/>
              </a:rPr>
              <a:t>عدم فعالیت در صورت حاملگي، نقص سيستم ايمني</a:t>
            </a:r>
            <a:r>
              <a:rPr lang="fa-IR" b="1" dirty="0" smtClean="0">
                <a:cs typeface="Nazanin" pitchFamily="2" charset="-78"/>
              </a:rPr>
              <a:t>، وجود بيماري هاي ديگر مانند ابتلا به بيماري ايدز در كاركنان و غيره</a:t>
            </a:r>
          </a:p>
          <a:p>
            <a:pPr algn="justLow"/>
            <a:endParaRPr lang="fa-IR" b="1" dirty="0" smtClean="0">
              <a:cs typeface="Nazanin" pitchFamily="2" charset="-78"/>
            </a:endParaRPr>
          </a:p>
          <a:p>
            <a:pPr algn="justLow"/>
            <a:endParaRPr lang="fa-IR" dirty="0"/>
          </a:p>
        </p:txBody>
      </p:sp>
      <p:sp>
        <p:nvSpPr>
          <p:cNvPr id="3" name="Title 2"/>
          <p:cNvSpPr>
            <a:spLocks noGrp="1"/>
          </p:cNvSpPr>
          <p:nvPr>
            <p:ph type="title"/>
          </p:nvPr>
        </p:nvSpPr>
        <p:spPr/>
        <p:txBody>
          <a:bodyPr/>
          <a:lstStyle/>
          <a:p>
            <a:endParaRPr lang="fa-IR"/>
          </a:p>
        </p:txBody>
      </p:sp>
    </p:spTree>
    <p:extLst>
      <p:ext uri="{BB962C8B-B14F-4D97-AF65-F5344CB8AC3E}">
        <p14:creationId xmlns:p14="http://schemas.microsoft.com/office/powerpoint/2010/main" val="33039717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8760"/>
            <a:ext cx="8229600" cy="4827240"/>
          </a:xfrm>
        </p:spPr>
        <p:txBody>
          <a:bodyPr>
            <a:normAutofit/>
          </a:bodyPr>
          <a:lstStyle/>
          <a:p>
            <a:pPr algn="justLow"/>
            <a:r>
              <a:rPr lang="fa-IR" b="1" dirty="0" smtClean="0">
                <a:cs typeface="Nazanin" pitchFamily="2" charset="-78"/>
              </a:rPr>
              <a:t>گروه خطر يكي از عواملي است كه در ارزيابي خطر و تعيين سطح ايمني زيستي مهم است.</a:t>
            </a:r>
          </a:p>
          <a:p>
            <a:pPr algn="justLow"/>
            <a:r>
              <a:rPr lang="fa-IR" b="1" dirty="0" smtClean="0">
                <a:cs typeface="Nazanin" pitchFamily="2" charset="-78"/>
              </a:rPr>
              <a:t>گروه خطر 1</a:t>
            </a:r>
          </a:p>
          <a:p>
            <a:pPr algn="justLow">
              <a:buNone/>
            </a:pPr>
            <a:r>
              <a:rPr lang="fa-IR" b="1" dirty="0" smtClean="0">
                <a:cs typeface="Nazanin" pitchFamily="2" charset="-78"/>
              </a:rPr>
              <a:t>    </a:t>
            </a:r>
            <a:r>
              <a:rPr lang="ar-SA" b="1" dirty="0" smtClean="0">
                <a:cs typeface="Nazanin" pitchFamily="2" charset="-78"/>
              </a:rPr>
              <a:t>شامل ميكرو ارگانيسم هايي</a:t>
            </a:r>
            <a:r>
              <a:rPr lang="fa-IR" b="1" dirty="0" smtClean="0">
                <a:cs typeface="Nazanin" pitchFamily="2" charset="-78"/>
              </a:rPr>
              <a:t> است</a:t>
            </a:r>
            <a:r>
              <a:rPr lang="ar-SA" b="1" dirty="0" smtClean="0">
                <a:cs typeface="Nazanin" pitchFamily="2" charset="-78"/>
              </a:rPr>
              <a:t> كه براي جامعه و افراد خطرناك نبوده و يا خطر خيلي كمي ايجاد مي كن</a:t>
            </a:r>
            <a:r>
              <a:rPr lang="fa-IR" b="1" dirty="0" smtClean="0">
                <a:cs typeface="Nazanin" pitchFamily="2" charset="-78"/>
              </a:rPr>
              <a:t>ن</a:t>
            </a:r>
            <a:r>
              <a:rPr lang="ar-SA" b="1" dirty="0" smtClean="0">
                <a:cs typeface="Nazanin" pitchFamily="2" charset="-78"/>
              </a:rPr>
              <a:t>د و تاكنون مشاهده  نشده كه سبب ايجاد بيماري در انسان و يا حيوان گردد.</a:t>
            </a:r>
            <a:r>
              <a:rPr lang="fa-IR" b="1" dirty="0" smtClean="0">
                <a:cs typeface="Nazanin" pitchFamily="2" charset="-78"/>
              </a:rPr>
              <a:t>(باسيلوس سوبتيليس)</a:t>
            </a:r>
            <a:endParaRPr lang="en-US" b="1" dirty="0" smtClean="0">
              <a:cs typeface="Nazanin" pitchFamily="2" charset="-78"/>
            </a:endParaRPr>
          </a:p>
          <a:p>
            <a:pPr algn="justLow"/>
            <a:endParaRPr lang="en-US" b="1" dirty="0" smtClean="0">
              <a:cs typeface="Nazanin" pitchFamily="2" charset="-78"/>
            </a:endParaRPr>
          </a:p>
          <a:p>
            <a:pPr algn="justLow"/>
            <a:endParaRPr lang="fa-IR" b="1" dirty="0">
              <a:cs typeface="Nazanin" pitchFamily="2" charset="-78"/>
            </a:endParaRPr>
          </a:p>
        </p:txBody>
      </p:sp>
      <p:sp>
        <p:nvSpPr>
          <p:cNvPr id="3" name="Title 2"/>
          <p:cNvSpPr>
            <a:spLocks noGrp="1"/>
          </p:cNvSpPr>
          <p:nvPr>
            <p:ph type="title"/>
          </p:nvPr>
        </p:nvSpPr>
        <p:spPr>
          <a:xfrm>
            <a:off x="467544" y="0"/>
            <a:ext cx="8229600" cy="1440160"/>
          </a:xfrm>
        </p:spPr>
        <p:txBody>
          <a:bodyPr>
            <a:normAutofit/>
          </a:bodyPr>
          <a:lstStyle/>
          <a:p>
            <a:pPr algn="r"/>
            <a:r>
              <a:rPr lang="fa-IR" sz="2400" b="1" dirty="0" smtClean="0">
                <a:solidFill>
                  <a:schemeClr val="accent6">
                    <a:lumMod val="75000"/>
                  </a:schemeClr>
                </a:solidFill>
                <a:cs typeface="Nazanin" pitchFamily="2" charset="-78"/>
              </a:rPr>
              <a:t>طبقه بندي  ميكروارگانيسم ها ي عفونت زا بر اساس گروه خطر ميكروبي</a:t>
            </a:r>
          </a:p>
        </p:txBody>
      </p:sp>
    </p:spTree>
    <p:extLst>
      <p:ext uri="{BB962C8B-B14F-4D97-AF65-F5344CB8AC3E}">
        <p14:creationId xmlns:p14="http://schemas.microsoft.com/office/powerpoint/2010/main" val="27182366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2736"/>
            <a:ext cx="8229600" cy="4954555"/>
          </a:xfrm>
        </p:spPr>
        <p:txBody>
          <a:bodyPr>
            <a:normAutofit/>
          </a:bodyPr>
          <a:lstStyle/>
          <a:p>
            <a:pPr algn="justLow">
              <a:buNone/>
            </a:pPr>
            <a:endParaRPr lang="fa-IR" b="1" dirty="0" smtClean="0">
              <a:cs typeface="Nazanin" pitchFamily="2" charset="-78"/>
            </a:endParaRPr>
          </a:p>
          <a:p>
            <a:pPr algn="justLow">
              <a:buNone/>
            </a:pPr>
            <a:r>
              <a:rPr lang="fa-IR" b="1" dirty="0" smtClean="0">
                <a:cs typeface="Nazanin" pitchFamily="2" charset="-78"/>
              </a:rPr>
              <a:t> گروه خطر2 </a:t>
            </a:r>
          </a:p>
          <a:p>
            <a:pPr algn="justLow">
              <a:buNone/>
            </a:pPr>
            <a:r>
              <a:rPr lang="fa-IR" b="1" dirty="0" smtClean="0">
                <a:cs typeface="Nazanin" pitchFamily="2" charset="-78"/>
              </a:rPr>
              <a:t> </a:t>
            </a:r>
            <a:r>
              <a:rPr lang="ar-SA" b="1" dirty="0" smtClean="0">
                <a:cs typeface="Nazanin" pitchFamily="2" charset="-78"/>
              </a:rPr>
              <a:t>شامل ميكروارگانيسم هايي </a:t>
            </a:r>
            <a:r>
              <a:rPr lang="fa-IR" b="1" dirty="0" smtClean="0">
                <a:cs typeface="Nazanin" pitchFamily="2" charset="-78"/>
              </a:rPr>
              <a:t>است</a:t>
            </a:r>
            <a:r>
              <a:rPr lang="ar-SA" b="1" dirty="0" smtClean="0">
                <a:cs typeface="Nazanin" pitchFamily="2" charset="-78"/>
              </a:rPr>
              <a:t> كه خطر متوسط براي فرد و خطر كمي براي جامعه ايجاد مي كنند. </a:t>
            </a:r>
            <a:endParaRPr lang="en-US" b="1" dirty="0" smtClean="0">
              <a:cs typeface="Nazanin" pitchFamily="2" charset="-78"/>
            </a:endParaRPr>
          </a:p>
          <a:p>
            <a:pPr algn="justLow">
              <a:buNone/>
            </a:pPr>
            <a:r>
              <a:rPr lang="fa-IR" b="1" dirty="0" smtClean="0">
                <a:cs typeface="Nazanin" pitchFamily="2" charset="-78"/>
              </a:rPr>
              <a:t>     </a:t>
            </a:r>
            <a:r>
              <a:rPr lang="ar-SA" b="1" dirty="0" smtClean="0">
                <a:cs typeface="Nazanin" pitchFamily="2" charset="-78"/>
              </a:rPr>
              <a:t>در اين گروه عوامل بيماريزايي قرار مي گيرند كه مي تواند باعث ايجاد بيماري در انسان و يا حيوان شود اما تاكنون مشاهده نگرديده كه يك خطر جدي براي كاركنان، افراد جامعه، حيوانات اهلي و يا محيط زيست ايجاد نمايد. البته ممكن است در تماس با افراد سبب ايجاد عفونت جدي گردند، اما </a:t>
            </a:r>
            <a:r>
              <a:rPr lang="ar-SA" b="1" dirty="0" smtClean="0">
                <a:solidFill>
                  <a:schemeClr val="accent2">
                    <a:lumMod val="50000"/>
                  </a:schemeClr>
                </a:solidFill>
                <a:cs typeface="Nazanin" pitchFamily="2" charset="-78"/>
              </a:rPr>
              <a:t>معالجات موثر </a:t>
            </a:r>
            <a:r>
              <a:rPr lang="ar-SA" b="1" dirty="0" smtClean="0">
                <a:cs typeface="Nazanin" pitchFamily="2" charset="-78"/>
              </a:rPr>
              <a:t>بوده و </a:t>
            </a:r>
            <a:r>
              <a:rPr lang="ar-SA" b="1" dirty="0" smtClean="0">
                <a:solidFill>
                  <a:schemeClr val="accent2">
                    <a:lumMod val="50000"/>
                  </a:schemeClr>
                </a:solidFill>
                <a:cs typeface="Nazanin" pitchFamily="2" charset="-78"/>
              </a:rPr>
              <a:t>اقدامات پيشگيرانه </a:t>
            </a:r>
            <a:r>
              <a:rPr lang="ar-SA" b="1" dirty="0" smtClean="0">
                <a:cs typeface="Nazanin" pitchFamily="2" charset="-78"/>
              </a:rPr>
              <a:t>در دسترس مي‌باشد و خطر گسترش عفونت محدود است.</a:t>
            </a:r>
            <a:r>
              <a:rPr lang="fa-IR" b="1" dirty="0" smtClean="0">
                <a:cs typeface="Nazanin" pitchFamily="2" charset="-78"/>
              </a:rPr>
              <a:t>(سالمونلاوآنفلوانزا و...)</a:t>
            </a:r>
            <a:endParaRPr lang="en-US" b="1" dirty="0" smtClean="0">
              <a:cs typeface="Nazanin" pitchFamily="2" charset="-78"/>
            </a:endParaRPr>
          </a:p>
          <a:p>
            <a:pPr algn="justLow">
              <a:buNone/>
            </a:pPr>
            <a:r>
              <a:rPr lang="ar-SA" b="1" dirty="0" smtClean="0">
                <a:cs typeface="Nazanin" pitchFamily="2" charset="-78"/>
              </a:rPr>
              <a:t> </a:t>
            </a:r>
            <a:endParaRPr lang="en-US" b="1" dirty="0" smtClean="0">
              <a:cs typeface="Nazanin" pitchFamily="2" charset="-78"/>
            </a:endParaRPr>
          </a:p>
          <a:p>
            <a:endParaRPr lang="fa-IR" dirty="0"/>
          </a:p>
        </p:txBody>
      </p:sp>
    </p:spTree>
    <p:extLst>
      <p:ext uri="{BB962C8B-B14F-4D97-AF65-F5344CB8AC3E}">
        <p14:creationId xmlns:p14="http://schemas.microsoft.com/office/powerpoint/2010/main" val="15465121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307</TotalTime>
  <Words>2228</Words>
  <Application>Microsoft Office PowerPoint</Application>
  <PresentationFormat>On-screen Show (4:3)</PresentationFormat>
  <Paragraphs>157</Paragraphs>
  <Slides>41</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Concourse</vt:lpstr>
      <vt:lpstr>Photo Editor Photo</vt:lpstr>
      <vt:lpstr>کارگاه آموزشی </vt:lpstr>
      <vt:lpstr>PowerPoint Presentation</vt:lpstr>
      <vt:lpstr> </vt:lpstr>
      <vt:lpstr>PowerPoint Presentation</vt:lpstr>
      <vt:lpstr>PowerPoint Presentation</vt:lpstr>
      <vt:lpstr>PowerPoint Presentation</vt:lpstr>
      <vt:lpstr>PowerPoint Presentation</vt:lpstr>
      <vt:lpstr>طبقه بندي  ميكروارگانيسم ها ي عفونت زا بر اساس گروه خطر ميكروبي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انواع ماسک های حفاظتی</vt:lpstr>
      <vt:lpstr>PowerPoint Presentation</vt:lpstr>
      <vt:lpstr>PowerPoint Presentation</vt:lpstr>
      <vt:lpstr>Commercial media transport</vt:lpstr>
      <vt:lpstr>PowerPoint Presentation</vt:lpstr>
      <vt:lpstr>holding the swab properly</vt:lpstr>
      <vt:lpstr>PowerPoint Presentation</vt:lpstr>
      <vt:lpstr>PowerPoint Presentation</vt:lpstr>
      <vt:lpstr>Throat swab  (posterior pharyngeal swab)</vt:lpstr>
      <vt:lpstr>Nasopharyngeal swab</vt:lpstr>
      <vt:lpstr>PowerPoint Presentation</vt:lpstr>
      <vt:lpstr>راهنماي ايمني جهت انتقال نمونه هاي عفوني </vt:lpstr>
      <vt:lpstr>مواد عفوني به دو گروهB A,تقسيم مي شوند </vt:lpstr>
      <vt:lpstr>روش بسته بندي </vt:lpstr>
      <vt:lpstr>برروي اين محفظه بايد مشخصات ذيل درج گردد</vt:lpstr>
      <vt:lpstr>PowerPoint Presentation</vt:lpstr>
      <vt:lpstr>PowerPoint Presentation</vt:lpstr>
      <vt:lpstr>PowerPoint Presentation</vt:lpstr>
      <vt:lpstr>اشکالات نمونه های ارسالی در مرکز ملی انفلوانزا</vt:lpstr>
      <vt:lpstr>اشکالات نمونه های ارسالی در مرکز ملی انفلوانزا</vt:lpstr>
      <vt:lpstr>اشکالات نمونه های ارسالی در مرکز ملی انفلوانزا</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Jadidian</dc:creator>
  <cp:lastModifiedBy>Jadidian</cp:lastModifiedBy>
  <cp:revision>64</cp:revision>
  <dcterms:created xsi:type="dcterms:W3CDTF">2015-03-11T05:28:17Z</dcterms:created>
  <dcterms:modified xsi:type="dcterms:W3CDTF">2015-12-15T04:28:44Z</dcterms:modified>
</cp:coreProperties>
</file>