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4" r:id="rId9"/>
    <p:sldId id="285" r:id="rId10"/>
    <p:sldId id="301" r:id="rId11"/>
    <p:sldId id="286" r:id="rId12"/>
    <p:sldId id="287" r:id="rId13"/>
    <p:sldId id="296" r:id="rId14"/>
    <p:sldId id="299" r:id="rId15"/>
    <p:sldId id="300" r:id="rId16"/>
    <p:sldId id="257" r:id="rId17"/>
    <p:sldId id="258" r:id="rId18"/>
    <p:sldId id="273" r:id="rId19"/>
    <p:sldId id="292" r:id="rId20"/>
    <p:sldId id="291" r:id="rId21"/>
    <p:sldId id="290" r:id="rId22"/>
    <p:sldId id="295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820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D9AFD-DF84-41FE-9820-7739D02DC3CD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EADDC-F70A-4D9F-BEAB-17885F06A3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EADDC-F70A-4D9F-BEAB-17885F06A3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470025"/>
          </a:xfrm>
        </p:spPr>
        <p:txBody>
          <a:bodyPr>
            <a:noAutofit/>
          </a:bodyPr>
          <a:lstStyle/>
          <a:p>
            <a:r>
              <a:rPr lang="en-US" altLang="ar-SA" sz="4400" b="1" dirty="0" smtClean="0">
                <a:solidFill>
                  <a:schemeClr val="accent3">
                    <a:shade val="75000"/>
                  </a:schemeClr>
                </a:solidFill>
              </a:rPr>
              <a:t>OCCUPATIONAL RESPIRATORY DISEASES</a:t>
            </a:r>
            <a:endParaRPr lang="en-US" sz="4400" b="1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5486400"/>
            <a:ext cx="6019800" cy="86042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By: Gh. Pouryaghoub. MD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i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Center for Research on Occupational Diseases (CROD)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Tehran University of Medical Sciences (TUMS) </a:t>
            </a:r>
            <a:endParaRPr kumimoji="0" lang="en-US" sz="16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7649" name="Picture 1" descr="C:\Documents and Settings\GH_POURYAGHOB\Desktop\گلستان\Lung\diagram-of-human-lu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895600"/>
            <a:ext cx="3333750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OCCUPATIONAL LUNG DESEASES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ar-SA" sz="3600" dirty="0" smtClean="0"/>
              <a:t>Asthma</a:t>
            </a:r>
          </a:p>
          <a:p>
            <a:pPr>
              <a:lnSpc>
                <a:spcPct val="150000"/>
              </a:lnSpc>
            </a:pPr>
            <a:r>
              <a:rPr lang="en-US" altLang="ar-SA" sz="3600" dirty="0" smtClean="0"/>
              <a:t>Pneumoconiosis</a:t>
            </a:r>
          </a:p>
          <a:p>
            <a:pPr lvl="2">
              <a:lnSpc>
                <a:spcPct val="150000"/>
              </a:lnSpc>
            </a:pPr>
            <a:r>
              <a:rPr lang="en-US" altLang="ar-SA" sz="2900" dirty="0" smtClean="0"/>
              <a:t>Silicosis</a:t>
            </a:r>
          </a:p>
          <a:p>
            <a:pPr lvl="2">
              <a:lnSpc>
                <a:spcPct val="150000"/>
              </a:lnSpc>
            </a:pPr>
            <a:r>
              <a:rPr lang="en-US" altLang="ar-SA" sz="2900" dirty="0" smtClean="0"/>
              <a:t>Asbestosis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OCCUPATIONAL ASTHMA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ar-SA" sz="2800" dirty="0" smtClean="0"/>
              <a:t>Definition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Etiologic and Predisposing factors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Diagnosis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Treatment</a:t>
            </a:r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Prevention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PNEUMOCONIOSIS</a:t>
            </a:r>
            <a:endParaRPr lang="en-US" altLang="ar-SA" sz="36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01752" y="1828800"/>
            <a:ext cx="40386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SA" u="sng" dirty="0">
                <a:solidFill>
                  <a:srgbClr val="FF0000"/>
                </a:solidFill>
              </a:rPr>
              <a:t>BENIGN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Iron oxide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Tin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Barium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Antimony</a:t>
            </a:r>
          </a:p>
          <a:p>
            <a:r>
              <a:rPr lang="en-US" altLang="ar-SA" dirty="0">
                <a:solidFill>
                  <a:srgbClr val="000000"/>
                </a:solidFill>
                <a:effectLst/>
              </a:rPr>
              <a:t>Zirconium</a:t>
            </a:r>
          </a:p>
          <a:p>
            <a:r>
              <a:rPr lang="en-US" altLang="ar-SA" dirty="0" smtClean="0">
                <a:solidFill>
                  <a:srgbClr val="000000"/>
                </a:solidFill>
                <a:effectLst/>
              </a:rPr>
              <a:t>Titanium</a:t>
            </a:r>
            <a:endParaRPr lang="en-US" altLang="ar-SA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ar-SA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en-US" u="sng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4038600" cy="3733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ar-SA" u="sng" dirty="0" smtClean="0">
                <a:solidFill>
                  <a:srgbClr val="FF0000"/>
                </a:solidFill>
              </a:rPr>
              <a:t>COLLAGENOUS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Silica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Asbestos</a:t>
            </a:r>
            <a:endParaRPr lang="en-US" altLang="ar-SA" dirty="0" smtClean="0">
              <a:solidFill>
                <a:srgbClr val="000000"/>
              </a:solidFill>
            </a:endParaRPr>
          </a:p>
          <a:p>
            <a:r>
              <a:rPr lang="en-US" altLang="ar-SA" dirty="0" smtClean="0">
                <a:solidFill>
                  <a:srgbClr val="000000"/>
                </a:solidFill>
              </a:rPr>
              <a:t>Coal dust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Talk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Beryllium</a:t>
            </a:r>
          </a:p>
          <a:p>
            <a:r>
              <a:rPr lang="en-US" altLang="ar-SA" dirty="0" smtClean="0">
                <a:solidFill>
                  <a:srgbClr val="000000"/>
                </a:solidFill>
              </a:rPr>
              <a:t>Aluminum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altLang="ar-SA" sz="3600" b="1" dirty="0" smtClean="0"/>
              <a:t>SILICOSIS</a:t>
            </a:r>
            <a:endParaRPr lang="en-US" altLang="ar-SA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981200"/>
            <a:ext cx="8503920" cy="4117848"/>
          </a:xfrm>
        </p:spPr>
        <p:txBody>
          <a:bodyPr/>
          <a:lstStyle/>
          <a:p>
            <a:r>
              <a:rPr lang="en-US" altLang="ar-SA" dirty="0" smtClean="0"/>
              <a:t>CHRONIC or CLASSICAL</a:t>
            </a:r>
          </a:p>
          <a:p>
            <a:endParaRPr lang="en-US" altLang="ar-SA" dirty="0" smtClean="0"/>
          </a:p>
          <a:p>
            <a:r>
              <a:rPr lang="en-US" altLang="ar-SA" dirty="0" smtClean="0"/>
              <a:t>ACCELERATED</a:t>
            </a:r>
          </a:p>
          <a:p>
            <a:endParaRPr lang="en-US" altLang="ar-SA" dirty="0" smtClean="0"/>
          </a:p>
          <a:p>
            <a:r>
              <a:rPr lang="en-US" altLang="ar-SA" dirty="0" smtClean="0"/>
              <a:t>ACUTE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Exposure to free crystalline silica 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b="1" dirty="0" smtClean="0"/>
              <a:t>OCCUPATIONAL EXPOSUER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1752" y="1371600"/>
            <a:ext cx="5032248" cy="495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ar-SA" sz="2800" dirty="0" smtClean="0"/>
              <a:t>Foundry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Mining, </a:t>
            </a:r>
            <a:r>
              <a:rPr lang="en-US" altLang="ar-SA" sz="2800" dirty="0" smtClean="0"/>
              <a:t>Tunneling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Abrasives, Sand </a:t>
            </a:r>
            <a:r>
              <a:rPr lang="en-US" altLang="ar-SA" sz="2800" dirty="0" smtClean="0"/>
              <a:t>blasting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Stone cutting, </a:t>
            </a:r>
            <a:r>
              <a:rPr lang="en-US" altLang="ar-SA" sz="2800" dirty="0" smtClean="0"/>
              <a:t>Polishing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/>
              <a:t>Glass </a:t>
            </a:r>
            <a:r>
              <a:rPr lang="en-US" altLang="ar-SA" sz="2800" dirty="0" smtClean="0"/>
              <a:t>manufacturing</a:t>
            </a:r>
            <a:endParaRPr lang="en-US" altLang="ar-SA" sz="2800" dirty="0"/>
          </a:p>
          <a:p>
            <a:pPr>
              <a:lnSpc>
                <a:spcPct val="150000"/>
              </a:lnSpc>
            </a:pPr>
            <a:r>
              <a:rPr lang="en-US" altLang="ar-SA" sz="2800" dirty="0" smtClean="0"/>
              <a:t>Ceramics</a:t>
            </a:r>
            <a:endParaRPr lang="en-US" sz="2800" dirty="0"/>
          </a:p>
        </p:txBody>
      </p:sp>
      <p:pic>
        <p:nvPicPr>
          <p:cNvPr id="8" name="Picture 5" descr="pe01838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lum bright="6000" contrast="-6000"/>
          </a:blip>
          <a:srcRect/>
          <a:stretch>
            <a:fillRect/>
          </a:stretch>
        </p:blipFill>
        <p:spPr>
          <a:xfrm>
            <a:off x="5374741" y="1977876"/>
            <a:ext cx="3616859" cy="3468986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SILICOSIS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mortality and morbidity</a:t>
            </a:r>
          </a:p>
          <a:p>
            <a:endParaRPr lang="en-US" sz="2000" dirty="0" smtClean="0"/>
          </a:p>
          <a:p>
            <a:r>
              <a:rPr lang="en-US" dirty="0" smtClean="0"/>
              <a:t>Preventable by avoidance of exposure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Medical surveillance is one of the main parts of its primary prevention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WHO and ILO joint program 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133600"/>
            <a:ext cx="8503920" cy="3965448"/>
          </a:xfrm>
        </p:spPr>
        <p:txBody>
          <a:bodyPr/>
          <a:lstStyle/>
          <a:p>
            <a:r>
              <a:rPr lang="en-US" dirty="0" smtClean="0"/>
              <a:t>"International Program on Global Elimination of Silicosis“ (since 1995)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of the main parts of this program is the formulation of national and regional action plans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6552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Diagnostic Criteria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10600" cy="5257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Based on physician potential experience &amp; knowledge and the following criteria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History of significant exposure to silica dust</a:t>
            </a:r>
          </a:p>
          <a:p>
            <a:pPr algn="ctr">
              <a:buNone/>
            </a:pPr>
            <a:r>
              <a:rPr lang="en-US" dirty="0" smtClean="0"/>
              <a:t> AND</a:t>
            </a:r>
          </a:p>
          <a:p>
            <a:r>
              <a:rPr lang="en-US" dirty="0" smtClean="0"/>
              <a:t>A chest X-ray compatible with silicosis </a:t>
            </a:r>
          </a:p>
          <a:p>
            <a:pPr algn="ctr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Rule out other diseases that may mimic silicosis</a:t>
            </a:r>
            <a:endParaRPr lang="en-US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Anatomy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Upper respiratory tract: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nasal passages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pharynx and associated structures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Lower respiratory tract: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Larynx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Trachea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Bronchi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Bronchioles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alveolar ducts and alveoli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13" y="-1111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600" b="1" dirty="0" smtClean="0"/>
              <a:t>ASBESTOSIS</a:t>
            </a:r>
            <a:endParaRPr lang="en-US" altLang="ar-S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839200" cy="4953000"/>
          </a:xfrm>
        </p:spPr>
        <p:txBody>
          <a:bodyPr/>
          <a:lstStyle/>
          <a:p>
            <a:pPr lvl="1" algn="ctr">
              <a:buNone/>
            </a:pPr>
            <a:r>
              <a:rPr lang="en-US" altLang="ar-SA" sz="2800" dirty="0" smtClean="0"/>
              <a:t>Inflammatory </a:t>
            </a:r>
            <a:r>
              <a:rPr lang="en-US" altLang="ar-SA" sz="2800" dirty="0" err="1" smtClean="0"/>
              <a:t>granulomatous</a:t>
            </a:r>
            <a:r>
              <a:rPr lang="en-US" altLang="ar-SA" sz="2800" dirty="0" smtClean="0"/>
              <a:t> reactions to asbestos over the course of years</a:t>
            </a:r>
          </a:p>
          <a:p>
            <a:pPr lvl="1" algn="ctr">
              <a:buNone/>
            </a:pPr>
            <a:endParaRPr lang="en-US" altLang="ar-SA" sz="2800" dirty="0" smtClean="0"/>
          </a:p>
          <a:p>
            <a:r>
              <a:rPr lang="en-US" altLang="ar-SA" dirty="0" smtClean="0"/>
              <a:t>Fiber cement production</a:t>
            </a:r>
          </a:p>
          <a:p>
            <a:r>
              <a:rPr lang="en-US" altLang="ar-SA" dirty="0" smtClean="0"/>
              <a:t>Insulation and fire proofing</a:t>
            </a:r>
          </a:p>
          <a:p>
            <a:r>
              <a:rPr lang="en-US" altLang="ar-SA" dirty="0" smtClean="0"/>
              <a:t>Reinforced plastics</a:t>
            </a:r>
          </a:p>
          <a:p>
            <a:r>
              <a:rPr lang="en-US" altLang="ar-SA" dirty="0" smtClean="0"/>
              <a:t>Textiles</a:t>
            </a:r>
          </a:p>
          <a:p>
            <a:r>
              <a:rPr lang="en-US" altLang="ar-SA" dirty="0" smtClean="0"/>
              <a:t>Paper</a:t>
            </a:r>
          </a:p>
          <a:p>
            <a:r>
              <a:rPr lang="en-US" altLang="ar-SA" dirty="0" smtClean="0"/>
              <a:t>Filter</a:t>
            </a:r>
          </a:p>
          <a:p>
            <a:pPr lvl="1"/>
            <a:endParaRPr lang="en-US" alt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 descr="wwf-lung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723" y="0"/>
            <a:ext cx="9132277" cy="68580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Anatomy (Functional)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/>
              <a:buChar char=""/>
              <a:defRPr/>
            </a:pPr>
            <a:r>
              <a:rPr lang="en-US" b="1" dirty="0" smtClean="0"/>
              <a:t>CONDUCTING PORTION</a:t>
            </a:r>
          </a:p>
          <a:p>
            <a:pPr>
              <a:buFont typeface="Wingdings"/>
              <a:buChar char=""/>
              <a:defRPr/>
            </a:pPr>
            <a:endParaRPr lang="en-US" dirty="0" smtClean="0"/>
          </a:p>
          <a:p>
            <a:pPr marL="822960" lvl="1" indent="-457200" algn="ctr">
              <a:buNone/>
              <a:defRPr/>
            </a:pPr>
            <a:r>
              <a:rPr lang="en-US" dirty="0" smtClean="0"/>
              <a:t>nasal passages all the way down to terminal bronchioles</a:t>
            </a:r>
          </a:p>
          <a:p>
            <a:pPr algn="ctr">
              <a:buNone/>
              <a:defRPr/>
            </a:pPr>
            <a:endParaRPr lang="en-US" dirty="0" smtClean="0"/>
          </a:p>
          <a:p>
            <a:pPr algn="ctr">
              <a:buNone/>
              <a:defRPr/>
            </a:pPr>
            <a:endParaRPr lang="en-US" dirty="0" smtClean="0"/>
          </a:p>
          <a:p>
            <a:pPr>
              <a:buFont typeface="Wingdings"/>
              <a:buChar char=""/>
              <a:defRPr/>
            </a:pPr>
            <a:r>
              <a:rPr lang="en-US" b="1" dirty="0" smtClean="0"/>
              <a:t>TRANSITIONAL &amp; RESPIRATORY PORTION</a:t>
            </a:r>
          </a:p>
          <a:p>
            <a:pPr>
              <a:buFont typeface="Wingdings"/>
              <a:buChar char=""/>
              <a:defRPr/>
            </a:pPr>
            <a:endParaRPr lang="en-US" dirty="0" smtClean="0"/>
          </a:p>
          <a:p>
            <a:pPr marL="640080" lvl="1" algn="ctr">
              <a:buNone/>
              <a:defRPr/>
            </a:pPr>
            <a:r>
              <a:rPr lang="en-US" dirty="0" smtClean="0"/>
              <a:t> </a:t>
            </a:r>
            <a:r>
              <a:rPr lang="en-US" sz="1800" dirty="0" smtClean="0"/>
              <a:t>respiratory bronchioles, alveolar ducts and alveoli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Respiratory System Functions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70C0"/>
                </a:solidFill>
                <a:cs typeface="Times New Roman" pitchFamily="18" charset="0"/>
              </a:rPr>
              <a:t>ventilation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Air conditioning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Gas exchange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Phonation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Contains receptors for smell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Rids the body of some excess water and heat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Acid-base balance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Pulmonary defense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Metabolism and handling of bioactive materials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Toxic Inhalation by Ventilation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Gases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Vapors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Aerosols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Dust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Mist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Fog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Fume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Smoke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4000" b="1" dirty="0" smtClean="0"/>
              <a:t>TOXIC EFFECTS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altLang="ar-SA" sz="2400" dirty="0" smtClean="0"/>
              <a:t>Dust properties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Site of action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Duration and intensity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Defense mechanisms</a:t>
            </a:r>
          </a:p>
          <a:p>
            <a:pPr>
              <a:lnSpc>
                <a:spcPct val="200000"/>
              </a:lnSpc>
            </a:pPr>
            <a:r>
              <a:rPr lang="en-US" altLang="ar-SA" sz="2400" dirty="0" smtClean="0"/>
              <a:t>Personal factors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4000" b="1" dirty="0" smtClean="0"/>
              <a:t>ANATOMIC SITES</a:t>
            </a:r>
            <a:endParaRPr lang="en-US" altLang="ar-S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Particle size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Geometry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Surface area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Inertia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Electrostatic Charge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Coagulability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Hygroscopy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Solubility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ar-SA" sz="3200" b="1" dirty="0" smtClean="0"/>
              <a:t>ACUTE RESPIRATORY RESPONSES TO TOXINES</a:t>
            </a:r>
            <a:endParaRPr lang="en-US" alt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ar-SA" dirty="0" err="1" smtClean="0"/>
              <a:t>Rhinosinositis</a:t>
            </a:r>
            <a:endParaRPr lang="en-US" altLang="ar-SA" dirty="0" smtClean="0"/>
          </a:p>
          <a:p>
            <a:pPr>
              <a:lnSpc>
                <a:spcPct val="150000"/>
              </a:lnSpc>
            </a:pPr>
            <a:r>
              <a:rPr lang="en-US" altLang="ar-SA" dirty="0" smtClean="0"/>
              <a:t>Laryngitis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Airway obstruction 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Bronchitis</a:t>
            </a:r>
          </a:p>
          <a:p>
            <a:pPr>
              <a:lnSpc>
                <a:spcPct val="150000"/>
              </a:lnSpc>
            </a:pPr>
            <a:r>
              <a:rPr lang="en-US" altLang="ar-SA" dirty="0" err="1" smtClean="0"/>
              <a:t>Alveolitis</a:t>
            </a:r>
            <a:endParaRPr lang="en-US" altLang="ar-SA" dirty="0" smtClean="0"/>
          </a:p>
          <a:p>
            <a:pPr>
              <a:lnSpc>
                <a:spcPct val="150000"/>
              </a:lnSpc>
            </a:pPr>
            <a:r>
              <a:rPr lang="en-US" altLang="ar-SA" dirty="0" smtClean="0"/>
              <a:t>Pulmonary edema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ar-SA" sz="3200" b="1" dirty="0" smtClean="0"/>
              <a:t>CHRONIC RESPIRATORY RESPONSES TO TOXINES</a:t>
            </a:r>
            <a:endParaRPr lang="en-US" altLang="ar-S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ar-SA" dirty="0" smtClean="0"/>
              <a:t>Asthma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Bronchitis</a:t>
            </a:r>
          </a:p>
          <a:p>
            <a:pPr>
              <a:lnSpc>
                <a:spcPct val="150000"/>
              </a:lnSpc>
            </a:pPr>
            <a:r>
              <a:rPr lang="en-US" altLang="ar-SA" dirty="0" err="1" smtClean="0"/>
              <a:t>Parenchymal</a:t>
            </a:r>
            <a:r>
              <a:rPr lang="en-US" altLang="ar-SA" dirty="0" smtClean="0"/>
              <a:t> fibrosis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Pleural fibrosis</a:t>
            </a:r>
          </a:p>
          <a:p>
            <a:pPr>
              <a:lnSpc>
                <a:spcPct val="150000"/>
              </a:lnSpc>
            </a:pPr>
            <a:r>
              <a:rPr lang="en-US" altLang="ar-SA" dirty="0" smtClean="0"/>
              <a:t>Cancer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707</TotalTime>
  <Words>353</Words>
  <Application>Microsoft Office PowerPoint</Application>
  <PresentationFormat>On-screen Show (4:3)</PresentationFormat>
  <Paragraphs>142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OCCUPATIONAL RESPIRATORY DISEASES</vt:lpstr>
      <vt:lpstr>Anatomy</vt:lpstr>
      <vt:lpstr>Anatomy (Functional)</vt:lpstr>
      <vt:lpstr>Respiratory System Functions </vt:lpstr>
      <vt:lpstr>Toxic Inhalation by Ventilation</vt:lpstr>
      <vt:lpstr>TOXIC EFFECTS</vt:lpstr>
      <vt:lpstr>ANATOMIC SITES</vt:lpstr>
      <vt:lpstr>ACUTE RESPIRATORY RESPONSES TO TOXINES</vt:lpstr>
      <vt:lpstr>CHRONIC RESPIRATORY RESPONSES TO TOXINES</vt:lpstr>
      <vt:lpstr>OCCUPATIONAL LUNG DESEASES</vt:lpstr>
      <vt:lpstr>OCCUPATIONAL ASTHMA</vt:lpstr>
      <vt:lpstr>PNEUMOCONIOSIS</vt:lpstr>
      <vt:lpstr>SILICOSIS</vt:lpstr>
      <vt:lpstr>OCCUPATIONAL EXPOSUER</vt:lpstr>
      <vt:lpstr>Slide 15</vt:lpstr>
      <vt:lpstr>SILICOSIS</vt:lpstr>
      <vt:lpstr>WHO and ILO joint program </vt:lpstr>
      <vt:lpstr>Diagnostic Criteria</vt:lpstr>
      <vt:lpstr>Slide 19</vt:lpstr>
      <vt:lpstr>Slide 20</vt:lpstr>
      <vt:lpstr>Slide 21</vt:lpstr>
      <vt:lpstr>ASBESTOSIS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Silicosis Prevention Program in Iran</dc:title>
  <dc:creator/>
  <cp:lastModifiedBy>p</cp:lastModifiedBy>
  <cp:revision>100</cp:revision>
  <dcterms:created xsi:type="dcterms:W3CDTF">2006-08-16T00:00:00Z</dcterms:created>
  <dcterms:modified xsi:type="dcterms:W3CDTF">2014-08-12T07:03:37Z</dcterms:modified>
</cp:coreProperties>
</file>