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39.xml" ContentType="application/vnd.openxmlformats-officedocument.presentationml.slide+xml"/>
  <Override PartName="/ppt/notesSlides/notesSlide8.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38.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9"/>
  </p:notesMasterIdLst>
  <p:sldIdLst>
    <p:sldId id="508" r:id="rId2"/>
    <p:sldId id="507"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70" r:id="rId17"/>
    <p:sldId id="372" r:id="rId18"/>
    <p:sldId id="376" r:id="rId19"/>
    <p:sldId id="377" r:id="rId20"/>
    <p:sldId id="378" r:id="rId21"/>
    <p:sldId id="379" r:id="rId22"/>
    <p:sldId id="380" r:id="rId23"/>
    <p:sldId id="381" r:id="rId24"/>
    <p:sldId id="382" r:id="rId25"/>
    <p:sldId id="383" r:id="rId26"/>
    <p:sldId id="384" r:id="rId27"/>
    <p:sldId id="385" r:id="rId28"/>
    <p:sldId id="386" r:id="rId29"/>
    <p:sldId id="387" r:id="rId30"/>
    <p:sldId id="388" r:id="rId31"/>
    <p:sldId id="389" r:id="rId32"/>
    <p:sldId id="390" r:id="rId33"/>
    <p:sldId id="391" r:id="rId34"/>
    <p:sldId id="392" r:id="rId35"/>
    <p:sldId id="393" r:id="rId36"/>
    <p:sldId id="394" r:id="rId37"/>
    <p:sldId id="395" r:id="rId38"/>
    <p:sldId id="396" r:id="rId39"/>
    <p:sldId id="397" r:id="rId40"/>
    <p:sldId id="398" r:id="rId41"/>
    <p:sldId id="399" r:id="rId42"/>
    <p:sldId id="400" r:id="rId43"/>
    <p:sldId id="401" r:id="rId44"/>
    <p:sldId id="402" r:id="rId45"/>
    <p:sldId id="403" r:id="rId46"/>
    <p:sldId id="404" r:id="rId47"/>
    <p:sldId id="405" r:id="rId48"/>
    <p:sldId id="406" r:id="rId49"/>
    <p:sldId id="407" r:id="rId50"/>
    <p:sldId id="408" r:id="rId51"/>
    <p:sldId id="409" r:id="rId52"/>
    <p:sldId id="410" r:id="rId53"/>
    <p:sldId id="411" r:id="rId54"/>
    <p:sldId id="412" r:id="rId55"/>
    <p:sldId id="413" r:id="rId56"/>
    <p:sldId id="414" r:id="rId57"/>
    <p:sldId id="415" r:id="rId58"/>
    <p:sldId id="416" r:id="rId59"/>
    <p:sldId id="417" r:id="rId60"/>
    <p:sldId id="418" r:id="rId61"/>
    <p:sldId id="419" r:id="rId62"/>
    <p:sldId id="420" r:id="rId63"/>
    <p:sldId id="421" r:id="rId64"/>
    <p:sldId id="422" r:id="rId65"/>
    <p:sldId id="423" r:id="rId66"/>
    <p:sldId id="424" r:id="rId67"/>
    <p:sldId id="425" r:id="rId68"/>
    <p:sldId id="426" r:id="rId69"/>
    <p:sldId id="427" r:id="rId70"/>
    <p:sldId id="428" r:id="rId71"/>
    <p:sldId id="429" r:id="rId72"/>
    <p:sldId id="430" r:id="rId73"/>
    <p:sldId id="431" r:id="rId74"/>
    <p:sldId id="432" r:id="rId75"/>
    <p:sldId id="433" r:id="rId76"/>
    <p:sldId id="434" r:id="rId77"/>
    <p:sldId id="435" r:id="rId78"/>
    <p:sldId id="436" r:id="rId79"/>
    <p:sldId id="437" r:id="rId80"/>
    <p:sldId id="438" r:id="rId81"/>
    <p:sldId id="439" r:id="rId82"/>
    <p:sldId id="440" r:id="rId83"/>
    <p:sldId id="441" r:id="rId84"/>
    <p:sldId id="442" r:id="rId85"/>
    <p:sldId id="443" r:id="rId86"/>
    <p:sldId id="444" r:id="rId87"/>
    <p:sldId id="445" r:id="rId88"/>
    <p:sldId id="446" r:id="rId89"/>
    <p:sldId id="447" r:id="rId90"/>
    <p:sldId id="448" r:id="rId91"/>
    <p:sldId id="449" r:id="rId92"/>
    <p:sldId id="450" r:id="rId93"/>
    <p:sldId id="451" r:id="rId94"/>
    <p:sldId id="452" r:id="rId95"/>
    <p:sldId id="453" r:id="rId96"/>
    <p:sldId id="454" r:id="rId97"/>
    <p:sldId id="455" r:id="rId98"/>
    <p:sldId id="456" r:id="rId99"/>
    <p:sldId id="457" r:id="rId100"/>
    <p:sldId id="458" r:id="rId101"/>
    <p:sldId id="459" r:id="rId102"/>
    <p:sldId id="460" r:id="rId103"/>
    <p:sldId id="461" r:id="rId104"/>
    <p:sldId id="462" r:id="rId105"/>
    <p:sldId id="463" r:id="rId106"/>
    <p:sldId id="464" r:id="rId107"/>
    <p:sldId id="465" r:id="rId108"/>
    <p:sldId id="466" r:id="rId109"/>
    <p:sldId id="467" r:id="rId110"/>
    <p:sldId id="468" r:id="rId111"/>
    <p:sldId id="469" r:id="rId112"/>
    <p:sldId id="470" r:id="rId113"/>
    <p:sldId id="471" r:id="rId114"/>
    <p:sldId id="472" r:id="rId115"/>
    <p:sldId id="473" r:id="rId116"/>
    <p:sldId id="474" r:id="rId117"/>
    <p:sldId id="475" r:id="rId118"/>
    <p:sldId id="476" r:id="rId119"/>
    <p:sldId id="477" r:id="rId120"/>
    <p:sldId id="478" r:id="rId121"/>
    <p:sldId id="479" r:id="rId122"/>
    <p:sldId id="480" r:id="rId123"/>
    <p:sldId id="481" r:id="rId124"/>
    <p:sldId id="482" r:id="rId125"/>
    <p:sldId id="483" r:id="rId126"/>
    <p:sldId id="484" r:id="rId127"/>
    <p:sldId id="485" r:id="rId128"/>
    <p:sldId id="486" r:id="rId129"/>
    <p:sldId id="487" r:id="rId130"/>
    <p:sldId id="488" r:id="rId131"/>
    <p:sldId id="489" r:id="rId132"/>
    <p:sldId id="490" r:id="rId133"/>
    <p:sldId id="491" r:id="rId134"/>
    <p:sldId id="492" r:id="rId135"/>
    <p:sldId id="493" r:id="rId136"/>
    <p:sldId id="494" r:id="rId137"/>
    <p:sldId id="495" r:id="rId138"/>
    <p:sldId id="496" r:id="rId139"/>
    <p:sldId id="497" r:id="rId140"/>
    <p:sldId id="498" r:id="rId141"/>
    <p:sldId id="499" r:id="rId142"/>
    <p:sldId id="500" r:id="rId143"/>
    <p:sldId id="501" r:id="rId144"/>
    <p:sldId id="502" r:id="rId145"/>
    <p:sldId id="503" r:id="rId146"/>
    <p:sldId id="504" r:id="rId147"/>
    <p:sldId id="505" r:id="rId148"/>
  </p:sldIdLst>
  <p:sldSz cx="9144000" cy="6858000" type="screen4x3"/>
  <p:notesSz cx="6858000" cy="9144000"/>
  <p:defaultTextStyle>
    <a:lvl1pPr>
      <a:defRPr>
        <a:latin typeface="Arial"/>
        <a:ea typeface="Arial"/>
        <a:cs typeface="Arial"/>
        <a:sym typeface="Arial"/>
      </a:defRPr>
    </a:lvl1pPr>
    <a:lvl2pPr indent="457200">
      <a:defRPr>
        <a:latin typeface="Arial"/>
        <a:ea typeface="Arial"/>
        <a:cs typeface="Arial"/>
        <a:sym typeface="Arial"/>
      </a:defRPr>
    </a:lvl2pPr>
    <a:lvl3pPr indent="914400">
      <a:defRPr>
        <a:latin typeface="Arial"/>
        <a:ea typeface="Arial"/>
        <a:cs typeface="Arial"/>
        <a:sym typeface="Arial"/>
      </a:defRPr>
    </a:lvl3pPr>
    <a:lvl4pPr indent="1371600">
      <a:defRPr>
        <a:latin typeface="Arial"/>
        <a:ea typeface="Arial"/>
        <a:cs typeface="Arial"/>
        <a:sym typeface="Arial"/>
      </a:defRPr>
    </a:lvl4pPr>
    <a:lvl5pPr indent="1828800">
      <a:defRPr>
        <a:latin typeface="Arial"/>
        <a:ea typeface="Arial"/>
        <a:cs typeface="Arial"/>
        <a:sym typeface="Arial"/>
      </a:defRPr>
    </a:lvl5pPr>
    <a:lvl6pPr>
      <a:defRPr>
        <a:latin typeface="Arial"/>
        <a:ea typeface="Arial"/>
        <a:cs typeface="Arial"/>
        <a:sym typeface="Arial"/>
      </a:defRPr>
    </a:lvl6pPr>
    <a:lvl7pPr>
      <a:defRPr>
        <a:latin typeface="Arial"/>
        <a:ea typeface="Arial"/>
        <a:cs typeface="Arial"/>
        <a:sym typeface="Arial"/>
      </a:defRPr>
    </a:lvl7pPr>
    <a:lvl8pPr>
      <a:defRPr>
        <a:latin typeface="Arial"/>
        <a:ea typeface="Arial"/>
        <a:cs typeface="Arial"/>
        <a:sym typeface="Arial"/>
      </a:defRPr>
    </a:lvl8pPr>
    <a:lvl9pPr>
      <a:defRPr>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showPr>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7F3F4"/>
          </a:solidFill>
        </a:fill>
      </a:tcStyle>
    </a:wholeTbl>
    <a:band2H>
      <a:tcTxStyle/>
      <a:tcStyle>
        <a:tcBdr/>
        <a:fill>
          <a:solidFill>
            <a:srgbClr val="F3F9FA"/>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BE0E3"/>
          </a:solidFill>
        </a:fill>
      </a:tcStyle>
    </a:firstRow>
  </a:tblStyle>
  <a:tblStyle styleId="{C7B018BB-80A7-4F77-B60F-C8B233D01FF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CCCDA"/>
          </a:solidFill>
        </a:fill>
      </a:tcStyle>
    </a:wholeTbl>
    <a:band2H>
      <a:tcTxStyle/>
      <a:tcStyle>
        <a:tcBdr/>
        <a:fill>
          <a:solidFill>
            <a:srgbClr val="E7E7ED"/>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2E2E8B"/>
          </a:solidFill>
        </a:fill>
      </a:tcStyle>
    </a:firstRow>
  </a:tblStyle>
  <a:tblStyle styleId="{CF821DB8-F4EB-4A41-A1BA-3FCAFE7338EE}" styleName="">
    <a:tblBg/>
    <a:wholeTbl>
      <a:tcTxStyle b="on" i="on">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BBE0E3"/>
          </a:solidFill>
        </a:fill>
      </a:tcStyle>
    </a:firstCol>
    <a:lastRow>
      <a:tcTxStyle b="on" i="on">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BBE0E3"/>
          </a:solidFill>
        </a:fill>
      </a:tcStyle>
    </a:firstRow>
  </a:tblStyle>
  <a:tblStyle styleId="{33BA23B1-9221-436E-865A-0063620EA4FD}" styleName="">
    <a:tblBg/>
    <a:wholeTbl>
      <a:tcTxStyle b="on" i="on">
        <a:font>
          <a:latin typeface="Arial"/>
          <a:ea typeface="Arial"/>
          <a:cs typeface="Arial"/>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rial"/>
          <a:ea typeface="Arial"/>
          <a:cs typeface="Arial"/>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rial"/>
          <a:ea typeface="Arial"/>
          <a:cs typeface="Arial"/>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5" d="100"/>
          <a:sy n="45" d="100"/>
        </p:scale>
        <p:origin x="-123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hape 5"/>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6" name="Shape 6"/>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xfrm>
            <a:off x="3884613" y="8685213"/>
            <a:ext cx="2971800" cy="457200"/>
          </a:xfrm>
          <a:prstGeom prst="rect">
            <a:avLst/>
          </a:prstGeom>
          <a:noFill/>
          <a:ln>
            <a:miter lim="800000"/>
            <a:headEnd/>
            <a:tailEnd/>
          </a:ln>
        </p:spPr>
        <p:txBody>
          <a:bodyPr/>
          <a:lstStyle/>
          <a:p>
            <a:fld id="{51BF8684-58A5-40B6-AAF6-649780A8C3B4}" type="slidenum">
              <a:rPr lang="en-US" smtClean="0">
                <a:ea typeface="ＭＳ Ｐゴシック" pitchFamily="34" charset="-128"/>
              </a:rPr>
              <a:pPr/>
              <a:t>25</a:t>
            </a:fld>
            <a:endParaRPr lang="en-US" smtClean="0">
              <a:ea typeface="ＭＳ Ｐゴシック" pitchFamily="34" charset="-128"/>
            </a:endParaRPr>
          </a:p>
        </p:txBody>
      </p:sp>
      <p:sp>
        <p:nvSpPr>
          <p:cNvPr id="140291" name="Rectangle 2"/>
          <p:cNvSpPr>
            <a:spLocks noRot="1" noChangeArrowheads="1" noTextEdit="1"/>
          </p:cNvSpPr>
          <p:nvPr>
            <p:ph type="sldImg"/>
          </p:nvPr>
        </p:nvSpPr>
        <p:spPr>
          <a:xfrm>
            <a:off x="-1187450" y="609600"/>
            <a:ext cx="9347200" cy="7010400"/>
          </a:xfrm>
          <a:ln/>
        </p:spPr>
      </p:sp>
      <p:sp>
        <p:nvSpPr>
          <p:cNvPr id="140292" name="Rectangle 3"/>
          <p:cNvSpPr>
            <a:spLocks noGrp="1" noChangeArrowheads="1"/>
          </p:cNvSpPr>
          <p:nvPr>
            <p:ph type="body" idx="1"/>
          </p:nvPr>
        </p:nvSpPr>
        <p:spPr>
          <a:xfrm>
            <a:off x="914400" y="4368800"/>
            <a:ext cx="5029200" cy="4064000"/>
          </a:xfrm>
          <a:noFill/>
        </p:spPr>
        <p:txBody>
          <a:bodyPr/>
          <a:lstStyle/>
          <a:p>
            <a:pPr eaLnBrk="1" hangingPunct="1">
              <a:spcBef>
                <a:spcPct val="0"/>
              </a:spcBef>
            </a:pPr>
            <a:endParaRPr lang="en-US" sz="2400"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p:spPr>
        <p:txBody>
          <a:bodyPr/>
          <a:lstStyle/>
          <a:p>
            <a:r>
              <a:rPr lang="en-US" smtClean="0">
                <a:latin typeface="Arial" pitchFamily="34" charset="0"/>
                <a:ea typeface="ＭＳ Ｐゴシック" pitchFamily="34" charset="-128"/>
              </a:rPr>
              <a:t>380624 slide 37</a:t>
            </a:r>
          </a:p>
        </p:txBody>
      </p:sp>
      <p:sp>
        <p:nvSpPr>
          <p:cNvPr id="149508" name="Slide Number Placeholder 3"/>
          <p:cNvSpPr>
            <a:spLocks noGrp="1"/>
          </p:cNvSpPr>
          <p:nvPr>
            <p:ph type="sldNum" sz="quarter" idx="5"/>
          </p:nvPr>
        </p:nvSpPr>
        <p:spPr>
          <a:xfrm>
            <a:off x="3884613" y="8685213"/>
            <a:ext cx="2971800" cy="457200"/>
          </a:xfrm>
          <a:prstGeom prst="rect">
            <a:avLst/>
          </a:prstGeom>
          <a:noFill/>
          <a:ln>
            <a:miter lim="800000"/>
            <a:headEnd/>
            <a:tailEnd/>
          </a:ln>
        </p:spPr>
        <p:txBody>
          <a:bodyPr/>
          <a:lstStyle/>
          <a:p>
            <a:fld id="{75BA9A11-D845-4F02-9BE2-59874FD941FE}" type="slidenum">
              <a:rPr lang="en-US" smtClean="0">
                <a:ea typeface="ＭＳ Ｐゴシック" pitchFamily="34" charset="-128"/>
              </a:rPr>
              <a:pPr/>
              <a:t>97</a:t>
            </a:fld>
            <a:endParaRPr 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a:ln/>
        </p:spPr>
      </p:sp>
      <p:sp>
        <p:nvSpPr>
          <p:cNvPr id="141315" name="Notes Placeholder 2"/>
          <p:cNvSpPr>
            <a:spLocks noGrp="1"/>
          </p:cNvSpPr>
          <p:nvPr>
            <p:ph type="body" idx="1"/>
          </p:nvPr>
        </p:nvSpPr>
        <p:spPr>
          <a:noFill/>
        </p:spPr>
        <p:txBody>
          <a:bodyPr/>
          <a:lstStyle/>
          <a:p>
            <a:r>
              <a:rPr lang="en-US" smtClean="0">
                <a:latin typeface="Arial" pitchFamily="34" charset="0"/>
                <a:ea typeface="ＭＳ Ｐゴシック" pitchFamily="34" charset="-128"/>
              </a:rPr>
              <a:t>380624 slide 37</a:t>
            </a:r>
          </a:p>
        </p:txBody>
      </p:sp>
      <p:sp>
        <p:nvSpPr>
          <p:cNvPr id="141316" name="Slide Number Placeholder 3"/>
          <p:cNvSpPr>
            <a:spLocks noGrp="1"/>
          </p:cNvSpPr>
          <p:nvPr>
            <p:ph type="sldNum" sz="quarter" idx="5"/>
          </p:nvPr>
        </p:nvSpPr>
        <p:spPr>
          <a:xfrm>
            <a:off x="3884613" y="8685213"/>
            <a:ext cx="2971800" cy="457200"/>
          </a:xfrm>
          <a:prstGeom prst="rect">
            <a:avLst/>
          </a:prstGeom>
          <a:noFill/>
          <a:ln>
            <a:miter lim="800000"/>
            <a:headEnd/>
            <a:tailEnd/>
          </a:ln>
        </p:spPr>
        <p:txBody>
          <a:bodyPr/>
          <a:lstStyle/>
          <a:p>
            <a:fld id="{A93E0E34-90FE-43F0-9392-FD10BA3DB89E}" type="slidenum">
              <a:rPr lang="en-US" smtClean="0">
                <a:ea typeface="ＭＳ Ｐゴシック" pitchFamily="34" charset="-128"/>
              </a:rPr>
              <a:pPr/>
              <a:t>63</a:t>
            </a:fld>
            <a:endParaRPr 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p:spPr>
        <p:txBody>
          <a:bodyPr/>
          <a:lstStyle/>
          <a:p>
            <a:r>
              <a:rPr lang="en-US" smtClean="0">
                <a:latin typeface="Arial" pitchFamily="34" charset="0"/>
                <a:ea typeface="ＭＳ Ｐゴシック" pitchFamily="34" charset="-128"/>
              </a:rPr>
              <a:t>380624 slide 37</a:t>
            </a:r>
          </a:p>
        </p:txBody>
      </p:sp>
      <p:sp>
        <p:nvSpPr>
          <p:cNvPr id="142340" name="Slide Number Placeholder 3"/>
          <p:cNvSpPr>
            <a:spLocks noGrp="1"/>
          </p:cNvSpPr>
          <p:nvPr>
            <p:ph type="sldNum" sz="quarter" idx="5"/>
          </p:nvPr>
        </p:nvSpPr>
        <p:spPr>
          <a:xfrm>
            <a:off x="3884613" y="8685213"/>
            <a:ext cx="2971800" cy="457200"/>
          </a:xfrm>
          <a:prstGeom prst="rect">
            <a:avLst/>
          </a:prstGeom>
          <a:noFill/>
          <a:ln>
            <a:miter lim="800000"/>
            <a:headEnd/>
            <a:tailEnd/>
          </a:ln>
        </p:spPr>
        <p:txBody>
          <a:bodyPr/>
          <a:lstStyle/>
          <a:p>
            <a:fld id="{715FB75E-1FBA-4AAD-92FB-815EF155587B}" type="slidenum">
              <a:rPr lang="en-US" smtClean="0">
                <a:ea typeface="ＭＳ Ｐゴシック" pitchFamily="34" charset="-128"/>
              </a:rPr>
              <a:pPr/>
              <a:t>64</a:t>
            </a:fld>
            <a:endParaRPr 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p:spPr>
        <p:txBody>
          <a:bodyPr/>
          <a:lstStyle/>
          <a:p>
            <a:r>
              <a:rPr lang="en-US" smtClean="0">
                <a:latin typeface="Arial" pitchFamily="34" charset="0"/>
                <a:ea typeface="ＭＳ Ｐゴシック" pitchFamily="34" charset="-128"/>
              </a:rPr>
              <a:t>380624 slide 37</a:t>
            </a:r>
          </a:p>
        </p:txBody>
      </p:sp>
      <p:sp>
        <p:nvSpPr>
          <p:cNvPr id="143364" name="Slide Number Placeholder 3"/>
          <p:cNvSpPr>
            <a:spLocks noGrp="1"/>
          </p:cNvSpPr>
          <p:nvPr>
            <p:ph type="sldNum" sz="quarter" idx="5"/>
          </p:nvPr>
        </p:nvSpPr>
        <p:spPr>
          <a:xfrm>
            <a:off x="3884613" y="8685213"/>
            <a:ext cx="2971800" cy="457200"/>
          </a:xfrm>
          <a:prstGeom prst="rect">
            <a:avLst/>
          </a:prstGeom>
          <a:noFill/>
          <a:ln>
            <a:miter lim="800000"/>
            <a:headEnd/>
            <a:tailEnd/>
          </a:ln>
        </p:spPr>
        <p:txBody>
          <a:bodyPr/>
          <a:lstStyle/>
          <a:p>
            <a:fld id="{BD2138D9-191C-4104-B3E8-7F28FD7B202B}" type="slidenum">
              <a:rPr lang="en-US" smtClean="0">
                <a:ea typeface="ＭＳ Ｐゴシック" pitchFamily="34" charset="-128"/>
              </a:rPr>
              <a:pPr/>
              <a:t>81</a:t>
            </a:fld>
            <a:endParaRPr 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p:spPr>
        <p:txBody>
          <a:bodyPr/>
          <a:lstStyle/>
          <a:p>
            <a:r>
              <a:rPr lang="en-US" smtClean="0">
                <a:latin typeface="Arial" pitchFamily="34" charset="0"/>
                <a:ea typeface="ＭＳ Ｐゴシック" pitchFamily="34" charset="-128"/>
              </a:rPr>
              <a:t>380624 slide 37</a:t>
            </a:r>
          </a:p>
        </p:txBody>
      </p:sp>
      <p:sp>
        <p:nvSpPr>
          <p:cNvPr id="144388" name="Slide Number Placeholder 3"/>
          <p:cNvSpPr>
            <a:spLocks noGrp="1"/>
          </p:cNvSpPr>
          <p:nvPr>
            <p:ph type="sldNum" sz="quarter" idx="5"/>
          </p:nvPr>
        </p:nvSpPr>
        <p:spPr>
          <a:xfrm>
            <a:off x="3884613" y="8685213"/>
            <a:ext cx="2971800" cy="457200"/>
          </a:xfrm>
          <a:prstGeom prst="rect">
            <a:avLst/>
          </a:prstGeom>
          <a:noFill/>
          <a:ln>
            <a:miter lim="800000"/>
            <a:headEnd/>
            <a:tailEnd/>
          </a:ln>
        </p:spPr>
        <p:txBody>
          <a:bodyPr/>
          <a:lstStyle/>
          <a:p>
            <a:fld id="{44F15A9D-9557-4E60-A0AB-7F7F6C338EF3}" type="slidenum">
              <a:rPr lang="en-US" smtClean="0">
                <a:ea typeface="ＭＳ Ｐゴシック" pitchFamily="34" charset="-128"/>
              </a:rPr>
              <a:pPr/>
              <a:t>82</a:t>
            </a:fld>
            <a:endParaRPr 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p:spPr>
        <p:txBody>
          <a:bodyPr/>
          <a:lstStyle/>
          <a:p>
            <a:r>
              <a:rPr lang="en-US" smtClean="0">
                <a:latin typeface="Arial" pitchFamily="34" charset="0"/>
                <a:ea typeface="ＭＳ Ｐゴシック" pitchFamily="34" charset="-128"/>
              </a:rPr>
              <a:t>380624 slide 37</a:t>
            </a:r>
          </a:p>
        </p:txBody>
      </p:sp>
      <p:sp>
        <p:nvSpPr>
          <p:cNvPr id="145412" name="Slide Number Placeholder 3"/>
          <p:cNvSpPr>
            <a:spLocks noGrp="1"/>
          </p:cNvSpPr>
          <p:nvPr>
            <p:ph type="sldNum" sz="quarter" idx="5"/>
          </p:nvPr>
        </p:nvSpPr>
        <p:spPr>
          <a:xfrm>
            <a:off x="3884613" y="8685213"/>
            <a:ext cx="2971800" cy="457200"/>
          </a:xfrm>
          <a:prstGeom prst="rect">
            <a:avLst/>
          </a:prstGeom>
          <a:noFill/>
          <a:ln>
            <a:miter lim="800000"/>
            <a:headEnd/>
            <a:tailEnd/>
          </a:ln>
        </p:spPr>
        <p:txBody>
          <a:bodyPr/>
          <a:lstStyle/>
          <a:p>
            <a:fld id="{9CEDDBF8-7D67-4009-BC5B-1CCDD4EB7683}" type="slidenum">
              <a:rPr lang="en-US" smtClean="0">
                <a:ea typeface="ＭＳ Ｐゴシック" pitchFamily="34" charset="-128"/>
              </a:rPr>
              <a:pPr/>
              <a:t>83</a:t>
            </a:fld>
            <a:endParaRPr 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p:cNvSpPr>
            <a:spLocks noGrp="1" noRot="1" noChangeAspect="1" noTextEdit="1"/>
          </p:cNvSpPr>
          <p:nvPr>
            <p:ph type="sldImg"/>
          </p:nvPr>
        </p:nvSpPr>
        <p:spPr>
          <a:ln/>
        </p:spPr>
      </p:sp>
      <p:sp>
        <p:nvSpPr>
          <p:cNvPr id="146435" name="Notes Placeholder 2"/>
          <p:cNvSpPr>
            <a:spLocks noGrp="1"/>
          </p:cNvSpPr>
          <p:nvPr>
            <p:ph type="body" idx="1"/>
          </p:nvPr>
        </p:nvSpPr>
        <p:spPr>
          <a:noFill/>
        </p:spPr>
        <p:txBody>
          <a:bodyPr/>
          <a:lstStyle/>
          <a:p>
            <a:r>
              <a:rPr lang="en-US" smtClean="0">
                <a:latin typeface="Arial" pitchFamily="34" charset="0"/>
                <a:ea typeface="ＭＳ Ｐゴシック" pitchFamily="34" charset="-128"/>
              </a:rPr>
              <a:t>380624 slide 37</a:t>
            </a:r>
          </a:p>
        </p:txBody>
      </p:sp>
      <p:sp>
        <p:nvSpPr>
          <p:cNvPr id="146436" name="Slide Number Placeholder 3"/>
          <p:cNvSpPr>
            <a:spLocks noGrp="1"/>
          </p:cNvSpPr>
          <p:nvPr>
            <p:ph type="sldNum" sz="quarter" idx="5"/>
          </p:nvPr>
        </p:nvSpPr>
        <p:spPr>
          <a:xfrm>
            <a:off x="3884613" y="8685213"/>
            <a:ext cx="2971800" cy="457200"/>
          </a:xfrm>
          <a:prstGeom prst="rect">
            <a:avLst/>
          </a:prstGeom>
          <a:noFill/>
          <a:ln>
            <a:miter lim="800000"/>
            <a:headEnd/>
            <a:tailEnd/>
          </a:ln>
        </p:spPr>
        <p:txBody>
          <a:bodyPr/>
          <a:lstStyle/>
          <a:p>
            <a:fld id="{C70F03F0-E1FE-4A4C-998C-051DEC49D9A2}" type="slidenum">
              <a:rPr lang="en-US" smtClean="0">
                <a:ea typeface="ＭＳ Ｐゴシック" pitchFamily="34" charset="-128"/>
              </a:rPr>
              <a:pPr/>
              <a:t>84</a:t>
            </a:fld>
            <a:endParaRPr 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a:ln/>
        </p:spPr>
      </p:sp>
      <p:sp>
        <p:nvSpPr>
          <p:cNvPr id="147459" name="Notes Placeholder 2"/>
          <p:cNvSpPr>
            <a:spLocks noGrp="1"/>
          </p:cNvSpPr>
          <p:nvPr>
            <p:ph type="body" idx="1"/>
          </p:nvPr>
        </p:nvSpPr>
        <p:spPr>
          <a:noFill/>
        </p:spPr>
        <p:txBody>
          <a:bodyPr/>
          <a:lstStyle/>
          <a:p>
            <a:r>
              <a:rPr lang="en-US" smtClean="0">
                <a:latin typeface="Arial" pitchFamily="34" charset="0"/>
                <a:ea typeface="ＭＳ Ｐゴシック" pitchFamily="34" charset="-128"/>
              </a:rPr>
              <a:t>380624 slide 37</a:t>
            </a:r>
          </a:p>
        </p:txBody>
      </p:sp>
      <p:sp>
        <p:nvSpPr>
          <p:cNvPr id="147460" name="Slide Number Placeholder 3"/>
          <p:cNvSpPr>
            <a:spLocks noGrp="1"/>
          </p:cNvSpPr>
          <p:nvPr>
            <p:ph type="sldNum" sz="quarter" idx="5"/>
          </p:nvPr>
        </p:nvSpPr>
        <p:spPr>
          <a:xfrm>
            <a:off x="3884613" y="8685213"/>
            <a:ext cx="2971800" cy="457200"/>
          </a:xfrm>
          <a:prstGeom prst="rect">
            <a:avLst/>
          </a:prstGeom>
          <a:noFill/>
          <a:ln>
            <a:miter lim="800000"/>
            <a:headEnd/>
            <a:tailEnd/>
          </a:ln>
        </p:spPr>
        <p:txBody>
          <a:bodyPr/>
          <a:lstStyle/>
          <a:p>
            <a:fld id="{B632161C-D10D-45F5-A63B-13D55366C815}" type="slidenum">
              <a:rPr lang="en-US" smtClean="0">
                <a:ea typeface="ＭＳ Ｐゴシック" pitchFamily="34" charset="-128"/>
              </a:rPr>
              <a:pPr/>
              <a:t>95</a:t>
            </a:fld>
            <a:endParaRPr 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p:spPr>
        <p:txBody>
          <a:bodyPr/>
          <a:lstStyle/>
          <a:p>
            <a:r>
              <a:rPr lang="en-US" smtClean="0">
                <a:latin typeface="Arial" pitchFamily="34" charset="0"/>
                <a:ea typeface="ＭＳ Ｐゴシック" pitchFamily="34" charset="-128"/>
              </a:rPr>
              <a:t>380624 slide 37</a:t>
            </a:r>
          </a:p>
        </p:txBody>
      </p:sp>
      <p:sp>
        <p:nvSpPr>
          <p:cNvPr id="148484" name="Slide Number Placeholder 3"/>
          <p:cNvSpPr>
            <a:spLocks noGrp="1"/>
          </p:cNvSpPr>
          <p:nvPr>
            <p:ph type="sldNum" sz="quarter" idx="5"/>
          </p:nvPr>
        </p:nvSpPr>
        <p:spPr>
          <a:xfrm>
            <a:off x="3884613" y="8685213"/>
            <a:ext cx="2971800" cy="457200"/>
          </a:xfrm>
          <a:prstGeom prst="rect">
            <a:avLst/>
          </a:prstGeom>
          <a:noFill/>
          <a:ln>
            <a:miter lim="800000"/>
            <a:headEnd/>
            <a:tailEnd/>
          </a:ln>
        </p:spPr>
        <p:txBody>
          <a:bodyPr/>
          <a:lstStyle/>
          <a:p>
            <a:fld id="{D6D56B91-DBAF-4651-ACEB-9E72E46418B1}" type="slidenum">
              <a:rPr lang="en-US" smtClean="0">
                <a:ea typeface="ＭＳ Ｐゴシック" pitchFamily="34" charset="-128"/>
              </a:rPr>
              <a:pPr/>
              <a:t>96</a:t>
            </a:fld>
            <a:endParaRPr 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 name="Shape 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911A9E3-60FE-4F05-906F-005DE6A0AB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81F773-C02C-4AC6-8986-1F5DC362330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5" cstate="print"/>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6553200" y="6245225"/>
            <a:ext cx="2133600" cy="288824"/>
          </a:xfrm>
          <a:prstGeom prst="rect">
            <a:avLst/>
          </a:prstGeom>
          <a:ln w="12700">
            <a:miter lim="400000"/>
          </a:ln>
        </p:spPr>
        <p:txBody>
          <a:bodyPr lIns="45719" rIns="45719">
            <a:spAutoFit/>
          </a:bodyPr>
          <a:lstStyle>
            <a:lvl1pPr algn="r">
              <a:defRPr sz="1400"/>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algn="ctr">
        <a:defRPr sz="4400">
          <a:latin typeface="Arial"/>
          <a:ea typeface="Arial"/>
          <a:cs typeface="Arial"/>
          <a:sym typeface="Arial"/>
        </a:defRPr>
      </a:lvl1pPr>
      <a:lvl2pPr algn="ctr">
        <a:defRPr sz="4400">
          <a:latin typeface="Arial"/>
          <a:ea typeface="Arial"/>
          <a:cs typeface="Arial"/>
          <a:sym typeface="Arial"/>
        </a:defRPr>
      </a:lvl2pPr>
      <a:lvl3pPr algn="ctr">
        <a:defRPr sz="4400">
          <a:latin typeface="Arial"/>
          <a:ea typeface="Arial"/>
          <a:cs typeface="Arial"/>
          <a:sym typeface="Arial"/>
        </a:defRPr>
      </a:lvl3pPr>
      <a:lvl4pPr algn="ctr">
        <a:defRPr sz="4400">
          <a:latin typeface="Arial"/>
          <a:ea typeface="Arial"/>
          <a:cs typeface="Arial"/>
          <a:sym typeface="Arial"/>
        </a:defRPr>
      </a:lvl4pPr>
      <a:lvl5pPr algn="ctr">
        <a:defRPr sz="4400">
          <a:latin typeface="Arial"/>
          <a:ea typeface="Arial"/>
          <a:cs typeface="Arial"/>
          <a:sym typeface="Arial"/>
        </a:defRPr>
      </a:lvl5pPr>
      <a:lvl6pPr indent="457200" algn="ctr">
        <a:defRPr sz="4400">
          <a:latin typeface="Arial"/>
          <a:ea typeface="Arial"/>
          <a:cs typeface="Arial"/>
          <a:sym typeface="Arial"/>
        </a:defRPr>
      </a:lvl6pPr>
      <a:lvl7pPr indent="914400" algn="ctr">
        <a:defRPr sz="4400">
          <a:latin typeface="Arial"/>
          <a:ea typeface="Arial"/>
          <a:cs typeface="Arial"/>
          <a:sym typeface="Arial"/>
        </a:defRPr>
      </a:lvl7pPr>
      <a:lvl8pPr indent="1371600" algn="ctr">
        <a:defRPr sz="4400">
          <a:latin typeface="Arial"/>
          <a:ea typeface="Arial"/>
          <a:cs typeface="Arial"/>
          <a:sym typeface="Arial"/>
        </a:defRPr>
      </a:lvl8pPr>
      <a:lvl9pPr indent="1828800" algn="ctr">
        <a:defRPr sz="4400">
          <a:latin typeface="Arial"/>
          <a:ea typeface="Arial"/>
          <a:cs typeface="Arial"/>
          <a:sym typeface="Arial"/>
        </a:defRPr>
      </a:lvl9pPr>
    </p:titleStyle>
    <p:bodyStyle>
      <a:lvl1pPr marL="342900" indent="-342900">
        <a:spcBef>
          <a:spcPts val="700"/>
        </a:spcBef>
        <a:buSzPct val="100000"/>
        <a:buChar char="»"/>
        <a:defRPr sz="3200">
          <a:latin typeface="Arial"/>
          <a:ea typeface="Arial"/>
          <a:cs typeface="Arial"/>
          <a:sym typeface="Arial"/>
        </a:defRPr>
      </a:lvl1pPr>
      <a:lvl2pPr marL="783771" indent="-326571">
        <a:spcBef>
          <a:spcPts val="700"/>
        </a:spcBef>
        <a:buSzPct val="100000"/>
        <a:buChar char="–"/>
        <a:defRPr sz="3200">
          <a:latin typeface="Arial"/>
          <a:ea typeface="Arial"/>
          <a:cs typeface="Arial"/>
          <a:sym typeface="Arial"/>
        </a:defRPr>
      </a:lvl2pPr>
      <a:lvl3pPr marL="1219200" indent="-304800">
        <a:spcBef>
          <a:spcPts val="700"/>
        </a:spcBef>
        <a:buSzPct val="100000"/>
        <a:buChar char="•"/>
        <a:defRPr sz="3200">
          <a:latin typeface="Arial"/>
          <a:ea typeface="Arial"/>
          <a:cs typeface="Arial"/>
          <a:sym typeface="Arial"/>
        </a:defRPr>
      </a:lvl3pPr>
      <a:lvl4pPr marL="1737360" indent="-365760">
        <a:spcBef>
          <a:spcPts val="700"/>
        </a:spcBef>
        <a:buSzPct val="100000"/>
        <a:buChar char="–"/>
        <a:defRPr sz="3200">
          <a:latin typeface="Arial"/>
          <a:ea typeface="Arial"/>
          <a:cs typeface="Arial"/>
          <a:sym typeface="Arial"/>
        </a:defRPr>
      </a:lvl4pPr>
      <a:lvl5pPr marL="2235200" indent="-406400">
        <a:spcBef>
          <a:spcPts val="700"/>
        </a:spcBef>
        <a:buSzPct val="100000"/>
        <a:buChar char="»"/>
        <a:defRPr sz="3200">
          <a:latin typeface="Arial"/>
          <a:ea typeface="Arial"/>
          <a:cs typeface="Arial"/>
          <a:sym typeface="Arial"/>
        </a:defRPr>
      </a:lvl5pPr>
      <a:lvl6pPr marL="2692400" indent="-406400">
        <a:spcBef>
          <a:spcPts val="700"/>
        </a:spcBef>
        <a:buSzPct val="100000"/>
        <a:buChar char="•"/>
        <a:defRPr sz="3200">
          <a:latin typeface="Arial"/>
          <a:ea typeface="Arial"/>
          <a:cs typeface="Arial"/>
          <a:sym typeface="Arial"/>
        </a:defRPr>
      </a:lvl6pPr>
      <a:lvl7pPr marL="3149600" indent="-406400">
        <a:spcBef>
          <a:spcPts val="700"/>
        </a:spcBef>
        <a:buSzPct val="100000"/>
        <a:buChar char="•"/>
        <a:defRPr sz="3200">
          <a:latin typeface="Arial"/>
          <a:ea typeface="Arial"/>
          <a:cs typeface="Arial"/>
          <a:sym typeface="Arial"/>
        </a:defRPr>
      </a:lvl7pPr>
      <a:lvl8pPr marL="3606800" indent="-406400">
        <a:spcBef>
          <a:spcPts val="700"/>
        </a:spcBef>
        <a:buSzPct val="100000"/>
        <a:buChar char="•"/>
        <a:defRPr sz="3200">
          <a:latin typeface="Arial"/>
          <a:ea typeface="Arial"/>
          <a:cs typeface="Arial"/>
          <a:sym typeface="Arial"/>
        </a:defRPr>
      </a:lvl8pPr>
      <a:lvl9pPr marL="4064000" indent="-406400">
        <a:spcBef>
          <a:spcPts val="700"/>
        </a:spcBef>
        <a:buSzPct val="100000"/>
        <a:buChar char="•"/>
        <a:defRPr sz="3200">
          <a:latin typeface="Arial"/>
          <a:ea typeface="Arial"/>
          <a:cs typeface="Arial"/>
          <a:sym typeface="Arial"/>
        </a:defRPr>
      </a:lvl9pPr>
    </p:bodyStyle>
    <p:otherStyle>
      <a:lvl1pPr algn="r">
        <a:defRPr sz="1400">
          <a:solidFill>
            <a:schemeClr val="tx1"/>
          </a:solidFill>
          <a:latin typeface="+mn-lt"/>
          <a:ea typeface="+mn-ea"/>
          <a:cs typeface="+mn-cs"/>
          <a:sym typeface="Arial"/>
        </a:defRPr>
      </a:lvl1pPr>
      <a:lvl2pPr indent="457200" algn="r">
        <a:defRPr sz="1400">
          <a:solidFill>
            <a:schemeClr val="tx1"/>
          </a:solidFill>
          <a:latin typeface="+mn-lt"/>
          <a:ea typeface="+mn-ea"/>
          <a:cs typeface="+mn-cs"/>
          <a:sym typeface="Arial"/>
        </a:defRPr>
      </a:lvl2pPr>
      <a:lvl3pPr indent="914400" algn="r">
        <a:defRPr sz="1400">
          <a:solidFill>
            <a:schemeClr val="tx1"/>
          </a:solidFill>
          <a:latin typeface="+mn-lt"/>
          <a:ea typeface="+mn-ea"/>
          <a:cs typeface="+mn-cs"/>
          <a:sym typeface="Arial"/>
        </a:defRPr>
      </a:lvl3pPr>
      <a:lvl4pPr indent="1371600" algn="r">
        <a:defRPr sz="1400">
          <a:solidFill>
            <a:schemeClr val="tx1"/>
          </a:solidFill>
          <a:latin typeface="+mn-lt"/>
          <a:ea typeface="+mn-ea"/>
          <a:cs typeface="+mn-cs"/>
          <a:sym typeface="Arial"/>
        </a:defRPr>
      </a:lvl4pPr>
      <a:lvl5pPr indent="1828800" algn="r">
        <a:defRPr sz="1400">
          <a:solidFill>
            <a:schemeClr val="tx1"/>
          </a:solidFill>
          <a:latin typeface="+mn-lt"/>
          <a:ea typeface="+mn-ea"/>
          <a:cs typeface="+mn-cs"/>
          <a:sym typeface="Arial"/>
        </a:defRPr>
      </a:lvl5pPr>
      <a:lvl6pPr algn="r">
        <a:defRPr sz="1400">
          <a:solidFill>
            <a:schemeClr val="tx1"/>
          </a:solidFill>
          <a:latin typeface="+mn-lt"/>
          <a:ea typeface="+mn-ea"/>
          <a:cs typeface="+mn-cs"/>
          <a:sym typeface="Arial"/>
        </a:defRPr>
      </a:lvl6pPr>
      <a:lvl7pPr algn="r">
        <a:defRPr sz="1400">
          <a:solidFill>
            <a:schemeClr val="tx1"/>
          </a:solidFill>
          <a:latin typeface="+mn-lt"/>
          <a:ea typeface="+mn-ea"/>
          <a:cs typeface="+mn-cs"/>
          <a:sym typeface="Arial"/>
        </a:defRPr>
      </a:lvl7pPr>
      <a:lvl8pPr algn="r">
        <a:defRPr sz="1400">
          <a:solidFill>
            <a:schemeClr val="tx1"/>
          </a:solidFill>
          <a:latin typeface="+mn-lt"/>
          <a:ea typeface="+mn-ea"/>
          <a:cs typeface="+mn-cs"/>
          <a:sym typeface="Arial"/>
        </a:defRPr>
      </a:lvl8pPr>
      <a:lvl9pPr algn="r">
        <a:defRPr sz="1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hyperlink" Target="http://www.fda.gov/Safety/MedWatch/SafetyInformation/SafetyAlertsforHumanMedicalProducts/ucm336669.htm" TargetMode="Externa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handheld.softpedia.com/get/Health/Calculator/HFSS-Calc-37354.shtml" TargetMode="External"/><Relationship Id="rId2" Type="http://schemas.openxmlformats.org/officeDocument/2006/relationships/hyperlink" Target="http://seattleheartfailuremodel.org/" TargetMode="External"/><Relationship Id="rId1" Type="http://schemas.openxmlformats.org/officeDocument/2006/relationships/slideLayout" Target="../slideLayouts/slideLayout3.xml"/><Relationship Id="rId5" Type="http://schemas.openxmlformats.org/officeDocument/2006/relationships/hyperlink" Target="http://www.ccort.ca/Research/CHFRiskModel.aspx" TargetMode="External"/><Relationship Id="rId4" Type="http://schemas.openxmlformats.org/officeDocument/2006/relationships/hyperlink" Target="http://www.heart.org/HEARTORG/HealthcareProfessional/GetWithTheGuidelinesHFStroke/GetWithTheGuidelinesHeartFailureHomePage/Get-With-The-Guidelines-Heart-Failure-Home-%20%20Page_UCM_306087_SubHomePage.jsp"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8an2jys.jpeg" descr="J:\8an2jys.jpg"/>
          <p:cNvPicPr/>
          <p:nvPr/>
        </p:nvPicPr>
        <p:blipFill>
          <a:blip r:embed="rId2" cstate="print">
            <a:extLst/>
          </a:blip>
          <a:stretch>
            <a:fillRect/>
          </a:stretch>
        </p:blipFill>
        <p:spPr>
          <a:xfrm>
            <a:off x="0" y="0"/>
            <a:ext cx="9144000" cy="6858000"/>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3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10</a:t>
            </a:fld>
            <a:endParaRPr sz="1400"/>
          </a:p>
        </p:txBody>
      </p:sp>
      <p:pic>
        <p:nvPicPr>
          <p:cNvPr id="31" name="IMG_1610.jpeg"/>
          <p:cNvPicPr/>
          <p:nvPr/>
        </p:nvPicPr>
        <p:blipFill>
          <a:blip r:embed="rId2" cstate="print">
            <a:extLst/>
          </a:blip>
          <a:stretch>
            <a:fillRect/>
          </a:stretch>
        </p:blipFill>
        <p:spPr>
          <a:xfrm>
            <a:off x="1479550" y="1231900"/>
            <a:ext cx="6692900" cy="4902200"/>
          </a:xfrm>
          <a:prstGeom prst="rect">
            <a:avLst/>
          </a:prstGeom>
          <a:ln w="12700">
            <a:miter lim="400000"/>
          </a:ln>
        </p:spPr>
      </p:pic>
    </p:spTree>
  </p:cSld>
  <p:clrMapOvr>
    <a:masterClrMapping/>
  </p:clrMapOvr>
  <p:transition spd="med"/>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990600" y="2498725"/>
            <a:ext cx="7239000" cy="70802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Water Restriction</a:t>
            </a:r>
          </a:p>
        </p:txBody>
      </p:sp>
      <p:sp>
        <p:nvSpPr>
          <p:cNvPr id="90115"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Treatment of Stages A to D</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87363" y="457200"/>
            <a:ext cx="8229600" cy="1143000"/>
          </a:xfrm>
        </p:spPr>
        <p:txBody>
          <a:bodyPr/>
          <a:lstStyle/>
          <a:p>
            <a:r>
              <a:rPr lang="en-US" sz="4000" b="1" smtClean="0">
                <a:solidFill>
                  <a:schemeClr val="accent2"/>
                </a:solidFill>
                <a:latin typeface="Garamond" pitchFamily="18" charset="0"/>
                <a:ea typeface="ＭＳ Ｐゴシック" pitchFamily="34" charset="-128"/>
              </a:rPr>
              <a:t>Water Restriction</a:t>
            </a:r>
            <a:endParaRPr lang="en-US" sz="4000" smtClean="0">
              <a:ea typeface="ＭＳ Ｐゴシック" pitchFamily="34" charset="-128"/>
            </a:endParaRPr>
          </a:p>
        </p:txBody>
      </p:sp>
      <p:sp>
        <p:nvSpPr>
          <p:cNvPr id="91139" name="Content Placeholder 2"/>
          <p:cNvSpPr>
            <a:spLocks noGrp="1"/>
          </p:cNvSpPr>
          <p:nvPr>
            <p:ph idx="1"/>
          </p:nvPr>
        </p:nvSpPr>
        <p:spPr>
          <a:xfrm>
            <a:off x="2057400" y="1524000"/>
            <a:ext cx="6781800" cy="3621088"/>
          </a:xfrm>
        </p:spPr>
        <p:txBody>
          <a:bodyPr/>
          <a:lstStyle/>
          <a:p>
            <a:pPr marL="0" indent="0">
              <a:buFontTx/>
              <a:buNone/>
            </a:pPr>
            <a:endParaRPr lang="en-US" sz="2400" smtClean="0">
              <a:ea typeface="ＭＳ Ｐゴシック" pitchFamily="34" charset="-128"/>
            </a:endParaRPr>
          </a:p>
          <a:p>
            <a:pPr marL="0" indent="0">
              <a:buFontTx/>
              <a:buNone/>
            </a:pPr>
            <a:r>
              <a:rPr lang="en-US" sz="2400" smtClean="0">
                <a:ea typeface="ＭＳ Ｐゴシック" pitchFamily="34" charset="-128"/>
              </a:rPr>
              <a:t>Fluid restriction (1.5 to 2 L/d) is reasonable in stage D, especially in patients with hyponatremia, to reduce congestive symptoms.</a:t>
            </a:r>
          </a:p>
          <a:p>
            <a:pPr marL="0" indent="0">
              <a:buFontTx/>
              <a:buNone/>
            </a:pPr>
            <a:endParaRPr lang="en-US" sz="24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p:txBody>
      </p:sp>
      <p:grpSp>
        <p:nvGrpSpPr>
          <p:cNvPr id="2" name="Group 9"/>
          <p:cNvGrpSpPr>
            <a:grpSpLocks/>
          </p:cNvGrpSpPr>
          <p:nvPr/>
        </p:nvGrpSpPr>
        <p:grpSpPr bwMode="auto">
          <a:xfrm>
            <a:off x="265113" y="1839913"/>
            <a:ext cx="1216025" cy="942975"/>
            <a:chOff x="6705600" y="2667000"/>
            <a:chExt cx="1216025" cy="942975"/>
          </a:xfrm>
        </p:grpSpPr>
        <p:grpSp>
          <p:nvGrpSpPr>
            <p:cNvPr id="3" name="Group 95"/>
            <p:cNvGrpSpPr>
              <a:grpSpLocks/>
            </p:cNvGrpSpPr>
            <p:nvPr/>
          </p:nvGrpSpPr>
          <p:grpSpPr bwMode="auto">
            <a:xfrm>
              <a:off x="6705600" y="2667000"/>
              <a:ext cx="1216025" cy="942975"/>
              <a:chOff x="3986" y="942"/>
              <a:chExt cx="766" cy="594"/>
            </a:xfrm>
          </p:grpSpPr>
          <p:sp>
            <p:nvSpPr>
              <p:cNvPr id="9114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114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114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114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1147"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91148"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91149"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91150"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91142" name="Freeform 289"/>
            <p:cNvSpPr>
              <a:spLocks/>
            </p:cNvSpPr>
            <p:nvPr/>
          </p:nvSpPr>
          <p:spPr bwMode="auto">
            <a:xfrm>
              <a:off x="7086600" y="3048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990600" y="2498725"/>
            <a:ext cx="7239000" cy="70802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Inotropic Support</a:t>
            </a:r>
          </a:p>
        </p:txBody>
      </p:sp>
      <p:sp>
        <p:nvSpPr>
          <p:cNvPr id="92163"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Treatment of Stages A to D</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487363" y="457200"/>
            <a:ext cx="8229600" cy="1143000"/>
          </a:xfrm>
        </p:spPr>
        <p:txBody>
          <a:bodyPr/>
          <a:lstStyle/>
          <a:p>
            <a:r>
              <a:rPr lang="en-US" sz="4000" b="1" smtClean="0">
                <a:solidFill>
                  <a:schemeClr val="accent2"/>
                </a:solidFill>
                <a:latin typeface="Garamond" pitchFamily="18" charset="0"/>
                <a:ea typeface="ＭＳ Ｐゴシック" pitchFamily="34" charset="-128"/>
              </a:rPr>
              <a:t>Inotropic Support</a:t>
            </a:r>
            <a:endParaRPr lang="en-US" sz="4000" smtClean="0">
              <a:ea typeface="ＭＳ Ｐゴシック" pitchFamily="34" charset="-128"/>
            </a:endParaRPr>
          </a:p>
        </p:txBody>
      </p:sp>
      <p:sp>
        <p:nvSpPr>
          <p:cNvPr id="93187" name="Content Placeholder 2"/>
          <p:cNvSpPr>
            <a:spLocks noGrp="1"/>
          </p:cNvSpPr>
          <p:nvPr>
            <p:ph idx="1"/>
          </p:nvPr>
        </p:nvSpPr>
        <p:spPr>
          <a:xfrm>
            <a:off x="2057400" y="1524000"/>
            <a:ext cx="6781800" cy="3621088"/>
          </a:xfrm>
        </p:spPr>
        <p:txBody>
          <a:bodyPr/>
          <a:lstStyle/>
          <a:p>
            <a:pPr marL="0" indent="0">
              <a:buFontTx/>
              <a:buNone/>
            </a:pPr>
            <a:r>
              <a:rPr lang="en-US" sz="2000" smtClean="0">
                <a:ea typeface="ＭＳ Ｐゴシック" pitchFamily="34" charset="-128"/>
              </a:rPr>
              <a:t>Until definitive therapy (e.g., coronary revascularization, MCS, heart transplantation) or resolution of the acute precipitating problem, patients with cardiogenic shock should receive temporary intravenous inotropic support to maintain systemic perfusion and preserve end-organ performance.</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Continuous intravenous inotropic support is reasonable as “bridge therapy” in patients with stage D refractory to GDMT and device therapy who are eligible for and awaiting MCS or cardiac transplantation.</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p:txBody>
      </p:sp>
      <p:grpSp>
        <p:nvGrpSpPr>
          <p:cNvPr id="2" name="Group 8"/>
          <p:cNvGrpSpPr>
            <a:grpSpLocks/>
          </p:cNvGrpSpPr>
          <p:nvPr/>
        </p:nvGrpSpPr>
        <p:grpSpPr bwMode="auto">
          <a:xfrm>
            <a:off x="277813" y="3643313"/>
            <a:ext cx="1216025" cy="942975"/>
            <a:chOff x="3810000" y="2667000"/>
            <a:chExt cx="1216025" cy="942975"/>
          </a:xfrm>
        </p:grpSpPr>
        <p:grpSp>
          <p:nvGrpSpPr>
            <p:cNvPr id="3" name="Group 95"/>
            <p:cNvGrpSpPr>
              <a:grpSpLocks/>
            </p:cNvGrpSpPr>
            <p:nvPr/>
          </p:nvGrpSpPr>
          <p:grpSpPr bwMode="auto">
            <a:xfrm>
              <a:off x="3810000" y="2667000"/>
              <a:ext cx="1216025" cy="942975"/>
              <a:chOff x="3986" y="942"/>
              <a:chExt cx="766" cy="594"/>
            </a:xfrm>
          </p:grpSpPr>
          <p:sp>
            <p:nvSpPr>
              <p:cNvPr id="9320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320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3203"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3204"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3205"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93206"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93207"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93208"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93200"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95"/>
          <p:cNvGrpSpPr>
            <a:grpSpLocks/>
          </p:cNvGrpSpPr>
          <p:nvPr/>
        </p:nvGrpSpPr>
        <p:grpSpPr bwMode="auto">
          <a:xfrm>
            <a:off x="279400" y="1355725"/>
            <a:ext cx="1216025" cy="942975"/>
            <a:chOff x="3986" y="942"/>
            <a:chExt cx="766" cy="594"/>
          </a:xfrm>
        </p:grpSpPr>
        <p:sp>
          <p:nvSpPr>
            <p:cNvPr id="93190"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3191"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3192"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93193"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3194"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3195"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93196"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93197"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93198"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a:xfrm>
            <a:off x="487363" y="457200"/>
            <a:ext cx="8229600" cy="685800"/>
          </a:xfrm>
        </p:spPr>
        <p:txBody>
          <a:bodyPr/>
          <a:lstStyle/>
          <a:p>
            <a:r>
              <a:rPr lang="en-US" sz="4000" b="1" smtClean="0">
                <a:solidFill>
                  <a:schemeClr val="accent2"/>
                </a:solidFill>
                <a:latin typeface="Garamond" pitchFamily="18" charset="0"/>
                <a:ea typeface="ＭＳ Ｐゴシック" pitchFamily="34" charset="-128"/>
              </a:rPr>
              <a:t>Inotropic Support (cont.)</a:t>
            </a:r>
            <a:endParaRPr lang="en-US" sz="4000" smtClean="0">
              <a:ea typeface="ＭＳ Ｐゴシック" pitchFamily="34" charset="-128"/>
            </a:endParaRPr>
          </a:p>
        </p:txBody>
      </p:sp>
      <p:sp>
        <p:nvSpPr>
          <p:cNvPr id="94211" name="Content Placeholder 2"/>
          <p:cNvSpPr>
            <a:spLocks noGrp="1"/>
          </p:cNvSpPr>
          <p:nvPr>
            <p:ph idx="1"/>
          </p:nvPr>
        </p:nvSpPr>
        <p:spPr>
          <a:xfrm>
            <a:off x="2057400" y="1524000"/>
            <a:ext cx="6781800" cy="3621088"/>
          </a:xfrm>
        </p:spPr>
        <p:txBody>
          <a:bodyPr/>
          <a:lstStyle/>
          <a:p>
            <a:pPr marL="0" indent="0">
              <a:buFontTx/>
              <a:buNone/>
            </a:pPr>
            <a:r>
              <a:rPr lang="en-US" sz="2000" smtClean="0">
                <a:ea typeface="ＭＳ Ｐゴシック" pitchFamily="34" charset="-128"/>
              </a:rPr>
              <a:t>Short-term, continuous intravenous inotropic support may be reasonable in those hospitalized patients presenting with documented severe systolic dysfunction who present with low blood pressure and significantly depressed cardiac output to maintain systemic perfusion and preserve end-organ performance.</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Long-term, continuous intravenous inotropic support may be considered as palliative therapy for symptom control in select patients with stage D despite optimal GDMT and device therapy who are not eligible for either MCS or cardiac transplantation.</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p:txBody>
      </p:sp>
      <p:grpSp>
        <p:nvGrpSpPr>
          <p:cNvPr id="2" name="Group 7"/>
          <p:cNvGrpSpPr>
            <a:grpSpLocks/>
          </p:cNvGrpSpPr>
          <p:nvPr/>
        </p:nvGrpSpPr>
        <p:grpSpPr bwMode="auto">
          <a:xfrm>
            <a:off x="261938" y="1403350"/>
            <a:ext cx="1216025" cy="942975"/>
            <a:chOff x="3810000" y="3810000"/>
            <a:chExt cx="1216025" cy="942975"/>
          </a:xfrm>
        </p:grpSpPr>
        <p:grpSp>
          <p:nvGrpSpPr>
            <p:cNvPr id="3" name="Group 95"/>
            <p:cNvGrpSpPr>
              <a:grpSpLocks/>
            </p:cNvGrpSpPr>
            <p:nvPr/>
          </p:nvGrpSpPr>
          <p:grpSpPr bwMode="auto">
            <a:xfrm>
              <a:off x="3810000" y="3810000"/>
              <a:ext cx="1216025" cy="942975"/>
              <a:chOff x="3986" y="942"/>
              <a:chExt cx="766" cy="594"/>
            </a:xfrm>
          </p:grpSpPr>
          <p:sp>
            <p:nvSpPr>
              <p:cNvPr id="94226"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4227"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4228"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4229"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4230"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94231"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94232"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94233"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94225" name="WordArt 622"/>
            <p:cNvSpPr>
              <a:spLocks noChangeArrowheads="1" noChangeShapeType="1" noTextEdit="1"/>
            </p:cNvSpPr>
            <p:nvPr/>
          </p:nvSpPr>
          <p:spPr bwMode="auto">
            <a:xfrm>
              <a:off x="4495800" y="4191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7"/>
          <p:cNvGrpSpPr>
            <a:grpSpLocks/>
          </p:cNvGrpSpPr>
          <p:nvPr/>
        </p:nvGrpSpPr>
        <p:grpSpPr bwMode="auto">
          <a:xfrm>
            <a:off x="249238" y="3660775"/>
            <a:ext cx="1216025" cy="942975"/>
            <a:chOff x="3810000" y="3810000"/>
            <a:chExt cx="1216025" cy="942975"/>
          </a:xfrm>
        </p:grpSpPr>
        <p:grpSp>
          <p:nvGrpSpPr>
            <p:cNvPr id="5" name="Group 95"/>
            <p:cNvGrpSpPr>
              <a:grpSpLocks/>
            </p:cNvGrpSpPr>
            <p:nvPr/>
          </p:nvGrpSpPr>
          <p:grpSpPr bwMode="auto">
            <a:xfrm>
              <a:off x="3810000" y="3810000"/>
              <a:ext cx="1216025" cy="942975"/>
              <a:chOff x="3986" y="942"/>
              <a:chExt cx="766" cy="594"/>
            </a:xfrm>
          </p:grpSpPr>
          <p:sp>
            <p:nvSpPr>
              <p:cNvPr id="94216"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4217"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4218"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4219"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4220"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94221"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94222"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94223"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94215" name="WordArt 622"/>
            <p:cNvSpPr>
              <a:spLocks noChangeArrowheads="1" noChangeShapeType="1" noTextEdit="1"/>
            </p:cNvSpPr>
            <p:nvPr/>
          </p:nvSpPr>
          <p:spPr bwMode="auto">
            <a:xfrm>
              <a:off x="4495800" y="4191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87363" y="457200"/>
            <a:ext cx="8229600" cy="685800"/>
          </a:xfrm>
        </p:spPr>
        <p:txBody>
          <a:bodyPr/>
          <a:lstStyle/>
          <a:p>
            <a:r>
              <a:rPr lang="en-US" sz="4000" b="1" smtClean="0">
                <a:solidFill>
                  <a:schemeClr val="accent2"/>
                </a:solidFill>
                <a:latin typeface="Garamond" pitchFamily="18" charset="0"/>
                <a:ea typeface="ＭＳ Ｐゴシック" pitchFamily="34" charset="-128"/>
              </a:rPr>
              <a:t>Inotropic Support (cont.)</a:t>
            </a:r>
            <a:endParaRPr lang="en-US" sz="4000" smtClean="0">
              <a:ea typeface="ＭＳ Ｐゴシック" pitchFamily="34" charset="-128"/>
            </a:endParaRPr>
          </a:p>
        </p:txBody>
      </p:sp>
      <p:sp>
        <p:nvSpPr>
          <p:cNvPr id="95235" name="Content Placeholder 2"/>
          <p:cNvSpPr>
            <a:spLocks noGrp="1"/>
          </p:cNvSpPr>
          <p:nvPr>
            <p:ph idx="1"/>
          </p:nvPr>
        </p:nvSpPr>
        <p:spPr>
          <a:xfrm>
            <a:off x="2057400" y="1524000"/>
            <a:ext cx="6781800" cy="3621088"/>
          </a:xfrm>
        </p:spPr>
        <p:txBody>
          <a:bodyPr/>
          <a:lstStyle/>
          <a:p>
            <a:pPr marL="0" indent="0">
              <a:buFontTx/>
              <a:buNone/>
            </a:pPr>
            <a:r>
              <a:rPr lang="en-US" sz="2000" smtClean="0">
                <a:ea typeface="ＭＳ Ｐゴシック" pitchFamily="34" charset="-128"/>
              </a:rPr>
              <a:t>Long-term use of either continuous or intermittent, intravenous parenteral positive inotropic agents, in the absence of specific indications or for reasons other than palliative care, </a:t>
            </a:r>
            <a:r>
              <a:rPr lang="en-US" sz="2000" smtClean="0">
                <a:solidFill>
                  <a:srgbClr val="FF0000"/>
                </a:solidFill>
                <a:ea typeface="ＭＳ Ｐゴシック" pitchFamily="34" charset="-128"/>
              </a:rPr>
              <a:t>is potentially harmful </a:t>
            </a:r>
            <a:r>
              <a:rPr lang="en-US" sz="2000" smtClean="0">
                <a:ea typeface="ＭＳ Ｐゴシック" pitchFamily="34" charset="-128"/>
              </a:rPr>
              <a:t>in the patient with HF.</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Use of parenteral inotropic agents in hospitalized patients without documented severe systolic dysfunction, low blood pressure, or impaired perfusion, and evidence of significantly depressed cardiac output, with or without congestion, </a:t>
            </a:r>
            <a:r>
              <a:rPr lang="en-US" sz="2000" smtClean="0">
                <a:solidFill>
                  <a:srgbClr val="FF0000"/>
                </a:solidFill>
                <a:ea typeface="ＭＳ Ｐゴシック" pitchFamily="34" charset="-128"/>
              </a:rPr>
              <a:t>is potentially harmful.</a:t>
            </a:r>
          </a:p>
          <a:p>
            <a:pPr marL="0" indent="0">
              <a:buFontTx/>
              <a:buNone/>
            </a:pPr>
            <a:endParaRPr lang="en-US" sz="2000" smtClean="0">
              <a:ea typeface="ＭＳ Ｐゴシック" pitchFamily="34" charset="-128"/>
            </a:endParaRPr>
          </a:p>
        </p:txBody>
      </p:sp>
      <p:grpSp>
        <p:nvGrpSpPr>
          <p:cNvPr id="2" name="Group 6"/>
          <p:cNvGrpSpPr>
            <a:grpSpLocks/>
          </p:cNvGrpSpPr>
          <p:nvPr/>
        </p:nvGrpSpPr>
        <p:grpSpPr bwMode="auto">
          <a:xfrm>
            <a:off x="230188" y="1357313"/>
            <a:ext cx="1216025" cy="942975"/>
            <a:chOff x="3810000" y="4953000"/>
            <a:chExt cx="1216025" cy="942975"/>
          </a:xfrm>
        </p:grpSpPr>
        <p:grpSp>
          <p:nvGrpSpPr>
            <p:cNvPr id="3" name="Group 95"/>
            <p:cNvGrpSpPr>
              <a:grpSpLocks/>
            </p:cNvGrpSpPr>
            <p:nvPr/>
          </p:nvGrpSpPr>
          <p:grpSpPr bwMode="auto">
            <a:xfrm>
              <a:off x="3810000" y="4953000"/>
              <a:ext cx="1216025" cy="942975"/>
              <a:chOff x="3986" y="942"/>
              <a:chExt cx="766" cy="594"/>
            </a:xfrm>
          </p:grpSpPr>
          <p:sp>
            <p:nvSpPr>
              <p:cNvPr id="9525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525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525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525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5256"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95257"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95258"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95259"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95251" name="WordArt 622"/>
            <p:cNvSpPr>
              <a:spLocks noChangeArrowheads="1" noChangeShapeType="1" noTextEdit="1"/>
            </p:cNvSpPr>
            <p:nvPr/>
          </p:nvSpPr>
          <p:spPr bwMode="auto">
            <a:xfrm>
              <a:off x="4800600" y="5334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6"/>
          <p:cNvGrpSpPr>
            <a:grpSpLocks/>
          </p:cNvGrpSpPr>
          <p:nvPr/>
        </p:nvGrpSpPr>
        <p:grpSpPr bwMode="auto">
          <a:xfrm>
            <a:off x="238125" y="3683000"/>
            <a:ext cx="1216025" cy="942975"/>
            <a:chOff x="3810000" y="4953000"/>
            <a:chExt cx="1216025" cy="942975"/>
          </a:xfrm>
        </p:grpSpPr>
        <p:grpSp>
          <p:nvGrpSpPr>
            <p:cNvPr id="5" name="Group 95"/>
            <p:cNvGrpSpPr>
              <a:grpSpLocks/>
            </p:cNvGrpSpPr>
            <p:nvPr/>
          </p:nvGrpSpPr>
          <p:grpSpPr bwMode="auto">
            <a:xfrm>
              <a:off x="3810000" y="4953000"/>
              <a:ext cx="1216025" cy="942975"/>
              <a:chOff x="3986" y="942"/>
              <a:chExt cx="766" cy="594"/>
            </a:xfrm>
          </p:grpSpPr>
          <p:sp>
            <p:nvSpPr>
              <p:cNvPr id="9524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524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524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524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5246"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95247"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95248"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95249"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95241" name="WordArt 622"/>
            <p:cNvSpPr>
              <a:spLocks noChangeArrowheads="1" noChangeShapeType="1" noTextEdit="1"/>
            </p:cNvSpPr>
            <p:nvPr/>
          </p:nvSpPr>
          <p:spPr bwMode="auto">
            <a:xfrm>
              <a:off x="4800600" y="5334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
        <p:nvSpPr>
          <p:cNvPr id="95238" name="TextBox 24"/>
          <p:cNvSpPr txBox="1">
            <a:spLocks noChangeArrowheads="1"/>
          </p:cNvSpPr>
          <p:nvPr/>
        </p:nvSpPr>
        <p:spPr bwMode="auto">
          <a:xfrm>
            <a:off x="414338" y="2305050"/>
            <a:ext cx="747712" cy="369888"/>
          </a:xfrm>
          <a:prstGeom prst="rect">
            <a:avLst/>
          </a:prstGeom>
          <a:noFill/>
          <a:ln w="9525">
            <a:noFill/>
            <a:miter lim="800000"/>
            <a:headEnd/>
            <a:tailEnd/>
          </a:ln>
        </p:spPr>
        <p:txBody>
          <a:bodyPr wrap="none">
            <a:spAutoFit/>
          </a:bodyPr>
          <a:lstStyle/>
          <a:p>
            <a:r>
              <a:rPr lang="en-US"/>
              <a:t>Harm</a:t>
            </a:r>
          </a:p>
        </p:txBody>
      </p:sp>
      <p:sp>
        <p:nvSpPr>
          <p:cNvPr id="95239" name="TextBox 24"/>
          <p:cNvSpPr txBox="1">
            <a:spLocks noChangeArrowheads="1"/>
          </p:cNvSpPr>
          <p:nvPr/>
        </p:nvSpPr>
        <p:spPr bwMode="auto">
          <a:xfrm>
            <a:off x="414338" y="4648200"/>
            <a:ext cx="747712" cy="369888"/>
          </a:xfrm>
          <a:prstGeom prst="rect">
            <a:avLst/>
          </a:prstGeom>
          <a:noFill/>
          <a:ln w="9525">
            <a:noFill/>
            <a:miter lim="800000"/>
            <a:headEnd/>
            <a:tailEnd/>
          </a:ln>
        </p:spPr>
        <p:txBody>
          <a:bodyPr wrap="none">
            <a:spAutoFit/>
          </a:bodyPr>
          <a:lstStyle/>
          <a:p>
            <a:r>
              <a:rPr lang="en-US"/>
              <a:t>Harm</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990600" y="2498725"/>
            <a:ext cx="7239000" cy="132397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Mechanical Circulatory Support</a:t>
            </a:r>
          </a:p>
        </p:txBody>
      </p:sp>
      <p:sp>
        <p:nvSpPr>
          <p:cNvPr id="96259"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Treatment of Stages A to D</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87363" y="228600"/>
            <a:ext cx="8229600" cy="990600"/>
          </a:xfrm>
        </p:spPr>
        <p:txBody>
          <a:bodyPr/>
          <a:lstStyle/>
          <a:p>
            <a:r>
              <a:rPr lang="en-US" sz="4000" b="1" smtClean="0">
                <a:solidFill>
                  <a:schemeClr val="accent2"/>
                </a:solidFill>
                <a:latin typeface="Garamond" pitchFamily="18" charset="0"/>
                <a:ea typeface="ＭＳ Ｐゴシック" pitchFamily="34" charset="-128"/>
              </a:rPr>
              <a:t>Mechanical Circulatory Support</a:t>
            </a:r>
            <a:endParaRPr lang="en-US" sz="4000" smtClean="0">
              <a:ea typeface="ＭＳ Ｐゴシック" pitchFamily="34" charset="-128"/>
            </a:endParaRPr>
          </a:p>
        </p:txBody>
      </p:sp>
      <p:sp>
        <p:nvSpPr>
          <p:cNvPr id="97283" name="Content Placeholder 2"/>
          <p:cNvSpPr>
            <a:spLocks noGrp="1"/>
          </p:cNvSpPr>
          <p:nvPr>
            <p:ph idx="1"/>
          </p:nvPr>
        </p:nvSpPr>
        <p:spPr>
          <a:xfrm>
            <a:off x="1981200" y="1676400"/>
            <a:ext cx="6858000" cy="3621088"/>
          </a:xfrm>
        </p:spPr>
        <p:txBody>
          <a:bodyPr/>
          <a:lstStyle/>
          <a:p>
            <a:pPr marL="0" indent="0">
              <a:buFontTx/>
              <a:buNone/>
            </a:pPr>
            <a:r>
              <a:rPr lang="en-US" sz="2000" smtClean="0">
                <a:ea typeface="ＭＳ Ｐゴシック" pitchFamily="34" charset="-128"/>
              </a:rPr>
              <a:t>MCS use is beneficial in carefully selected* patients with stage D HF</a:t>
            </a:r>
            <a:r>
              <a:rPr lang="en-US" sz="2000" i="1" smtClean="0">
                <a:ea typeface="ＭＳ Ｐゴシック" pitchFamily="34" charset="-128"/>
              </a:rPr>
              <a:t>r</a:t>
            </a:r>
            <a:r>
              <a:rPr lang="en-US" sz="2000" smtClean="0">
                <a:ea typeface="ＭＳ Ｐゴシック" pitchFamily="34" charset="-128"/>
              </a:rPr>
              <a:t>EF in whom definitive management (e.g., cardiac transplantation) or cardiac recovery is anticipated or planned.</a:t>
            </a:r>
          </a:p>
          <a:p>
            <a:pPr marL="0" indent="0">
              <a:buFontTx/>
              <a:buNone/>
            </a:pPr>
            <a:endParaRPr lang="en-US" sz="800" smtClean="0">
              <a:ea typeface="ＭＳ Ｐゴシック" pitchFamily="34" charset="-128"/>
            </a:endParaRPr>
          </a:p>
          <a:p>
            <a:pPr marL="0" indent="0">
              <a:buFontTx/>
              <a:buNone/>
            </a:pPr>
            <a:r>
              <a:rPr lang="en-US" sz="2000" smtClean="0">
                <a:ea typeface="ＭＳ Ｐゴシック" pitchFamily="34" charset="-128"/>
              </a:rPr>
              <a:t>Nondurable MCS, including the use of percutaneous and extracorporeal ventricular assist devices (VADs), is reasonable as a “bridge to recovery” or a “bridge to decision” for carefully selected* patients with HF</a:t>
            </a:r>
            <a:r>
              <a:rPr lang="en-US" sz="2000" i="1" smtClean="0">
                <a:ea typeface="ＭＳ Ｐゴシック" pitchFamily="34" charset="-128"/>
              </a:rPr>
              <a:t>r</a:t>
            </a:r>
            <a:r>
              <a:rPr lang="en-US" sz="2000" smtClean="0">
                <a:ea typeface="ＭＳ Ｐゴシック" pitchFamily="34" charset="-128"/>
              </a:rPr>
              <a:t>EF with acute, profound hemodynamic compromise.</a:t>
            </a:r>
          </a:p>
          <a:p>
            <a:pPr marL="0" indent="0">
              <a:buFontTx/>
              <a:buNone/>
            </a:pPr>
            <a:endParaRPr lang="en-US" sz="800" smtClean="0">
              <a:ea typeface="ＭＳ Ｐゴシック" pitchFamily="34" charset="-128"/>
            </a:endParaRPr>
          </a:p>
          <a:p>
            <a:pPr marL="0" indent="0">
              <a:buFontTx/>
              <a:buNone/>
            </a:pPr>
            <a:r>
              <a:rPr lang="en-US" sz="2000" smtClean="0">
                <a:ea typeface="ＭＳ Ｐゴシック" pitchFamily="34" charset="-128"/>
              </a:rPr>
              <a:t>Durable MCS is reasonable to prolong survival for carefully selected* patients with stage D HF</a:t>
            </a:r>
            <a:r>
              <a:rPr lang="en-US" sz="2000" i="1" smtClean="0">
                <a:ea typeface="ＭＳ Ｐゴシック" pitchFamily="34" charset="-128"/>
              </a:rPr>
              <a:t>r</a:t>
            </a:r>
            <a:r>
              <a:rPr lang="en-US" sz="2000" smtClean="0">
                <a:ea typeface="ＭＳ Ｐゴシック" pitchFamily="34" charset="-128"/>
              </a:rPr>
              <a:t>EF.</a:t>
            </a:r>
          </a:p>
        </p:txBody>
      </p:sp>
      <p:grpSp>
        <p:nvGrpSpPr>
          <p:cNvPr id="2" name="Group 8"/>
          <p:cNvGrpSpPr>
            <a:grpSpLocks/>
          </p:cNvGrpSpPr>
          <p:nvPr/>
        </p:nvGrpSpPr>
        <p:grpSpPr bwMode="auto">
          <a:xfrm>
            <a:off x="274638" y="1455738"/>
            <a:ext cx="1216025" cy="942975"/>
            <a:chOff x="3810000" y="2667000"/>
            <a:chExt cx="1216025" cy="942975"/>
          </a:xfrm>
        </p:grpSpPr>
        <p:grpSp>
          <p:nvGrpSpPr>
            <p:cNvPr id="3" name="Group 95"/>
            <p:cNvGrpSpPr>
              <a:grpSpLocks/>
            </p:cNvGrpSpPr>
            <p:nvPr/>
          </p:nvGrpSpPr>
          <p:grpSpPr bwMode="auto">
            <a:xfrm>
              <a:off x="3810000" y="2667000"/>
              <a:ext cx="1216025" cy="942975"/>
              <a:chOff x="3986" y="942"/>
              <a:chExt cx="766" cy="594"/>
            </a:xfrm>
          </p:grpSpPr>
          <p:sp>
            <p:nvSpPr>
              <p:cNvPr id="9730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731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731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731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7313"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97314"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97315"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97316"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97308"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8"/>
          <p:cNvGrpSpPr>
            <a:grpSpLocks/>
          </p:cNvGrpSpPr>
          <p:nvPr/>
        </p:nvGrpSpPr>
        <p:grpSpPr bwMode="auto">
          <a:xfrm>
            <a:off x="254000" y="2924175"/>
            <a:ext cx="1216025" cy="942975"/>
            <a:chOff x="3810000" y="2667000"/>
            <a:chExt cx="1216025" cy="942975"/>
          </a:xfrm>
        </p:grpSpPr>
        <p:grpSp>
          <p:nvGrpSpPr>
            <p:cNvPr id="5" name="Group 95"/>
            <p:cNvGrpSpPr>
              <a:grpSpLocks/>
            </p:cNvGrpSpPr>
            <p:nvPr/>
          </p:nvGrpSpPr>
          <p:grpSpPr bwMode="auto">
            <a:xfrm>
              <a:off x="3810000" y="2667000"/>
              <a:ext cx="1216025" cy="942975"/>
              <a:chOff x="3986" y="942"/>
              <a:chExt cx="766" cy="594"/>
            </a:xfrm>
          </p:grpSpPr>
          <p:sp>
            <p:nvSpPr>
              <p:cNvPr id="9729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730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730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730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7303"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97304"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97305"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97306"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97298"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6" name="Group 8"/>
          <p:cNvGrpSpPr>
            <a:grpSpLocks/>
          </p:cNvGrpSpPr>
          <p:nvPr/>
        </p:nvGrpSpPr>
        <p:grpSpPr bwMode="auto">
          <a:xfrm>
            <a:off x="225425" y="4673600"/>
            <a:ext cx="1216025" cy="942975"/>
            <a:chOff x="3810000" y="2667000"/>
            <a:chExt cx="1216025" cy="942975"/>
          </a:xfrm>
        </p:grpSpPr>
        <p:grpSp>
          <p:nvGrpSpPr>
            <p:cNvPr id="7" name="Group 95"/>
            <p:cNvGrpSpPr>
              <a:grpSpLocks/>
            </p:cNvGrpSpPr>
            <p:nvPr/>
          </p:nvGrpSpPr>
          <p:grpSpPr bwMode="auto">
            <a:xfrm>
              <a:off x="3810000" y="2667000"/>
              <a:ext cx="1216025" cy="942975"/>
              <a:chOff x="3986" y="942"/>
              <a:chExt cx="766" cy="594"/>
            </a:xfrm>
          </p:grpSpPr>
          <p:sp>
            <p:nvSpPr>
              <p:cNvPr id="9728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729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729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729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7293"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97294"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97295"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97296"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97288"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auto">
          <a:xfrm>
            <a:off x="990600" y="2498725"/>
            <a:ext cx="7239000" cy="70802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Cardiac Transplantation</a:t>
            </a:r>
          </a:p>
        </p:txBody>
      </p:sp>
      <p:sp>
        <p:nvSpPr>
          <p:cNvPr id="98307"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Treatment of Stages A to D</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le 1"/>
          <p:cNvSpPr>
            <a:spLocks noGrp="1"/>
          </p:cNvSpPr>
          <p:nvPr>
            <p:ph type="title"/>
          </p:nvPr>
        </p:nvSpPr>
        <p:spPr>
          <a:xfrm>
            <a:off x="487363" y="457200"/>
            <a:ext cx="8229600" cy="1143000"/>
          </a:xfrm>
        </p:spPr>
        <p:txBody>
          <a:bodyPr/>
          <a:lstStyle/>
          <a:p>
            <a:r>
              <a:rPr lang="en-US" sz="4000" b="1" smtClean="0">
                <a:solidFill>
                  <a:schemeClr val="accent2"/>
                </a:solidFill>
                <a:latin typeface="Garamond" pitchFamily="18" charset="0"/>
                <a:ea typeface="ＭＳ Ｐゴシック" pitchFamily="34" charset="-128"/>
              </a:rPr>
              <a:t>Cardiac Transplantation</a:t>
            </a:r>
            <a:endParaRPr lang="en-US" sz="4000" smtClean="0">
              <a:ea typeface="ＭＳ Ｐゴシック" pitchFamily="34" charset="-128"/>
            </a:endParaRPr>
          </a:p>
        </p:txBody>
      </p:sp>
      <p:sp>
        <p:nvSpPr>
          <p:cNvPr id="99331" name="Content Placeholder 2"/>
          <p:cNvSpPr>
            <a:spLocks noGrp="1"/>
          </p:cNvSpPr>
          <p:nvPr>
            <p:ph idx="1"/>
          </p:nvPr>
        </p:nvSpPr>
        <p:spPr>
          <a:xfrm>
            <a:off x="1981200" y="1676400"/>
            <a:ext cx="6858000" cy="3621088"/>
          </a:xfrm>
        </p:spPr>
        <p:txBody>
          <a:bodyPr/>
          <a:lstStyle/>
          <a:p>
            <a:pPr marL="0" indent="0">
              <a:buFontTx/>
              <a:buNone/>
            </a:pPr>
            <a:r>
              <a:rPr lang="en-US" sz="2400" smtClean="0">
                <a:ea typeface="ＭＳ Ｐゴシック" pitchFamily="34" charset="-128"/>
              </a:rPr>
              <a:t>Evaluation for cardiac transplantation is indicated for carefully selected patients with stage D HF despite GDMT, device, and surgical management.</a:t>
            </a:r>
          </a:p>
        </p:txBody>
      </p:sp>
      <p:grpSp>
        <p:nvGrpSpPr>
          <p:cNvPr id="2" name="Group 95"/>
          <p:cNvGrpSpPr>
            <a:grpSpLocks/>
          </p:cNvGrpSpPr>
          <p:nvPr/>
        </p:nvGrpSpPr>
        <p:grpSpPr bwMode="auto">
          <a:xfrm>
            <a:off x="266700" y="1546225"/>
            <a:ext cx="1216025" cy="942975"/>
            <a:chOff x="3986" y="942"/>
            <a:chExt cx="766" cy="594"/>
          </a:xfrm>
        </p:grpSpPr>
        <p:sp>
          <p:nvSpPr>
            <p:cNvPr id="9933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933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9335"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9933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933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9933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9933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9934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9934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Shape 33"/>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11</a:t>
            </a:fld>
            <a:endParaRPr sz="1400"/>
          </a:p>
        </p:txBody>
      </p:sp>
      <p:pic>
        <p:nvPicPr>
          <p:cNvPr id="34" name="IMG_1614.jpeg"/>
          <p:cNvPicPr/>
          <p:nvPr/>
        </p:nvPicPr>
        <p:blipFill>
          <a:blip r:embed="rId2" cstate="print">
            <a:extLst/>
          </a:blip>
          <a:stretch>
            <a:fillRect/>
          </a:stretch>
        </p:blipFill>
        <p:spPr>
          <a:xfrm>
            <a:off x="1369347" y="83018"/>
            <a:ext cx="6405305" cy="6130491"/>
          </a:xfrm>
          <a:prstGeom prst="rect">
            <a:avLst/>
          </a:prstGeom>
          <a:ln w="12700">
            <a:miter lim="400000"/>
          </a:ln>
        </p:spPr>
      </p:pic>
    </p:spTree>
  </p:cSld>
  <p:clrMapOvr>
    <a:masterClrMapping/>
  </p:clrMapOvr>
  <p:transition spd="med"/>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990600" y="2498725"/>
            <a:ext cx="7239000" cy="70802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The Hospitalized Patient</a:t>
            </a:r>
          </a:p>
        </p:txBody>
      </p:sp>
      <p:sp>
        <p:nvSpPr>
          <p:cNvPr id="100355" name="Rectangle 3"/>
          <p:cNvSpPr>
            <a:spLocks noChangeArrowheads="1"/>
          </p:cNvSpPr>
          <p:nvPr/>
        </p:nvSpPr>
        <p:spPr bwMode="auto">
          <a:xfrm>
            <a:off x="0" y="371475"/>
            <a:ext cx="9144000" cy="579438"/>
          </a:xfrm>
          <a:prstGeom prst="rect">
            <a:avLst/>
          </a:prstGeom>
          <a:solidFill>
            <a:schemeClr val="accent2"/>
          </a:solidFill>
          <a:ln w="9525">
            <a:solidFill>
              <a:schemeClr val="accent2"/>
            </a:solidFill>
            <a:miter lim="800000"/>
            <a:headEnd/>
            <a:tailEnd/>
          </a:ln>
        </p:spPr>
        <p:txBody>
          <a:bodyPr>
            <a:spAutoFit/>
          </a:bodyPr>
          <a:lstStyle/>
          <a:p>
            <a:pPr algn="ctr">
              <a:lnSpc>
                <a:spcPct val="80000"/>
              </a:lnSpc>
            </a:pPr>
            <a:r>
              <a:rPr lang="en-US" sz="3800" b="1">
                <a:solidFill>
                  <a:schemeClr val="bg1"/>
                </a:solidFill>
                <a:latin typeface="Garamond" pitchFamily="18" charset="0"/>
              </a:rPr>
              <a:t>Guideline for HF</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990600" y="2498725"/>
            <a:ext cx="7239000" cy="132397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Precipitating Causes of Decompensated HF</a:t>
            </a:r>
          </a:p>
        </p:txBody>
      </p:sp>
      <p:sp>
        <p:nvSpPr>
          <p:cNvPr id="101379"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The Hospitalized Patient</a:t>
            </a: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487363" y="457200"/>
            <a:ext cx="8229600" cy="990600"/>
          </a:xfrm>
        </p:spPr>
        <p:txBody>
          <a:bodyPr/>
          <a:lstStyle/>
          <a:p>
            <a:r>
              <a:rPr lang="en-US" sz="4000" b="1" smtClean="0">
                <a:solidFill>
                  <a:schemeClr val="accent2"/>
                </a:solidFill>
                <a:latin typeface="Garamond" pitchFamily="18" charset="0"/>
                <a:ea typeface="ＭＳ Ｐゴシック" pitchFamily="34" charset="-128"/>
              </a:rPr>
              <a:t>Precipitating Causes of Decompensated HF</a:t>
            </a:r>
            <a:endParaRPr lang="en-US" sz="4000" smtClean="0">
              <a:ea typeface="ＭＳ Ｐゴシック" pitchFamily="34" charset="-128"/>
            </a:endParaRPr>
          </a:p>
        </p:txBody>
      </p:sp>
      <p:sp>
        <p:nvSpPr>
          <p:cNvPr id="102403" name="Content Placeholder 2"/>
          <p:cNvSpPr>
            <a:spLocks noGrp="1"/>
          </p:cNvSpPr>
          <p:nvPr>
            <p:ph idx="1"/>
          </p:nvPr>
        </p:nvSpPr>
        <p:spPr>
          <a:xfrm>
            <a:off x="1981200" y="1676400"/>
            <a:ext cx="6858000" cy="3621088"/>
          </a:xfrm>
        </p:spPr>
        <p:txBody>
          <a:bodyPr/>
          <a:lstStyle/>
          <a:p>
            <a:pPr marL="0" indent="0">
              <a:buFontTx/>
              <a:buNone/>
            </a:pPr>
            <a:r>
              <a:rPr lang="en-US" sz="2000" smtClean="0">
                <a:ea typeface="ＭＳ Ｐゴシック" pitchFamily="34" charset="-128"/>
              </a:rPr>
              <a:t>ACS precipitating acute HF decompensation should be promptly identified by ECG and serum biomarkers including cardiac troponin testing, and treated optimally as appropriate to the overall condition and prognosis of the patient. </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Common precipitating factors for acute HF should be considered during initial evaluation, as recognition of these conditions is critical to guide appropriate therapy. </a:t>
            </a:r>
          </a:p>
        </p:txBody>
      </p:sp>
      <p:grpSp>
        <p:nvGrpSpPr>
          <p:cNvPr id="2" name="Group 95"/>
          <p:cNvGrpSpPr>
            <a:grpSpLocks/>
          </p:cNvGrpSpPr>
          <p:nvPr/>
        </p:nvGrpSpPr>
        <p:grpSpPr bwMode="auto">
          <a:xfrm>
            <a:off x="376238" y="1704975"/>
            <a:ext cx="1216025" cy="942975"/>
            <a:chOff x="3986" y="942"/>
            <a:chExt cx="766" cy="594"/>
          </a:xfrm>
        </p:grpSpPr>
        <p:sp>
          <p:nvSpPr>
            <p:cNvPr id="10241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241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2417"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102418"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2419"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2420"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02421"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02422"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02423"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grpSp>
        <p:nvGrpSpPr>
          <p:cNvPr id="3" name="Group 95"/>
          <p:cNvGrpSpPr>
            <a:grpSpLocks/>
          </p:cNvGrpSpPr>
          <p:nvPr/>
        </p:nvGrpSpPr>
        <p:grpSpPr bwMode="auto">
          <a:xfrm>
            <a:off x="390525" y="3657600"/>
            <a:ext cx="1216025" cy="942975"/>
            <a:chOff x="3986" y="942"/>
            <a:chExt cx="766" cy="594"/>
          </a:xfrm>
        </p:grpSpPr>
        <p:sp>
          <p:nvSpPr>
            <p:cNvPr id="102406"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2407"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2408"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10240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241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2411"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02412"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02413"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02414"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ChangeArrowheads="1"/>
          </p:cNvSpPr>
          <p:nvPr/>
        </p:nvSpPr>
        <p:spPr bwMode="auto">
          <a:xfrm>
            <a:off x="990600" y="2498725"/>
            <a:ext cx="7239000" cy="132397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Maintenance of GDMT During Hospitalization</a:t>
            </a:r>
          </a:p>
        </p:txBody>
      </p:sp>
      <p:sp>
        <p:nvSpPr>
          <p:cNvPr id="103427"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The Hospitalized Patient</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a:spLocks noGrp="1"/>
          </p:cNvSpPr>
          <p:nvPr>
            <p:ph type="title"/>
          </p:nvPr>
        </p:nvSpPr>
        <p:spPr>
          <a:xfrm>
            <a:off x="487363" y="304800"/>
            <a:ext cx="8229600" cy="990600"/>
          </a:xfrm>
        </p:spPr>
        <p:txBody>
          <a:bodyPr/>
          <a:lstStyle/>
          <a:p>
            <a:r>
              <a:rPr lang="en-US" sz="4000" b="1" smtClean="0">
                <a:solidFill>
                  <a:schemeClr val="accent2"/>
                </a:solidFill>
                <a:latin typeface="Garamond" pitchFamily="18" charset="0"/>
                <a:ea typeface="ＭＳ Ｐゴシック" pitchFamily="34" charset="-128"/>
              </a:rPr>
              <a:t>Maintenance of GDMT During Hospitalization</a:t>
            </a:r>
            <a:endParaRPr lang="en-US" sz="4000" smtClean="0">
              <a:ea typeface="ＭＳ Ｐゴシック" pitchFamily="34" charset="-128"/>
            </a:endParaRPr>
          </a:p>
        </p:txBody>
      </p:sp>
      <p:sp>
        <p:nvSpPr>
          <p:cNvPr id="104451" name="Content Placeholder 2"/>
          <p:cNvSpPr>
            <a:spLocks noGrp="1"/>
          </p:cNvSpPr>
          <p:nvPr>
            <p:ph idx="1"/>
          </p:nvPr>
        </p:nvSpPr>
        <p:spPr>
          <a:xfrm>
            <a:off x="1981200" y="1676400"/>
            <a:ext cx="6858000" cy="3621088"/>
          </a:xfrm>
        </p:spPr>
        <p:txBody>
          <a:bodyPr/>
          <a:lstStyle/>
          <a:p>
            <a:pPr marL="0" indent="0">
              <a:buFontTx/>
              <a:buNone/>
            </a:pPr>
            <a:r>
              <a:rPr lang="en-US" sz="2000" smtClean="0">
                <a:ea typeface="ＭＳ Ｐゴシック" pitchFamily="34" charset="-128"/>
              </a:rPr>
              <a:t>In patients with HF</a:t>
            </a:r>
            <a:r>
              <a:rPr lang="en-US" sz="2000" i="1" smtClean="0">
                <a:ea typeface="ＭＳ Ｐゴシック" pitchFamily="34" charset="-128"/>
              </a:rPr>
              <a:t>r</a:t>
            </a:r>
            <a:r>
              <a:rPr lang="en-US" sz="2000" smtClean="0">
                <a:ea typeface="ＭＳ Ｐゴシック" pitchFamily="34" charset="-128"/>
              </a:rPr>
              <a:t>EF experiencing a symptomatic exacerbation of HF requiring hospitalization during chronic maintenance treatment with GDMT, it is recommended that GDMT be continued in the absence of hemodynamic instability or contraindications.</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Initiation of beta-blocker therapy is recommended after optimization of volume status and successful discontinuation of intravenous diuretics, vasodilators, and inotropic agents. Beta-blocker therapy should be initiated at a low dose and only in stable patients. Caution should be used when initiating beta blockers in patients who have required inotropes during their hospital course.</a:t>
            </a:r>
          </a:p>
        </p:txBody>
      </p:sp>
      <p:grpSp>
        <p:nvGrpSpPr>
          <p:cNvPr id="2" name="Group 3"/>
          <p:cNvGrpSpPr>
            <a:grpSpLocks/>
          </p:cNvGrpSpPr>
          <p:nvPr/>
        </p:nvGrpSpPr>
        <p:grpSpPr bwMode="auto">
          <a:xfrm>
            <a:off x="381000" y="1731963"/>
            <a:ext cx="1216025" cy="942975"/>
            <a:chOff x="3810000" y="1524000"/>
            <a:chExt cx="1216025" cy="942975"/>
          </a:xfrm>
        </p:grpSpPr>
        <p:grpSp>
          <p:nvGrpSpPr>
            <p:cNvPr id="3" name="Group 95"/>
            <p:cNvGrpSpPr>
              <a:grpSpLocks/>
            </p:cNvGrpSpPr>
            <p:nvPr/>
          </p:nvGrpSpPr>
          <p:grpSpPr bwMode="auto">
            <a:xfrm>
              <a:off x="3810000" y="1524000"/>
              <a:ext cx="1216025" cy="942975"/>
              <a:chOff x="3986" y="942"/>
              <a:chExt cx="766" cy="594"/>
            </a:xfrm>
          </p:grpSpPr>
          <p:sp>
            <p:nvSpPr>
              <p:cNvPr id="104466"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4467"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4468"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4469"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4470"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04471"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04472"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04473"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04465"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3"/>
          <p:cNvGrpSpPr>
            <a:grpSpLocks/>
          </p:cNvGrpSpPr>
          <p:nvPr/>
        </p:nvGrpSpPr>
        <p:grpSpPr bwMode="auto">
          <a:xfrm>
            <a:off x="379413" y="3709988"/>
            <a:ext cx="1216025" cy="942975"/>
            <a:chOff x="3810000" y="1524000"/>
            <a:chExt cx="1216025" cy="942975"/>
          </a:xfrm>
        </p:grpSpPr>
        <p:grpSp>
          <p:nvGrpSpPr>
            <p:cNvPr id="5" name="Group 95"/>
            <p:cNvGrpSpPr>
              <a:grpSpLocks/>
            </p:cNvGrpSpPr>
            <p:nvPr/>
          </p:nvGrpSpPr>
          <p:grpSpPr bwMode="auto">
            <a:xfrm>
              <a:off x="3810000" y="1524000"/>
              <a:ext cx="1216025" cy="942975"/>
              <a:chOff x="3986" y="942"/>
              <a:chExt cx="766" cy="594"/>
            </a:xfrm>
          </p:grpSpPr>
          <p:sp>
            <p:nvSpPr>
              <p:cNvPr id="104456"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4457"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4458"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4459"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4460"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04461"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04462"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04463"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04455"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990600" y="2498725"/>
            <a:ext cx="7239000" cy="132397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Diuretics in Hospitalized Patients</a:t>
            </a:r>
          </a:p>
        </p:txBody>
      </p:sp>
      <p:sp>
        <p:nvSpPr>
          <p:cNvPr id="105475"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The Hospitalized Patient</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p:cNvSpPr>
            <a:spLocks noGrp="1"/>
          </p:cNvSpPr>
          <p:nvPr>
            <p:ph type="title"/>
          </p:nvPr>
        </p:nvSpPr>
        <p:spPr>
          <a:xfrm>
            <a:off x="487363" y="304800"/>
            <a:ext cx="8229600" cy="990600"/>
          </a:xfrm>
        </p:spPr>
        <p:txBody>
          <a:bodyPr/>
          <a:lstStyle/>
          <a:p>
            <a:r>
              <a:rPr lang="en-US" sz="4000" b="1" smtClean="0">
                <a:solidFill>
                  <a:schemeClr val="accent2"/>
                </a:solidFill>
                <a:latin typeface="Garamond" pitchFamily="18" charset="0"/>
                <a:ea typeface="ＭＳ Ｐゴシック" pitchFamily="34" charset="-128"/>
              </a:rPr>
              <a:t>Diuretics in Hospitalized Patients</a:t>
            </a:r>
            <a:endParaRPr lang="en-US" sz="4000" smtClean="0">
              <a:ea typeface="ＭＳ Ｐゴシック" pitchFamily="34" charset="-128"/>
            </a:endParaRPr>
          </a:p>
        </p:txBody>
      </p:sp>
      <p:sp>
        <p:nvSpPr>
          <p:cNvPr id="106499" name="Content Placeholder 2"/>
          <p:cNvSpPr>
            <a:spLocks noGrp="1"/>
          </p:cNvSpPr>
          <p:nvPr>
            <p:ph idx="1"/>
          </p:nvPr>
        </p:nvSpPr>
        <p:spPr>
          <a:xfrm>
            <a:off x="1981200" y="1676400"/>
            <a:ext cx="6858000" cy="3621088"/>
          </a:xfrm>
        </p:spPr>
        <p:txBody>
          <a:bodyPr/>
          <a:lstStyle/>
          <a:p>
            <a:pPr marL="0" indent="0">
              <a:buFontTx/>
              <a:buNone/>
            </a:pPr>
            <a:r>
              <a:rPr lang="en-US" sz="2000" smtClean="0">
                <a:ea typeface="ＭＳ Ｐゴシック" pitchFamily="34" charset="-128"/>
              </a:rPr>
              <a:t>Patients with HF admitted with evidence of significant fluid overload should be promptly treated with intravenous loop diuretics to reduce morbidity.</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If patients are already receiving loop diuretic therapy, the initial intravenous dose should equal or exceed their chronic oral daily dose and should be given as either intermittent boluses or continuous infusion. Urine output and signs and symptoms of congestion should be serially assessed, and the diuretic dose should be adjusted accordingly to relieve symptoms, reduce volume excess, and avoid hypotension.</a:t>
            </a:r>
          </a:p>
        </p:txBody>
      </p:sp>
      <p:grpSp>
        <p:nvGrpSpPr>
          <p:cNvPr id="2" name="Group 3"/>
          <p:cNvGrpSpPr>
            <a:grpSpLocks/>
          </p:cNvGrpSpPr>
          <p:nvPr/>
        </p:nvGrpSpPr>
        <p:grpSpPr bwMode="auto">
          <a:xfrm>
            <a:off x="381000" y="1731963"/>
            <a:ext cx="1216025" cy="942975"/>
            <a:chOff x="3810000" y="1524000"/>
            <a:chExt cx="1216025" cy="942975"/>
          </a:xfrm>
        </p:grpSpPr>
        <p:grpSp>
          <p:nvGrpSpPr>
            <p:cNvPr id="3" name="Group 95"/>
            <p:cNvGrpSpPr>
              <a:grpSpLocks/>
            </p:cNvGrpSpPr>
            <p:nvPr/>
          </p:nvGrpSpPr>
          <p:grpSpPr bwMode="auto">
            <a:xfrm>
              <a:off x="3810000" y="1524000"/>
              <a:ext cx="1216025" cy="942975"/>
              <a:chOff x="3986" y="942"/>
              <a:chExt cx="766" cy="594"/>
            </a:xfrm>
          </p:grpSpPr>
          <p:sp>
            <p:nvSpPr>
              <p:cNvPr id="10651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651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651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651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651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0651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0652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0652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06513"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3"/>
          <p:cNvGrpSpPr>
            <a:grpSpLocks/>
          </p:cNvGrpSpPr>
          <p:nvPr/>
        </p:nvGrpSpPr>
        <p:grpSpPr bwMode="auto">
          <a:xfrm>
            <a:off x="382588" y="3113088"/>
            <a:ext cx="1216025" cy="942975"/>
            <a:chOff x="3810000" y="1524000"/>
            <a:chExt cx="1216025" cy="942975"/>
          </a:xfrm>
        </p:grpSpPr>
        <p:grpSp>
          <p:nvGrpSpPr>
            <p:cNvPr id="5" name="Group 95"/>
            <p:cNvGrpSpPr>
              <a:grpSpLocks/>
            </p:cNvGrpSpPr>
            <p:nvPr/>
          </p:nvGrpSpPr>
          <p:grpSpPr bwMode="auto">
            <a:xfrm>
              <a:off x="3810000" y="1524000"/>
              <a:ext cx="1216025" cy="942975"/>
              <a:chOff x="3986" y="942"/>
              <a:chExt cx="766" cy="594"/>
            </a:xfrm>
          </p:grpSpPr>
          <p:sp>
            <p:nvSpPr>
              <p:cNvPr id="10650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650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650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650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650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0650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0651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0651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06503"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487363" y="457200"/>
            <a:ext cx="8229600" cy="1143000"/>
          </a:xfrm>
        </p:spPr>
        <p:txBody>
          <a:bodyPr/>
          <a:lstStyle/>
          <a:p>
            <a:r>
              <a:rPr lang="en-US" sz="4000" b="1" smtClean="0">
                <a:solidFill>
                  <a:schemeClr val="accent2"/>
                </a:solidFill>
                <a:latin typeface="Garamond" pitchFamily="18" charset="0"/>
                <a:ea typeface="ＭＳ Ｐゴシック" pitchFamily="34" charset="-128"/>
              </a:rPr>
              <a:t>Diuretics in Hospitalized Patients </a:t>
            </a:r>
            <a:r>
              <a:rPr lang="en-US" sz="3200" b="1" smtClean="0">
                <a:solidFill>
                  <a:schemeClr val="accent2"/>
                </a:solidFill>
                <a:latin typeface="Garamond" pitchFamily="18" charset="0"/>
                <a:ea typeface="ＭＳ Ｐゴシック" pitchFamily="34" charset="-128"/>
              </a:rPr>
              <a:t>(cont.)</a:t>
            </a:r>
            <a:endParaRPr lang="en-US" sz="3200" smtClean="0">
              <a:ea typeface="ＭＳ Ｐゴシック" pitchFamily="34" charset="-128"/>
            </a:endParaRPr>
          </a:p>
        </p:txBody>
      </p:sp>
      <p:sp>
        <p:nvSpPr>
          <p:cNvPr id="107523" name="Content Placeholder 2"/>
          <p:cNvSpPr>
            <a:spLocks noGrp="1"/>
          </p:cNvSpPr>
          <p:nvPr>
            <p:ph idx="1"/>
          </p:nvPr>
        </p:nvSpPr>
        <p:spPr>
          <a:xfrm>
            <a:off x="1981200" y="1676400"/>
            <a:ext cx="6858000" cy="3621088"/>
          </a:xfrm>
        </p:spPr>
        <p:txBody>
          <a:bodyPr/>
          <a:lstStyle/>
          <a:p>
            <a:pPr marL="0" indent="0">
              <a:buFontTx/>
              <a:buNone/>
            </a:pPr>
            <a:r>
              <a:rPr lang="en-US" sz="2000" smtClean="0">
                <a:ea typeface="ＭＳ Ｐゴシック" pitchFamily="34" charset="-128"/>
              </a:rPr>
              <a:t>The effect of HF treatment should be monitored with careful measurement of fluid intake and output, vital signs, body weight that is determined at the same time each day, and clinical signs and symptoms of systemic perfusion and congestion. Daily serum electrolytes, urea nitrogen, and creatinine concentrations should be measured during the use of intravenous diuretics or active titration of HF medications.</a:t>
            </a:r>
          </a:p>
          <a:p>
            <a:pPr marL="0" indent="0">
              <a:buFontTx/>
              <a:buNone/>
            </a:pPr>
            <a:endParaRPr lang="en-US" sz="1800" smtClean="0">
              <a:ea typeface="ＭＳ Ｐゴシック" pitchFamily="34" charset="-128"/>
            </a:endParaRPr>
          </a:p>
          <a:p>
            <a:pPr marL="0" indent="0">
              <a:buFontTx/>
              <a:buNone/>
            </a:pPr>
            <a:r>
              <a:rPr lang="en-US" sz="2000" smtClean="0">
                <a:ea typeface="ＭＳ Ｐゴシック" pitchFamily="34" charset="-128"/>
              </a:rPr>
              <a:t>When diuresis is inadequate to relieve symptoms, it is reasonable to intensify the diuretic regimen using either:</a:t>
            </a:r>
          </a:p>
          <a:p>
            <a:pPr lvl="1" indent="-342900">
              <a:buFontTx/>
              <a:buAutoNum type="alphaLcPeriod"/>
            </a:pPr>
            <a:r>
              <a:rPr lang="en-US" sz="2000" smtClean="0">
                <a:ea typeface="ＭＳ Ｐゴシック" pitchFamily="34" charset="-128"/>
              </a:rPr>
              <a:t>higher doses of intravenous loop diuretics.</a:t>
            </a:r>
          </a:p>
          <a:p>
            <a:pPr lvl="1" indent="-342900">
              <a:buFontTx/>
              <a:buAutoNum type="alphaLcPeriod"/>
            </a:pPr>
            <a:r>
              <a:rPr lang="en-US" sz="2000" smtClean="0">
                <a:ea typeface="ＭＳ Ｐゴシック" pitchFamily="34" charset="-128"/>
              </a:rPr>
              <a:t>addition of a second (e.g., thiazide) diuretic.</a:t>
            </a:r>
          </a:p>
        </p:txBody>
      </p:sp>
      <p:grpSp>
        <p:nvGrpSpPr>
          <p:cNvPr id="2" name="Group 95"/>
          <p:cNvGrpSpPr>
            <a:grpSpLocks/>
          </p:cNvGrpSpPr>
          <p:nvPr/>
        </p:nvGrpSpPr>
        <p:grpSpPr bwMode="auto">
          <a:xfrm>
            <a:off x="420688" y="1747838"/>
            <a:ext cx="1216025" cy="942975"/>
            <a:chOff x="3986" y="942"/>
            <a:chExt cx="766" cy="594"/>
          </a:xfrm>
        </p:grpSpPr>
        <p:sp>
          <p:nvSpPr>
            <p:cNvPr id="107536"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7537"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7538"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10753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754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7541"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07542"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07543"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07544"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grpSp>
        <p:nvGrpSpPr>
          <p:cNvPr id="3" name="Group 8"/>
          <p:cNvGrpSpPr>
            <a:grpSpLocks/>
          </p:cNvGrpSpPr>
          <p:nvPr/>
        </p:nvGrpSpPr>
        <p:grpSpPr bwMode="auto">
          <a:xfrm>
            <a:off x="403225" y="4427538"/>
            <a:ext cx="1216025" cy="942975"/>
            <a:chOff x="3810000" y="2667000"/>
            <a:chExt cx="1216025" cy="942975"/>
          </a:xfrm>
        </p:grpSpPr>
        <p:grpSp>
          <p:nvGrpSpPr>
            <p:cNvPr id="4" name="Group 95"/>
            <p:cNvGrpSpPr>
              <a:grpSpLocks/>
            </p:cNvGrpSpPr>
            <p:nvPr/>
          </p:nvGrpSpPr>
          <p:grpSpPr bwMode="auto">
            <a:xfrm>
              <a:off x="3810000" y="2667000"/>
              <a:ext cx="1216025" cy="942975"/>
              <a:chOff x="3986" y="942"/>
              <a:chExt cx="766" cy="594"/>
            </a:xfrm>
          </p:grpSpPr>
          <p:sp>
            <p:nvSpPr>
              <p:cNvPr id="10752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752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753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753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7532"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07533"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07534"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07535"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07527"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p:cNvSpPr>
            <a:spLocks noGrp="1"/>
          </p:cNvSpPr>
          <p:nvPr>
            <p:ph type="title"/>
          </p:nvPr>
        </p:nvSpPr>
        <p:spPr>
          <a:xfrm>
            <a:off x="487363" y="457200"/>
            <a:ext cx="8229600" cy="1143000"/>
          </a:xfrm>
        </p:spPr>
        <p:txBody>
          <a:bodyPr/>
          <a:lstStyle/>
          <a:p>
            <a:r>
              <a:rPr lang="en-US" sz="4000" b="1" smtClean="0">
                <a:solidFill>
                  <a:schemeClr val="accent2"/>
                </a:solidFill>
                <a:latin typeface="Garamond" pitchFamily="18" charset="0"/>
                <a:ea typeface="ＭＳ Ｐゴシック" pitchFamily="34" charset="-128"/>
              </a:rPr>
              <a:t>Diuretics in Hospitalized Patients </a:t>
            </a:r>
            <a:r>
              <a:rPr lang="en-US" sz="3200" b="1" smtClean="0">
                <a:solidFill>
                  <a:schemeClr val="accent2"/>
                </a:solidFill>
                <a:latin typeface="Garamond" pitchFamily="18" charset="0"/>
                <a:ea typeface="ＭＳ Ｐゴシック" pitchFamily="34" charset="-128"/>
              </a:rPr>
              <a:t>(cont.)</a:t>
            </a:r>
            <a:endParaRPr lang="en-US" sz="3200" smtClean="0">
              <a:ea typeface="ＭＳ Ｐゴシック" pitchFamily="34" charset="-128"/>
            </a:endParaRPr>
          </a:p>
        </p:txBody>
      </p:sp>
      <p:sp>
        <p:nvSpPr>
          <p:cNvPr id="108547" name="Content Placeholder 2"/>
          <p:cNvSpPr>
            <a:spLocks noGrp="1"/>
          </p:cNvSpPr>
          <p:nvPr>
            <p:ph idx="1"/>
          </p:nvPr>
        </p:nvSpPr>
        <p:spPr>
          <a:xfrm>
            <a:off x="1981200" y="1879600"/>
            <a:ext cx="6858000" cy="3621088"/>
          </a:xfrm>
        </p:spPr>
        <p:txBody>
          <a:bodyPr/>
          <a:lstStyle/>
          <a:p>
            <a:pPr marL="0" indent="0">
              <a:buFontTx/>
              <a:buNone/>
            </a:pPr>
            <a:r>
              <a:rPr lang="en-US" sz="2400" smtClean="0">
                <a:ea typeface="ＭＳ Ｐゴシック" pitchFamily="34" charset="-128"/>
              </a:rPr>
              <a:t>Low-dose dopamine infusion may be considered in addition to loop diuretic therapy to improve diuresis and better preserve renal function and renal blood flow.</a:t>
            </a:r>
          </a:p>
        </p:txBody>
      </p:sp>
      <p:grpSp>
        <p:nvGrpSpPr>
          <p:cNvPr id="2" name="Group 7"/>
          <p:cNvGrpSpPr>
            <a:grpSpLocks/>
          </p:cNvGrpSpPr>
          <p:nvPr/>
        </p:nvGrpSpPr>
        <p:grpSpPr bwMode="auto">
          <a:xfrm>
            <a:off x="409575" y="2058988"/>
            <a:ext cx="1216025" cy="1141412"/>
            <a:chOff x="3810000" y="3810000"/>
            <a:chExt cx="1216025" cy="942975"/>
          </a:xfrm>
        </p:grpSpPr>
        <p:grpSp>
          <p:nvGrpSpPr>
            <p:cNvPr id="3" name="Group 95"/>
            <p:cNvGrpSpPr>
              <a:grpSpLocks/>
            </p:cNvGrpSpPr>
            <p:nvPr/>
          </p:nvGrpSpPr>
          <p:grpSpPr bwMode="auto">
            <a:xfrm>
              <a:off x="3810000" y="3810000"/>
              <a:ext cx="1216025" cy="942975"/>
              <a:chOff x="3986" y="942"/>
              <a:chExt cx="766" cy="594"/>
            </a:xfrm>
          </p:grpSpPr>
          <p:sp>
            <p:nvSpPr>
              <p:cNvPr id="10855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855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8553"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8554"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08555"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08556"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08557"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08558"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08550" name="WordArt 622"/>
            <p:cNvSpPr>
              <a:spLocks noChangeArrowheads="1" noChangeShapeType="1" noTextEdit="1"/>
            </p:cNvSpPr>
            <p:nvPr/>
          </p:nvSpPr>
          <p:spPr bwMode="auto">
            <a:xfrm>
              <a:off x="4495800" y="4191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ChangeArrowheads="1"/>
          </p:cNvSpPr>
          <p:nvPr/>
        </p:nvSpPr>
        <p:spPr bwMode="auto">
          <a:xfrm>
            <a:off x="990600" y="2498725"/>
            <a:ext cx="7239000" cy="70802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Renal Replacement Therapy</a:t>
            </a:r>
          </a:p>
        </p:txBody>
      </p:sp>
      <p:sp>
        <p:nvSpPr>
          <p:cNvPr id="109571"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The Hospitalized Patient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36"/>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12</a:t>
            </a:fld>
            <a:endParaRPr sz="1400"/>
          </a:p>
        </p:txBody>
      </p:sp>
      <p:pic>
        <p:nvPicPr>
          <p:cNvPr id="37" name="IMG_1623.jpeg"/>
          <p:cNvPicPr/>
          <p:nvPr/>
        </p:nvPicPr>
        <p:blipFill>
          <a:blip r:embed="rId2" cstate="print">
            <a:extLst/>
          </a:blip>
          <a:stretch>
            <a:fillRect/>
          </a:stretch>
        </p:blipFill>
        <p:spPr>
          <a:xfrm>
            <a:off x="2095500" y="176312"/>
            <a:ext cx="4953000" cy="6248401"/>
          </a:xfrm>
          <a:prstGeom prst="rect">
            <a:avLst/>
          </a:prstGeom>
          <a:ln w="12700">
            <a:miter lim="400000"/>
          </a:ln>
        </p:spPr>
      </p:pic>
    </p:spTree>
  </p:cSld>
  <p:clrMapOvr>
    <a:masterClrMapping/>
  </p:clrMapOvr>
  <p:transition spd="med"/>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487363" y="457200"/>
            <a:ext cx="8229600" cy="762000"/>
          </a:xfrm>
        </p:spPr>
        <p:txBody>
          <a:bodyPr/>
          <a:lstStyle/>
          <a:p>
            <a:r>
              <a:rPr lang="en-US" sz="4000" b="1" smtClean="0">
                <a:solidFill>
                  <a:schemeClr val="accent2"/>
                </a:solidFill>
                <a:latin typeface="Garamond" pitchFamily="18" charset="0"/>
                <a:ea typeface="ＭＳ Ｐゴシック" pitchFamily="34" charset="-128"/>
              </a:rPr>
              <a:t>Renal Replacement Therapy</a:t>
            </a:r>
            <a:endParaRPr lang="en-US" sz="4000" smtClean="0">
              <a:ea typeface="ＭＳ Ｐゴシック" pitchFamily="34" charset="-128"/>
            </a:endParaRPr>
          </a:p>
        </p:txBody>
      </p:sp>
      <p:sp>
        <p:nvSpPr>
          <p:cNvPr id="110595" name="Content Placeholder 2"/>
          <p:cNvSpPr>
            <a:spLocks noGrp="1"/>
          </p:cNvSpPr>
          <p:nvPr>
            <p:ph idx="1"/>
          </p:nvPr>
        </p:nvSpPr>
        <p:spPr>
          <a:xfrm>
            <a:off x="1981200" y="1766888"/>
            <a:ext cx="6858000" cy="3530600"/>
          </a:xfrm>
        </p:spPr>
        <p:txBody>
          <a:bodyPr/>
          <a:lstStyle/>
          <a:p>
            <a:pPr marL="0" indent="0">
              <a:buFontTx/>
              <a:buNone/>
            </a:pPr>
            <a:r>
              <a:rPr lang="en-US" sz="2400" smtClean="0">
                <a:ea typeface="ＭＳ Ｐゴシック" pitchFamily="34" charset="-128"/>
              </a:rPr>
              <a:t>Ultrafiltration may be considered for patients with obvious volume overload to alleviate congestive symptoms and fluid weight.</a:t>
            </a:r>
          </a:p>
          <a:p>
            <a:pPr marL="0" indent="0">
              <a:buFontTx/>
              <a:buNone/>
            </a:pPr>
            <a:endParaRPr lang="en-US" sz="2400" smtClean="0">
              <a:ea typeface="ＭＳ Ｐゴシック" pitchFamily="34" charset="-128"/>
            </a:endParaRPr>
          </a:p>
          <a:p>
            <a:pPr marL="0" indent="0">
              <a:buFontTx/>
              <a:buNone/>
            </a:pPr>
            <a:endParaRPr lang="en-US" sz="2400" smtClean="0">
              <a:ea typeface="ＭＳ Ｐゴシック" pitchFamily="34" charset="-128"/>
            </a:endParaRPr>
          </a:p>
          <a:p>
            <a:pPr marL="0" indent="0">
              <a:buFontTx/>
              <a:buNone/>
            </a:pPr>
            <a:r>
              <a:rPr lang="en-US" sz="2400" smtClean="0">
                <a:ea typeface="ＭＳ Ｐゴシック" pitchFamily="34" charset="-128"/>
              </a:rPr>
              <a:t>Ultrafiltration may be considered for patients with refractory congestion not responding to medical therapy</a:t>
            </a:r>
            <a:r>
              <a:rPr lang="en-US" sz="2000" smtClean="0">
                <a:ea typeface="ＭＳ Ｐゴシック" pitchFamily="34" charset="-128"/>
              </a:rPr>
              <a:t>. </a:t>
            </a:r>
          </a:p>
        </p:txBody>
      </p:sp>
      <p:grpSp>
        <p:nvGrpSpPr>
          <p:cNvPr id="2" name="Group 7"/>
          <p:cNvGrpSpPr>
            <a:grpSpLocks/>
          </p:cNvGrpSpPr>
          <p:nvPr/>
        </p:nvGrpSpPr>
        <p:grpSpPr bwMode="auto">
          <a:xfrm>
            <a:off x="304800" y="1765300"/>
            <a:ext cx="1216025" cy="942975"/>
            <a:chOff x="3810000" y="3810000"/>
            <a:chExt cx="1216025" cy="942975"/>
          </a:xfrm>
        </p:grpSpPr>
        <p:grpSp>
          <p:nvGrpSpPr>
            <p:cNvPr id="3" name="Group 95"/>
            <p:cNvGrpSpPr>
              <a:grpSpLocks/>
            </p:cNvGrpSpPr>
            <p:nvPr/>
          </p:nvGrpSpPr>
          <p:grpSpPr bwMode="auto">
            <a:xfrm>
              <a:off x="3810000" y="3810000"/>
              <a:ext cx="1216025" cy="942975"/>
              <a:chOff x="3986" y="942"/>
              <a:chExt cx="766" cy="594"/>
            </a:xfrm>
          </p:grpSpPr>
          <p:sp>
            <p:nvSpPr>
              <p:cNvPr id="110610"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0611"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061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061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0614"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10615"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10616"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10617"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10609" name="WordArt 622"/>
            <p:cNvSpPr>
              <a:spLocks noChangeArrowheads="1" noChangeShapeType="1" noTextEdit="1"/>
            </p:cNvSpPr>
            <p:nvPr/>
          </p:nvSpPr>
          <p:spPr bwMode="auto">
            <a:xfrm>
              <a:off x="4495800" y="4191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10"/>
          <p:cNvGrpSpPr>
            <a:grpSpLocks/>
          </p:cNvGrpSpPr>
          <p:nvPr/>
        </p:nvGrpSpPr>
        <p:grpSpPr bwMode="auto">
          <a:xfrm>
            <a:off x="333375" y="3876675"/>
            <a:ext cx="1216025" cy="942975"/>
            <a:chOff x="6705600" y="3810000"/>
            <a:chExt cx="1216025" cy="942975"/>
          </a:xfrm>
        </p:grpSpPr>
        <p:grpSp>
          <p:nvGrpSpPr>
            <p:cNvPr id="5" name="Group 95"/>
            <p:cNvGrpSpPr>
              <a:grpSpLocks/>
            </p:cNvGrpSpPr>
            <p:nvPr/>
          </p:nvGrpSpPr>
          <p:grpSpPr bwMode="auto">
            <a:xfrm>
              <a:off x="6705600" y="3810000"/>
              <a:ext cx="1216025" cy="942975"/>
              <a:chOff x="3986" y="942"/>
              <a:chExt cx="766" cy="594"/>
            </a:xfrm>
          </p:grpSpPr>
          <p:sp>
            <p:nvSpPr>
              <p:cNvPr id="110600"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0601"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060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060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0604"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10605"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10606"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10607"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10599" name="Freeform 289"/>
            <p:cNvSpPr>
              <a:spLocks/>
            </p:cNvSpPr>
            <p:nvPr/>
          </p:nvSpPr>
          <p:spPr bwMode="auto">
            <a:xfrm>
              <a:off x="7391400" y="4191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ChangeArrowheads="1"/>
          </p:cNvSpPr>
          <p:nvPr/>
        </p:nvSpPr>
        <p:spPr bwMode="auto">
          <a:xfrm>
            <a:off x="990600" y="2498725"/>
            <a:ext cx="7239000" cy="132397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Parenteral Therapy in Hospitalized HF</a:t>
            </a:r>
          </a:p>
        </p:txBody>
      </p:sp>
      <p:sp>
        <p:nvSpPr>
          <p:cNvPr id="111619"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The Hospitalized Patient</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p:nvPr>
        </p:nvSpPr>
        <p:spPr>
          <a:xfrm>
            <a:off x="487363" y="457200"/>
            <a:ext cx="8229600" cy="914400"/>
          </a:xfrm>
        </p:spPr>
        <p:txBody>
          <a:bodyPr/>
          <a:lstStyle/>
          <a:p>
            <a:r>
              <a:rPr lang="en-US" sz="3600" b="1" smtClean="0">
                <a:solidFill>
                  <a:schemeClr val="accent2"/>
                </a:solidFill>
                <a:latin typeface="Garamond" pitchFamily="18" charset="0"/>
                <a:ea typeface="Arial Unicode MS" pitchFamily="34" charset="-128"/>
                <a:cs typeface="Arial Unicode MS" pitchFamily="34" charset="-128"/>
              </a:rPr>
              <a:t>Parenteral Therapy in Hospitalized HF</a:t>
            </a:r>
          </a:p>
        </p:txBody>
      </p:sp>
      <p:sp>
        <p:nvSpPr>
          <p:cNvPr id="112643" name="Content Placeholder 2"/>
          <p:cNvSpPr>
            <a:spLocks noGrp="1"/>
          </p:cNvSpPr>
          <p:nvPr>
            <p:ph idx="1"/>
          </p:nvPr>
        </p:nvSpPr>
        <p:spPr>
          <a:xfrm>
            <a:off x="1981200" y="1676400"/>
            <a:ext cx="6858000" cy="3621088"/>
          </a:xfrm>
        </p:spPr>
        <p:txBody>
          <a:bodyPr/>
          <a:lstStyle/>
          <a:p>
            <a:pPr marL="0" indent="0">
              <a:buFontTx/>
              <a:buNone/>
            </a:pPr>
            <a:r>
              <a:rPr lang="en-US" sz="2400" smtClean="0">
                <a:ea typeface="ＭＳ Ｐゴシック" pitchFamily="34" charset="-128"/>
              </a:rPr>
              <a:t>If symptomatic hypotension is absent, intravenous nitroglycerin, nitroprusside or nesiritide may be considered an adjuvant to diuretic therapy for relief of dyspnea in patients admitted with acutely decompensated HF.</a:t>
            </a:r>
          </a:p>
        </p:txBody>
      </p:sp>
      <p:grpSp>
        <p:nvGrpSpPr>
          <p:cNvPr id="2" name="Group 7"/>
          <p:cNvGrpSpPr>
            <a:grpSpLocks/>
          </p:cNvGrpSpPr>
          <p:nvPr/>
        </p:nvGrpSpPr>
        <p:grpSpPr bwMode="auto">
          <a:xfrm>
            <a:off x="304800" y="1765300"/>
            <a:ext cx="1216025" cy="942975"/>
            <a:chOff x="3810000" y="3810000"/>
            <a:chExt cx="1216025" cy="942975"/>
          </a:xfrm>
        </p:grpSpPr>
        <p:grpSp>
          <p:nvGrpSpPr>
            <p:cNvPr id="3" name="Group 95"/>
            <p:cNvGrpSpPr>
              <a:grpSpLocks/>
            </p:cNvGrpSpPr>
            <p:nvPr/>
          </p:nvGrpSpPr>
          <p:grpSpPr bwMode="auto">
            <a:xfrm>
              <a:off x="3810000" y="3810000"/>
              <a:ext cx="1216025" cy="942975"/>
              <a:chOff x="3986" y="942"/>
              <a:chExt cx="766" cy="594"/>
            </a:xfrm>
          </p:grpSpPr>
          <p:sp>
            <p:nvSpPr>
              <p:cNvPr id="11264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264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264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265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2651"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12652"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12653"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12654"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12646" name="WordArt 622"/>
            <p:cNvSpPr>
              <a:spLocks noChangeArrowheads="1" noChangeShapeType="1" noTextEdit="1"/>
            </p:cNvSpPr>
            <p:nvPr/>
          </p:nvSpPr>
          <p:spPr bwMode="auto">
            <a:xfrm>
              <a:off x="4495800" y="4191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ChangeArrowheads="1"/>
          </p:cNvSpPr>
          <p:nvPr/>
        </p:nvSpPr>
        <p:spPr bwMode="auto">
          <a:xfrm>
            <a:off x="990600" y="2498725"/>
            <a:ext cx="7239000" cy="1938338"/>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Venous Thromboembolism Prophylaxis in Hospitalized Patients</a:t>
            </a:r>
          </a:p>
        </p:txBody>
      </p:sp>
      <p:sp>
        <p:nvSpPr>
          <p:cNvPr id="113667"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The Hospitalized Patient</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487363" y="457200"/>
            <a:ext cx="8229600" cy="1143000"/>
          </a:xfrm>
        </p:spPr>
        <p:txBody>
          <a:bodyPr/>
          <a:lstStyle/>
          <a:p>
            <a:r>
              <a:rPr lang="en-US" sz="4000" b="1" smtClean="0">
                <a:solidFill>
                  <a:schemeClr val="accent2"/>
                </a:solidFill>
                <a:latin typeface="Garamond" pitchFamily="18" charset="0"/>
                <a:ea typeface="ＭＳ Ｐゴシック" pitchFamily="34" charset="-128"/>
              </a:rPr>
              <a:t>Venous Thromboembolism Prophylaxis in Hospitalized Patients</a:t>
            </a:r>
            <a:endParaRPr lang="en-US" sz="4000" smtClean="0">
              <a:ea typeface="ＭＳ Ｐゴシック" pitchFamily="34" charset="-128"/>
            </a:endParaRPr>
          </a:p>
        </p:txBody>
      </p:sp>
      <p:sp>
        <p:nvSpPr>
          <p:cNvPr id="114691" name="Content Placeholder 2"/>
          <p:cNvSpPr>
            <a:spLocks noGrp="1"/>
          </p:cNvSpPr>
          <p:nvPr>
            <p:ph idx="1"/>
          </p:nvPr>
        </p:nvSpPr>
        <p:spPr>
          <a:xfrm>
            <a:off x="1981200" y="2043113"/>
            <a:ext cx="6858000" cy="3621087"/>
          </a:xfrm>
        </p:spPr>
        <p:txBody>
          <a:bodyPr/>
          <a:lstStyle/>
          <a:p>
            <a:pPr marL="0" indent="0">
              <a:buFontTx/>
              <a:buNone/>
            </a:pPr>
            <a:r>
              <a:rPr lang="en-US" sz="2400" smtClean="0">
                <a:ea typeface="ＭＳ Ｐゴシック" pitchFamily="34" charset="-128"/>
              </a:rPr>
              <a:t>A patient admitted to the hospital with decompensated HF should be treated for venous thromboembolism prophylaxis with an anticoagulant medication if the risk:benefit ratio is favorable.</a:t>
            </a:r>
          </a:p>
        </p:txBody>
      </p:sp>
      <p:grpSp>
        <p:nvGrpSpPr>
          <p:cNvPr id="2" name="Group 3"/>
          <p:cNvGrpSpPr>
            <a:grpSpLocks/>
          </p:cNvGrpSpPr>
          <p:nvPr/>
        </p:nvGrpSpPr>
        <p:grpSpPr bwMode="auto">
          <a:xfrm>
            <a:off x="466725" y="2160588"/>
            <a:ext cx="1216025" cy="942975"/>
            <a:chOff x="3810000" y="1524000"/>
            <a:chExt cx="1216025" cy="942975"/>
          </a:xfrm>
        </p:grpSpPr>
        <p:grpSp>
          <p:nvGrpSpPr>
            <p:cNvPr id="3" name="Group 95"/>
            <p:cNvGrpSpPr>
              <a:grpSpLocks/>
            </p:cNvGrpSpPr>
            <p:nvPr/>
          </p:nvGrpSpPr>
          <p:grpSpPr bwMode="auto">
            <a:xfrm>
              <a:off x="3810000" y="1524000"/>
              <a:ext cx="1216025" cy="942975"/>
              <a:chOff x="3986" y="942"/>
              <a:chExt cx="766" cy="594"/>
            </a:xfrm>
          </p:grpSpPr>
          <p:sp>
            <p:nvSpPr>
              <p:cNvPr id="11469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469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469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469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4699"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14700"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14701"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14702"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14694"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ChangeArrowheads="1"/>
          </p:cNvSpPr>
          <p:nvPr/>
        </p:nvSpPr>
        <p:spPr bwMode="auto">
          <a:xfrm>
            <a:off x="990600" y="2498725"/>
            <a:ext cx="7239000" cy="132397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Arginine Vasopressin Antagonists</a:t>
            </a:r>
          </a:p>
        </p:txBody>
      </p:sp>
      <p:sp>
        <p:nvSpPr>
          <p:cNvPr id="115715"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The Hospitalized Patient</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a:xfrm>
            <a:off x="393700" y="381000"/>
            <a:ext cx="8229600" cy="1143000"/>
          </a:xfrm>
        </p:spPr>
        <p:txBody>
          <a:bodyPr/>
          <a:lstStyle/>
          <a:p>
            <a:r>
              <a:rPr lang="en-US" sz="4000" b="1" smtClean="0">
                <a:solidFill>
                  <a:schemeClr val="accent2"/>
                </a:solidFill>
                <a:latin typeface="Garamond" pitchFamily="18" charset="0"/>
                <a:ea typeface="Arial Unicode MS" pitchFamily="34" charset="-128"/>
                <a:cs typeface="Arial Unicode MS" pitchFamily="34" charset="-128"/>
              </a:rPr>
              <a:t>Arginine Vasopressin Antagonists</a:t>
            </a:r>
          </a:p>
        </p:txBody>
      </p:sp>
      <p:sp>
        <p:nvSpPr>
          <p:cNvPr id="116739" name="Content Placeholder 2"/>
          <p:cNvSpPr>
            <a:spLocks noGrp="1"/>
          </p:cNvSpPr>
          <p:nvPr>
            <p:ph idx="1"/>
          </p:nvPr>
        </p:nvSpPr>
        <p:spPr>
          <a:xfrm>
            <a:off x="1981200" y="2043113"/>
            <a:ext cx="6858000" cy="3621087"/>
          </a:xfrm>
        </p:spPr>
        <p:txBody>
          <a:bodyPr/>
          <a:lstStyle/>
          <a:p>
            <a:pPr marL="0" indent="0">
              <a:buFontTx/>
              <a:buNone/>
            </a:pPr>
            <a:r>
              <a:rPr lang="en-US" sz="2400" smtClean="0">
                <a:ea typeface="ＭＳ Ｐゴシック" pitchFamily="34" charset="-128"/>
              </a:rPr>
              <a:t>In patients hospitalized with volume overload, including HF, who have persistent severe hyponatremia and are at risk for or having active cognitive symptoms despite water restriction and maximization of GDMT, vasopressin antagonists may be considered in the short term to improve serum sodium concentration in hypervolemic, hyponatremic states with either a V2 receptor selective or a nonselective vasopressin antagonist.</a:t>
            </a:r>
          </a:p>
        </p:txBody>
      </p:sp>
      <p:grpSp>
        <p:nvGrpSpPr>
          <p:cNvPr id="2" name="Group 7"/>
          <p:cNvGrpSpPr>
            <a:grpSpLocks/>
          </p:cNvGrpSpPr>
          <p:nvPr/>
        </p:nvGrpSpPr>
        <p:grpSpPr bwMode="auto">
          <a:xfrm>
            <a:off x="393700" y="2136775"/>
            <a:ext cx="1216025" cy="942975"/>
            <a:chOff x="3810000" y="3810000"/>
            <a:chExt cx="1216025" cy="942975"/>
          </a:xfrm>
        </p:grpSpPr>
        <p:grpSp>
          <p:nvGrpSpPr>
            <p:cNvPr id="3" name="Group 95"/>
            <p:cNvGrpSpPr>
              <a:grpSpLocks/>
            </p:cNvGrpSpPr>
            <p:nvPr/>
          </p:nvGrpSpPr>
          <p:grpSpPr bwMode="auto">
            <a:xfrm>
              <a:off x="3810000" y="3810000"/>
              <a:ext cx="1216025" cy="942975"/>
              <a:chOff x="3986" y="942"/>
              <a:chExt cx="766" cy="594"/>
            </a:xfrm>
          </p:grpSpPr>
          <p:sp>
            <p:nvSpPr>
              <p:cNvPr id="11674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674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674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674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6747"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16748"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16749"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16750"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16742" name="WordArt 622"/>
            <p:cNvSpPr>
              <a:spLocks noChangeArrowheads="1" noChangeShapeType="1" noTextEdit="1"/>
            </p:cNvSpPr>
            <p:nvPr/>
          </p:nvSpPr>
          <p:spPr bwMode="auto">
            <a:xfrm>
              <a:off x="4495800" y="4191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p:txBody>
          <a:bodyPr/>
          <a:lstStyle/>
          <a:p>
            <a:r>
              <a:rPr lang="en-US" sz="4000" b="1" smtClean="0">
                <a:solidFill>
                  <a:schemeClr val="accent2"/>
                </a:solidFill>
                <a:latin typeface="Garamond" pitchFamily="18" charset="0"/>
                <a:ea typeface="ＭＳ Ｐゴシック" pitchFamily="34" charset="-128"/>
              </a:rPr>
              <a:t>Arginine Vasopressin Antagonists</a:t>
            </a:r>
          </a:p>
        </p:txBody>
      </p:sp>
      <p:sp>
        <p:nvSpPr>
          <p:cNvPr id="117763" name="Content Placeholder 2"/>
          <p:cNvSpPr>
            <a:spLocks noGrp="1"/>
          </p:cNvSpPr>
          <p:nvPr>
            <p:ph idx="1"/>
          </p:nvPr>
        </p:nvSpPr>
        <p:spPr>
          <a:xfrm>
            <a:off x="457200" y="1905000"/>
            <a:ext cx="8229600" cy="4221163"/>
          </a:xfrm>
        </p:spPr>
        <p:txBody>
          <a:bodyPr/>
          <a:lstStyle/>
          <a:p>
            <a:r>
              <a:rPr lang="en-US" sz="2800" smtClean="0">
                <a:ea typeface="ＭＳ Ｐゴシック" pitchFamily="34" charset="-128"/>
              </a:rPr>
              <a:t>Risk of liver injury has been described in those with pre-existing liver disease when exposed to AVP antagonists</a:t>
            </a:r>
          </a:p>
          <a:p>
            <a:r>
              <a:rPr lang="en-US" sz="2800" smtClean="0">
                <a:ea typeface="ＭＳ Ｐゴシック" pitchFamily="34" charset="-128"/>
                <a:hlinkClick r:id="rId2"/>
              </a:rPr>
              <a:t>http://www.fda.gov/Safety/MedWatch/SafetyInformation/SafetyAlertsforHumanMedicalProducts/ucm336669.htm</a:t>
            </a:r>
            <a:r>
              <a:rPr lang="en-US" sz="2800" smtClean="0">
                <a:ea typeface="ＭＳ Ｐゴシック" pitchFamily="34" charset="-128"/>
              </a:rPr>
              <a:t> - accessed 06/04/13</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ChangeArrowheads="1"/>
          </p:cNvSpPr>
          <p:nvPr/>
        </p:nvSpPr>
        <p:spPr bwMode="auto">
          <a:xfrm>
            <a:off x="990600" y="2498725"/>
            <a:ext cx="7239000" cy="132397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Inpatient and Transitions of Care</a:t>
            </a:r>
          </a:p>
        </p:txBody>
      </p:sp>
      <p:sp>
        <p:nvSpPr>
          <p:cNvPr id="118787"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The Hospitalized Patient</a:t>
            </a: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487363" y="457200"/>
            <a:ext cx="8229600" cy="685800"/>
          </a:xfrm>
        </p:spPr>
        <p:txBody>
          <a:bodyPr/>
          <a:lstStyle/>
          <a:p>
            <a:r>
              <a:rPr lang="en-US" sz="4000" b="1" smtClean="0">
                <a:solidFill>
                  <a:schemeClr val="accent2"/>
                </a:solidFill>
                <a:latin typeface="Garamond" pitchFamily="18" charset="0"/>
                <a:ea typeface="ＭＳ Ｐゴシック" pitchFamily="34" charset="-128"/>
              </a:rPr>
              <a:t>Inpatient and Transitions of Care</a:t>
            </a:r>
            <a:endParaRPr lang="en-US" sz="4000" smtClean="0">
              <a:ea typeface="ＭＳ Ｐゴシック" pitchFamily="34" charset="-128"/>
            </a:endParaRPr>
          </a:p>
        </p:txBody>
      </p:sp>
      <p:sp>
        <p:nvSpPr>
          <p:cNvPr id="119811" name="Content Placeholder 2"/>
          <p:cNvSpPr>
            <a:spLocks noGrp="1"/>
          </p:cNvSpPr>
          <p:nvPr>
            <p:ph idx="1"/>
          </p:nvPr>
        </p:nvSpPr>
        <p:spPr>
          <a:xfrm>
            <a:off x="1981200" y="1676400"/>
            <a:ext cx="6858000" cy="3736975"/>
          </a:xfrm>
        </p:spPr>
        <p:txBody>
          <a:bodyPr/>
          <a:lstStyle/>
          <a:p>
            <a:pPr marL="0" indent="0">
              <a:buFontTx/>
              <a:buNone/>
            </a:pPr>
            <a:r>
              <a:rPr lang="en-US" sz="2400" smtClean="0">
                <a:ea typeface="ＭＳ Ｐゴシック" pitchFamily="34" charset="-128"/>
              </a:rPr>
              <a:t>The use of performance improvement systems and/or evidence-based systems of care is recommended in the hospital and early postdischarge outpatient setting to identify appropriate HF patients for GDMT, provide clinicians with useful reminders to advance GDMT, and to assess the clinical response.</a:t>
            </a:r>
          </a:p>
        </p:txBody>
      </p:sp>
      <p:grpSp>
        <p:nvGrpSpPr>
          <p:cNvPr id="2" name="Group 3"/>
          <p:cNvGrpSpPr>
            <a:grpSpLocks/>
          </p:cNvGrpSpPr>
          <p:nvPr/>
        </p:nvGrpSpPr>
        <p:grpSpPr bwMode="auto">
          <a:xfrm>
            <a:off x="457200" y="1792288"/>
            <a:ext cx="1216025" cy="942975"/>
            <a:chOff x="3810000" y="1524000"/>
            <a:chExt cx="1216025" cy="942975"/>
          </a:xfrm>
        </p:grpSpPr>
        <p:grpSp>
          <p:nvGrpSpPr>
            <p:cNvPr id="3" name="Group 95"/>
            <p:cNvGrpSpPr>
              <a:grpSpLocks/>
            </p:cNvGrpSpPr>
            <p:nvPr/>
          </p:nvGrpSpPr>
          <p:grpSpPr bwMode="auto">
            <a:xfrm>
              <a:off x="3810000" y="1524000"/>
              <a:ext cx="1216025" cy="942975"/>
              <a:chOff x="3986" y="942"/>
              <a:chExt cx="766" cy="594"/>
            </a:xfrm>
          </p:grpSpPr>
          <p:sp>
            <p:nvSpPr>
              <p:cNvPr id="11981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981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981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981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19819"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19820"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19821"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19822"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19814"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Shape 39"/>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13</a:t>
            </a:fld>
            <a:endParaRPr sz="1400"/>
          </a:p>
        </p:txBody>
      </p:sp>
      <p:pic>
        <p:nvPicPr>
          <p:cNvPr id="40" name="IMG_1622.jpeg"/>
          <p:cNvPicPr/>
          <p:nvPr/>
        </p:nvPicPr>
        <p:blipFill>
          <a:blip r:embed="rId2" cstate="print">
            <a:extLst/>
          </a:blip>
          <a:stretch>
            <a:fillRect/>
          </a:stretch>
        </p:blipFill>
        <p:spPr>
          <a:xfrm>
            <a:off x="1562865" y="48578"/>
            <a:ext cx="6544171" cy="5783221"/>
          </a:xfrm>
          <a:prstGeom prst="rect">
            <a:avLst/>
          </a:prstGeom>
          <a:ln w="12700">
            <a:miter lim="400000"/>
          </a:ln>
        </p:spPr>
      </p:pic>
    </p:spTree>
  </p:cSld>
  <p:clrMapOvr>
    <a:masterClrMapping/>
  </p:clrMapOvr>
  <p:transition spd="med"/>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487363" y="457200"/>
            <a:ext cx="8229600" cy="609600"/>
          </a:xfrm>
        </p:spPr>
        <p:txBody>
          <a:bodyPr/>
          <a:lstStyle/>
          <a:p>
            <a:r>
              <a:rPr lang="en-US" sz="4000" b="1" smtClean="0">
                <a:solidFill>
                  <a:schemeClr val="accent2"/>
                </a:solidFill>
                <a:latin typeface="Garamond" pitchFamily="18" charset="0"/>
                <a:ea typeface="ＭＳ Ｐゴシック" pitchFamily="34" charset="-128"/>
              </a:rPr>
              <a:t>Inpatient and Transitions of Care</a:t>
            </a:r>
            <a:endParaRPr lang="en-US" sz="4000" smtClean="0">
              <a:ea typeface="ＭＳ Ｐゴシック" pitchFamily="34" charset="-128"/>
            </a:endParaRPr>
          </a:p>
        </p:txBody>
      </p:sp>
      <p:sp>
        <p:nvSpPr>
          <p:cNvPr id="120835" name="Content Placeholder 2"/>
          <p:cNvSpPr>
            <a:spLocks noGrp="1"/>
          </p:cNvSpPr>
          <p:nvPr>
            <p:ph idx="1"/>
          </p:nvPr>
        </p:nvSpPr>
        <p:spPr>
          <a:xfrm>
            <a:off x="1981200" y="1295400"/>
            <a:ext cx="6858000" cy="3621088"/>
          </a:xfrm>
        </p:spPr>
        <p:txBody>
          <a:bodyPr/>
          <a:lstStyle/>
          <a:p>
            <a:pPr marL="0" indent="0">
              <a:buFontTx/>
              <a:buNone/>
            </a:pPr>
            <a:r>
              <a:rPr lang="en-US" sz="1800" smtClean="0">
                <a:ea typeface="ＭＳ Ｐゴシック" pitchFamily="34" charset="-128"/>
              </a:rPr>
              <a:t>Throughout the hospitalization as appropriate, before hospital discharge, at the first postdischarge visit, and in subsequent follow-up visits, the following should be addressed:</a:t>
            </a:r>
          </a:p>
          <a:p>
            <a:pPr marL="400050" lvl="1" indent="0">
              <a:buFontTx/>
              <a:buNone/>
            </a:pPr>
            <a:r>
              <a:rPr lang="en-US" sz="1600" smtClean="0">
                <a:ea typeface="ＭＳ Ｐゴシック" pitchFamily="34" charset="-128"/>
              </a:rPr>
              <a:t>a. initiation of GDMT if not previously established and not contraindicated; </a:t>
            </a:r>
          </a:p>
          <a:p>
            <a:pPr marL="400050" lvl="1" indent="0">
              <a:buFontTx/>
              <a:buNone/>
            </a:pPr>
            <a:r>
              <a:rPr lang="en-US" sz="1600" smtClean="0">
                <a:ea typeface="ＭＳ Ｐゴシック" pitchFamily="34" charset="-128"/>
              </a:rPr>
              <a:t>b. precipitant causes of HF, barriers to optimal care transitions, and limitations in postdischarge support; </a:t>
            </a:r>
          </a:p>
          <a:p>
            <a:pPr marL="400050" lvl="1" indent="0">
              <a:buFontTx/>
              <a:buNone/>
            </a:pPr>
            <a:r>
              <a:rPr lang="en-US" sz="1600" smtClean="0">
                <a:ea typeface="ＭＳ Ｐゴシック" pitchFamily="34" charset="-128"/>
              </a:rPr>
              <a:t>c. assessment of volume status and supine/upright hypotension with adjustment of HF therapy, as appropriate; </a:t>
            </a:r>
          </a:p>
          <a:p>
            <a:pPr marL="400050" lvl="1" indent="0">
              <a:buFontTx/>
              <a:buNone/>
            </a:pPr>
            <a:r>
              <a:rPr lang="en-US" sz="1600" smtClean="0">
                <a:ea typeface="ＭＳ Ｐゴシック" pitchFamily="34" charset="-128"/>
              </a:rPr>
              <a:t>d. titration and optimization of chronic oral HF therapy; </a:t>
            </a:r>
          </a:p>
          <a:p>
            <a:pPr marL="400050" lvl="1" indent="0">
              <a:buFontTx/>
              <a:buNone/>
            </a:pPr>
            <a:r>
              <a:rPr lang="en-US" sz="1600" smtClean="0">
                <a:ea typeface="ＭＳ Ｐゴシック" pitchFamily="34" charset="-128"/>
              </a:rPr>
              <a:t>e. assessment of renal function and electrolytes, where appropriate; </a:t>
            </a:r>
          </a:p>
          <a:p>
            <a:pPr marL="400050" lvl="1" indent="0">
              <a:buFontTx/>
              <a:buNone/>
            </a:pPr>
            <a:r>
              <a:rPr lang="en-US" sz="1600" smtClean="0">
                <a:ea typeface="ＭＳ Ｐゴシック" pitchFamily="34" charset="-128"/>
              </a:rPr>
              <a:t>f. assessment and management of comorbid conditions; </a:t>
            </a:r>
          </a:p>
          <a:p>
            <a:pPr marL="400050" lvl="1" indent="0">
              <a:buFontTx/>
              <a:buNone/>
            </a:pPr>
            <a:r>
              <a:rPr lang="en-US" sz="1600" smtClean="0">
                <a:ea typeface="ＭＳ Ｐゴシック" pitchFamily="34" charset="-128"/>
              </a:rPr>
              <a:t>g. reinforcement of HF education, self-care, emergency plans, and need for adherence; and</a:t>
            </a:r>
          </a:p>
          <a:p>
            <a:pPr marL="400050" lvl="1" indent="0">
              <a:buFontTx/>
              <a:buNone/>
            </a:pPr>
            <a:r>
              <a:rPr lang="en-US" sz="1600" smtClean="0">
                <a:ea typeface="ＭＳ Ｐゴシック" pitchFamily="34" charset="-128"/>
              </a:rPr>
              <a:t>h. consideration for palliative care or hospice care in selected patients</a:t>
            </a:r>
            <a:r>
              <a:rPr lang="en-US" sz="1700" smtClean="0">
                <a:ea typeface="ＭＳ Ｐゴシック" pitchFamily="34" charset="-128"/>
              </a:rPr>
              <a:t>. </a:t>
            </a:r>
          </a:p>
        </p:txBody>
      </p:sp>
      <p:grpSp>
        <p:nvGrpSpPr>
          <p:cNvPr id="2" name="Group 3"/>
          <p:cNvGrpSpPr>
            <a:grpSpLocks/>
          </p:cNvGrpSpPr>
          <p:nvPr/>
        </p:nvGrpSpPr>
        <p:grpSpPr bwMode="auto">
          <a:xfrm>
            <a:off x="454025" y="1655763"/>
            <a:ext cx="1216025" cy="942975"/>
            <a:chOff x="3810000" y="1524000"/>
            <a:chExt cx="1216025" cy="942975"/>
          </a:xfrm>
        </p:grpSpPr>
        <p:grpSp>
          <p:nvGrpSpPr>
            <p:cNvPr id="3" name="Group 95"/>
            <p:cNvGrpSpPr>
              <a:grpSpLocks/>
            </p:cNvGrpSpPr>
            <p:nvPr/>
          </p:nvGrpSpPr>
          <p:grpSpPr bwMode="auto">
            <a:xfrm>
              <a:off x="3810000" y="1524000"/>
              <a:ext cx="1216025" cy="942975"/>
              <a:chOff x="3986" y="942"/>
              <a:chExt cx="766" cy="594"/>
            </a:xfrm>
          </p:grpSpPr>
          <p:sp>
            <p:nvSpPr>
              <p:cNvPr id="12083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084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084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084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0843"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20844"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20845"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20846"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20838"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a:spLocks noGrp="1"/>
          </p:cNvSpPr>
          <p:nvPr>
            <p:ph type="title"/>
          </p:nvPr>
        </p:nvSpPr>
        <p:spPr>
          <a:xfrm>
            <a:off x="487363" y="457200"/>
            <a:ext cx="8229600" cy="609600"/>
          </a:xfrm>
        </p:spPr>
        <p:txBody>
          <a:bodyPr/>
          <a:lstStyle/>
          <a:p>
            <a:r>
              <a:rPr lang="en-US" sz="4000" b="1" smtClean="0">
                <a:solidFill>
                  <a:schemeClr val="accent2"/>
                </a:solidFill>
                <a:latin typeface="Garamond" pitchFamily="18" charset="0"/>
                <a:ea typeface="ＭＳ Ｐゴシック" pitchFamily="34" charset="-128"/>
              </a:rPr>
              <a:t>Inpatient and Transitions of Care</a:t>
            </a:r>
            <a:endParaRPr lang="en-US" sz="4000" smtClean="0">
              <a:ea typeface="ＭＳ Ｐゴシック" pitchFamily="34" charset="-128"/>
            </a:endParaRPr>
          </a:p>
        </p:txBody>
      </p:sp>
      <p:sp>
        <p:nvSpPr>
          <p:cNvPr id="121859" name="Content Placeholder 2"/>
          <p:cNvSpPr>
            <a:spLocks noGrp="1"/>
          </p:cNvSpPr>
          <p:nvPr>
            <p:ph idx="1"/>
          </p:nvPr>
        </p:nvSpPr>
        <p:spPr>
          <a:xfrm>
            <a:off x="1981200" y="1501775"/>
            <a:ext cx="6858000" cy="3621088"/>
          </a:xfrm>
        </p:spPr>
        <p:txBody>
          <a:bodyPr/>
          <a:lstStyle/>
          <a:p>
            <a:pPr marL="0" indent="0">
              <a:buFontTx/>
              <a:buNone/>
            </a:pPr>
            <a:r>
              <a:rPr lang="en-US" sz="2000" smtClean="0">
                <a:ea typeface="ＭＳ Ｐゴシック" pitchFamily="34" charset="-128"/>
              </a:rPr>
              <a:t>Multidisciplinary HF disease-management programs are recommended for patients at high risk for hospital readmission, to facilitate the implementation of GDMT, to address different barriers to behavioral change, and to reduce the risk of subsequent rehospitalization for HF.</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Scheduling an early follow-up visit (within 7 to 14 days) and early telephone follow-up (within 3 days) of hospital discharge is reasonable.</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Use of clinical risk prediction tools and/or biomarkers to identify patients at higher risk for postdischarge clinical events is reasonable.</a:t>
            </a:r>
          </a:p>
        </p:txBody>
      </p:sp>
      <p:grpSp>
        <p:nvGrpSpPr>
          <p:cNvPr id="2" name="Group 3"/>
          <p:cNvGrpSpPr>
            <a:grpSpLocks/>
          </p:cNvGrpSpPr>
          <p:nvPr/>
        </p:nvGrpSpPr>
        <p:grpSpPr bwMode="auto">
          <a:xfrm>
            <a:off x="404813" y="1552575"/>
            <a:ext cx="1216025" cy="942975"/>
            <a:chOff x="3810000" y="1524000"/>
            <a:chExt cx="1216025" cy="942975"/>
          </a:xfrm>
        </p:grpSpPr>
        <p:grpSp>
          <p:nvGrpSpPr>
            <p:cNvPr id="3" name="Group 95"/>
            <p:cNvGrpSpPr>
              <a:grpSpLocks/>
            </p:cNvGrpSpPr>
            <p:nvPr/>
          </p:nvGrpSpPr>
          <p:grpSpPr bwMode="auto">
            <a:xfrm>
              <a:off x="3810000" y="1524000"/>
              <a:ext cx="1216025" cy="942975"/>
              <a:chOff x="3986" y="942"/>
              <a:chExt cx="766" cy="594"/>
            </a:xfrm>
          </p:grpSpPr>
          <p:sp>
            <p:nvSpPr>
              <p:cNvPr id="12188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188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188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188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1889"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21890"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21891"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21892"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21884"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8"/>
          <p:cNvGrpSpPr>
            <a:grpSpLocks/>
          </p:cNvGrpSpPr>
          <p:nvPr/>
        </p:nvGrpSpPr>
        <p:grpSpPr bwMode="auto">
          <a:xfrm>
            <a:off x="403225" y="3352800"/>
            <a:ext cx="1216025" cy="942975"/>
            <a:chOff x="3810000" y="2667000"/>
            <a:chExt cx="1216025" cy="942975"/>
          </a:xfrm>
        </p:grpSpPr>
        <p:grpSp>
          <p:nvGrpSpPr>
            <p:cNvPr id="5" name="Group 95"/>
            <p:cNvGrpSpPr>
              <a:grpSpLocks/>
            </p:cNvGrpSpPr>
            <p:nvPr/>
          </p:nvGrpSpPr>
          <p:grpSpPr bwMode="auto">
            <a:xfrm>
              <a:off x="3810000" y="2667000"/>
              <a:ext cx="1216025" cy="942975"/>
              <a:chOff x="3986" y="942"/>
              <a:chExt cx="766" cy="594"/>
            </a:xfrm>
          </p:grpSpPr>
          <p:sp>
            <p:nvSpPr>
              <p:cNvPr id="12187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187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187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187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1879"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21880"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21881"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21882"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21874"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6" name="Group 8"/>
          <p:cNvGrpSpPr>
            <a:grpSpLocks/>
          </p:cNvGrpSpPr>
          <p:nvPr/>
        </p:nvGrpSpPr>
        <p:grpSpPr bwMode="auto">
          <a:xfrm>
            <a:off x="409575" y="4657725"/>
            <a:ext cx="1216025" cy="942975"/>
            <a:chOff x="3810000" y="2667000"/>
            <a:chExt cx="1216025" cy="942975"/>
          </a:xfrm>
        </p:grpSpPr>
        <p:grpSp>
          <p:nvGrpSpPr>
            <p:cNvPr id="7" name="Group 95"/>
            <p:cNvGrpSpPr>
              <a:grpSpLocks/>
            </p:cNvGrpSpPr>
            <p:nvPr/>
          </p:nvGrpSpPr>
          <p:grpSpPr bwMode="auto">
            <a:xfrm>
              <a:off x="3810000" y="2667000"/>
              <a:ext cx="1216025" cy="942975"/>
              <a:chOff x="3986" y="942"/>
              <a:chExt cx="766" cy="594"/>
            </a:xfrm>
          </p:grpSpPr>
          <p:sp>
            <p:nvSpPr>
              <p:cNvPr id="12186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186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186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186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1869"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21870"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21871"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21872"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21864"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p:cNvSpPr>
            <a:spLocks noGrp="1"/>
          </p:cNvSpPr>
          <p:nvPr>
            <p:ph type="title"/>
          </p:nvPr>
        </p:nvSpPr>
        <p:spPr>
          <a:xfrm>
            <a:off x="457200" y="0"/>
            <a:ext cx="8229600" cy="762000"/>
          </a:xfrm>
        </p:spPr>
        <p:txBody>
          <a:bodyPr/>
          <a:lstStyle/>
          <a:p>
            <a:r>
              <a:rPr lang="en-US" sz="3200" b="1" smtClean="0">
                <a:solidFill>
                  <a:schemeClr val="accent2"/>
                </a:solidFill>
                <a:latin typeface="Garamond" pitchFamily="18" charset="0"/>
                <a:ea typeface="ＭＳ Ｐゴシック" pitchFamily="34" charset="-128"/>
              </a:rPr>
              <a:t>Therapies in the Hospitalized HF Patient</a:t>
            </a:r>
            <a:endParaRPr lang="en-US" sz="3200" smtClean="0">
              <a:ea typeface="ＭＳ Ｐゴシック" pitchFamily="34" charset="-128"/>
            </a:endParaRPr>
          </a:p>
        </p:txBody>
      </p:sp>
      <p:graphicFrame>
        <p:nvGraphicFramePr>
          <p:cNvPr id="4" name="Table 3"/>
          <p:cNvGraphicFramePr>
            <a:graphicFrameLocks noGrp="1"/>
          </p:cNvGraphicFramePr>
          <p:nvPr/>
        </p:nvGraphicFramePr>
        <p:xfrm>
          <a:off x="381000" y="914400"/>
          <a:ext cx="8305800" cy="4724399"/>
        </p:xfrm>
        <a:graphic>
          <a:graphicData uri="http://schemas.openxmlformats.org/drawingml/2006/table">
            <a:tbl>
              <a:tblPr/>
              <a:tblGrid>
                <a:gridCol w="6229350"/>
                <a:gridCol w="999772"/>
                <a:gridCol w="1076678"/>
              </a:tblGrid>
              <a:tr h="46253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MS Mincho" pitchFamily="49" charset="-128"/>
                        </a:rPr>
                        <a:t>Recommendation </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MS Mincho" pitchFamily="49" charset="-128"/>
                        </a:rPr>
                        <a:t>COR</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MS Mincho" pitchFamily="49" charset="-128"/>
                        </a:rPr>
                        <a:t>LOE</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6535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HF patients hospitalized with fluid overload should be treated with intravenous diuretics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tr>
              <a:tr h="99400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HF patients receiving loop diuretic therapy, should receive an initial parenteral dose greater than or equal to their chronic oral daily dose, then should be serially adjusted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tr>
              <a:tr h="6535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HFrEF</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patients requiring HF hospitalization on GDMT should continue GDMT unless hemodynamic instability or contraindications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tr>
              <a:tr h="6535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Initiation of beta-blocker therapy at a low dose is recommended after optimization of volume status and discontinuation of intravenous agents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tr>
              <a:tr h="6535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Thrombosis/thromboembolism prophylaxis is recommended for patients hospitalized with HF</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MS Mincho" pitchFamily="49" charset="-128"/>
                        </a:rPr>
                        <a:t>I</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tr>
              <a:tr h="65357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Serum electrolytes, urea nitrogen, and </a:t>
                      </a: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creatinine</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should be measured during the titration of HF medications, including diuretics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bl>
          </a:graphicData>
        </a:graphic>
      </p:graphicFrame>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p:cNvSpPr>
            <a:spLocks noGrp="1"/>
          </p:cNvSpPr>
          <p:nvPr>
            <p:ph type="title"/>
          </p:nvPr>
        </p:nvSpPr>
        <p:spPr>
          <a:xfrm>
            <a:off x="457200" y="152400"/>
            <a:ext cx="8229600" cy="762000"/>
          </a:xfrm>
        </p:spPr>
        <p:txBody>
          <a:bodyPr/>
          <a:lstStyle/>
          <a:p>
            <a:r>
              <a:rPr lang="en-US" sz="3200" b="1" smtClean="0">
                <a:solidFill>
                  <a:schemeClr val="accent2"/>
                </a:solidFill>
                <a:latin typeface="Garamond" pitchFamily="18" charset="0"/>
                <a:ea typeface="ＭＳ Ｐゴシック" pitchFamily="34" charset="-128"/>
              </a:rPr>
              <a:t>Therapies in the Hospitalized HF Patient (cont.)</a:t>
            </a:r>
            <a:endParaRPr lang="en-US" sz="3200" smtClean="0">
              <a:ea typeface="ＭＳ Ｐゴシック" pitchFamily="34" charset="-128"/>
            </a:endParaRPr>
          </a:p>
        </p:txBody>
      </p:sp>
      <p:graphicFrame>
        <p:nvGraphicFramePr>
          <p:cNvPr id="4" name="Table 3"/>
          <p:cNvGraphicFramePr>
            <a:graphicFrameLocks noGrp="1"/>
          </p:cNvGraphicFramePr>
          <p:nvPr/>
        </p:nvGraphicFramePr>
        <p:xfrm>
          <a:off x="304800" y="1295400"/>
          <a:ext cx="8305800" cy="4267199"/>
        </p:xfrm>
        <a:graphic>
          <a:graphicData uri="http://schemas.openxmlformats.org/drawingml/2006/table">
            <a:tbl>
              <a:tblPr/>
              <a:tblGrid>
                <a:gridCol w="6229350"/>
                <a:gridCol w="999772"/>
                <a:gridCol w="1076678"/>
              </a:tblGrid>
              <a:tr h="45021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MS Mincho" pitchFamily="49" charset="-128"/>
                        </a:rPr>
                        <a:t>Recommendation </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MS Mincho" pitchFamily="49" charset="-128"/>
                        </a:rPr>
                        <a:t>COR</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MS Mincho" pitchFamily="49" charset="-128"/>
                        </a:rPr>
                        <a:t>LOE</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FF"/>
                    </a:solidFill>
                  </a:tcPr>
                </a:tc>
              </a:tr>
              <a:tr h="304800">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When diuresis is inadequate, it is reasonable to</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 Give higher doses of intravenous loop diuretics; or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 add a second diuretic (e.g., thiazide)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IIa</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tr>
              <a:tr h="662727">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tr>
              <a:tr h="6361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Low-dose dopamine infusion may be considered with loop diuretics to improve diuresis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IIb</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tr>
              <a:tr h="6361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Ultrafiltration may be considered for patients with obvious volume overload</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IIb</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tr>
              <a:tr h="3048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Ultrafiltration may be considered for patients with refractory congestion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IIb</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6361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Intravenous nitroglycerin, </a:t>
                      </a: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nitroprusside</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or </a:t>
                      </a: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nesiritide</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may be considered an adjuvant to diuretic therapy for stable patients with HF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IIb</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tr>
              <a:tr h="63616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In patients hospitalized with volume overload and severe </a:t>
                      </a: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hyponatremia</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vasopressin antagonists may be considered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IIb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99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4AEE0"/>
                    </a:solidFill>
                  </a:tcPr>
                </a:tc>
              </a:tr>
            </a:tbl>
          </a:graphicData>
        </a:graphic>
      </p:graphicFrame>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457200" y="15875"/>
            <a:ext cx="8229600" cy="457200"/>
          </a:xfrm>
        </p:spPr>
        <p:txBody>
          <a:bodyPr/>
          <a:lstStyle/>
          <a:p>
            <a:r>
              <a:rPr lang="en-US" sz="3200" b="1" smtClean="0">
                <a:solidFill>
                  <a:schemeClr val="accent2"/>
                </a:solidFill>
                <a:latin typeface="Garamond" pitchFamily="18" charset="0"/>
                <a:ea typeface="ＭＳ Ｐゴシック" pitchFamily="34" charset="-128"/>
              </a:rPr>
              <a:t>Hospital Discharge</a:t>
            </a:r>
            <a:endParaRPr lang="en-US" sz="3200" smtClean="0">
              <a:ea typeface="ＭＳ Ｐゴシック" pitchFamily="34" charset="-128"/>
            </a:endParaRPr>
          </a:p>
        </p:txBody>
      </p:sp>
      <p:graphicFrame>
        <p:nvGraphicFramePr>
          <p:cNvPr id="3" name="Table 2"/>
          <p:cNvGraphicFramePr>
            <a:graphicFrameLocks noGrp="1"/>
          </p:cNvGraphicFramePr>
          <p:nvPr/>
        </p:nvGraphicFramePr>
        <p:xfrm>
          <a:off x="228600" y="609600"/>
          <a:ext cx="8610600" cy="5257800"/>
        </p:xfrm>
        <a:graphic>
          <a:graphicData uri="http://schemas.openxmlformats.org/drawingml/2006/table">
            <a:tbl>
              <a:tblPr firstRow="1" firstCol="1" lastRow="1" lastCol="1" bandRow="1" bandCol="1"/>
              <a:tblGrid>
                <a:gridCol w="6781800"/>
                <a:gridCol w="872067"/>
                <a:gridCol w="956733"/>
              </a:tblGrid>
              <a:tr h="423739">
                <a:tc>
                  <a:txBody>
                    <a:bodyPr/>
                    <a:lstStyle/>
                    <a:p>
                      <a:pPr marL="0" marR="0" algn="ctr">
                        <a:lnSpc>
                          <a:spcPct val="115000"/>
                        </a:lnSpc>
                        <a:spcBef>
                          <a:spcPts val="0"/>
                        </a:spcBef>
                        <a:spcAft>
                          <a:spcPts val="0"/>
                        </a:spcAft>
                      </a:pPr>
                      <a:r>
                        <a:rPr lang="en-US" sz="1400" b="1" dirty="0">
                          <a:effectLst/>
                          <a:latin typeface="Times New Roman"/>
                          <a:ea typeface="MS Mincho"/>
                        </a:rPr>
                        <a:t>Recommendation or Indication</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a:effectLst/>
                          <a:latin typeface="Times New Roman"/>
                          <a:ea typeface="MS Mincho"/>
                        </a:rPr>
                        <a:t>COR</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a:effectLst/>
                          <a:latin typeface="Times New Roman"/>
                          <a:ea typeface="MS Mincho"/>
                        </a:rPr>
                        <a:t>LOE</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98979">
                <a:tc>
                  <a:txBody>
                    <a:bodyPr/>
                    <a:lstStyle/>
                    <a:p>
                      <a:pPr marL="0" marR="0">
                        <a:lnSpc>
                          <a:spcPct val="115000"/>
                        </a:lnSpc>
                        <a:spcBef>
                          <a:spcPts val="0"/>
                        </a:spcBef>
                        <a:spcAft>
                          <a:spcPts val="0"/>
                        </a:spcAft>
                      </a:pPr>
                      <a:r>
                        <a:rPr lang="en-US" sz="1400" dirty="0" smtClean="0">
                          <a:effectLst/>
                          <a:latin typeface="Times New Roman"/>
                          <a:ea typeface="Times New Roman"/>
                        </a:rPr>
                        <a:t>Performance </a:t>
                      </a:r>
                      <a:r>
                        <a:rPr lang="en-US" sz="1400" dirty="0">
                          <a:effectLst/>
                          <a:latin typeface="Times New Roman"/>
                          <a:ea typeface="Times New Roman"/>
                        </a:rPr>
                        <a:t>improvement systems in the hospital and early </a:t>
                      </a:r>
                      <a:r>
                        <a:rPr lang="en-US" sz="1400" dirty="0" err="1">
                          <a:effectLst/>
                          <a:latin typeface="Times New Roman"/>
                          <a:ea typeface="Times New Roman"/>
                        </a:rPr>
                        <a:t>postdischarge</a:t>
                      </a:r>
                      <a:r>
                        <a:rPr lang="en-US" sz="1400" dirty="0">
                          <a:effectLst/>
                          <a:latin typeface="Times New Roman"/>
                          <a:ea typeface="Times New Roman"/>
                        </a:rPr>
                        <a:t> outpatient setting to identify HF for GDMT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MS Mincho"/>
                        </a:rPr>
                        <a:t>I</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400">
                          <a:effectLst/>
                          <a:latin typeface="Times New Roman"/>
                          <a:ea typeface="MS Mincho"/>
                        </a:rPr>
                        <a:t>B</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2838145">
                <a:tc>
                  <a:txBody>
                    <a:bodyPr/>
                    <a:lstStyle/>
                    <a:p>
                      <a:pPr marL="0" marR="0">
                        <a:lnSpc>
                          <a:spcPct val="115000"/>
                        </a:lnSpc>
                        <a:spcBef>
                          <a:spcPts val="0"/>
                        </a:spcBef>
                        <a:spcAft>
                          <a:spcPts val="0"/>
                        </a:spcAft>
                      </a:pPr>
                      <a:r>
                        <a:rPr lang="en-US" sz="1400" dirty="0" smtClean="0">
                          <a:solidFill>
                            <a:srgbClr val="000000"/>
                          </a:solidFill>
                          <a:effectLst/>
                          <a:latin typeface="Times New Roman"/>
                          <a:ea typeface="Times New Roman"/>
                        </a:rPr>
                        <a:t>Before hospital </a:t>
                      </a:r>
                      <a:r>
                        <a:rPr lang="en-US" sz="1400" dirty="0">
                          <a:solidFill>
                            <a:srgbClr val="000000"/>
                          </a:solidFill>
                          <a:effectLst/>
                          <a:latin typeface="Times New Roman"/>
                          <a:ea typeface="Times New Roman"/>
                        </a:rPr>
                        <a:t>discharge, at the first </a:t>
                      </a:r>
                      <a:r>
                        <a:rPr lang="en-US" sz="1400" dirty="0" err="1">
                          <a:solidFill>
                            <a:srgbClr val="000000"/>
                          </a:solidFill>
                          <a:effectLst/>
                          <a:latin typeface="Times New Roman"/>
                          <a:ea typeface="Times New Roman"/>
                        </a:rPr>
                        <a:t>postdischarge</a:t>
                      </a:r>
                      <a:r>
                        <a:rPr lang="en-US" sz="1400" dirty="0">
                          <a:solidFill>
                            <a:srgbClr val="000000"/>
                          </a:solidFill>
                          <a:effectLst/>
                          <a:latin typeface="Times New Roman"/>
                          <a:ea typeface="Times New Roman"/>
                        </a:rPr>
                        <a:t> visit, and in subsequent follow-up visits, the following should be addressed: </a:t>
                      </a:r>
                      <a:endParaRPr lang="en-US" sz="1400" dirty="0">
                        <a:effectLst/>
                        <a:latin typeface="Times New Roman"/>
                        <a:ea typeface="Times New Roman"/>
                      </a:endParaRPr>
                    </a:p>
                    <a:p>
                      <a:pPr marL="114300" marR="0">
                        <a:lnSpc>
                          <a:spcPct val="115000"/>
                        </a:lnSpc>
                        <a:spcBef>
                          <a:spcPts val="0"/>
                        </a:spcBef>
                        <a:spcAft>
                          <a:spcPts val="0"/>
                        </a:spcAft>
                      </a:pPr>
                      <a:r>
                        <a:rPr lang="en-US" sz="1400" dirty="0">
                          <a:solidFill>
                            <a:srgbClr val="000000"/>
                          </a:solidFill>
                          <a:effectLst/>
                          <a:latin typeface="Times New Roman"/>
                          <a:ea typeface="Times New Roman"/>
                        </a:rPr>
                        <a:t>a) initiation of GDMT if not done or contraindicated; </a:t>
                      </a:r>
                      <a:endParaRPr lang="en-US" sz="1400" dirty="0">
                        <a:effectLst/>
                        <a:latin typeface="Times New Roman"/>
                        <a:ea typeface="Times New Roman"/>
                      </a:endParaRPr>
                    </a:p>
                    <a:p>
                      <a:pPr marL="114300" marR="0">
                        <a:lnSpc>
                          <a:spcPct val="115000"/>
                        </a:lnSpc>
                        <a:spcBef>
                          <a:spcPts val="0"/>
                        </a:spcBef>
                        <a:spcAft>
                          <a:spcPts val="0"/>
                        </a:spcAft>
                      </a:pPr>
                      <a:r>
                        <a:rPr lang="en-US" sz="1400" dirty="0">
                          <a:solidFill>
                            <a:srgbClr val="000000"/>
                          </a:solidFill>
                          <a:effectLst/>
                          <a:latin typeface="Times New Roman"/>
                          <a:ea typeface="Times New Roman"/>
                        </a:rPr>
                        <a:t>b) causes of HF, barriers to care, and limitations in support; </a:t>
                      </a:r>
                      <a:endParaRPr lang="en-US" sz="1400" dirty="0">
                        <a:effectLst/>
                        <a:latin typeface="Times New Roman"/>
                        <a:ea typeface="Times New Roman"/>
                      </a:endParaRPr>
                    </a:p>
                    <a:p>
                      <a:pPr marL="114300" marR="0">
                        <a:lnSpc>
                          <a:spcPct val="115000"/>
                        </a:lnSpc>
                        <a:spcBef>
                          <a:spcPts val="0"/>
                        </a:spcBef>
                        <a:spcAft>
                          <a:spcPts val="0"/>
                        </a:spcAft>
                      </a:pPr>
                      <a:r>
                        <a:rPr lang="en-US" sz="1400" dirty="0">
                          <a:solidFill>
                            <a:srgbClr val="000000"/>
                          </a:solidFill>
                          <a:effectLst/>
                          <a:latin typeface="Times New Roman"/>
                          <a:ea typeface="Times New Roman"/>
                        </a:rPr>
                        <a:t>c) assessment of volume status and </a:t>
                      </a:r>
                      <a:r>
                        <a:rPr lang="en-US" sz="1400" dirty="0">
                          <a:effectLst/>
                          <a:latin typeface="Times New Roman"/>
                          <a:ea typeface="Times New Roman"/>
                        </a:rPr>
                        <a:t>blood pressure with </a:t>
                      </a:r>
                      <a:r>
                        <a:rPr lang="en-US" sz="1400" dirty="0">
                          <a:solidFill>
                            <a:srgbClr val="000000"/>
                          </a:solidFill>
                          <a:effectLst/>
                          <a:latin typeface="Times New Roman"/>
                          <a:ea typeface="Times New Roman"/>
                        </a:rPr>
                        <a:t>adjustment of HF therapy; </a:t>
                      </a:r>
                      <a:endParaRPr lang="en-US" sz="1400" dirty="0">
                        <a:effectLst/>
                        <a:latin typeface="Times New Roman"/>
                        <a:ea typeface="Times New Roman"/>
                      </a:endParaRPr>
                    </a:p>
                    <a:p>
                      <a:pPr marL="114300" marR="0">
                        <a:lnSpc>
                          <a:spcPct val="115000"/>
                        </a:lnSpc>
                        <a:spcBef>
                          <a:spcPts val="0"/>
                        </a:spcBef>
                        <a:spcAft>
                          <a:spcPts val="0"/>
                        </a:spcAft>
                      </a:pPr>
                      <a:r>
                        <a:rPr lang="en-US" sz="1400" dirty="0">
                          <a:solidFill>
                            <a:srgbClr val="000000"/>
                          </a:solidFill>
                          <a:effectLst/>
                          <a:latin typeface="Times New Roman"/>
                          <a:ea typeface="Times New Roman"/>
                        </a:rPr>
                        <a:t>d) optimization of chronic oral HF therapy; </a:t>
                      </a:r>
                      <a:endParaRPr lang="en-US" sz="1400" dirty="0">
                        <a:effectLst/>
                        <a:latin typeface="Times New Roman"/>
                        <a:ea typeface="Times New Roman"/>
                      </a:endParaRPr>
                    </a:p>
                    <a:p>
                      <a:pPr marL="114300" marR="0">
                        <a:lnSpc>
                          <a:spcPct val="115000"/>
                        </a:lnSpc>
                        <a:spcBef>
                          <a:spcPts val="0"/>
                        </a:spcBef>
                        <a:spcAft>
                          <a:spcPts val="0"/>
                        </a:spcAft>
                      </a:pPr>
                      <a:r>
                        <a:rPr lang="en-US" sz="1400" dirty="0">
                          <a:solidFill>
                            <a:srgbClr val="000000"/>
                          </a:solidFill>
                          <a:effectLst/>
                          <a:latin typeface="Times New Roman"/>
                          <a:ea typeface="Times New Roman"/>
                        </a:rPr>
                        <a:t>e) renal function and electrolytes; </a:t>
                      </a:r>
                      <a:endParaRPr lang="en-US" sz="1400" dirty="0">
                        <a:effectLst/>
                        <a:latin typeface="Times New Roman"/>
                        <a:ea typeface="Times New Roman"/>
                      </a:endParaRPr>
                    </a:p>
                    <a:p>
                      <a:pPr marL="114300" marR="0">
                        <a:lnSpc>
                          <a:spcPct val="115000"/>
                        </a:lnSpc>
                        <a:spcBef>
                          <a:spcPts val="0"/>
                        </a:spcBef>
                        <a:spcAft>
                          <a:spcPts val="0"/>
                        </a:spcAft>
                      </a:pPr>
                      <a:r>
                        <a:rPr lang="en-US" sz="1400" dirty="0">
                          <a:solidFill>
                            <a:srgbClr val="000000"/>
                          </a:solidFill>
                          <a:effectLst/>
                          <a:latin typeface="Times New Roman"/>
                          <a:ea typeface="Times New Roman"/>
                        </a:rPr>
                        <a:t>f) management of comorbid conditions; </a:t>
                      </a:r>
                      <a:endParaRPr lang="en-US" sz="1400" dirty="0">
                        <a:effectLst/>
                        <a:latin typeface="Times New Roman"/>
                        <a:ea typeface="Times New Roman"/>
                      </a:endParaRPr>
                    </a:p>
                    <a:p>
                      <a:pPr marL="114300" marR="0">
                        <a:lnSpc>
                          <a:spcPct val="115000"/>
                        </a:lnSpc>
                        <a:spcBef>
                          <a:spcPts val="0"/>
                        </a:spcBef>
                        <a:spcAft>
                          <a:spcPts val="0"/>
                        </a:spcAft>
                      </a:pPr>
                      <a:r>
                        <a:rPr lang="en-US" sz="1400" dirty="0">
                          <a:solidFill>
                            <a:srgbClr val="000000"/>
                          </a:solidFill>
                          <a:effectLst/>
                          <a:latin typeface="Times New Roman"/>
                          <a:ea typeface="Times New Roman"/>
                        </a:rPr>
                        <a:t>g) HF education, self-care, emergency plans, and adherence; and</a:t>
                      </a:r>
                      <a:endParaRPr lang="en-US" sz="1400" dirty="0">
                        <a:effectLst/>
                        <a:latin typeface="Times New Roman"/>
                        <a:ea typeface="Times New Roman"/>
                      </a:endParaRPr>
                    </a:p>
                    <a:p>
                      <a:pPr marL="114300" marR="0">
                        <a:lnSpc>
                          <a:spcPct val="115000"/>
                        </a:lnSpc>
                        <a:spcBef>
                          <a:spcPts val="0"/>
                        </a:spcBef>
                        <a:spcAft>
                          <a:spcPts val="0"/>
                        </a:spcAft>
                      </a:pPr>
                      <a:r>
                        <a:rPr lang="en-US" sz="1400" dirty="0">
                          <a:solidFill>
                            <a:srgbClr val="000000"/>
                          </a:solidFill>
                          <a:effectLst/>
                          <a:latin typeface="Times New Roman"/>
                          <a:ea typeface="Times New Roman"/>
                        </a:rPr>
                        <a:t>h) palliative or hospice care.</a:t>
                      </a:r>
                      <a:r>
                        <a:rPr lang="en-US" sz="1400" b="1" dirty="0">
                          <a:effectLst/>
                          <a:latin typeface="Times New Roman"/>
                          <a:ea typeface="Times New Roman"/>
                        </a:rPr>
                        <a:t> </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a:ea typeface="MS Mincho"/>
                        </a:rPr>
                        <a:t>I</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400" dirty="0">
                          <a:effectLst/>
                          <a:latin typeface="Times New Roman"/>
                          <a:ea typeface="MS Mincho"/>
                        </a:rPr>
                        <a:t>B</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498979">
                <a:tc>
                  <a:txBody>
                    <a:bodyPr/>
                    <a:lstStyle/>
                    <a:p>
                      <a:pPr marL="0" marR="0">
                        <a:lnSpc>
                          <a:spcPct val="115000"/>
                        </a:lnSpc>
                        <a:spcBef>
                          <a:spcPts val="0"/>
                        </a:spcBef>
                        <a:spcAft>
                          <a:spcPts val="0"/>
                        </a:spcAft>
                      </a:pPr>
                      <a:r>
                        <a:rPr lang="en-US" sz="1400">
                          <a:effectLst/>
                          <a:latin typeface="Times New Roman"/>
                          <a:ea typeface="Times New Roman"/>
                        </a:rPr>
                        <a:t>Multidisciplinary HF disease-management programs for patients at high risk for hospital readmission are recommended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a:ea typeface="MS Mincho"/>
                        </a:rPr>
                        <a:t>I</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400" dirty="0">
                          <a:effectLst/>
                          <a:latin typeface="Times New Roman"/>
                          <a:ea typeface="MS Mincho"/>
                        </a:rPr>
                        <a:t>B</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498979">
                <a:tc>
                  <a:txBody>
                    <a:bodyPr/>
                    <a:lstStyle/>
                    <a:p>
                      <a:pPr marL="0" marR="0">
                        <a:lnSpc>
                          <a:spcPct val="115000"/>
                        </a:lnSpc>
                        <a:spcBef>
                          <a:spcPts val="0"/>
                        </a:spcBef>
                        <a:spcAft>
                          <a:spcPts val="0"/>
                        </a:spcAft>
                      </a:pPr>
                      <a:r>
                        <a:rPr lang="en-US" sz="1400">
                          <a:effectLst/>
                          <a:latin typeface="Times New Roman"/>
                          <a:ea typeface="Times New Roman"/>
                        </a:rPr>
                        <a:t>A follow-up visit within 7 to 14 days and/or a telephone follow-up within 3 days of hospital discharge is reasonable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MS Mincho"/>
                        </a:rPr>
                        <a:t>IIa</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400" dirty="0">
                          <a:effectLst/>
                          <a:latin typeface="Times New Roman"/>
                          <a:ea typeface="MS Mincho"/>
                        </a:rPr>
                        <a:t>B</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498979">
                <a:tc>
                  <a:txBody>
                    <a:bodyPr/>
                    <a:lstStyle/>
                    <a:p>
                      <a:pPr marL="0" marR="0">
                        <a:lnSpc>
                          <a:spcPct val="115000"/>
                        </a:lnSpc>
                        <a:spcBef>
                          <a:spcPts val="0"/>
                        </a:spcBef>
                        <a:spcAft>
                          <a:spcPts val="0"/>
                        </a:spcAft>
                      </a:pPr>
                      <a:r>
                        <a:rPr lang="en-US" sz="1400" dirty="0">
                          <a:effectLst/>
                          <a:latin typeface="Times New Roman"/>
                          <a:ea typeface="Times New Roman"/>
                        </a:rPr>
                        <a:t>Use of clinical </a:t>
                      </a:r>
                      <a:r>
                        <a:rPr lang="en-US" sz="1400" dirty="0" smtClean="0">
                          <a:effectLst/>
                          <a:latin typeface="Times New Roman"/>
                          <a:ea typeface="Times New Roman"/>
                        </a:rPr>
                        <a:t>risk-prediction </a:t>
                      </a:r>
                      <a:r>
                        <a:rPr lang="en-US" sz="1400" dirty="0">
                          <a:effectLst/>
                          <a:latin typeface="Times New Roman"/>
                          <a:ea typeface="Times New Roman"/>
                        </a:rPr>
                        <a:t>tools and/or biomarkers to identify higher-risk patients is reasonable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MS Mincho"/>
                        </a:rPr>
                        <a:t>IIa</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400" dirty="0">
                          <a:effectLst/>
                          <a:latin typeface="Times New Roman"/>
                          <a:ea typeface="MS Mincho"/>
                        </a:rPr>
                        <a:t>B</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990600" y="2498725"/>
            <a:ext cx="7239000" cy="1938338"/>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Surgical/Percutaneous/ Transcatheter Interventional Treatments of HF</a:t>
            </a:r>
          </a:p>
        </p:txBody>
      </p:sp>
      <p:sp>
        <p:nvSpPr>
          <p:cNvPr id="125955" name="Rectangle 3"/>
          <p:cNvSpPr>
            <a:spLocks noChangeArrowheads="1"/>
          </p:cNvSpPr>
          <p:nvPr/>
        </p:nvSpPr>
        <p:spPr bwMode="auto">
          <a:xfrm>
            <a:off x="0" y="371475"/>
            <a:ext cx="9144000" cy="579438"/>
          </a:xfrm>
          <a:prstGeom prst="rect">
            <a:avLst/>
          </a:prstGeom>
          <a:solidFill>
            <a:schemeClr val="accent2"/>
          </a:solidFill>
          <a:ln w="9525">
            <a:solidFill>
              <a:schemeClr val="accent2"/>
            </a:solidFill>
            <a:miter lim="800000"/>
            <a:headEnd/>
            <a:tailEnd/>
          </a:ln>
        </p:spPr>
        <p:txBody>
          <a:bodyPr>
            <a:spAutoFit/>
          </a:bodyPr>
          <a:lstStyle/>
          <a:p>
            <a:pPr algn="ctr">
              <a:lnSpc>
                <a:spcPct val="80000"/>
              </a:lnSpc>
            </a:pPr>
            <a:r>
              <a:rPr lang="en-US" sz="3800" b="1">
                <a:solidFill>
                  <a:schemeClr val="bg1"/>
                </a:solidFill>
                <a:latin typeface="Garamond" pitchFamily="18" charset="0"/>
              </a:rPr>
              <a:t>Guideline for HF</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p:cNvSpPr>
            <a:spLocks noGrp="1"/>
          </p:cNvSpPr>
          <p:nvPr>
            <p:ph type="title"/>
          </p:nvPr>
        </p:nvSpPr>
        <p:spPr>
          <a:xfrm>
            <a:off x="487363" y="457200"/>
            <a:ext cx="8229600" cy="685800"/>
          </a:xfrm>
        </p:spPr>
        <p:txBody>
          <a:bodyPr/>
          <a:lstStyle/>
          <a:p>
            <a:r>
              <a:rPr lang="en-US" sz="3600" b="1" smtClean="0">
                <a:solidFill>
                  <a:schemeClr val="accent2"/>
                </a:solidFill>
                <a:latin typeface="Garamond" pitchFamily="18" charset="0"/>
                <a:ea typeface="ＭＳ Ｐゴシック" pitchFamily="34" charset="-128"/>
              </a:rPr>
              <a:t>Surgical/Percutaneous/Transcatheter Interventional Treatment of HF</a:t>
            </a:r>
            <a:endParaRPr lang="en-US" sz="3600" smtClean="0">
              <a:ea typeface="ＭＳ Ｐゴシック" pitchFamily="34" charset="-128"/>
            </a:endParaRPr>
          </a:p>
        </p:txBody>
      </p:sp>
      <p:sp>
        <p:nvSpPr>
          <p:cNvPr id="126979" name="Content Placeholder 2"/>
          <p:cNvSpPr>
            <a:spLocks noGrp="1"/>
          </p:cNvSpPr>
          <p:nvPr>
            <p:ph idx="1"/>
          </p:nvPr>
        </p:nvSpPr>
        <p:spPr>
          <a:xfrm>
            <a:off x="1981200" y="1676400"/>
            <a:ext cx="6858000" cy="3736975"/>
          </a:xfrm>
        </p:spPr>
        <p:txBody>
          <a:bodyPr/>
          <a:lstStyle/>
          <a:p>
            <a:pPr marL="0" indent="0">
              <a:buFontTx/>
              <a:buNone/>
            </a:pPr>
            <a:r>
              <a:rPr lang="en-US" sz="2000" smtClean="0">
                <a:ea typeface="ＭＳ Ｐゴシック" pitchFamily="34" charset="-128"/>
              </a:rPr>
              <a:t>Coronary artery revascularization via CABG or percutaneous intervention is indicated for patients (HF</a:t>
            </a:r>
            <a:r>
              <a:rPr lang="en-US" sz="2000" i="1" smtClean="0">
                <a:ea typeface="ＭＳ Ｐゴシック" pitchFamily="34" charset="-128"/>
              </a:rPr>
              <a:t>p</a:t>
            </a:r>
            <a:r>
              <a:rPr lang="en-US" sz="2000" smtClean="0">
                <a:ea typeface="ＭＳ Ｐゴシック" pitchFamily="34" charset="-128"/>
              </a:rPr>
              <a:t>EF and HF</a:t>
            </a:r>
            <a:r>
              <a:rPr lang="en-US" sz="2000" i="1" smtClean="0">
                <a:ea typeface="ＭＳ Ｐゴシック" pitchFamily="34" charset="-128"/>
              </a:rPr>
              <a:t>r</a:t>
            </a:r>
            <a:r>
              <a:rPr lang="en-US" sz="2000" smtClean="0">
                <a:ea typeface="ＭＳ Ｐゴシック" pitchFamily="34" charset="-128"/>
              </a:rPr>
              <a:t>EF) on GDMT with angina and suitable coronary anatomy, especially for a left main stenosis (&gt;50%) or left main equivalent disease.</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CABG to improve survival is reasonable in patients with mild to moderate LV systolic dysfunction (EF 35% to 50%) and significant (≥70% diameter stenosis) multivessel CAD or proximal LAD coronary artery stenosis when viable myocardium is present in the region of intended revascularization.</a:t>
            </a:r>
          </a:p>
        </p:txBody>
      </p:sp>
      <p:grpSp>
        <p:nvGrpSpPr>
          <p:cNvPr id="2" name="Group 95"/>
          <p:cNvGrpSpPr>
            <a:grpSpLocks/>
          </p:cNvGrpSpPr>
          <p:nvPr/>
        </p:nvGrpSpPr>
        <p:grpSpPr bwMode="auto">
          <a:xfrm>
            <a:off x="366713" y="1736725"/>
            <a:ext cx="1216025" cy="942975"/>
            <a:chOff x="3986" y="942"/>
            <a:chExt cx="766" cy="594"/>
          </a:xfrm>
        </p:grpSpPr>
        <p:sp>
          <p:nvSpPr>
            <p:cNvPr id="12699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699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6994"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12699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699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6997"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26998"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26999"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27000"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grpSp>
        <p:nvGrpSpPr>
          <p:cNvPr id="3" name="Group 8"/>
          <p:cNvGrpSpPr>
            <a:grpSpLocks/>
          </p:cNvGrpSpPr>
          <p:nvPr/>
        </p:nvGrpSpPr>
        <p:grpSpPr bwMode="auto">
          <a:xfrm>
            <a:off x="368300" y="3578225"/>
            <a:ext cx="1216025" cy="942975"/>
            <a:chOff x="3810000" y="2667000"/>
            <a:chExt cx="1216025" cy="942975"/>
          </a:xfrm>
        </p:grpSpPr>
        <p:grpSp>
          <p:nvGrpSpPr>
            <p:cNvPr id="4" name="Group 95"/>
            <p:cNvGrpSpPr>
              <a:grpSpLocks/>
            </p:cNvGrpSpPr>
            <p:nvPr/>
          </p:nvGrpSpPr>
          <p:grpSpPr bwMode="auto">
            <a:xfrm>
              <a:off x="3810000" y="2667000"/>
              <a:ext cx="1216025" cy="942975"/>
              <a:chOff x="3986" y="942"/>
              <a:chExt cx="766" cy="594"/>
            </a:xfrm>
          </p:grpSpPr>
          <p:sp>
            <p:nvSpPr>
              <p:cNvPr id="12698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698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698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698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698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2698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2699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2699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26983"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487363" y="457200"/>
            <a:ext cx="8229600" cy="838200"/>
          </a:xfrm>
        </p:spPr>
        <p:txBody>
          <a:bodyPr/>
          <a:lstStyle/>
          <a:p>
            <a:r>
              <a:rPr lang="en-US" sz="3600" b="1" smtClean="0">
                <a:solidFill>
                  <a:schemeClr val="accent2"/>
                </a:solidFill>
                <a:latin typeface="Garamond" pitchFamily="18" charset="0"/>
                <a:ea typeface="ＭＳ Ｐゴシック" pitchFamily="34" charset="-128"/>
              </a:rPr>
              <a:t>Surgical/Percutaneous/Transcatheter Interventional Treatment of HF (cont.)</a:t>
            </a:r>
            <a:endParaRPr lang="en-US" sz="3600" smtClean="0">
              <a:ea typeface="ＭＳ Ｐゴシック" pitchFamily="34" charset="-128"/>
            </a:endParaRPr>
          </a:p>
        </p:txBody>
      </p:sp>
      <p:sp>
        <p:nvSpPr>
          <p:cNvPr id="128003" name="Content Placeholder 2"/>
          <p:cNvSpPr>
            <a:spLocks noGrp="1"/>
          </p:cNvSpPr>
          <p:nvPr>
            <p:ph idx="1"/>
          </p:nvPr>
        </p:nvSpPr>
        <p:spPr>
          <a:xfrm>
            <a:off x="1981200" y="1676400"/>
            <a:ext cx="6858000" cy="3736975"/>
          </a:xfrm>
        </p:spPr>
        <p:txBody>
          <a:bodyPr/>
          <a:lstStyle/>
          <a:p>
            <a:pPr marL="0" indent="0">
              <a:buFontTx/>
              <a:buNone/>
            </a:pPr>
            <a:r>
              <a:rPr lang="en-US" sz="2000" smtClean="0">
                <a:ea typeface="ＭＳ Ｐゴシック" pitchFamily="34" charset="-128"/>
              </a:rPr>
              <a:t>CABG or medical therapy is reasonable to improve morbidity and cardiovascular mortality for patients with severe LV dysfunction (EF &lt;35%), HF, and significant CAD.</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Surgical aortic valve replacement is reasonable for patients with critical aortic stenosis and a predicted surgical mortality of no greater than 10%.</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Transcatheter aortic valve replacement after careful candidate consideration is reasonable for patients with critical aortic stenosis who are deemed inoperable.</a:t>
            </a:r>
          </a:p>
          <a:p>
            <a:pPr marL="0" indent="0">
              <a:buFontTx/>
              <a:buNone/>
            </a:pPr>
            <a:endParaRPr lang="en-US" sz="2000" smtClean="0">
              <a:ea typeface="ＭＳ Ｐゴシック" pitchFamily="34" charset="-128"/>
            </a:endParaRPr>
          </a:p>
        </p:txBody>
      </p:sp>
      <p:grpSp>
        <p:nvGrpSpPr>
          <p:cNvPr id="2" name="Group 8"/>
          <p:cNvGrpSpPr>
            <a:grpSpLocks/>
          </p:cNvGrpSpPr>
          <p:nvPr/>
        </p:nvGrpSpPr>
        <p:grpSpPr bwMode="auto">
          <a:xfrm>
            <a:off x="381000" y="1679575"/>
            <a:ext cx="1216025" cy="942975"/>
            <a:chOff x="3810000" y="2667000"/>
            <a:chExt cx="1216025" cy="942975"/>
          </a:xfrm>
        </p:grpSpPr>
        <p:grpSp>
          <p:nvGrpSpPr>
            <p:cNvPr id="3" name="Group 95"/>
            <p:cNvGrpSpPr>
              <a:grpSpLocks/>
            </p:cNvGrpSpPr>
            <p:nvPr/>
          </p:nvGrpSpPr>
          <p:grpSpPr bwMode="auto">
            <a:xfrm>
              <a:off x="3810000" y="2667000"/>
              <a:ext cx="1216025" cy="942975"/>
              <a:chOff x="3986" y="942"/>
              <a:chExt cx="766" cy="594"/>
            </a:xfrm>
          </p:grpSpPr>
          <p:sp>
            <p:nvSpPr>
              <p:cNvPr id="12802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803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803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803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8033"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28034"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28035"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28036"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28028"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8"/>
          <p:cNvGrpSpPr>
            <a:grpSpLocks/>
          </p:cNvGrpSpPr>
          <p:nvPr/>
        </p:nvGrpSpPr>
        <p:grpSpPr bwMode="auto">
          <a:xfrm>
            <a:off x="412750" y="3186113"/>
            <a:ext cx="1216025" cy="942975"/>
            <a:chOff x="3810000" y="2667000"/>
            <a:chExt cx="1216025" cy="942975"/>
          </a:xfrm>
        </p:grpSpPr>
        <p:grpSp>
          <p:nvGrpSpPr>
            <p:cNvPr id="5" name="Group 95"/>
            <p:cNvGrpSpPr>
              <a:grpSpLocks/>
            </p:cNvGrpSpPr>
            <p:nvPr/>
          </p:nvGrpSpPr>
          <p:grpSpPr bwMode="auto">
            <a:xfrm>
              <a:off x="3810000" y="2667000"/>
              <a:ext cx="1216025" cy="942975"/>
              <a:chOff x="3986" y="942"/>
              <a:chExt cx="766" cy="594"/>
            </a:xfrm>
          </p:grpSpPr>
          <p:sp>
            <p:nvSpPr>
              <p:cNvPr id="12801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802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802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802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8023"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28024"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28025"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28026"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28018"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6" name="Group 8"/>
          <p:cNvGrpSpPr>
            <a:grpSpLocks/>
          </p:cNvGrpSpPr>
          <p:nvPr/>
        </p:nvGrpSpPr>
        <p:grpSpPr bwMode="auto">
          <a:xfrm>
            <a:off x="415925" y="4619625"/>
            <a:ext cx="1216025" cy="942975"/>
            <a:chOff x="3810000" y="2667000"/>
            <a:chExt cx="1216025" cy="942975"/>
          </a:xfrm>
        </p:grpSpPr>
        <p:grpSp>
          <p:nvGrpSpPr>
            <p:cNvPr id="7" name="Group 95"/>
            <p:cNvGrpSpPr>
              <a:grpSpLocks/>
            </p:cNvGrpSpPr>
            <p:nvPr/>
          </p:nvGrpSpPr>
          <p:grpSpPr bwMode="auto">
            <a:xfrm>
              <a:off x="3810000" y="2667000"/>
              <a:ext cx="1216025" cy="942975"/>
              <a:chOff x="3986" y="942"/>
              <a:chExt cx="766" cy="594"/>
            </a:xfrm>
          </p:grpSpPr>
          <p:sp>
            <p:nvSpPr>
              <p:cNvPr id="12800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801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801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801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8013"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28014"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28015"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28016"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28008"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p:cNvSpPr>
            <a:spLocks noGrp="1"/>
          </p:cNvSpPr>
          <p:nvPr>
            <p:ph type="title"/>
          </p:nvPr>
        </p:nvSpPr>
        <p:spPr>
          <a:xfrm>
            <a:off x="487363" y="457200"/>
            <a:ext cx="8229600" cy="762000"/>
          </a:xfrm>
        </p:spPr>
        <p:txBody>
          <a:bodyPr/>
          <a:lstStyle/>
          <a:p>
            <a:r>
              <a:rPr lang="en-US" sz="3600" b="1" smtClean="0">
                <a:solidFill>
                  <a:schemeClr val="accent2"/>
                </a:solidFill>
                <a:latin typeface="Garamond" pitchFamily="18" charset="0"/>
                <a:ea typeface="ＭＳ Ｐゴシック" pitchFamily="34" charset="-128"/>
              </a:rPr>
              <a:t>Surgical/Percutaneous/Transcatheter Interventional Treatment of HF (cont.)</a:t>
            </a:r>
            <a:endParaRPr lang="en-US" sz="3600" smtClean="0">
              <a:ea typeface="ＭＳ Ｐゴシック" pitchFamily="34" charset="-128"/>
            </a:endParaRPr>
          </a:p>
        </p:txBody>
      </p:sp>
      <p:sp>
        <p:nvSpPr>
          <p:cNvPr id="129027" name="Content Placeholder 2"/>
          <p:cNvSpPr>
            <a:spLocks noGrp="1"/>
          </p:cNvSpPr>
          <p:nvPr>
            <p:ph idx="1"/>
          </p:nvPr>
        </p:nvSpPr>
        <p:spPr>
          <a:xfrm>
            <a:off x="1981200" y="1627188"/>
            <a:ext cx="6858000" cy="3736975"/>
          </a:xfrm>
        </p:spPr>
        <p:txBody>
          <a:bodyPr/>
          <a:lstStyle/>
          <a:p>
            <a:pPr marL="0" indent="0">
              <a:buFontTx/>
              <a:buNone/>
            </a:pPr>
            <a:r>
              <a:rPr lang="en-US" sz="2000" smtClean="0">
                <a:ea typeface="ＭＳ Ｐゴシック" pitchFamily="34" charset="-128"/>
              </a:rPr>
              <a:t>CABG may be considered with the intent of improving survival in patients with ischemic heart disease with severe LV systolic dysfunction (EF &lt;35%), and operable coronary anatomy whether or not viable myocardium is present.</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Transcatheter mitral valve repair or mitral valve surgery for functional mitral insufficiency is of uncertain benefit and should only be considered after careful candidate selection and with a background of GDMT.</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Surgical reverse remodeling or LV aneurysmectomy may be considered in carefully selected patients with HF</a:t>
            </a:r>
            <a:r>
              <a:rPr lang="en-US" sz="2000" i="1" smtClean="0">
                <a:ea typeface="ＭＳ Ｐゴシック" pitchFamily="34" charset="-128"/>
              </a:rPr>
              <a:t>r</a:t>
            </a:r>
            <a:r>
              <a:rPr lang="en-US" sz="2000" smtClean="0">
                <a:ea typeface="ＭＳ Ｐゴシック" pitchFamily="34" charset="-128"/>
              </a:rPr>
              <a:t>EF for specific indications including intractable HF and ventricular arrhythmias.</a:t>
            </a:r>
          </a:p>
        </p:txBody>
      </p:sp>
      <p:grpSp>
        <p:nvGrpSpPr>
          <p:cNvPr id="2" name="Group 7"/>
          <p:cNvGrpSpPr>
            <a:grpSpLocks/>
          </p:cNvGrpSpPr>
          <p:nvPr/>
        </p:nvGrpSpPr>
        <p:grpSpPr bwMode="auto">
          <a:xfrm>
            <a:off x="381000" y="1676400"/>
            <a:ext cx="1216025" cy="942975"/>
            <a:chOff x="3810000" y="3810000"/>
            <a:chExt cx="1216025" cy="942975"/>
          </a:xfrm>
        </p:grpSpPr>
        <p:grpSp>
          <p:nvGrpSpPr>
            <p:cNvPr id="3" name="Group 95"/>
            <p:cNvGrpSpPr>
              <a:grpSpLocks/>
            </p:cNvGrpSpPr>
            <p:nvPr/>
          </p:nvGrpSpPr>
          <p:grpSpPr bwMode="auto">
            <a:xfrm>
              <a:off x="3810000" y="3810000"/>
              <a:ext cx="1216025" cy="942975"/>
              <a:chOff x="3986" y="942"/>
              <a:chExt cx="766" cy="594"/>
            </a:xfrm>
          </p:grpSpPr>
          <p:sp>
            <p:nvSpPr>
              <p:cNvPr id="12905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905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905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905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9057"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29058"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29059"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29060"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29052" name="WordArt 622"/>
            <p:cNvSpPr>
              <a:spLocks noChangeArrowheads="1" noChangeShapeType="1" noTextEdit="1"/>
            </p:cNvSpPr>
            <p:nvPr/>
          </p:nvSpPr>
          <p:spPr bwMode="auto">
            <a:xfrm>
              <a:off x="4495800" y="4191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7"/>
          <p:cNvGrpSpPr>
            <a:grpSpLocks/>
          </p:cNvGrpSpPr>
          <p:nvPr/>
        </p:nvGrpSpPr>
        <p:grpSpPr bwMode="auto">
          <a:xfrm>
            <a:off x="382588" y="3340100"/>
            <a:ext cx="1216025" cy="942975"/>
            <a:chOff x="3810000" y="3810000"/>
            <a:chExt cx="1216025" cy="942975"/>
          </a:xfrm>
        </p:grpSpPr>
        <p:grpSp>
          <p:nvGrpSpPr>
            <p:cNvPr id="5" name="Group 95"/>
            <p:cNvGrpSpPr>
              <a:grpSpLocks/>
            </p:cNvGrpSpPr>
            <p:nvPr/>
          </p:nvGrpSpPr>
          <p:grpSpPr bwMode="auto">
            <a:xfrm>
              <a:off x="3810000" y="3810000"/>
              <a:ext cx="1216025" cy="942975"/>
              <a:chOff x="3986" y="942"/>
              <a:chExt cx="766" cy="594"/>
            </a:xfrm>
          </p:grpSpPr>
          <p:sp>
            <p:nvSpPr>
              <p:cNvPr id="12904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904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904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904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9047"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29048"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29049"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29050"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29042" name="WordArt 622"/>
            <p:cNvSpPr>
              <a:spLocks noChangeArrowheads="1" noChangeShapeType="1" noTextEdit="1"/>
            </p:cNvSpPr>
            <p:nvPr/>
          </p:nvSpPr>
          <p:spPr bwMode="auto">
            <a:xfrm>
              <a:off x="4495800" y="4191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6" name="Group 7"/>
          <p:cNvGrpSpPr>
            <a:grpSpLocks/>
          </p:cNvGrpSpPr>
          <p:nvPr/>
        </p:nvGrpSpPr>
        <p:grpSpPr bwMode="auto">
          <a:xfrm>
            <a:off x="379413" y="4862513"/>
            <a:ext cx="1216025" cy="942975"/>
            <a:chOff x="3810000" y="3810000"/>
            <a:chExt cx="1216025" cy="942975"/>
          </a:xfrm>
        </p:grpSpPr>
        <p:grpSp>
          <p:nvGrpSpPr>
            <p:cNvPr id="7" name="Group 95"/>
            <p:cNvGrpSpPr>
              <a:grpSpLocks/>
            </p:cNvGrpSpPr>
            <p:nvPr/>
          </p:nvGrpSpPr>
          <p:grpSpPr bwMode="auto">
            <a:xfrm>
              <a:off x="3810000" y="3810000"/>
              <a:ext cx="1216025" cy="942975"/>
              <a:chOff x="3986" y="942"/>
              <a:chExt cx="766" cy="594"/>
            </a:xfrm>
          </p:grpSpPr>
          <p:sp>
            <p:nvSpPr>
              <p:cNvPr id="12903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903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903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903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29037"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29038"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29039"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29040"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29032" name="WordArt 622"/>
            <p:cNvSpPr>
              <a:spLocks noChangeArrowheads="1" noChangeShapeType="1" noTextEdit="1"/>
            </p:cNvSpPr>
            <p:nvPr/>
          </p:nvSpPr>
          <p:spPr bwMode="auto">
            <a:xfrm>
              <a:off x="4495800" y="4191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a:xfrm>
            <a:off x="457200" y="152400"/>
            <a:ext cx="8229600" cy="609600"/>
          </a:xfrm>
        </p:spPr>
        <p:txBody>
          <a:bodyPr/>
          <a:lstStyle/>
          <a:p>
            <a:r>
              <a:rPr lang="en-US" sz="3200" b="1" smtClean="0">
                <a:solidFill>
                  <a:schemeClr val="accent2"/>
                </a:solidFill>
                <a:latin typeface="Garamond" pitchFamily="18" charset="0"/>
                <a:ea typeface="ＭＳ Ｐゴシック" pitchFamily="34" charset="-128"/>
              </a:rPr>
              <a:t>Surgical/Percutaneous/Transcatheter Interventional Treatment of HF</a:t>
            </a:r>
            <a:endParaRPr lang="en-US" sz="3200" smtClean="0">
              <a:ea typeface="ＭＳ Ｐゴシック" pitchFamily="34" charset="-128"/>
            </a:endParaRPr>
          </a:p>
        </p:txBody>
      </p:sp>
      <p:graphicFrame>
        <p:nvGraphicFramePr>
          <p:cNvPr id="3" name="Table 2"/>
          <p:cNvGraphicFramePr>
            <a:graphicFrameLocks noGrp="1"/>
          </p:cNvGraphicFramePr>
          <p:nvPr/>
        </p:nvGraphicFramePr>
        <p:xfrm>
          <a:off x="381000" y="990600"/>
          <a:ext cx="8229600" cy="4997451"/>
        </p:xfrm>
        <a:graphic>
          <a:graphicData uri="http://schemas.openxmlformats.org/drawingml/2006/table">
            <a:tbl>
              <a:tblPr firstRow="1" firstCol="1" lastRow="1" lastCol="1" bandRow="1" bandCol="1"/>
              <a:tblGrid>
                <a:gridCol w="6248400"/>
                <a:gridCol w="1049181"/>
                <a:gridCol w="932019"/>
              </a:tblGrid>
              <a:tr h="334897">
                <a:tc>
                  <a:txBody>
                    <a:bodyPr/>
                    <a:lstStyle/>
                    <a:p>
                      <a:pPr marL="0" marR="0" algn="ctr">
                        <a:lnSpc>
                          <a:spcPct val="115000"/>
                        </a:lnSpc>
                        <a:spcBef>
                          <a:spcPts val="0"/>
                        </a:spcBef>
                        <a:spcAft>
                          <a:spcPts val="0"/>
                        </a:spcAft>
                      </a:pPr>
                      <a:r>
                        <a:rPr lang="en-US" sz="1400" b="1" dirty="0">
                          <a:effectLst/>
                          <a:latin typeface="Times New Roman"/>
                          <a:ea typeface="MS Mincho"/>
                        </a:rPr>
                        <a:t>Recommendation </a:t>
                      </a:r>
                      <a:endParaRPr lang="en-US" sz="1400" dirty="0">
                        <a:effectLst/>
                        <a:latin typeface="Times New Roman"/>
                        <a:ea typeface="Times New Roman"/>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dirty="0">
                          <a:effectLst/>
                          <a:latin typeface="Times New Roman"/>
                          <a:ea typeface="MS Mincho"/>
                        </a:rPr>
                        <a:t>COR</a:t>
                      </a:r>
                      <a:endParaRPr lang="en-US" sz="1400" dirty="0">
                        <a:effectLst/>
                        <a:latin typeface="Times New Roman"/>
                        <a:ea typeface="Times New Roman"/>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400" b="1" dirty="0">
                          <a:effectLst/>
                          <a:latin typeface="Times New Roman"/>
                          <a:ea typeface="MS Mincho"/>
                        </a:rPr>
                        <a:t>LOE</a:t>
                      </a:r>
                      <a:endParaRPr lang="en-US" sz="1400" dirty="0">
                        <a:effectLst/>
                        <a:latin typeface="Times New Roman"/>
                        <a:ea typeface="Times New Roman"/>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36193">
                <a:tc>
                  <a:txBody>
                    <a:bodyPr/>
                    <a:lstStyle/>
                    <a:p>
                      <a:pPr marL="0" marR="0">
                        <a:lnSpc>
                          <a:spcPct val="115000"/>
                        </a:lnSpc>
                        <a:spcBef>
                          <a:spcPts val="0"/>
                        </a:spcBef>
                        <a:spcAft>
                          <a:spcPts val="0"/>
                        </a:spcAft>
                      </a:pPr>
                      <a:r>
                        <a:rPr lang="en-US" sz="1400" dirty="0">
                          <a:effectLst/>
                          <a:latin typeface="Times New Roman"/>
                          <a:ea typeface="MS Mincho"/>
                        </a:rPr>
                        <a:t>CABG or percutaneous intervention is indicated for HF patients on GDMT with angina and suitable coronary anatomy especially, significant left main stenosis</a:t>
                      </a:r>
                      <a:r>
                        <a:rPr lang="en-US" sz="1400" b="1" dirty="0">
                          <a:effectLst/>
                          <a:latin typeface="Times New Roman"/>
                          <a:ea typeface="Times New Roman"/>
                        </a:rPr>
                        <a:t> </a:t>
                      </a:r>
                      <a:r>
                        <a:rPr lang="en-US" sz="1400" dirty="0">
                          <a:effectLst/>
                          <a:latin typeface="Times New Roman"/>
                          <a:ea typeface="Times New Roman"/>
                        </a:rPr>
                        <a:t>or left main equivalent</a:t>
                      </a:r>
                      <a:r>
                        <a:rPr lang="en-US" sz="1400" b="1" dirty="0">
                          <a:effectLst/>
                          <a:latin typeface="Times New Roman"/>
                          <a:ea typeface="Times New Roman"/>
                        </a:rPr>
                        <a:t> </a:t>
                      </a:r>
                      <a:r>
                        <a:rPr lang="en-US" sz="1400" b="1" dirty="0" smtClean="0">
                          <a:effectLst/>
                          <a:latin typeface="Times New Roman"/>
                          <a:ea typeface="Times New Roman"/>
                        </a:rPr>
                        <a:t> </a:t>
                      </a:r>
                      <a:r>
                        <a:rPr lang="en-US" sz="1400" b="0" dirty="0" smtClean="0">
                          <a:effectLst/>
                          <a:latin typeface="Times New Roman"/>
                          <a:ea typeface="Times New Roman"/>
                        </a:rPr>
                        <a:t>disease</a:t>
                      </a:r>
                      <a:endParaRPr lang="en-US" sz="1400" b="0" dirty="0">
                        <a:effectLst/>
                        <a:latin typeface="Times New Roman"/>
                        <a:ea typeface="Times New Roman"/>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a:effectLst/>
                          <a:latin typeface="Times New Roman"/>
                          <a:ea typeface="MS Mincho"/>
                        </a:rPr>
                        <a:t>I</a:t>
                      </a:r>
                      <a:endParaRPr lang="en-US" sz="1400" dirty="0">
                        <a:effectLst/>
                        <a:latin typeface="Times New Roman"/>
                        <a:ea typeface="Times New Roman"/>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400" dirty="0">
                          <a:effectLst/>
                          <a:latin typeface="Times New Roman"/>
                          <a:ea typeface="MS Mincho"/>
                        </a:rPr>
                        <a:t>C</a:t>
                      </a:r>
                      <a:endParaRPr lang="en-US" sz="1400" dirty="0">
                        <a:effectLst/>
                        <a:latin typeface="Times New Roman"/>
                        <a:ea typeface="Times New Roman"/>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736193">
                <a:tc>
                  <a:txBody>
                    <a:bodyPr/>
                    <a:lstStyle/>
                    <a:p>
                      <a:pPr marL="0" marR="0">
                        <a:lnSpc>
                          <a:spcPct val="115000"/>
                        </a:lnSpc>
                        <a:spcBef>
                          <a:spcPts val="0"/>
                        </a:spcBef>
                        <a:spcAft>
                          <a:spcPts val="0"/>
                        </a:spcAft>
                      </a:pPr>
                      <a:r>
                        <a:rPr lang="en-US" sz="1400" dirty="0">
                          <a:effectLst/>
                          <a:latin typeface="Times New Roman"/>
                          <a:ea typeface="Times New Roman"/>
                        </a:rPr>
                        <a:t>CABG to improve survival is reasonable in patients with mild to moderate LV systolic dysfunction and significant </a:t>
                      </a:r>
                      <a:r>
                        <a:rPr lang="en-US" sz="1400" dirty="0" err="1">
                          <a:effectLst/>
                          <a:latin typeface="Times New Roman"/>
                          <a:ea typeface="Times New Roman"/>
                        </a:rPr>
                        <a:t>multivessel</a:t>
                      </a:r>
                      <a:r>
                        <a:rPr lang="en-US" sz="1400" dirty="0">
                          <a:effectLst/>
                          <a:latin typeface="Times New Roman"/>
                          <a:ea typeface="Times New Roman"/>
                        </a:rPr>
                        <a:t> CAD or proximal LAD stenosis when viable myocardium is present</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rPr>
                        <a:t>IIa</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400" dirty="0">
                          <a:effectLst/>
                          <a:latin typeface="Times New Roman"/>
                          <a:ea typeface="Times New Roman"/>
                        </a:rPr>
                        <a:t>B</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490795">
                <a:tc>
                  <a:txBody>
                    <a:bodyPr/>
                    <a:lstStyle/>
                    <a:p>
                      <a:pPr marL="0" marR="0">
                        <a:lnSpc>
                          <a:spcPct val="115000"/>
                        </a:lnSpc>
                        <a:spcBef>
                          <a:spcPts val="0"/>
                        </a:spcBef>
                        <a:spcAft>
                          <a:spcPts val="0"/>
                        </a:spcAft>
                      </a:pPr>
                      <a:r>
                        <a:rPr lang="en-US" sz="1400">
                          <a:effectLst/>
                          <a:latin typeface="Times New Roman"/>
                          <a:ea typeface="Times New Roman"/>
                        </a:rPr>
                        <a:t>CABG or medical therapy is reasonable to improve morbidity and mortality for patients with severe LV dysfunction (EF &lt;35%), HF and significant CAD </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rPr>
                        <a:t>IIa</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400" dirty="0">
                          <a:effectLst/>
                          <a:latin typeface="Times New Roman"/>
                          <a:ea typeface="Times New Roman"/>
                        </a:rPr>
                        <a:t>B</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490795">
                <a:tc>
                  <a:txBody>
                    <a:bodyPr/>
                    <a:lstStyle/>
                    <a:p>
                      <a:pPr marL="0" marR="0">
                        <a:lnSpc>
                          <a:spcPct val="115000"/>
                        </a:lnSpc>
                        <a:spcBef>
                          <a:spcPts val="0"/>
                        </a:spcBef>
                        <a:spcAft>
                          <a:spcPts val="0"/>
                        </a:spcAft>
                      </a:pPr>
                      <a:r>
                        <a:rPr lang="en-US" sz="1400">
                          <a:effectLst/>
                          <a:latin typeface="Times New Roman"/>
                          <a:ea typeface="Times New Roman"/>
                        </a:rPr>
                        <a:t>Surgical aortic valve replacement is reasonable for patients with critical aortic stenosis and a predicted surgical mortality of no greater than 10%</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err="1">
                          <a:effectLst/>
                          <a:latin typeface="Times New Roman"/>
                          <a:ea typeface="Times New Roman"/>
                        </a:rPr>
                        <a:t>IIa</a:t>
                      </a:r>
                      <a:endParaRPr lang="en-US" sz="1400" dirty="0">
                        <a:effectLst/>
                        <a:latin typeface="Times New Roman"/>
                        <a:ea typeface="Times New Roman"/>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400">
                          <a:effectLst/>
                          <a:latin typeface="Times New Roman"/>
                          <a:ea typeface="Times New Roman"/>
                        </a:rPr>
                        <a:t>B</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490795">
                <a:tc>
                  <a:txBody>
                    <a:bodyPr/>
                    <a:lstStyle/>
                    <a:p>
                      <a:pPr marL="0" marR="0">
                        <a:lnSpc>
                          <a:spcPct val="115000"/>
                        </a:lnSpc>
                        <a:spcBef>
                          <a:spcPts val="0"/>
                        </a:spcBef>
                        <a:spcAft>
                          <a:spcPts val="0"/>
                        </a:spcAft>
                      </a:pPr>
                      <a:r>
                        <a:rPr lang="en-US" sz="1400">
                          <a:effectLst/>
                          <a:latin typeface="Times New Roman"/>
                          <a:ea typeface="Times New Roman"/>
                        </a:rPr>
                        <a:t>Transcatheter aortic valve replacement is reasonable for patients with critical aortic stenosis who are deemed inoperable  </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a:effectLst/>
                          <a:latin typeface="Times New Roman"/>
                          <a:ea typeface="Times New Roman"/>
                        </a:rPr>
                        <a:t>IIa</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400" dirty="0">
                          <a:effectLst/>
                          <a:latin typeface="Times New Roman"/>
                          <a:ea typeface="Times New Roman"/>
                        </a:rPr>
                        <a:t>B</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736193">
                <a:tc>
                  <a:txBody>
                    <a:bodyPr/>
                    <a:lstStyle/>
                    <a:p>
                      <a:pPr marL="0" marR="0">
                        <a:lnSpc>
                          <a:spcPct val="115000"/>
                        </a:lnSpc>
                        <a:spcBef>
                          <a:spcPts val="0"/>
                        </a:spcBef>
                        <a:spcAft>
                          <a:spcPts val="0"/>
                        </a:spcAft>
                      </a:pPr>
                      <a:r>
                        <a:rPr lang="en-US" sz="1400" dirty="0">
                          <a:effectLst/>
                          <a:latin typeface="Times New Roman"/>
                          <a:ea typeface="Times New Roman"/>
                        </a:rPr>
                        <a:t>CABG may be considered in patients with ischemic heart disease, severe LV systolic dysfunction and </a:t>
                      </a:r>
                      <a:r>
                        <a:rPr lang="en-US" sz="1400" dirty="0" smtClean="0">
                          <a:effectLst/>
                          <a:latin typeface="Times New Roman"/>
                          <a:ea typeface="Times New Roman"/>
                        </a:rPr>
                        <a:t>suitable coronary</a:t>
                      </a:r>
                      <a:r>
                        <a:rPr lang="en-US" sz="1400" baseline="0" dirty="0" smtClean="0">
                          <a:effectLst/>
                          <a:latin typeface="Times New Roman"/>
                          <a:ea typeface="Times New Roman"/>
                        </a:rPr>
                        <a:t> anatomy </a:t>
                      </a:r>
                      <a:r>
                        <a:rPr lang="en-US" sz="1400" dirty="0" smtClean="0">
                          <a:effectLst/>
                          <a:latin typeface="Times New Roman"/>
                          <a:ea typeface="Times New Roman"/>
                        </a:rPr>
                        <a:t>whether </a:t>
                      </a:r>
                      <a:r>
                        <a:rPr lang="en-US" sz="1400" dirty="0">
                          <a:effectLst/>
                          <a:latin typeface="Times New Roman"/>
                          <a:ea typeface="Times New Roman"/>
                        </a:rPr>
                        <a:t>or not viable myocardium is present</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err="1">
                          <a:effectLst/>
                          <a:latin typeface="Times New Roman"/>
                          <a:ea typeface="Times New Roman"/>
                        </a:rPr>
                        <a:t>IIb</a:t>
                      </a:r>
                      <a:endParaRPr lang="en-US" sz="1400" dirty="0">
                        <a:effectLst/>
                        <a:latin typeface="Times New Roman"/>
                        <a:ea typeface="Times New Roman"/>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lnSpc>
                          <a:spcPct val="115000"/>
                        </a:lnSpc>
                        <a:spcBef>
                          <a:spcPts val="0"/>
                        </a:spcBef>
                        <a:spcAft>
                          <a:spcPts val="0"/>
                        </a:spcAft>
                      </a:pPr>
                      <a:r>
                        <a:rPr lang="en-US" sz="1400" dirty="0">
                          <a:effectLst/>
                          <a:latin typeface="Times New Roman"/>
                          <a:ea typeface="Times New Roman"/>
                        </a:rPr>
                        <a:t>B</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490795">
                <a:tc>
                  <a:txBody>
                    <a:bodyPr/>
                    <a:lstStyle/>
                    <a:p>
                      <a:pPr marL="0" marR="0">
                        <a:lnSpc>
                          <a:spcPct val="115000"/>
                        </a:lnSpc>
                        <a:spcBef>
                          <a:spcPts val="0"/>
                        </a:spcBef>
                        <a:spcAft>
                          <a:spcPts val="0"/>
                        </a:spcAft>
                      </a:pPr>
                      <a:r>
                        <a:rPr lang="en-US" sz="1400">
                          <a:effectLst/>
                          <a:latin typeface="Times New Roman"/>
                          <a:ea typeface="Times New Roman"/>
                        </a:rPr>
                        <a:t>Transcatheter mitral valve repair or mitral valve surgery for functional mitral insufficiency is of uncertain benefit </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err="1">
                          <a:effectLst/>
                          <a:latin typeface="Times New Roman"/>
                          <a:ea typeface="Times New Roman"/>
                        </a:rPr>
                        <a:t>IIb</a:t>
                      </a:r>
                      <a:endParaRPr lang="en-US" sz="1400" dirty="0">
                        <a:effectLst/>
                        <a:latin typeface="Times New Roman"/>
                        <a:ea typeface="Times New Roman"/>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lnSpc>
                          <a:spcPct val="115000"/>
                        </a:lnSpc>
                        <a:spcBef>
                          <a:spcPts val="0"/>
                        </a:spcBef>
                        <a:spcAft>
                          <a:spcPts val="0"/>
                        </a:spcAft>
                      </a:pPr>
                      <a:r>
                        <a:rPr lang="en-US" sz="1400" dirty="0">
                          <a:effectLst/>
                          <a:latin typeface="Times New Roman"/>
                          <a:ea typeface="Times New Roman"/>
                        </a:rPr>
                        <a:t>B</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490795">
                <a:tc>
                  <a:txBody>
                    <a:bodyPr/>
                    <a:lstStyle/>
                    <a:p>
                      <a:pPr marL="0" marR="0">
                        <a:lnSpc>
                          <a:spcPct val="115000"/>
                        </a:lnSpc>
                        <a:spcBef>
                          <a:spcPts val="0"/>
                        </a:spcBef>
                        <a:spcAft>
                          <a:spcPts val="0"/>
                        </a:spcAft>
                      </a:pPr>
                      <a:r>
                        <a:rPr lang="en-US" sz="1400" dirty="0">
                          <a:effectLst/>
                          <a:latin typeface="Times New Roman"/>
                          <a:ea typeface="Times New Roman"/>
                        </a:rPr>
                        <a:t>Surgical reverse remodeling or </a:t>
                      </a:r>
                      <a:r>
                        <a:rPr lang="en-US" sz="1400" dirty="0" smtClean="0">
                          <a:effectLst/>
                          <a:latin typeface="Times New Roman"/>
                          <a:ea typeface="Times New Roman"/>
                        </a:rPr>
                        <a:t>LV </a:t>
                      </a:r>
                      <a:r>
                        <a:rPr lang="en-US" sz="1400" dirty="0" err="1" smtClean="0">
                          <a:effectLst/>
                          <a:latin typeface="Times New Roman"/>
                          <a:ea typeface="Times New Roman"/>
                        </a:rPr>
                        <a:t>aneurysmectomy</a:t>
                      </a:r>
                      <a:r>
                        <a:rPr lang="en-US" sz="1400" b="1" dirty="0" smtClean="0">
                          <a:effectLst/>
                          <a:latin typeface="Times New Roman"/>
                          <a:ea typeface="Times New Roman"/>
                        </a:rPr>
                        <a:t> </a:t>
                      </a:r>
                      <a:r>
                        <a:rPr lang="en-US" sz="1400" dirty="0">
                          <a:effectLst/>
                          <a:latin typeface="Times New Roman"/>
                          <a:ea typeface="Times New Roman"/>
                        </a:rPr>
                        <a:t>may be considered in </a:t>
                      </a:r>
                      <a:r>
                        <a:rPr lang="en-US" sz="1400" dirty="0" err="1">
                          <a:effectLst/>
                          <a:latin typeface="Times New Roman"/>
                          <a:ea typeface="Times New Roman"/>
                        </a:rPr>
                        <a:t>HFrEF</a:t>
                      </a:r>
                      <a:r>
                        <a:rPr lang="en-US" sz="1400" dirty="0">
                          <a:effectLst/>
                          <a:latin typeface="Times New Roman"/>
                          <a:ea typeface="Times New Roman"/>
                        </a:rPr>
                        <a:t> for specific indications including intractable HF and ventricular arrhythmias </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dirty="0" err="1">
                          <a:effectLst/>
                          <a:latin typeface="Times New Roman"/>
                          <a:ea typeface="Times New Roman"/>
                        </a:rPr>
                        <a:t>IIb</a:t>
                      </a:r>
                      <a:endParaRPr lang="en-US" sz="1400" dirty="0">
                        <a:effectLst/>
                        <a:latin typeface="Times New Roman"/>
                        <a:ea typeface="Times New Roman"/>
                      </a:endParaRP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0"/>
                        </a:spcAft>
                      </a:pPr>
                      <a:r>
                        <a:rPr lang="en-US" sz="1400" dirty="0">
                          <a:effectLst/>
                          <a:latin typeface="Times New Roman"/>
                          <a:ea typeface="Times New Roman"/>
                        </a:rPr>
                        <a:t>B</a:t>
                      </a:r>
                    </a:p>
                  </a:txBody>
                  <a:tcPr marL="67901" marR="6790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hape 42"/>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14</a:t>
            </a:fld>
            <a:endParaRPr sz="1400"/>
          </a:p>
        </p:txBody>
      </p:sp>
      <p:pic>
        <p:nvPicPr>
          <p:cNvPr id="43" name="IMG_1609.jpeg"/>
          <p:cNvPicPr/>
          <p:nvPr/>
        </p:nvPicPr>
        <p:blipFill>
          <a:blip r:embed="rId2" cstate="print">
            <a:extLst/>
          </a:blip>
          <a:stretch>
            <a:fillRect/>
          </a:stretch>
        </p:blipFill>
        <p:spPr>
          <a:xfrm>
            <a:off x="3543990" y="-1"/>
            <a:ext cx="3741821" cy="6858001"/>
          </a:xfrm>
          <a:prstGeom prst="rect">
            <a:avLst/>
          </a:prstGeom>
          <a:ln w="12700">
            <a:miter lim="400000"/>
          </a:ln>
        </p:spPr>
      </p:pic>
    </p:spTree>
  </p:cSld>
  <p:clrMapOvr>
    <a:masterClrMapping/>
  </p:clrMapOvr>
  <p:transition spd="med"/>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990600" y="2498725"/>
            <a:ext cx="7239000" cy="132397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Coordinating Care for Patients With Chronic HF</a:t>
            </a:r>
          </a:p>
        </p:txBody>
      </p:sp>
      <p:sp>
        <p:nvSpPr>
          <p:cNvPr id="131075" name="Rectangle 3"/>
          <p:cNvSpPr>
            <a:spLocks noChangeArrowheads="1"/>
          </p:cNvSpPr>
          <p:nvPr/>
        </p:nvSpPr>
        <p:spPr bwMode="auto">
          <a:xfrm>
            <a:off x="0" y="371475"/>
            <a:ext cx="9144000" cy="579438"/>
          </a:xfrm>
          <a:prstGeom prst="rect">
            <a:avLst/>
          </a:prstGeom>
          <a:solidFill>
            <a:schemeClr val="accent2"/>
          </a:solidFill>
          <a:ln w="9525">
            <a:solidFill>
              <a:schemeClr val="accent2"/>
            </a:solidFill>
            <a:miter lim="800000"/>
            <a:headEnd/>
            <a:tailEnd/>
          </a:ln>
        </p:spPr>
        <p:txBody>
          <a:bodyPr>
            <a:spAutoFit/>
          </a:bodyPr>
          <a:lstStyle/>
          <a:p>
            <a:pPr algn="ctr">
              <a:lnSpc>
                <a:spcPct val="80000"/>
              </a:lnSpc>
            </a:pPr>
            <a:r>
              <a:rPr lang="en-US" sz="3800" b="1">
                <a:solidFill>
                  <a:schemeClr val="bg1"/>
                </a:solidFill>
                <a:latin typeface="Garamond" pitchFamily="18" charset="0"/>
              </a:rPr>
              <a:t>Guideline for HF</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468313" y="228600"/>
            <a:ext cx="8229600" cy="1143000"/>
          </a:xfrm>
        </p:spPr>
        <p:txBody>
          <a:bodyPr/>
          <a:lstStyle/>
          <a:p>
            <a:r>
              <a:rPr lang="en-US" sz="4000" b="1" smtClean="0">
                <a:solidFill>
                  <a:schemeClr val="accent2"/>
                </a:solidFill>
                <a:latin typeface="Garamond" pitchFamily="18" charset="0"/>
                <a:ea typeface="ＭＳ Ｐゴシック" pitchFamily="34" charset="-128"/>
              </a:rPr>
              <a:t>Coordinating Care for Patients With Chronic HF</a:t>
            </a:r>
            <a:endParaRPr lang="en-US" sz="4000" smtClean="0">
              <a:ea typeface="ＭＳ Ｐゴシック" pitchFamily="34" charset="-128"/>
            </a:endParaRPr>
          </a:p>
        </p:txBody>
      </p:sp>
      <p:sp>
        <p:nvSpPr>
          <p:cNvPr id="132099" name="Content Placeholder 2"/>
          <p:cNvSpPr>
            <a:spLocks noGrp="1"/>
          </p:cNvSpPr>
          <p:nvPr>
            <p:ph idx="1"/>
          </p:nvPr>
        </p:nvSpPr>
        <p:spPr>
          <a:xfrm>
            <a:off x="1981200" y="1379538"/>
            <a:ext cx="6858000" cy="3736975"/>
          </a:xfrm>
        </p:spPr>
        <p:txBody>
          <a:bodyPr/>
          <a:lstStyle/>
          <a:p>
            <a:pPr marL="0" indent="0">
              <a:buFontTx/>
              <a:buNone/>
            </a:pPr>
            <a:r>
              <a:rPr lang="en-US" sz="1800" smtClean="0">
                <a:ea typeface="ＭＳ Ｐゴシック" pitchFamily="34" charset="-128"/>
              </a:rPr>
              <a:t>Effective systems of care coordination with special attention to care transitions should be deployed for every patient with chronic HF that facilitate and ensure effective care that is designed to achieve GDMT and prevent hospitalization.</a:t>
            </a:r>
          </a:p>
          <a:p>
            <a:pPr marL="0" indent="0">
              <a:buFontTx/>
              <a:buNone/>
            </a:pPr>
            <a:endParaRPr lang="en-US" sz="1800" smtClean="0">
              <a:ea typeface="ＭＳ Ｐゴシック" pitchFamily="34" charset="-128"/>
            </a:endParaRPr>
          </a:p>
          <a:p>
            <a:pPr marL="0" indent="0">
              <a:buFontTx/>
              <a:buNone/>
            </a:pPr>
            <a:r>
              <a:rPr lang="en-US" sz="1800" smtClean="0">
                <a:ea typeface="ＭＳ Ｐゴシック" pitchFamily="34" charset="-128"/>
              </a:rPr>
              <a:t>Every patient with HF should have a clear, detailed and evidence-based plan of care that ensures the achievement of GDMT goals, effective management of comorbid conditions, timely follow-up with the healthcare team, appropriate dietary and physical activities, and compliance with Secondary Prevention Guidelines for cardiovascular disease. This plan of care should be updated regularly and made readily available to all members of each patient’s healthcare team.</a:t>
            </a:r>
          </a:p>
          <a:p>
            <a:pPr marL="0" indent="0">
              <a:buFontTx/>
              <a:buNone/>
            </a:pPr>
            <a:endParaRPr lang="en-US" sz="1800" smtClean="0">
              <a:ea typeface="ＭＳ Ｐゴシック" pitchFamily="34" charset="-128"/>
            </a:endParaRPr>
          </a:p>
          <a:p>
            <a:pPr marL="0" indent="0">
              <a:buFontTx/>
              <a:buNone/>
            </a:pPr>
            <a:r>
              <a:rPr lang="en-US" sz="1800" smtClean="0">
                <a:ea typeface="ＭＳ Ｐゴシック" pitchFamily="34" charset="-128"/>
              </a:rPr>
              <a:t>Palliative and supportive care is effective for patients with symptomatic advanced HF to improve quality of life.</a:t>
            </a:r>
          </a:p>
        </p:txBody>
      </p:sp>
      <p:grpSp>
        <p:nvGrpSpPr>
          <p:cNvPr id="2" name="Group 3"/>
          <p:cNvGrpSpPr>
            <a:grpSpLocks/>
          </p:cNvGrpSpPr>
          <p:nvPr/>
        </p:nvGrpSpPr>
        <p:grpSpPr bwMode="auto">
          <a:xfrm>
            <a:off x="320675" y="1414463"/>
            <a:ext cx="1216025" cy="942975"/>
            <a:chOff x="3810000" y="1524000"/>
            <a:chExt cx="1216025" cy="942975"/>
          </a:xfrm>
        </p:grpSpPr>
        <p:grpSp>
          <p:nvGrpSpPr>
            <p:cNvPr id="3" name="Group 95"/>
            <p:cNvGrpSpPr>
              <a:grpSpLocks/>
            </p:cNvGrpSpPr>
            <p:nvPr/>
          </p:nvGrpSpPr>
          <p:grpSpPr bwMode="auto">
            <a:xfrm>
              <a:off x="3810000" y="1524000"/>
              <a:ext cx="1216025" cy="942975"/>
              <a:chOff x="3986" y="942"/>
              <a:chExt cx="766" cy="594"/>
            </a:xfrm>
          </p:grpSpPr>
          <p:sp>
            <p:nvSpPr>
              <p:cNvPr id="13212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212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212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212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212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3212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3213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3213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32123"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3"/>
          <p:cNvGrpSpPr>
            <a:grpSpLocks/>
          </p:cNvGrpSpPr>
          <p:nvPr/>
        </p:nvGrpSpPr>
        <p:grpSpPr bwMode="auto">
          <a:xfrm>
            <a:off x="336550" y="4962525"/>
            <a:ext cx="1216025" cy="942975"/>
            <a:chOff x="3810000" y="1524000"/>
            <a:chExt cx="1216025" cy="942975"/>
          </a:xfrm>
        </p:grpSpPr>
        <p:grpSp>
          <p:nvGrpSpPr>
            <p:cNvPr id="5" name="Group 95"/>
            <p:cNvGrpSpPr>
              <a:grpSpLocks/>
            </p:cNvGrpSpPr>
            <p:nvPr/>
          </p:nvGrpSpPr>
          <p:grpSpPr bwMode="auto">
            <a:xfrm>
              <a:off x="3810000" y="1524000"/>
              <a:ext cx="1216025" cy="942975"/>
              <a:chOff x="3986" y="942"/>
              <a:chExt cx="766" cy="594"/>
            </a:xfrm>
          </p:grpSpPr>
          <p:sp>
            <p:nvSpPr>
              <p:cNvPr id="13211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211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211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211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211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3211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3212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3212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32113"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6" name="Group 95"/>
          <p:cNvGrpSpPr>
            <a:grpSpLocks/>
          </p:cNvGrpSpPr>
          <p:nvPr/>
        </p:nvGrpSpPr>
        <p:grpSpPr bwMode="auto">
          <a:xfrm>
            <a:off x="334963" y="2922588"/>
            <a:ext cx="1216025" cy="942975"/>
            <a:chOff x="3986" y="942"/>
            <a:chExt cx="766" cy="594"/>
          </a:xfrm>
        </p:grpSpPr>
        <p:sp>
          <p:nvSpPr>
            <p:cNvPr id="13210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210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2105"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13210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210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210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3210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3211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3211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990600" y="2498725"/>
            <a:ext cx="7239000" cy="132397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Quality Metrics/Performance Measures</a:t>
            </a:r>
          </a:p>
        </p:txBody>
      </p:sp>
      <p:sp>
        <p:nvSpPr>
          <p:cNvPr id="133123" name="Rectangle 3"/>
          <p:cNvSpPr>
            <a:spLocks noChangeArrowheads="1"/>
          </p:cNvSpPr>
          <p:nvPr/>
        </p:nvSpPr>
        <p:spPr bwMode="auto">
          <a:xfrm>
            <a:off x="0" y="371475"/>
            <a:ext cx="9144000" cy="579438"/>
          </a:xfrm>
          <a:prstGeom prst="rect">
            <a:avLst/>
          </a:prstGeom>
          <a:solidFill>
            <a:schemeClr val="accent2"/>
          </a:solidFill>
          <a:ln w="9525">
            <a:solidFill>
              <a:schemeClr val="accent2"/>
            </a:solidFill>
            <a:miter lim="800000"/>
            <a:headEnd/>
            <a:tailEnd/>
          </a:ln>
        </p:spPr>
        <p:txBody>
          <a:bodyPr>
            <a:spAutoFit/>
          </a:bodyPr>
          <a:lstStyle/>
          <a:p>
            <a:pPr algn="ctr">
              <a:lnSpc>
                <a:spcPct val="80000"/>
              </a:lnSpc>
            </a:pPr>
            <a:r>
              <a:rPr lang="en-US" sz="3800" b="1">
                <a:solidFill>
                  <a:schemeClr val="bg1"/>
                </a:solidFill>
                <a:latin typeface="Garamond" pitchFamily="18" charset="0"/>
              </a:rPr>
              <a:t>Guideline for HF</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487363" y="457200"/>
            <a:ext cx="8229600" cy="1143000"/>
          </a:xfrm>
        </p:spPr>
        <p:txBody>
          <a:bodyPr/>
          <a:lstStyle/>
          <a:p>
            <a:r>
              <a:rPr lang="en-US" sz="4000" b="1" smtClean="0">
                <a:solidFill>
                  <a:schemeClr val="accent2"/>
                </a:solidFill>
                <a:latin typeface="Garamond" pitchFamily="18" charset="0"/>
                <a:ea typeface="ＭＳ Ｐゴシック" pitchFamily="34" charset="-128"/>
              </a:rPr>
              <a:t>Quality Metrics/Performance Measures</a:t>
            </a:r>
            <a:endParaRPr lang="en-US" sz="4000" smtClean="0">
              <a:ea typeface="ＭＳ Ｐゴシック" pitchFamily="34" charset="-128"/>
            </a:endParaRPr>
          </a:p>
        </p:txBody>
      </p:sp>
      <p:sp>
        <p:nvSpPr>
          <p:cNvPr id="134147" name="Content Placeholder 2"/>
          <p:cNvSpPr>
            <a:spLocks noGrp="1"/>
          </p:cNvSpPr>
          <p:nvPr>
            <p:ph idx="1"/>
          </p:nvPr>
        </p:nvSpPr>
        <p:spPr>
          <a:xfrm>
            <a:off x="1981200" y="1676400"/>
            <a:ext cx="6858000" cy="3736975"/>
          </a:xfrm>
        </p:spPr>
        <p:txBody>
          <a:bodyPr/>
          <a:lstStyle/>
          <a:p>
            <a:pPr marL="0" indent="0">
              <a:buFontTx/>
              <a:buNone/>
            </a:pPr>
            <a:r>
              <a:rPr lang="en-US" sz="2400" smtClean="0">
                <a:ea typeface="ＭＳ Ｐゴシック" pitchFamily="34" charset="-128"/>
              </a:rPr>
              <a:t>Performance measures based on professionally developed clinical practice guidelines should be used with the goal of improving quality of care for HF.</a:t>
            </a:r>
          </a:p>
          <a:p>
            <a:pPr marL="0" indent="0">
              <a:buFontTx/>
              <a:buNone/>
            </a:pPr>
            <a:endParaRPr lang="en-US" sz="2400" smtClean="0">
              <a:ea typeface="ＭＳ Ｐゴシック" pitchFamily="34" charset="-128"/>
            </a:endParaRPr>
          </a:p>
          <a:p>
            <a:pPr marL="0" indent="0">
              <a:buFontTx/>
              <a:buNone/>
            </a:pPr>
            <a:r>
              <a:rPr lang="en-US" sz="2400" smtClean="0">
                <a:ea typeface="ＭＳ Ｐゴシック" pitchFamily="34" charset="-128"/>
              </a:rPr>
              <a:t>Participation in quality improvement programs and patient registries based on nationally endorsed, clinical practice guideline-based quality and performance measures may be beneficial in improving quality of HF care</a:t>
            </a:r>
            <a:r>
              <a:rPr lang="en-US" sz="2000" smtClean="0">
                <a:ea typeface="ＭＳ Ｐゴシック" pitchFamily="34" charset="-128"/>
              </a:rPr>
              <a:t>.</a:t>
            </a:r>
            <a:endParaRPr lang="en-US" sz="1700" smtClean="0">
              <a:ea typeface="ＭＳ Ｐゴシック" pitchFamily="34" charset="-128"/>
            </a:endParaRPr>
          </a:p>
        </p:txBody>
      </p:sp>
      <p:grpSp>
        <p:nvGrpSpPr>
          <p:cNvPr id="2" name="Group 3"/>
          <p:cNvGrpSpPr>
            <a:grpSpLocks/>
          </p:cNvGrpSpPr>
          <p:nvPr/>
        </p:nvGrpSpPr>
        <p:grpSpPr bwMode="auto">
          <a:xfrm>
            <a:off x="306388" y="1701800"/>
            <a:ext cx="1216025" cy="942975"/>
            <a:chOff x="3810000" y="1524000"/>
            <a:chExt cx="1216025" cy="942975"/>
          </a:xfrm>
        </p:grpSpPr>
        <p:grpSp>
          <p:nvGrpSpPr>
            <p:cNvPr id="3" name="Group 95"/>
            <p:cNvGrpSpPr>
              <a:grpSpLocks/>
            </p:cNvGrpSpPr>
            <p:nvPr/>
          </p:nvGrpSpPr>
          <p:grpSpPr bwMode="auto">
            <a:xfrm>
              <a:off x="3810000" y="1524000"/>
              <a:ext cx="1216025" cy="942975"/>
              <a:chOff x="3986" y="942"/>
              <a:chExt cx="766" cy="594"/>
            </a:xfrm>
          </p:grpSpPr>
          <p:sp>
            <p:nvSpPr>
              <p:cNvPr id="13416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416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416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416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4166"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34167"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34168"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34169"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34161"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8"/>
          <p:cNvGrpSpPr>
            <a:grpSpLocks/>
          </p:cNvGrpSpPr>
          <p:nvPr/>
        </p:nvGrpSpPr>
        <p:grpSpPr bwMode="auto">
          <a:xfrm>
            <a:off x="322263" y="3778250"/>
            <a:ext cx="1216025" cy="942975"/>
            <a:chOff x="3810000" y="2667000"/>
            <a:chExt cx="1216025" cy="942975"/>
          </a:xfrm>
        </p:grpSpPr>
        <p:grpSp>
          <p:nvGrpSpPr>
            <p:cNvPr id="5" name="Group 95"/>
            <p:cNvGrpSpPr>
              <a:grpSpLocks/>
            </p:cNvGrpSpPr>
            <p:nvPr/>
          </p:nvGrpSpPr>
          <p:grpSpPr bwMode="auto">
            <a:xfrm>
              <a:off x="3810000" y="2667000"/>
              <a:ext cx="1216025" cy="942975"/>
              <a:chOff x="3986" y="942"/>
              <a:chExt cx="766" cy="594"/>
            </a:xfrm>
          </p:grpSpPr>
          <p:sp>
            <p:nvSpPr>
              <p:cNvPr id="13415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415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415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415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4156"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34157"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34158"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34159"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34151"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p:cNvSpPr>
            <a:spLocks noGrp="1"/>
          </p:cNvSpPr>
          <p:nvPr>
            <p:ph type="title"/>
          </p:nvPr>
        </p:nvSpPr>
        <p:spPr>
          <a:xfrm>
            <a:off x="457200" y="152400"/>
            <a:ext cx="8229600" cy="715963"/>
          </a:xfrm>
        </p:spPr>
        <p:txBody>
          <a:bodyPr/>
          <a:lstStyle/>
          <a:p>
            <a:r>
              <a:rPr lang="en-US" sz="3200" b="1" smtClean="0">
                <a:ea typeface="ＭＳ Ｐゴシック" pitchFamily="34" charset="-128"/>
              </a:rPr>
              <a:t/>
            </a:r>
            <a:br>
              <a:rPr lang="en-US" sz="3200" b="1" smtClean="0">
                <a:ea typeface="ＭＳ Ｐゴシック" pitchFamily="34" charset="-128"/>
              </a:rPr>
            </a:br>
            <a:r>
              <a:rPr lang="en-US" sz="2800" b="1" smtClean="0">
                <a:solidFill>
                  <a:schemeClr val="accent2"/>
                </a:solidFill>
                <a:latin typeface="Garamond" pitchFamily="18" charset="0"/>
                <a:ea typeface="ＭＳ Ｐゴシック" pitchFamily="34" charset="-128"/>
              </a:rPr>
              <a:t>ACCF/AHA/AMA-PCPI 2011 HF Performance Measurement Set</a:t>
            </a:r>
            <a:r>
              <a:rPr lang="en-US" sz="2800" smtClean="0">
                <a:ea typeface="ＭＳ Ｐゴシック" pitchFamily="34" charset="-128"/>
              </a:rPr>
              <a:t/>
            </a:r>
            <a:br>
              <a:rPr lang="en-US" sz="2800" smtClean="0">
                <a:ea typeface="ＭＳ Ｐゴシック" pitchFamily="34" charset="-128"/>
              </a:rPr>
            </a:br>
            <a:endParaRPr lang="en-US" sz="2800" smtClean="0">
              <a:ea typeface="ＭＳ Ｐゴシック" pitchFamily="34" charset="-128"/>
            </a:endParaRPr>
          </a:p>
        </p:txBody>
      </p:sp>
      <p:graphicFrame>
        <p:nvGraphicFramePr>
          <p:cNvPr id="3" name="Table 2"/>
          <p:cNvGraphicFramePr>
            <a:graphicFrameLocks noGrp="1"/>
          </p:cNvGraphicFramePr>
          <p:nvPr/>
        </p:nvGraphicFramePr>
        <p:xfrm>
          <a:off x="220663" y="1192213"/>
          <a:ext cx="8686800" cy="3433763"/>
        </p:xfrm>
        <a:graphic>
          <a:graphicData uri="http://schemas.openxmlformats.org/drawingml/2006/table">
            <a:tbl>
              <a:tblPr/>
              <a:tblGrid>
                <a:gridCol w="1138583"/>
                <a:gridCol w="5298266"/>
                <a:gridCol w="919335"/>
                <a:gridCol w="1330616"/>
              </a:tblGrid>
              <a:tr h="49081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Measure</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Description*</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Care Setting</a:t>
                      </a:r>
                      <a:endPar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Level of Measurement</a:t>
                      </a:r>
                      <a:endPar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73622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1.   LVEF assessment </a:t>
                      </a: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Percentage of patients aged  ≥18 y with a diagnosis of HF for whom the quantitative or qualitative results of a recent or prior (any time in the past) LVEF assessment is documented within a 12 </a:t>
                      </a:r>
                      <a:r>
                        <a:rPr kumimoji="0" lang="en-US" sz="14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mo</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period</a:t>
                      </a: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Outpatient</a:t>
                      </a: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Individual practitioner</a:t>
                      </a: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2704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2.  LVEF assessment</a:t>
                      </a: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Percentage of patients aged ≥18 y with a principal discharge diagnosis of HF with documentation in the hospital record of the results of an LVEF  assessment that was performed either before arrival or during hospitalization, OR documentation in the hospital record that LVEF assessment is planned for after discharge</a:t>
                      </a: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Inpatient</a:t>
                      </a: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342900" marR="0" lvl="0" indent="-342900" algn="l" defTabSz="914400" rtl="0" eaLnBrk="1" fontAlgn="base" latinLnBrk="0" hangingPunct="1">
                        <a:lnSpc>
                          <a:spcPct val="115000"/>
                        </a:lnSpc>
                        <a:spcBef>
                          <a:spcPct val="0"/>
                        </a:spcBef>
                        <a:spcAft>
                          <a:spcPct val="0"/>
                        </a:spcAft>
                        <a:buClrTx/>
                        <a:buSzPts val="900"/>
                        <a:buFont typeface="Symbol" pitchFamily="18" charset="2"/>
                        <a:buChar char=""/>
                        <a:tabLst>
                          <a:tab pos="53975" algn="l"/>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Individual practitioner </a:t>
                      </a:r>
                    </a:p>
                    <a:p>
                      <a:pPr marL="342900" marR="0" lvl="0" indent="-342900" algn="l" defTabSz="914400" rtl="0" eaLnBrk="1" fontAlgn="base" latinLnBrk="0" hangingPunct="1">
                        <a:lnSpc>
                          <a:spcPct val="115000"/>
                        </a:lnSpc>
                        <a:spcBef>
                          <a:spcPct val="0"/>
                        </a:spcBef>
                        <a:spcAft>
                          <a:spcPct val="0"/>
                        </a:spcAft>
                        <a:buClrTx/>
                        <a:buSzPts val="900"/>
                        <a:buFont typeface="Symbol" pitchFamily="18" charset="2"/>
                        <a:buChar char=""/>
                        <a:tabLst>
                          <a:tab pos="53975" algn="l"/>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Facility</a:t>
                      </a:r>
                    </a:p>
                    <a:p>
                      <a:pPr marL="342900" marR="0" lvl="0" indent="-342900" algn="l" defTabSz="914400" rtl="0" eaLnBrk="1" fontAlgn="base" latinLnBrk="0" hangingPunct="1">
                        <a:lnSpc>
                          <a:spcPct val="115000"/>
                        </a:lnSpc>
                        <a:spcBef>
                          <a:spcPct val="0"/>
                        </a:spcBef>
                        <a:spcAft>
                          <a:spcPct val="0"/>
                        </a:spcAft>
                        <a:buClrTx/>
                        <a:buSzTx/>
                        <a:buFontTx/>
                        <a:buNone/>
                        <a:tabLst>
                          <a:tab pos="53975" algn="l"/>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a:t>
                      </a: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7967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3.   Symptom and activity assessment </a:t>
                      </a: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Percentage of patient visits for those patients aged ≥18 y with a diagnosis of HF with quantitative results of an evaluation of both current level of activity  and clinical symptoms documented</a:t>
                      </a: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Outpatient</a:t>
                      </a: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Individual practitioner</a:t>
                      </a: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5198" name="Rectangle 4"/>
          <p:cNvSpPr>
            <a:spLocks noChangeArrowheads="1"/>
          </p:cNvSpPr>
          <p:nvPr/>
        </p:nvSpPr>
        <p:spPr bwMode="auto">
          <a:xfrm>
            <a:off x="228600" y="4800600"/>
            <a:ext cx="8763000" cy="646113"/>
          </a:xfrm>
          <a:prstGeom prst="rect">
            <a:avLst/>
          </a:prstGeom>
          <a:noFill/>
          <a:ln w="9525">
            <a:noFill/>
            <a:miter lim="800000"/>
            <a:headEnd/>
            <a:tailEnd/>
          </a:ln>
        </p:spPr>
        <p:txBody>
          <a:bodyPr>
            <a:spAutoFit/>
          </a:bodyPr>
          <a:lstStyle/>
          <a:p>
            <a:r>
              <a:rPr lang="en-US" sz="1200"/>
              <a:t>*Please refer to the complete measures for comprehensive information, including measure exception. </a:t>
            </a:r>
          </a:p>
          <a:p>
            <a:endParaRPr lang="en-US" sz="1200"/>
          </a:p>
          <a:p>
            <a:r>
              <a:rPr lang="en-US" sz="1200"/>
              <a:t>Adapted from Bonow et al. J Am Coll Cardiol. 2012;59:1812-32. </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a:xfrm>
            <a:off x="0" y="0"/>
            <a:ext cx="9144000" cy="715963"/>
          </a:xfrm>
        </p:spPr>
        <p:txBody>
          <a:bodyPr/>
          <a:lstStyle/>
          <a:p>
            <a:r>
              <a:rPr lang="en-US" sz="3200" b="1" smtClean="0">
                <a:ea typeface="ＭＳ Ｐゴシック" pitchFamily="34" charset="-128"/>
              </a:rPr>
              <a:t/>
            </a:r>
            <a:br>
              <a:rPr lang="en-US" sz="3200" b="1" smtClean="0">
                <a:ea typeface="ＭＳ Ｐゴシック" pitchFamily="34" charset="-128"/>
              </a:rPr>
            </a:br>
            <a:r>
              <a:rPr lang="en-US" sz="2400" b="1" smtClean="0">
                <a:solidFill>
                  <a:schemeClr val="accent2"/>
                </a:solidFill>
                <a:latin typeface="Garamond" pitchFamily="18" charset="0"/>
                <a:ea typeface="ＭＳ Ｐゴシック" pitchFamily="34" charset="-128"/>
              </a:rPr>
              <a:t>ACCF/AHA/AMA-PCPI 2011 HF Performance Measurement Set (cont.)</a:t>
            </a:r>
            <a:r>
              <a:rPr lang="en-US" sz="2400" smtClean="0">
                <a:ea typeface="ＭＳ Ｐゴシック" pitchFamily="34" charset="-128"/>
              </a:rPr>
              <a:t/>
            </a:r>
            <a:br>
              <a:rPr lang="en-US" sz="2400" smtClean="0">
                <a:ea typeface="ＭＳ Ｐゴシック" pitchFamily="34" charset="-128"/>
              </a:rPr>
            </a:br>
            <a:endParaRPr lang="en-US" sz="2400" smtClean="0">
              <a:ea typeface="ＭＳ Ｐゴシック" pitchFamily="34" charset="-128"/>
            </a:endParaRPr>
          </a:p>
        </p:txBody>
      </p:sp>
      <p:graphicFrame>
        <p:nvGraphicFramePr>
          <p:cNvPr id="2" name="Table 1"/>
          <p:cNvGraphicFramePr>
            <a:graphicFrameLocks noGrp="1"/>
          </p:cNvGraphicFramePr>
          <p:nvPr/>
        </p:nvGraphicFramePr>
        <p:xfrm>
          <a:off x="174625" y="762000"/>
          <a:ext cx="8763000" cy="4171950"/>
        </p:xfrm>
        <a:graphic>
          <a:graphicData uri="http://schemas.openxmlformats.org/drawingml/2006/table">
            <a:tbl>
              <a:tblPr/>
              <a:tblGrid>
                <a:gridCol w="1425575"/>
                <a:gridCol w="5183806"/>
                <a:gridCol w="975401"/>
                <a:gridCol w="1178218"/>
              </a:tblGrid>
              <a:tr h="490818">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Measure</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Description*</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Care Setting</a:t>
                      </a:r>
                      <a:endPar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Level of Measurement</a:t>
                      </a:r>
                      <a:endPar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1717862">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4.   Symptom management† </a:t>
                      </a: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Percentage of patient visits for those patients aged ≥18 y with a diagnosis of HF and with quantitative results of an evaluation of both level of activity AND clinical symptoms documented in which patient symptoms have improved or remained consistent with treatment goals since last assessment OR patient symptoms have demonstrated clinically important deterioration since last assessment with a documented plan of care</a:t>
                      </a: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Outpatient</a:t>
                      </a: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Individual practitioner</a:t>
                      </a: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36226">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5.   </a:t>
                      </a:r>
                      <a:r>
                        <a:rPr kumimoji="0" lang="en-US" sz="14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Patient self-care education</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1275"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Percentage of patients aged ≥18 y with a diagnosis of HF who were provided with self-care education on ≥3 elements of education during ≥1 visits within a 12 </a:t>
                      </a:r>
                      <a:r>
                        <a:rPr kumimoji="0" lang="en-US" sz="14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mo</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period</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Outpatient</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Individual practitioner</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2704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6. Beta-blocker therapy for LVSD (outpatient and inpatient setting)</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Percentage of patients aged ≥18 y with a diagnosis of HF with a current or prior LVEF &lt;40% who were prescribed beta-blocker therapy with </a:t>
                      </a:r>
                      <a:r>
                        <a:rPr kumimoji="0" lang="en-US" sz="14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bisoprolol</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a:t>
                      </a:r>
                      <a:r>
                        <a:rPr kumimoji="0" lang="en-US" sz="14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carvedilol</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or sustained release </a:t>
                      </a:r>
                      <a:r>
                        <a:rPr kumimoji="0" lang="en-US" sz="14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metoprolol</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succinate either within a 12 </a:t>
                      </a:r>
                      <a:r>
                        <a:rPr kumimoji="0" lang="en-US" sz="14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mo</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period when seen in the outpatient setting or at hospital discharge</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Inpatient and Outpatient</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ts val="900"/>
                        <a:buFont typeface="Symbol" pitchFamily="18" charset="2"/>
                        <a:buNone/>
                        <a:tabLst>
                          <a:tab pos="53975" algn="l"/>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Individual practitioner </a:t>
                      </a:r>
                    </a:p>
                    <a:p>
                      <a:pPr marL="0" marR="0" lvl="0" indent="0" algn="l" defTabSz="914400" rtl="0" eaLnBrk="1" fontAlgn="base" latinLnBrk="0" hangingPunct="1">
                        <a:lnSpc>
                          <a:spcPct val="115000"/>
                        </a:lnSpc>
                        <a:spcBef>
                          <a:spcPct val="0"/>
                        </a:spcBef>
                        <a:spcAft>
                          <a:spcPct val="0"/>
                        </a:spcAft>
                        <a:buClrTx/>
                        <a:buSzPts val="900"/>
                        <a:buFont typeface="Symbol" pitchFamily="18" charset="2"/>
                        <a:buNone/>
                        <a:tabLst>
                          <a:tab pos="53975" algn="l"/>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Facility</a:t>
                      </a:r>
                    </a:p>
                    <a:p>
                      <a:pPr marL="0" marR="0" lvl="0" indent="0" algn="l" defTabSz="914400" rtl="0" eaLnBrk="1" fontAlgn="base" latinLnBrk="0" hangingPunct="1">
                        <a:lnSpc>
                          <a:spcPct val="115000"/>
                        </a:lnSpc>
                        <a:spcBef>
                          <a:spcPct val="0"/>
                        </a:spcBef>
                        <a:spcAft>
                          <a:spcPct val="0"/>
                        </a:spcAft>
                        <a:buClrTx/>
                        <a:buSzTx/>
                        <a:buFontTx/>
                        <a:buNone/>
                        <a:tabLst>
                          <a:tab pos="53975" algn="l"/>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6222" name="Rectangle 3"/>
          <p:cNvSpPr>
            <a:spLocks noChangeArrowheads="1"/>
          </p:cNvSpPr>
          <p:nvPr/>
        </p:nvSpPr>
        <p:spPr bwMode="auto">
          <a:xfrm>
            <a:off x="174625" y="4953000"/>
            <a:ext cx="8893175" cy="1108075"/>
          </a:xfrm>
          <a:prstGeom prst="rect">
            <a:avLst/>
          </a:prstGeom>
          <a:noFill/>
          <a:ln w="9525">
            <a:noFill/>
            <a:miter lim="800000"/>
            <a:headEnd/>
            <a:tailEnd/>
          </a:ln>
        </p:spPr>
        <p:txBody>
          <a:bodyPr>
            <a:spAutoFit/>
          </a:bodyPr>
          <a:lstStyle/>
          <a:p>
            <a:r>
              <a:rPr lang="en-US" sz="1100"/>
              <a:t>*Please refer to the complete measures for comprehensive information, including measure exception. </a:t>
            </a:r>
          </a:p>
          <a:p>
            <a:r>
              <a:rPr lang="en-US" sz="1100"/>
              <a:t>†Test measure designated for use in internal quality improvement programs only.  These measures are not appropriate for any other purpose, e.g., pay for performance, physician ranking or public reporting programs.</a:t>
            </a:r>
          </a:p>
          <a:p>
            <a:r>
              <a:rPr lang="en-US" sz="1100"/>
              <a:t>‡New measure.  </a:t>
            </a:r>
          </a:p>
          <a:p>
            <a:endParaRPr lang="en-US" sz="1100"/>
          </a:p>
          <a:p>
            <a:r>
              <a:rPr lang="en-US" sz="1100"/>
              <a:t>Adapted from Bonow et al. J Am Coll Cardiol. 2012;59:1812-32. </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0" y="0"/>
            <a:ext cx="9144000" cy="715963"/>
          </a:xfrm>
        </p:spPr>
        <p:txBody>
          <a:bodyPr/>
          <a:lstStyle/>
          <a:p>
            <a:r>
              <a:rPr lang="en-US" sz="3200" b="1" smtClean="0">
                <a:ea typeface="ＭＳ Ｐゴシック" pitchFamily="34" charset="-128"/>
              </a:rPr>
              <a:t/>
            </a:r>
            <a:br>
              <a:rPr lang="en-US" sz="3200" b="1" smtClean="0">
                <a:ea typeface="ＭＳ Ｐゴシック" pitchFamily="34" charset="-128"/>
              </a:rPr>
            </a:br>
            <a:r>
              <a:rPr lang="en-US" sz="2400" b="1" smtClean="0">
                <a:solidFill>
                  <a:schemeClr val="accent2"/>
                </a:solidFill>
                <a:latin typeface="Garamond" pitchFamily="18" charset="0"/>
                <a:ea typeface="ＭＳ Ｐゴシック" pitchFamily="34" charset="-128"/>
              </a:rPr>
              <a:t>ACCF/AHA/AMA-PCPI 2011 HF Performance Measurement Set (cont.)</a:t>
            </a:r>
            <a:r>
              <a:rPr lang="en-US" sz="2400" smtClean="0">
                <a:ea typeface="ＭＳ Ｐゴシック" pitchFamily="34" charset="-128"/>
              </a:rPr>
              <a:t/>
            </a:r>
            <a:br>
              <a:rPr lang="en-US" sz="2400" smtClean="0">
                <a:ea typeface="ＭＳ Ｐゴシック" pitchFamily="34" charset="-128"/>
              </a:rPr>
            </a:br>
            <a:endParaRPr lang="en-US" sz="2400" smtClean="0">
              <a:ea typeface="ＭＳ Ｐゴシック" pitchFamily="34" charset="-128"/>
            </a:endParaRPr>
          </a:p>
        </p:txBody>
      </p:sp>
      <p:graphicFrame>
        <p:nvGraphicFramePr>
          <p:cNvPr id="2" name="Table 1"/>
          <p:cNvGraphicFramePr>
            <a:graphicFrameLocks noGrp="1"/>
          </p:cNvGraphicFramePr>
          <p:nvPr/>
        </p:nvGraphicFramePr>
        <p:xfrm>
          <a:off x="165100" y="762000"/>
          <a:ext cx="8763000" cy="3873500"/>
        </p:xfrm>
        <a:graphic>
          <a:graphicData uri="http://schemas.openxmlformats.org/drawingml/2006/table">
            <a:tbl>
              <a:tblPr/>
              <a:tblGrid>
                <a:gridCol w="1722628"/>
                <a:gridCol w="4905746"/>
                <a:gridCol w="1031079"/>
                <a:gridCol w="1103547"/>
              </a:tblGrid>
              <a:tr h="455710">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Measure</a:t>
                      </a:r>
                      <a:endParaRPr kumimoji="0" lang="en-US" sz="13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Description*</a:t>
                      </a:r>
                      <a:endParaRPr kumimoji="0" lang="en-US" sz="13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Care Setting</a:t>
                      </a:r>
                      <a:endParaRPr kumimoji="0" lang="en-US" sz="13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3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Level of Measurement</a:t>
                      </a:r>
                      <a:endParaRPr kumimoji="0" lang="en-US" sz="13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5028" marR="6502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BFBFBF"/>
                    </a:solidFill>
                  </a:tcPr>
                </a:tc>
              </a:tr>
              <a:tr h="91141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7.  ACE Inhibitor or ARB Therapy for LVSD (outpatient and inpatient setting)</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Percentage of patients aged ≥18 y with a diagnosis of HF with a current or prior LVEF &lt;40% who were prescribed ACE inhibitor or ARB therapy either within a 12 </a:t>
                      </a:r>
                      <a:r>
                        <a:rPr kumimoji="0" lang="en-US" sz="13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mo</a:t>
                      </a:r>
                      <a:r>
                        <a:rPr kumimoji="0" lang="en-US" sz="13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period when seen in the outpatient setting or at hospital discharge</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Inpatient and Outpatient</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Pts val="900"/>
                        <a:buFont typeface="Symbol" pitchFamily="18" charset="2"/>
                        <a:buNone/>
                        <a:tabLst>
                          <a:tab pos="53975" algn="l"/>
                        </a:tabLst>
                      </a:pPr>
                      <a:r>
                        <a:rPr kumimoji="0" lang="en-US" sz="13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Individual practitioner </a:t>
                      </a:r>
                    </a:p>
                    <a:p>
                      <a:pPr marL="0" marR="0" lvl="0" indent="0" algn="l" defTabSz="914400" rtl="0" eaLnBrk="1" fontAlgn="base" latinLnBrk="0" hangingPunct="1">
                        <a:lnSpc>
                          <a:spcPct val="115000"/>
                        </a:lnSpc>
                        <a:spcBef>
                          <a:spcPct val="0"/>
                        </a:spcBef>
                        <a:spcAft>
                          <a:spcPct val="0"/>
                        </a:spcAft>
                        <a:buClrTx/>
                        <a:buSzPts val="900"/>
                        <a:buFont typeface="Symbol" pitchFamily="18" charset="2"/>
                        <a:buNone/>
                        <a:tabLst>
                          <a:tab pos="53975" algn="l"/>
                        </a:tabLst>
                      </a:pPr>
                      <a:r>
                        <a:rPr kumimoji="0" lang="en-US" sz="13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Facility</a:t>
                      </a:r>
                    </a:p>
                    <a:p>
                      <a:pPr marL="0" marR="0" lvl="0" indent="0" algn="l" defTabSz="914400" rtl="0" eaLnBrk="1" fontAlgn="base" latinLnBrk="0" hangingPunct="1">
                        <a:lnSpc>
                          <a:spcPct val="115000"/>
                        </a:lnSpc>
                        <a:spcBef>
                          <a:spcPct val="0"/>
                        </a:spcBef>
                        <a:spcAft>
                          <a:spcPct val="0"/>
                        </a:spcAft>
                        <a:buClrTx/>
                        <a:buSzTx/>
                        <a:buFontTx/>
                        <a:buNone/>
                        <a:tabLst>
                          <a:tab pos="53975" algn="l"/>
                        </a:tabLst>
                      </a:pPr>
                      <a:r>
                        <a:rPr kumimoji="0" lang="en-US" sz="13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 </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6709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8.   Counseling regarding ICD implantation for patients with LVSD on combination medical therapy†‡</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Percentage of patients aged ≥18 y with a diagnosis of HF with current LVEF ≤35% despite ACE inhibitor/ARB and beta-blocker therapy for at least 3 </a:t>
                      </a:r>
                      <a:r>
                        <a:rPr kumimoji="0" lang="en-US" sz="13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mo</a:t>
                      </a:r>
                      <a:r>
                        <a:rPr kumimoji="0" lang="en-US" sz="13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who were counseled regarding ICD implantation as a treatment option for the prophylaxis of sudden death</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Outpatient</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Individual practitioner </a:t>
                      </a:r>
                    </a:p>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39274">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9.  Post-discharge appointment for heart failure patients</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Percentage of patients, regardless of age, discharged from an inpatient facility to ambulatory care or home health care with a principal discharge diagnosis of HF for whom a follow-up appointment was scheduled and documented including location, date and time for a follow-up office visit, or home health visit (as specified)</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Inpatient</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44450" marR="0" lvl="0" indent="0" algn="l" defTabSz="914400" rtl="0" eaLnBrk="1" fontAlgn="base" latinLnBrk="0" hangingPunct="1">
                        <a:lnSpc>
                          <a:spcPct val="115000"/>
                        </a:lnSpc>
                        <a:spcBef>
                          <a:spcPct val="0"/>
                        </a:spcBef>
                        <a:spcAft>
                          <a:spcPct val="0"/>
                        </a:spcAft>
                        <a:buClrTx/>
                        <a:buSzTx/>
                        <a:buFontTx/>
                        <a:buNone/>
                        <a:tabLst/>
                      </a:pPr>
                      <a:r>
                        <a:rPr kumimoji="0" lang="en-US" sz="13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Facility</a:t>
                      </a:r>
                    </a:p>
                  </a:txBody>
                  <a:tcPr marL="67351" marR="67351"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7246" name="Rectangle 3"/>
          <p:cNvSpPr>
            <a:spLocks noChangeArrowheads="1"/>
          </p:cNvSpPr>
          <p:nvPr/>
        </p:nvSpPr>
        <p:spPr bwMode="auto">
          <a:xfrm>
            <a:off x="144463" y="4787900"/>
            <a:ext cx="8763000" cy="1108075"/>
          </a:xfrm>
          <a:prstGeom prst="rect">
            <a:avLst/>
          </a:prstGeom>
          <a:noFill/>
          <a:ln w="9525">
            <a:noFill/>
            <a:miter lim="800000"/>
            <a:headEnd/>
            <a:tailEnd/>
          </a:ln>
        </p:spPr>
        <p:txBody>
          <a:bodyPr>
            <a:spAutoFit/>
          </a:bodyPr>
          <a:lstStyle/>
          <a:p>
            <a:r>
              <a:rPr lang="en-US" sz="1100"/>
              <a:t>*Please refer to the complete measures for comprehensive information, including measure exception. </a:t>
            </a:r>
          </a:p>
          <a:p>
            <a:r>
              <a:rPr lang="en-US" sz="1100"/>
              <a:t>†Test measure designated for use in internal quality improvement programs only.  These measures are not appropriate for any other purpose, e.g., pay for performance, physician ranking or public reporting programs.</a:t>
            </a:r>
          </a:p>
          <a:p>
            <a:r>
              <a:rPr lang="en-US" sz="1100"/>
              <a:t>‡New measure.  </a:t>
            </a:r>
          </a:p>
          <a:p>
            <a:endParaRPr lang="en-US" sz="1100"/>
          </a:p>
          <a:p>
            <a:r>
              <a:rPr lang="en-US" sz="1100"/>
              <a:t>Adapted from Bonow et al. J Am Coll Cardiol. 2012;59:1812-32. </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body" idx="1"/>
          </p:nvPr>
        </p:nvSpPr>
        <p:spPr>
          <a:xfrm>
            <a:off x="457200" y="1066800"/>
            <a:ext cx="8229600" cy="4678363"/>
          </a:xfrm>
        </p:spPr>
        <p:txBody>
          <a:bodyPr/>
          <a:lstStyle/>
          <a:p>
            <a:pPr eaLnBrk="1" hangingPunct="1"/>
            <a:r>
              <a:rPr lang="en-US" sz="2400" smtClean="0">
                <a:ea typeface="ＭＳ Ｐゴシック" pitchFamily="34" charset="-128"/>
              </a:rPr>
              <a:t>Evidence-based guideline directed diagnosis, evaluation and therapy should be the mainstay for all patients with HF.</a:t>
            </a:r>
          </a:p>
          <a:p>
            <a:pPr eaLnBrk="1" hangingPunct="1"/>
            <a:r>
              <a:rPr lang="en-US" sz="2400" smtClean="0">
                <a:ea typeface="ＭＳ Ｐゴシック" pitchFamily="34" charset="-128"/>
              </a:rPr>
              <a:t>Effective implementation of guideline-directed best quality care reduces mortality, improves QOL and preserves health care resources.</a:t>
            </a:r>
          </a:p>
          <a:p>
            <a:pPr eaLnBrk="1" hangingPunct="1"/>
            <a:r>
              <a:rPr lang="en-US" sz="2400" smtClean="0">
                <a:ea typeface="ＭＳ Ｐゴシック" pitchFamily="34" charset="-128"/>
              </a:rPr>
              <a:t>Ongoing research is needed to answer the remaining questions including: prevention, nonpharmacological therapy of HF including dietary adjustments, treatment of HF</a:t>
            </a:r>
            <a:r>
              <a:rPr lang="en-US" sz="2400" i="1" smtClean="0">
                <a:ea typeface="ＭＳ Ｐゴシック" pitchFamily="34" charset="-128"/>
              </a:rPr>
              <a:t>p</a:t>
            </a:r>
            <a:r>
              <a:rPr lang="en-US" sz="2400" smtClean="0">
                <a:ea typeface="ＭＳ Ｐゴシック" pitchFamily="34" charset="-128"/>
              </a:rPr>
              <a:t>EF, management of hospitalized HF, effective reduction in HF readmissions, more precise use of device-based therapy, smaller MCS platforms and cell-based regenerative therapy.</a:t>
            </a:r>
          </a:p>
        </p:txBody>
      </p:sp>
      <p:sp>
        <p:nvSpPr>
          <p:cNvPr id="138243" name="Rectangle 2"/>
          <p:cNvSpPr>
            <a:spLocks noGrp="1" noChangeArrowheads="1"/>
          </p:cNvSpPr>
          <p:nvPr>
            <p:ph type="title"/>
          </p:nvPr>
        </p:nvSpPr>
        <p:spPr>
          <a:xfrm>
            <a:off x="0" y="274638"/>
            <a:ext cx="9144000" cy="868362"/>
          </a:xfrm>
        </p:spPr>
        <p:txBody>
          <a:bodyPr/>
          <a:lstStyle/>
          <a:p>
            <a:pPr eaLnBrk="1" hangingPunct="1"/>
            <a:r>
              <a:rPr lang="en-US" sz="4000" b="1" smtClean="0">
                <a:solidFill>
                  <a:schemeClr val="accent2"/>
                </a:solidFill>
                <a:latin typeface="Garamond" pitchFamily="18" charset="0"/>
                <a:ea typeface="ＭＳ Ｐゴシック" pitchFamily="34" charset="-128"/>
              </a:rPr>
              <a:t>Conclusions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15</a:t>
            </a:fld>
            <a:endParaRPr sz="1400"/>
          </a:p>
        </p:txBody>
      </p:sp>
      <p:pic>
        <p:nvPicPr>
          <p:cNvPr id="46" name="IMG_1611.jpeg"/>
          <p:cNvPicPr/>
          <p:nvPr/>
        </p:nvPicPr>
        <p:blipFill>
          <a:blip r:embed="rId2" cstate="print">
            <a:extLst/>
          </a:blip>
          <a:stretch>
            <a:fillRect/>
          </a:stretch>
        </p:blipFill>
        <p:spPr>
          <a:xfrm>
            <a:off x="559915" y="23808"/>
            <a:ext cx="8216900" cy="580390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5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16</a:t>
            </a:fld>
            <a:endParaRPr sz="1400"/>
          </a:p>
        </p:txBody>
      </p:sp>
      <p:pic>
        <p:nvPicPr>
          <p:cNvPr id="52" name="IMG_1613.jpeg"/>
          <p:cNvPicPr/>
          <p:nvPr/>
        </p:nvPicPr>
        <p:blipFill>
          <a:blip r:embed="rId2" cstate="print">
            <a:extLst/>
          </a:blip>
          <a:stretch>
            <a:fillRect/>
          </a:stretch>
        </p:blipFill>
        <p:spPr>
          <a:xfrm>
            <a:off x="566892" y="496185"/>
            <a:ext cx="8378149" cy="5105436"/>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6"/>
          <p:cNvSpPr>
            <a:spLocks noGrp="1"/>
          </p:cNvSpPr>
          <p:nvPr>
            <p:ph type="title" idx="4294967295"/>
          </p:nvPr>
        </p:nvSpPr>
        <p:spPr>
          <a:xfrm>
            <a:off x="0" y="990600"/>
            <a:ext cx="9144000" cy="1981200"/>
          </a:xfrm>
          <a:prstGeom prst="rect">
            <a:avLst/>
          </a:prstGeom>
        </p:spPr>
        <p:txBody>
          <a:bodyPr/>
          <a:lstStyle/>
          <a:p>
            <a:pPr eaLnBrk="1" hangingPunct="1"/>
            <a:r>
              <a:rPr lang="en-US" b="1" smtClean="0">
                <a:solidFill>
                  <a:schemeClr val="accent2"/>
                </a:solidFill>
                <a:latin typeface="Garamond" pitchFamily="18" charset="0"/>
                <a:ea typeface="ＭＳ Ｐゴシック" pitchFamily="34" charset="-128"/>
              </a:rPr>
              <a:t>2013 ACCF/AHA Guideline for the Management of Heart Failure</a:t>
            </a:r>
          </a:p>
        </p:txBody>
      </p:sp>
      <p:sp>
        <p:nvSpPr>
          <p:cNvPr id="2051" name="Text Box 3"/>
          <p:cNvSpPr txBox="1">
            <a:spLocks noChangeArrowheads="1"/>
          </p:cNvSpPr>
          <p:nvPr/>
        </p:nvSpPr>
        <p:spPr bwMode="auto">
          <a:xfrm>
            <a:off x="533400" y="3810000"/>
            <a:ext cx="8229600" cy="2492375"/>
          </a:xfrm>
          <a:prstGeom prst="rect">
            <a:avLst/>
          </a:prstGeom>
          <a:noFill/>
          <a:ln w="9525">
            <a:noFill/>
            <a:miter lim="800000"/>
            <a:headEnd/>
            <a:tailEnd/>
          </a:ln>
        </p:spPr>
        <p:txBody>
          <a:bodyPr>
            <a:spAutoFit/>
          </a:bodyPr>
          <a:lstStyle/>
          <a:p>
            <a:r>
              <a:rPr lang="en-US">
                <a:latin typeface="Calibri" pitchFamily="34" charset="0"/>
              </a:rPr>
              <a:t>Developed in Collaboration With the American Academy of Family Physicians, American College of Chest Physicians, Heart Rhythm Society, and International Society for Heart and Lung Transplantation</a:t>
            </a:r>
          </a:p>
          <a:p>
            <a:endParaRPr lang="en-US">
              <a:solidFill>
                <a:schemeClr val="accent2"/>
              </a:solidFill>
              <a:latin typeface="Calibri" pitchFamily="34" charset="0"/>
            </a:endParaRPr>
          </a:p>
          <a:p>
            <a:r>
              <a:rPr lang="en-US">
                <a:latin typeface="Calibri" pitchFamily="34" charset="0"/>
              </a:rPr>
              <a:t>Endorsed by the American Association of Cardiovascular and Pulmonary Rehabilitation</a:t>
            </a:r>
          </a:p>
          <a:p>
            <a:endParaRPr lang="en-US">
              <a:solidFill>
                <a:schemeClr val="accent2"/>
              </a:solidFill>
              <a:latin typeface="Calibri" pitchFamily="34" charset="0"/>
            </a:endParaRPr>
          </a:p>
          <a:p>
            <a:endParaRPr lang="en-US">
              <a:solidFill>
                <a:schemeClr val="accent2"/>
              </a:solidFill>
              <a:latin typeface="Calibri" pitchFamily="34" charset="0"/>
            </a:endParaRPr>
          </a:p>
          <a:p>
            <a:r>
              <a:rPr lang="en-US" sz="1200"/>
              <a:t>© American College of Cardiology Foundation and American Heart Association, Inc.</a:t>
            </a:r>
          </a:p>
          <a:p>
            <a:endParaRPr lang="en-US">
              <a:solidFill>
                <a:schemeClr val="accent2"/>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396875" y="228600"/>
            <a:ext cx="8229600" cy="685800"/>
          </a:xfrm>
        </p:spPr>
        <p:txBody>
          <a:bodyPr/>
          <a:lstStyle/>
          <a:p>
            <a:r>
              <a:rPr lang="en-US" sz="3600" b="1" smtClean="0">
                <a:solidFill>
                  <a:schemeClr val="accent2"/>
                </a:solidFill>
                <a:latin typeface="Garamond" pitchFamily="18" charset="0"/>
                <a:ea typeface="ＭＳ Ｐゴシック" pitchFamily="34" charset="-128"/>
              </a:rPr>
              <a:t>Stages, Phenotypes and Treatment of HF</a:t>
            </a:r>
            <a:endParaRPr lang="en-US" sz="3600" smtClean="0">
              <a:ea typeface="ＭＳ Ｐゴシック" pitchFamily="34" charset="-128"/>
            </a:endParaRPr>
          </a:p>
        </p:txBody>
      </p:sp>
      <p:pic>
        <p:nvPicPr>
          <p:cNvPr id="6147" name="Picture 14" descr="Q:\Clinical Policy &amp; Documents\Guidelines\2012 HF Full Revision\Current Draft\Figures\Figure 3_03042013.emf"/>
          <p:cNvPicPr>
            <a:picLocks noChangeAspect="1" noChangeArrowheads="1"/>
          </p:cNvPicPr>
          <p:nvPr/>
        </p:nvPicPr>
        <p:blipFill>
          <a:blip r:embed="rId2" cstate="print"/>
          <a:srcRect/>
          <a:stretch>
            <a:fillRect/>
          </a:stretch>
        </p:blipFill>
        <p:spPr bwMode="auto">
          <a:xfrm>
            <a:off x="381000" y="1143000"/>
            <a:ext cx="830580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457200" y="1066800"/>
            <a:ext cx="8229600" cy="4830763"/>
          </a:xfrm>
        </p:spPr>
        <p:txBody>
          <a:bodyPr/>
          <a:lstStyle/>
          <a:p>
            <a:pPr marL="400050" indent="-400050" eaLnBrk="1" hangingPunct="1">
              <a:buFontTx/>
              <a:buAutoNum type="romanUcPeriod"/>
              <a:defRPr/>
            </a:pPr>
            <a:r>
              <a:rPr lang="en-US" sz="1800" b="1" dirty="0" smtClean="0">
                <a:ea typeface="Arial Unicode MS" pitchFamily="34" charset="-128"/>
                <a:cs typeface="Arial Unicode MS" pitchFamily="34" charset="-128"/>
              </a:rPr>
              <a:t>Initial and Serial Evaluation of the HF Patient </a:t>
            </a:r>
          </a:p>
          <a:p>
            <a:pPr marL="400050" indent="-400050" eaLnBrk="1" hangingPunct="1">
              <a:buFontTx/>
              <a:buNone/>
              <a:defRPr/>
            </a:pPr>
            <a:r>
              <a:rPr lang="en-US" sz="1800" b="1" dirty="0" smtClean="0">
                <a:ea typeface="ＭＳ Ｐゴシック" pitchFamily="34" charset="-128"/>
              </a:rPr>
              <a:t>	   </a:t>
            </a:r>
            <a:r>
              <a:rPr lang="en-US" sz="1800" b="1" i="1" dirty="0" smtClean="0">
                <a:ea typeface="ＭＳ Ｐゴシック" pitchFamily="34" charset="-128"/>
              </a:rPr>
              <a:t>(including </a:t>
            </a:r>
            <a:r>
              <a:rPr lang="en-US" sz="1800" b="1" i="1" dirty="0" err="1" smtClean="0">
                <a:ea typeface="ＭＳ Ｐゴシック" pitchFamily="34" charset="-128"/>
              </a:rPr>
              <a:t>HFpEF</a:t>
            </a:r>
            <a:r>
              <a:rPr lang="en-US" sz="1800" b="1" i="1" dirty="0" smtClean="0">
                <a:ea typeface="ＭＳ Ｐゴシック" pitchFamily="34" charset="-128"/>
              </a:rPr>
              <a:t>)</a:t>
            </a:r>
          </a:p>
          <a:p>
            <a:pPr marL="0" indent="0" eaLnBrk="1" hangingPunct="1">
              <a:buFontTx/>
              <a:buNone/>
              <a:defRPr/>
            </a:pPr>
            <a:endParaRPr lang="en-US" sz="1800" b="1" dirty="0" smtClean="0">
              <a:ea typeface="ＭＳ Ｐゴシック" pitchFamily="34" charset="-128"/>
            </a:endParaRPr>
          </a:p>
          <a:p>
            <a:pPr marL="0" indent="0" eaLnBrk="1" hangingPunct="1">
              <a:buFontTx/>
              <a:buNone/>
              <a:defRPr/>
            </a:pPr>
            <a:r>
              <a:rPr lang="en-US" sz="1800" b="1" dirty="0" smtClean="0">
                <a:ea typeface="ＭＳ Ｐゴシック" pitchFamily="34" charset="-128"/>
              </a:rPr>
              <a:t>II.   Treatment of Stage A thru D Heart Failure</a:t>
            </a:r>
          </a:p>
          <a:p>
            <a:pPr marL="0" indent="0" eaLnBrk="1" hangingPunct="1">
              <a:buFontTx/>
              <a:buNone/>
              <a:defRPr/>
            </a:pPr>
            <a:r>
              <a:rPr lang="en-US" sz="1800" b="1" dirty="0">
                <a:ea typeface="ＭＳ Ｐゴシック" pitchFamily="34" charset="-128"/>
              </a:rPr>
              <a:t> </a:t>
            </a:r>
            <a:r>
              <a:rPr lang="en-US" sz="1800" b="1" dirty="0" smtClean="0">
                <a:ea typeface="ＭＳ Ｐゴシック" pitchFamily="34" charset="-128"/>
              </a:rPr>
              <a:t>          </a:t>
            </a:r>
            <a:r>
              <a:rPr lang="en-US" sz="1800" b="1" i="1" dirty="0" smtClean="0">
                <a:ea typeface="ＭＳ Ｐゴシック" pitchFamily="34" charset="-128"/>
              </a:rPr>
              <a:t>(including </a:t>
            </a:r>
            <a:r>
              <a:rPr lang="en-US" sz="1800" b="1" i="1" dirty="0" err="1" smtClean="0">
                <a:ea typeface="ＭＳ Ｐゴシック" pitchFamily="34" charset="-128"/>
              </a:rPr>
              <a:t>HFpEF</a:t>
            </a:r>
            <a:r>
              <a:rPr lang="en-US" sz="1800" b="1" i="1" dirty="0" smtClean="0">
                <a:ea typeface="ＭＳ Ｐゴシック" pitchFamily="34" charset="-128"/>
              </a:rPr>
              <a:t>)</a:t>
            </a:r>
            <a:endParaRPr lang="en-US" sz="1800" b="1" dirty="0" smtClean="0">
              <a:ea typeface="ＭＳ Ｐゴシック" pitchFamily="34" charset="-128"/>
            </a:endParaRPr>
          </a:p>
          <a:p>
            <a:pPr marL="0" indent="0" eaLnBrk="1" hangingPunct="1">
              <a:buFontTx/>
              <a:buNone/>
              <a:defRPr/>
            </a:pPr>
            <a:endParaRPr lang="en-US" sz="1800" b="1" dirty="0" smtClean="0">
              <a:ea typeface="ＭＳ Ｐゴシック" pitchFamily="34" charset="-128"/>
            </a:endParaRPr>
          </a:p>
          <a:p>
            <a:pPr marL="0" indent="0" eaLnBrk="1" hangingPunct="1">
              <a:buFontTx/>
              <a:buNone/>
              <a:defRPr/>
            </a:pPr>
            <a:r>
              <a:rPr lang="en-US" sz="1800" b="1" dirty="0" smtClean="0">
                <a:ea typeface="ＭＳ Ｐゴシック" pitchFamily="34" charset="-128"/>
              </a:rPr>
              <a:t>III.   The Hospitalized Patient</a:t>
            </a:r>
          </a:p>
          <a:p>
            <a:pPr marL="0" indent="0" eaLnBrk="1" hangingPunct="1">
              <a:buFontTx/>
              <a:buNone/>
              <a:defRPr/>
            </a:pPr>
            <a:endParaRPr lang="en-US" sz="1800" b="1" dirty="0" smtClean="0">
              <a:ea typeface="ＭＳ Ｐゴシック" pitchFamily="34" charset="-128"/>
            </a:endParaRPr>
          </a:p>
          <a:p>
            <a:pPr marL="0" indent="0" eaLnBrk="1" hangingPunct="1">
              <a:buFontTx/>
              <a:buNone/>
              <a:defRPr/>
            </a:pPr>
            <a:r>
              <a:rPr lang="en-US" sz="1800" b="1" dirty="0" smtClean="0">
                <a:ea typeface="ＭＳ Ｐゴシック" pitchFamily="34" charset="-128"/>
              </a:rPr>
              <a:t>IV.   </a:t>
            </a:r>
            <a:r>
              <a:rPr lang="en-US" sz="1800" b="1" dirty="0" smtClean="0">
                <a:ea typeface="Arial Unicode MS" pitchFamily="34" charset="-128"/>
                <a:cs typeface="Arial Unicode MS" pitchFamily="34" charset="-128"/>
              </a:rPr>
              <a:t>Surgical/Percutaneous/</a:t>
            </a:r>
            <a:r>
              <a:rPr lang="en-US" sz="1800" b="1" dirty="0" err="1" smtClean="0">
                <a:ea typeface="Arial Unicode MS" pitchFamily="34" charset="-128"/>
                <a:cs typeface="Arial Unicode MS" pitchFamily="34" charset="-128"/>
              </a:rPr>
              <a:t>Transcatheter</a:t>
            </a:r>
            <a:r>
              <a:rPr lang="en-US" sz="1800" b="1" dirty="0" smtClean="0">
                <a:ea typeface="Arial Unicode MS" pitchFamily="34" charset="-128"/>
                <a:cs typeface="Arial Unicode MS" pitchFamily="34" charset="-128"/>
              </a:rPr>
              <a:t> Interventional Treatments</a:t>
            </a:r>
          </a:p>
          <a:p>
            <a:pPr marL="0" indent="0" eaLnBrk="1" hangingPunct="1">
              <a:buFontTx/>
              <a:buNone/>
              <a:defRPr/>
            </a:pPr>
            <a:endParaRPr lang="en-US" sz="1800" b="1" dirty="0" smtClean="0">
              <a:ea typeface="Arial Unicode MS" pitchFamily="34" charset="-128"/>
              <a:cs typeface="Arial Unicode MS" pitchFamily="34" charset="-128"/>
            </a:endParaRPr>
          </a:p>
          <a:p>
            <a:pPr marL="0" indent="0" eaLnBrk="1" hangingPunct="1">
              <a:buFontTx/>
              <a:buNone/>
              <a:defRPr/>
            </a:pPr>
            <a:r>
              <a:rPr lang="en-US" sz="1800" b="1" dirty="0" smtClean="0">
                <a:ea typeface="Arial Unicode MS" pitchFamily="34" charset="-128"/>
                <a:cs typeface="Arial Unicode MS" pitchFamily="34" charset="-128"/>
              </a:rPr>
              <a:t>V.     Coordinating Care for Patients With Chronic HF</a:t>
            </a:r>
          </a:p>
          <a:p>
            <a:pPr marL="0" indent="0" eaLnBrk="1" hangingPunct="1">
              <a:buFontTx/>
              <a:buNone/>
              <a:defRPr/>
            </a:pPr>
            <a:endParaRPr lang="en-US" sz="1800" b="1" dirty="0" smtClean="0">
              <a:ea typeface="Arial Unicode MS" pitchFamily="34" charset="-128"/>
              <a:cs typeface="Arial Unicode MS" pitchFamily="34" charset="-128"/>
            </a:endParaRPr>
          </a:p>
          <a:p>
            <a:pPr marL="0" indent="0" eaLnBrk="1" hangingPunct="1">
              <a:buFontTx/>
              <a:buNone/>
              <a:defRPr/>
            </a:pPr>
            <a:r>
              <a:rPr lang="en-US" sz="1800" b="1" dirty="0" smtClean="0">
                <a:ea typeface="Arial Unicode MS" pitchFamily="34" charset="-128"/>
                <a:cs typeface="Arial Unicode MS" pitchFamily="34" charset="-128"/>
              </a:rPr>
              <a:t>VI.    Quality Metrics/Performance Measures</a:t>
            </a:r>
          </a:p>
          <a:p>
            <a:pPr marL="0" indent="0" eaLnBrk="1" hangingPunct="1">
              <a:buFontTx/>
              <a:buNone/>
              <a:defRPr/>
            </a:pPr>
            <a:endParaRPr lang="en-US" sz="1600" b="1" dirty="0" smtClean="0">
              <a:solidFill>
                <a:schemeClr val="accent2"/>
              </a:solidFill>
              <a:latin typeface="Arial Unicode MS" pitchFamily="34" charset="-128"/>
              <a:ea typeface="Arial Unicode MS" pitchFamily="34" charset="-128"/>
              <a:cs typeface="Arial Unicode MS" pitchFamily="34" charset="-128"/>
            </a:endParaRPr>
          </a:p>
          <a:p>
            <a:pPr marL="0" indent="0" eaLnBrk="1" hangingPunct="1">
              <a:buFontTx/>
              <a:buNone/>
              <a:defRPr/>
            </a:pPr>
            <a:endParaRPr lang="en-US" sz="1600" b="1" dirty="0" smtClean="0">
              <a:solidFill>
                <a:schemeClr val="accent2"/>
              </a:solidFill>
              <a:latin typeface="Arial Unicode MS" pitchFamily="34" charset="-128"/>
              <a:ea typeface="Arial Unicode MS" pitchFamily="34" charset="-128"/>
              <a:cs typeface="Arial Unicode MS" pitchFamily="34" charset="-128"/>
            </a:endParaRPr>
          </a:p>
          <a:p>
            <a:pPr marL="0" indent="0" eaLnBrk="1" hangingPunct="1">
              <a:buFontTx/>
              <a:buNone/>
              <a:defRPr/>
            </a:pPr>
            <a:endParaRPr lang="en-US" sz="1600" dirty="0" smtClean="0">
              <a:ea typeface="ＭＳ Ｐゴシック" pitchFamily="34" charset="-128"/>
            </a:endParaRPr>
          </a:p>
        </p:txBody>
      </p:sp>
      <p:sp>
        <p:nvSpPr>
          <p:cNvPr id="7171" name="Rectangle 2"/>
          <p:cNvSpPr>
            <a:spLocks noGrp="1" noChangeArrowheads="1"/>
          </p:cNvSpPr>
          <p:nvPr>
            <p:ph type="title"/>
          </p:nvPr>
        </p:nvSpPr>
        <p:spPr>
          <a:xfrm>
            <a:off x="762000" y="304800"/>
            <a:ext cx="7543800" cy="838200"/>
          </a:xfrm>
        </p:spPr>
        <p:txBody>
          <a:bodyPr/>
          <a:lstStyle/>
          <a:p>
            <a:pPr eaLnBrk="1" hangingPunct="1"/>
            <a:r>
              <a:rPr lang="en-US" sz="4000" b="1" smtClean="0">
                <a:solidFill>
                  <a:schemeClr val="accent2"/>
                </a:solidFill>
                <a:latin typeface="Garamond" pitchFamily="18" charset="0"/>
                <a:ea typeface="ＭＳ Ｐゴシック" pitchFamily="34" charset="-128"/>
              </a:rPr>
              <a:t>Outline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7200" b="1" dirty="0" smtClean="0"/>
              <a:t>Heart failure</a:t>
            </a:r>
            <a:endParaRPr lang="en-GB" sz="7200" b="1" dirty="0"/>
          </a:p>
        </p:txBody>
      </p:sp>
      <p:sp>
        <p:nvSpPr>
          <p:cNvPr id="3" name="Content Placeholder 2"/>
          <p:cNvSpPr>
            <a:spLocks noGrp="1"/>
          </p:cNvSpPr>
          <p:nvPr>
            <p:ph idx="1"/>
          </p:nvPr>
        </p:nvSpPr>
        <p:spPr>
          <a:xfrm>
            <a:off x="785786" y="3357562"/>
            <a:ext cx="7472386" cy="2185990"/>
          </a:xfrm>
        </p:spPr>
        <p:txBody>
          <a:bodyPr/>
          <a:lstStyle/>
          <a:p>
            <a:r>
              <a:rPr lang="en-GB" dirty="0" smtClean="0"/>
              <a:t>          </a:t>
            </a:r>
            <a:r>
              <a:rPr lang="en-GB" dirty="0" err="1" smtClean="0"/>
              <a:t>Heidarimoghaddam</a:t>
            </a:r>
            <a:r>
              <a:rPr lang="en-GB" dirty="0" smtClean="0"/>
              <a:t> .MD</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990600" y="2498725"/>
            <a:ext cx="7239000" cy="70802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Clinical Evaluation</a:t>
            </a:r>
          </a:p>
        </p:txBody>
      </p:sp>
      <p:sp>
        <p:nvSpPr>
          <p:cNvPr id="8195" name="Rectangle 3"/>
          <p:cNvSpPr>
            <a:spLocks noChangeArrowheads="1"/>
          </p:cNvSpPr>
          <p:nvPr/>
        </p:nvSpPr>
        <p:spPr bwMode="auto">
          <a:xfrm>
            <a:off x="0" y="381000"/>
            <a:ext cx="9144000" cy="1047750"/>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Initial and Serial Evaluation of the HF Patient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0"/>
            <a:ext cx="8229600" cy="1143000"/>
          </a:xfrm>
        </p:spPr>
        <p:txBody>
          <a:bodyPr/>
          <a:lstStyle/>
          <a:p>
            <a:r>
              <a:rPr lang="en-US" sz="4000" b="1" smtClean="0">
                <a:solidFill>
                  <a:schemeClr val="accent2"/>
                </a:solidFill>
                <a:latin typeface="Garamond" pitchFamily="18" charset="0"/>
                <a:ea typeface="ＭＳ Ｐゴシック" pitchFamily="34" charset="-128"/>
              </a:rPr>
              <a:t>Definition of Heart Failure</a:t>
            </a:r>
          </a:p>
        </p:txBody>
      </p:sp>
      <p:graphicFrame>
        <p:nvGraphicFramePr>
          <p:cNvPr id="3" name="Table 2"/>
          <p:cNvGraphicFramePr>
            <a:graphicFrameLocks noGrp="1"/>
          </p:cNvGraphicFramePr>
          <p:nvPr/>
        </p:nvGraphicFramePr>
        <p:xfrm>
          <a:off x="304800" y="990600"/>
          <a:ext cx="8382000" cy="4706939"/>
        </p:xfrm>
        <a:graphic>
          <a:graphicData uri="http://schemas.openxmlformats.org/drawingml/2006/table">
            <a:tbl>
              <a:tblPr/>
              <a:tblGrid>
                <a:gridCol w="2087563"/>
                <a:gridCol w="1228725"/>
                <a:gridCol w="5065712"/>
              </a:tblGrid>
              <a:tr h="51276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Classification</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Ejection Fraction</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Description</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5883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 Heart Failure with Reduced Ejection Fraction (HF</a:t>
                      </a:r>
                      <a:r>
                        <a:rPr kumimoji="0" lang="en-US" sz="1400" b="0" i="1"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r</a:t>
                      </a: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EF)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≤40%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Also referred to as systolic HF. R</a:t>
                      </a:r>
                      <a:r>
                        <a:rPr kumimoji="0" lang="en-US" sz="14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andomized clinical trials have mainly enrolled patients with </a:t>
                      </a:r>
                      <a:r>
                        <a:rPr kumimoji="0" lang="en-US" sz="1400" b="0" i="0" u="none" strike="noStrike" cap="none" normalizeH="0" baseline="0" dirty="0" err="1" smtClean="0">
                          <a:ln>
                            <a:noFill/>
                          </a:ln>
                          <a:solidFill>
                            <a:srgbClr val="000000"/>
                          </a:solidFill>
                          <a:effectLst/>
                          <a:latin typeface="Times New Roman" pitchFamily="18" charset="0"/>
                          <a:ea typeface="ＭＳ Ｐゴシック" pitchFamily="34" charset="-128"/>
                          <a:cs typeface="Times New Roman" pitchFamily="18" charset="0"/>
                        </a:rPr>
                        <a:t>HF</a:t>
                      </a:r>
                      <a:r>
                        <a:rPr kumimoji="0" lang="en-US" sz="1400" b="0" i="1" u="none" strike="noStrike" cap="none" normalizeH="0" baseline="0" dirty="0" err="1" smtClean="0">
                          <a:ln>
                            <a:noFill/>
                          </a:ln>
                          <a:solidFill>
                            <a:srgbClr val="000000"/>
                          </a:solidFill>
                          <a:effectLst/>
                          <a:latin typeface="Times New Roman" pitchFamily="18" charset="0"/>
                          <a:ea typeface="ＭＳ Ｐゴシック" pitchFamily="34" charset="-128"/>
                          <a:cs typeface="Times New Roman" pitchFamily="18" charset="0"/>
                        </a:rPr>
                        <a:t>r</a:t>
                      </a:r>
                      <a:r>
                        <a:rPr kumimoji="0" lang="en-US" sz="1400" b="0" i="0" u="none" strike="noStrike" cap="none" normalizeH="0" baseline="0" dirty="0" err="1" smtClean="0">
                          <a:ln>
                            <a:noFill/>
                          </a:ln>
                          <a:solidFill>
                            <a:srgbClr val="000000"/>
                          </a:solidFill>
                          <a:effectLst/>
                          <a:latin typeface="Times New Roman" pitchFamily="18" charset="0"/>
                          <a:ea typeface="ＭＳ Ｐゴシック" pitchFamily="34" charset="-128"/>
                          <a:cs typeface="Times New Roman" pitchFamily="18" charset="0"/>
                        </a:rPr>
                        <a:t>EF</a:t>
                      </a:r>
                      <a:r>
                        <a:rPr kumimoji="0" lang="en-US" sz="14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 and it is only in these patients that efficacious therapies have been demonstrated to date.</a:t>
                      </a:r>
                      <a:endPar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270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II. Heart Failure with Preserved Ejection Fraction (HF</a:t>
                      </a:r>
                      <a:r>
                        <a:rPr kumimoji="0" lang="en-US" sz="1400" b="0" i="1"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p</a:t>
                      </a: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EF)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≥50%</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Also referred to as diastolic HF. Several different criteria have been used to further define </a:t>
                      </a:r>
                      <a:r>
                        <a:rPr kumimoji="0" lang="en-US" sz="14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HF</a:t>
                      </a:r>
                      <a:r>
                        <a:rPr kumimoji="0" lang="en-US" sz="1400" b="0" i="1"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p</a:t>
                      </a:r>
                      <a:r>
                        <a:rPr kumimoji="0" lang="en-US" sz="14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EF</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a:t>
                      </a:r>
                      <a:r>
                        <a:rPr kumimoji="0" lang="en-US" sz="14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The diagnosis of </a:t>
                      </a:r>
                      <a:r>
                        <a:rPr kumimoji="0" lang="en-US" sz="1400" b="0" i="0" u="none" strike="noStrike" cap="none" normalizeH="0" baseline="0" dirty="0" err="1" smtClean="0">
                          <a:ln>
                            <a:noFill/>
                          </a:ln>
                          <a:solidFill>
                            <a:srgbClr val="000000"/>
                          </a:solidFill>
                          <a:effectLst/>
                          <a:latin typeface="Times New Roman" pitchFamily="18" charset="0"/>
                          <a:ea typeface="ＭＳ Ｐゴシック" pitchFamily="34" charset="-128"/>
                          <a:cs typeface="Times New Roman" pitchFamily="18" charset="0"/>
                        </a:rPr>
                        <a:t>HF</a:t>
                      </a:r>
                      <a:r>
                        <a:rPr kumimoji="0" lang="en-US" sz="1400" b="0" i="1" u="none" strike="noStrike" cap="none" normalizeH="0" baseline="0" dirty="0" err="1" smtClean="0">
                          <a:ln>
                            <a:noFill/>
                          </a:ln>
                          <a:solidFill>
                            <a:srgbClr val="000000"/>
                          </a:solidFill>
                          <a:effectLst/>
                          <a:latin typeface="Times New Roman" pitchFamily="18" charset="0"/>
                          <a:ea typeface="ＭＳ Ｐゴシック" pitchFamily="34" charset="-128"/>
                          <a:cs typeface="Times New Roman" pitchFamily="18" charset="0"/>
                        </a:rPr>
                        <a:t>p</a:t>
                      </a:r>
                      <a:r>
                        <a:rPr kumimoji="0" lang="en-US" sz="1400" b="0" i="0" u="none" strike="noStrike" cap="none" normalizeH="0" baseline="0" dirty="0" err="1" smtClean="0">
                          <a:ln>
                            <a:noFill/>
                          </a:ln>
                          <a:solidFill>
                            <a:srgbClr val="000000"/>
                          </a:solidFill>
                          <a:effectLst/>
                          <a:latin typeface="Times New Roman" pitchFamily="18" charset="0"/>
                          <a:ea typeface="ＭＳ Ｐゴシック" pitchFamily="34" charset="-128"/>
                          <a:cs typeface="Times New Roman" pitchFamily="18" charset="0"/>
                        </a:rPr>
                        <a:t>EF</a:t>
                      </a:r>
                      <a:r>
                        <a:rPr kumimoji="0" lang="en-US" sz="14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 is challenging because it is largely one of excluding other potential </a:t>
                      </a:r>
                      <a:r>
                        <a:rPr kumimoji="0" lang="en-US" sz="1400" b="0" i="0" u="none" strike="noStrike" cap="none" normalizeH="0" baseline="0" dirty="0" err="1" smtClean="0">
                          <a:ln>
                            <a:noFill/>
                          </a:ln>
                          <a:solidFill>
                            <a:srgbClr val="000000"/>
                          </a:solidFill>
                          <a:effectLst/>
                          <a:latin typeface="Times New Roman" pitchFamily="18" charset="0"/>
                          <a:ea typeface="ＭＳ Ｐゴシック" pitchFamily="34" charset="-128"/>
                          <a:cs typeface="Times New Roman" pitchFamily="18" charset="0"/>
                        </a:rPr>
                        <a:t>noncardiac</a:t>
                      </a:r>
                      <a:r>
                        <a:rPr kumimoji="0" lang="en-US" sz="14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 causes of symptoms suggestive of HF. To date, efficacious therapies have not been identified.</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69938">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a. HF</a:t>
                      </a:r>
                      <a:r>
                        <a:rPr kumimoji="0" lang="en-US" sz="1400" b="0" i="1"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p</a:t>
                      </a: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EF, Borderline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41% to 49%</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These patients fall into a borderline or intermediate group. Their characteristics, treatment patterns, and outcomes appear similar to those of patient with </a:t>
                      </a:r>
                      <a:r>
                        <a:rPr kumimoji="0" lang="en-US" sz="14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HF</a:t>
                      </a:r>
                      <a:r>
                        <a:rPr kumimoji="0" lang="en-US" sz="1400" b="0" i="1"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p</a:t>
                      </a:r>
                      <a:r>
                        <a:rPr kumimoji="0" lang="en-US" sz="14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EF</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282700">
                <a:tc>
                  <a:txBody>
                    <a:bodyPr/>
                    <a:lstStyle/>
                    <a:p>
                      <a:pPr marL="22860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b. HF</a:t>
                      </a:r>
                      <a:r>
                        <a:rPr kumimoji="0" lang="en-US" sz="1400" b="0" i="1"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p</a:t>
                      </a: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EF, Improved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&gt;40%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It has been recognized that a subset of patients with </a:t>
                      </a:r>
                      <a:r>
                        <a:rPr kumimoji="0" lang="en-US" sz="14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HF</a:t>
                      </a:r>
                      <a:r>
                        <a:rPr kumimoji="0" lang="en-US" sz="1400" b="0" i="1"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p</a:t>
                      </a:r>
                      <a:r>
                        <a:rPr kumimoji="0" lang="en-US" sz="14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EF</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previously had </a:t>
                      </a:r>
                      <a:r>
                        <a:rPr kumimoji="0" lang="en-US" sz="14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HF</a:t>
                      </a:r>
                      <a:r>
                        <a:rPr kumimoji="0" lang="en-US" sz="1400" b="0" i="1"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r</a:t>
                      </a:r>
                      <a:r>
                        <a:rPr kumimoji="0" lang="en-US" sz="14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EF</a:t>
                      </a:r>
                      <a:r>
                        <a:rPr kumimoji="0" lang="en-US" sz="14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These patients with improvement or recovery in EF may be clinically distinct from those with persistently preserved or reduced EF. Further research is needed to better characterize these patients.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57200" y="0"/>
            <a:ext cx="8229600" cy="685800"/>
          </a:xfrm>
        </p:spPr>
        <p:txBody>
          <a:bodyPr/>
          <a:lstStyle/>
          <a:p>
            <a:r>
              <a:rPr lang="en-US" sz="3200" b="1" smtClean="0">
                <a:solidFill>
                  <a:schemeClr val="accent2"/>
                </a:solidFill>
                <a:latin typeface="Garamond" pitchFamily="18" charset="0"/>
                <a:ea typeface="ＭＳ Ｐゴシック" pitchFamily="34" charset="-128"/>
              </a:rPr>
              <a:t>Classification of Heart Failure</a:t>
            </a:r>
          </a:p>
        </p:txBody>
      </p:sp>
      <p:graphicFrame>
        <p:nvGraphicFramePr>
          <p:cNvPr id="3" name="Table 2"/>
          <p:cNvGraphicFramePr>
            <a:graphicFrameLocks noGrp="1"/>
          </p:cNvGraphicFramePr>
          <p:nvPr/>
        </p:nvGraphicFramePr>
        <p:xfrm>
          <a:off x="228600" y="762000"/>
          <a:ext cx="8610601" cy="4613308"/>
        </p:xfrm>
        <a:graphic>
          <a:graphicData uri="http://schemas.openxmlformats.org/drawingml/2006/table">
            <a:tbl>
              <a:tblPr firstRow="1" firstCol="1" bandRow="1"/>
              <a:tblGrid>
                <a:gridCol w="786571"/>
                <a:gridCol w="3175829"/>
                <a:gridCol w="1447800"/>
                <a:gridCol w="3200401"/>
              </a:tblGrid>
              <a:tr h="245361">
                <a:tc gridSpan="2">
                  <a:txBody>
                    <a:bodyPr/>
                    <a:lstStyle/>
                    <a:p>
                      <a:pPr marL="0" marR="0" algn="ctr">
                        <a:lnSpc>
                          <a:spcPct val="115000"/>
                        </a:lnSpc>
                        <a:spcBef>
                          <a:spcPts val="0"/>
                        </a:spcBef>
                        <a:spcAft>
                          <a:spcPts val="0"/>
                        </a:spcAft>
                      </a:pPr>
                      <a:r>
                        <a:rPr lang="en-US" sz="1400" b="1" dirty="0">
                          <a:effectLst/>
                          <a:latin typeface="Times New Roman"/>
                          <a:ea typeface="Times New Roman"/>
                        </a:rPr>
                        <a:t>ACCF/AHA Stages of </a:t>
                      </a:r>
                      <a:r>
                        <a:rPr lang="en-US" sz="1400" b="1" dirty="0" smtClean="0">
                          <a:effectLst/>
                          <a:latin typeface="Times New Roman"/>
                          <a:ea typeface="Times New Roman"/>
                        </a:rPr>
                        <a:t>HF</a:t>
                      </a:r>
                      <a:endParaRPr lang="en-US"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marL="0" marR="0" algn="ctr">
                        <a:lnSpc>
                          <a:spcPct val="115000"/>
                        </a:lnSpc>
                        <a:spcBef>
                          <a:spcPts val="0"/>
                        </a:spcBef>
                        <a:spcAft>
                          <a:spcPts val="0"/>
                        </a:spcAft>
                      </a:pPr>
                      <a:r>
                        <a:rPr lang="en-US" sz="1400" b="1" dirty="0">
                          <a:effectLst/>
                          <a:latin typeface="Times New Roman"/>
                          <a:ea typeface="Times New Roman"/>
                        </a:rPr>
                        <a:t>NYHA Functional </a:t>
                      </a:r>
                      <a:r>
                        <a:rPr lang="en-US" sz="1400" b="1" dirty="0" smtClean="0">
                          <a:effectLst/>
                          <a:latin typeface="Times New Roman"/>
                          <a:ea typeface="Times New Roman"/>
                        </a:rPr>
                        <a:t>Classification</a:t>
                      </a:r>
                      <a:endParaRPr lang="en-US"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497246">
                <a:tc>
                  <a:txBody>
                    <a:bodyPr/>
                    <a:lstStyle/>
                    <a:p>
                      <a:pPr marL="0" marR="0">
                        <a:lnSpc>
                          <a:spcPct val="115000"/>
                        </a:lnSpc>
                        <a:spcBef>
                          <a:spcPts val="0"/>
                        </a:spcBef>
                        <a:spcAft>
                          <a:spcPts val="0"/>
                        </a:spcAft>
                      </a:pPr>
                      <a:r>
                        <a:rPr lang="en-US" sz="1400" dirty="0">
                          <a:effectLst/>
                          <a:latin typeface="Times New Roman"/>
                          <a:ea typeface="Times New Roman"/>
                        </a:rPr>
                        <a: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Times New Roman"/>
                        </a:rPr>
                        <a:t>At high risk for HF but without structural heart disease or symptoms of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Times New Roman"/>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082">
                <a:tc>
                  <a:txBody>
                    <a:bodyPr/>
                    <a:lstStyle/>
                    <a:p>
                      <a:pPr marL="0" marR="0">
                        <a:lnSpc>
                          <a:spcPct val="115000"/>
                        </a:lnSpc>
                        <a:spcBef>
                          <a:spcPts val="0"/>
                        </a:spcBef>
                        <a:spcAft>
                          <a:spcPts val="0"/>
                        </a:spcAft>
                      </a:pPr>
                      <a:r>
                        <a:rPr lang="en-US" sz="1400" dirty="0">
                          <a:effectLst/>
                          <a:latin typeface="Times New Roman"/>
                          <a:ea typeface="Times New Roman"/>
                        </a:rPr>
                        <a:t>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Times New Roman"/>
                        </a:rPr>
                        <a:t>Structural heart disease but without signs or symptoms of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Times New Roman"/>
                        </a:rPr>
                        <a: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a:effectLst/>
                          <a:latin typeface="Times New Roman"/>
                          <a:ea typeface="Times New Roman"/>
                        </a:rPr>
                        <a:t>No limitation of physical activity. Ordinary physical activity does not cause symptoms of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8317">
                <a:tc rowSpan="4">
                  <a:txBody>
                    <a:bodyPr/>
                    <a:lstStyle/>
                    <a:p>
                      <a:pPr marL="0" marR="0">
                        <a:lnSpc>
                          <a:spcPct val="115000"/>
                        </a:lnSpc>
                        <a:spcBef>
                          <a:spcPts val="0"/>
                        </a:spcBef>
                        <a:spcAft>
                          <a:spcPts val="0"/>
                        </a:spcAft>
                      </a:pPr>
                      <a:r>
                        <a:rPr lang="en-US" sz="1400" dirty="0">
                          <a:effectLst/>
                          <a:latin typeface="Times New Roman"/>
                          <a:ea typeface="Times New Roman"/>
                        </a:rPr>
                        <a:t>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15000"/>
                        </a:lnSpc>
                        <a:spcBef>
                          <a:spcPts val="0"/>
                        </a:spcBef>
                        <a:spcAft>
                          <a:spcPts val="0"/>
                        </a:spcAft>
                      </a:pPr>
                      <a:r>
                        <a:rPr lang="en-US" sz="1400" dirty="0">
                          <a:effectLst/>
                          <a:latin typeface="Times New Roman"/>
                          <a:ea typeface="Times New Roman"/>
                        </a:rPr>
                        <a:t>Structural heart disease with prior or current symptoms of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Times New Roman"/>
                        </a:rPr>
                        <a:t>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Times New Roman"/>
                        </a:rPr>
                        <a:t>No limitation of physical activity. Ordinary physical activity does not cause symptoms of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08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a:effectLst/>
                          <a:latin typeface="Times New Roman"/>
                          <a:ea typeface="Times New Roman"/>
                        </a:rPr>
                        <a:t>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Times New Roman"/>
                        </a:rPr>
                        <a:t>Slight limitation of physical activity. Comfortable at rest, but ordinary physical activity results in symptoms of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6082">
                <a:tc vMerge="1">
                  <a:txBody>
                    <a:bodyPr/>
                    <a:lstStyle/>
                    <a:p>
                      <a:endParaRPr lang="en-US"/>
                    </a:p>
                  </a:txBody>
                  <a:tcPr/>
                </a:tc>
                <a:tc vMerge="1">
                  <a:txBody>
                    <a:bodyPr/>
                    <a:lstStyle/>
                    <a:p>
                      <a:endParaRPr lang="en-US"/>
                    </a:p>
                  </a:txBody>
                  <a:tcPr/>
                </a:tc>
                <a:tc>
                  <a:txBody>
                    <a:bodyPr/>
                    <a:lstStyle/>
                    <a:p>
                      <a:pPr marL="0" marR="0">
                        <a:lnSpc>
                          <a:spcPct val="115000"/>
                        </a:lnSpc>
                        <a:spcBef>
                          <a:spcPts val="0"/>
                        </a:spcBef>
                        <a:spcAft>
                          <a:spcPts val="0"/>
                        </a:spcAft>
                      </a:pPr>
                      <a:r>
                        <a:rPr lang="en-US" sz="1400" dirty="0">
                          <a:effectLst/>
                          <a:latin typeface="Times New Roman"/>
                          <a:ea typeface="Times New Roman"/>
                        </a:rPr>
                        <a:t>III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Times New Roman"/>
                        </a:rPr>
                        <a:t>Marked limitation of physical activity. Comfortable at rest, but less than ordinary activity causes symptoms of HF.</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027">
                <a:tc vMerge="1">
                  <a:txBody>
                    <a:bodyPr/>
                    <a:lstStyle/>
                    <a:p>
                      <a:endParaRPr lang="en-US"/>
                    </a:p>
                  </a:txBody>
                  <a:tcPr/>
                </a:tc>
                <a:tc vMerge="1">
                  <a:txBody>
                    <a:bodyPr/>
                    <a:lstStyle/>
                    <a:p>
                      <a:endParaRPr lang="en-US"/>
                    </a:p>
                  </a:txBody>
                  <a:tcPr/>
                </a:tc>
                <a:tc rowSpan="2">
                  <a:txBody>
                    <a:bodyPr/>
                    <a:lstStyle/>
                    <a:p>
                      <a:pPr marL="0" marR="0">
                        <a:lnSpc>
                          <a:spcPct val="115000"/>
                        </a:lnSpc>
                        <a:spcBef>
                          <a:spcPts val="0"/>
                        </a:spcBef>
                        <a:spcAft>
                          <a:spcPts val="0"/>
                        </a:spcAft>
                      </a:pPr>
                      <a:r>
                        <a:rPr lang="en-US" sz="1400">
                          <a:effectLst/>
                          <a:latin typeface="Times New Roman"/>
                          <a:ea typeface="Times New Roman"/>
                        </a:rPr>
                        <a:t>IV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nSpc>
                          <a:spcPct val="115000"/>
                        </a:lnSpc>
                        <a:spcBef>
                          <a:spcPts val="0"/>
                        </a:spcBef>
                        <a:spcAft>
                          <a:spcPts val="0"/>
                        </a:spcAft>
                      </a:pPr>
                      <a:r>
                        <a:rPr lang="en-US" sz="1400" dirty="0">
                          <a:effectLst/>
                          <a:latin typeface="Times New Roman"/>
                          <a:ea typeface="Times New Roman"/>
                        </a:rPr>
                        <a:t>Unable to carry on any physical activity without symptoms of HF, or symptoms of HF at rest.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84078">
                <a:tc>
                  <a:txBody>
                    <a:bodyPr/>
                    <a:lstStyle/>
                    <a:p>
                      <a:pPr marL="0" marR="0">
                        <a:lnSpc>
                          <a:spcPct val="115000"/>
                        </a:lnSpc>
                        <a:spcBef>
                          <a:spcPts val="0"/>
                        </a:spcBef>
                        <a:spcAft>
                          <a:spcPts val="0"/>
                        </a:spcAft>
                      </a:pPr>
                      <a:r>
                        <a:rPr lang="en-US" sz="1400">
                          <a:effectLst/>
                          <a:latin typeface="Times New Roman"/>
                          <a:ea typeface="Times New Roman"/>
                        </a:rPr>
                        <a:t>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Times New Roman"/>
                        </a:rPr>
                        <a:t>Refractory HF requiring specialized interventions.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990600" y="2498725"/>
            <a:ext cx="7239000" cy="132397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Initial and Serial Evaluation of the HF Patient</a:t>
            </a:r>
          </a:p>
        </p:txBody>
      </p:sp>
      <p:sp>
        <p:nvSpPr>
          <p:cNvPr id="11267" name="Rectangle 3"/>
          <p:cNvSpPr>
            <a:spLocks noChangeArrowheads="1"/>
          </p:cNvSpPr>
          <p:nvPr/>
        </p:nvSpPr>
        <p:spPr bwMode="auto">
          <a:xfrm>
            <a:off x="0" y="371475"/>
            <a:ext cx="9144000" cy="579438"/>
          </a:xfrm>
          <a:prstGeom prst="rect">
            <a:avLst/>
          </a:prstGeom>
          <a:solidFill>
            <a:schemeClr val="accent2"/>
          </a:solidFill>
          <a:ln w="9525">
            <a:solidFill>
              <a:schemeClr val="accent2"/>
            </a:solidFill>
            <a:miter lim="800000"/>
            <a:headEnd/>
            <a:tailEnd/>
          </a:ln>
        </p:spPr>
        <p:txBody>
          <a:bodyPr>
            <a:spAutoFit/>
          </a:bodyPr>
          <a:lstStyle/>
          <a:p>
            <a:pPr algn="ctr">
              <a:lnSpc>
                <a:spcPct val="80000"/>
              </a:lnSpc>
            </a:pPr>
            <a:r>
              <a:rPr lang="en-US" sz="3800" b="1">
                <a:solidFill>
                  <a:schemeClr val="bg1"/>
                </a:solidFill>
                <a:latin typeface="Garamond" pitchFamily="18" charset="0"/>
              </a:rPr>
              <a:t>Guideline for HF</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990600" y="2498725"/>
            <a:ext cx="7239000" cy="132397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History and Physical Examination</a:t>
            </a:r>
          </a:p>
        </p:txBody>
      </p:sp>
      <p:sp>
        <p:nvSpPr>
          <p:cNvPr id="12291" name="Rectangle 3"/>
          <p:cNvSpPr>
            <a:spLocks noChangeArrowheads="1"/>
          </p:cNvSpPr>
          <p:nvPr/>
        </p:nvSpPr>
        <p:spPr bwMode="auto">
          <a:xfrm>
            <a:off x="0" y="381000"/>
            <a:ext cx="9144000" cy="1047750"/>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Initial and Serial Evaluation of the HF Patient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1981200" y="1423988"/>
            <a:ext cx="6605588" cy="4467225"/>
          </a:xfrm>
        </p:spPr>
        <p:txBody>
          <a:bodyPr/>
          <a:lstStyle/>
          <a:p>
            <a:pPr eaLnBrk="1" hangingPunct="1">
              <a:spcBef>
                <a:spcPct val="0"/>
              </a:spcBef>
              <a:buFont typeface="Symbol" pitchFamily="18" charset="2"/>
              <a:buNone/>
            </a:pPr>
            <a:r>
              <a:rPr lang="en-US" sz="2000" smtClean="0">
                <a:ea typeface="ＭＳ Ｐゴシック" pitchFamily="34" charset="-128"/>
              </a:rPr>
              <a:t>A thorough history and physical examination should be</a:t>
            </a:r>
          </a:p>
          <a:p>
            <a:pPr eaLnBrk="1" hangingPunct="1">
              <a:spcBef>
                <a:spcPct val="0"/>
              </a:spcBef>
              <a:buFont typeface="Symbol" pitchFamily="18" charset="2"/>
              <a:buNone/>
            </a:pPr>
            <a:r>
              <a:rPr lang="en-US" sz="2000" smtClean="0">
                <a:ea typeface="ＭＳ Ｐゴシック" pitchFamily="34" charset="-128"/>
              </a:rPr>
              <a:t>obtained/performed in patients presenting with HF to</a:t>
            </a:r>
          </a:p>
          <a:p>
            <a:pPr eaLnBrk="1" hangingPunct="1">
              <a:spcBef>
                <a:spcPct val="0"/>
              </a:spcBef>
              <a:buFont typeface="Symbol" pitchFamily="18" charset="2"/>
              <a:buNone/>
            </a:pPr>
            <a:r>
              <a:rPr lang="en-US" sz="2000" smtClean="0">
                <a:ea typeface="ＭＳ Ｐゴシック" pitchFamily="34" charset="-128"/>
              </a:rPr>
              <a:t>identify cardiac and noncardiac disorders or behaviors </a:t>
            </a:r>
          </a:p>
          <a:p>
            <a:pPr eaLnBrk="1" hangingPunct="1">
              <a:spcBef>
                <a:spcPct val="0"/>
              </a:spcBef>
              <a:buFont typeface="Symbol" pitchFamily="18" charset="2"/>
              <a:buNone/>
            </a:pPr>
            <a:r>
              <a:rPr lang="en-US" sz="2000" smtClean="0">
                <a:ea typeface="ＭＳ Ｐゴシック" pitchFamily="34" charset="-128"/>
              </a:rPr>
              <a:t>that might cause or accelerate the development or </a:t>
            </a:r>
          </a:p>
          <a:p>
            <a:pPr eaLnBrk="1" hangingPunct="1">
              <a:spcBef>
                <a:spcPct val="0"/>
              </a:spcBef>
              <a:buFont typeface="Symbol" pitchFamily="18" charset="2"/>
              <a:buNone/>
            </a:pPr>
            <a:r>
              <a:rPr lang="en-US" sz="2000" smtClean="0">
                <a:ea typeface="ＭＳ Ｐゴシック" pitchFamily="34" charset="-128"/>
              </a:rPr>
              <a:t>progression of HF.</a:t>
            </a:r>
          </a:p>
          <a:p>
            <a:pPr eaLnBrk="1" hangingPunct="1">
              <a:spcBef>
                <a:spcPct val="0"/>
              </a:spcBef>
              <a:buFont typeface="Symbol" pitchFamily="18" charset="2"/>
              <a:buNone/>
            </a:pPr>
            <a:endParaRPr lang="en-US" altLang="ja-JP" sz="2000" smtClean="0">
              <a:ea typeface="ＭＳ Ｐゴシック" pitchFamily="34" charset="-128"/>
            </a:endParaRPr>
          </a:p>
          <a:p>
            <a:pPr eaLnBrk="1" hangingPunct="1">
              <a:spcBef>
                <a:spcPct val="0"/>
              </a:spcBef>
              <a:buFont typeface="Symbol" pitchFamily="18" charset="2"/>
              <a:buNone/>
            </a:pPr>
            <a:r>
              <a:rPr lang="en-US" altLang="ja-JP" sz="2000" smtClean="0">
                <a:ea typeface="ＭＳ Ｐゴシック" pitchFamily="34" charset="-128"/>
              </a:rPr>
              <a:t>In patients with idiopathic DCM, a 3-generational family </a:t>
            </a:r>
          </a:p>
          <a:p>
            <a:pPr eaLnBrk="1" hangingPunct="1">
              <a:spcBef>
                <a:spcPct val="0"/>
              </a:spcBef>
              <a:buFont typeface="Symbol" pitchFamily="18" charset="2"/>
              <a:buNone/>
            </a:pPr>
            <a:r>
              <a:rPr lang="en-US" altLang="ja-JP" sz="2000" smtClean="0">
                <a:ea typeface="ＭＳ Ｐゴシック" pitchFamily="34" charset="-128"/>
              </a:rPr>
              <a:t>history should be obtained to aid in establishing the </a:t>
            </a:r>
          </a:p>
          <a:p>
            <a:pPr eaLnBrk="1" hangingPunct="1">
              <a:spcBef>
                <a:spcPct val="0"/>
              </a:spcBef>
              <a:buFont typeface="Symbol" pitchFamily="18" charset="2"/>
              <a:buNone/>
            </a:pPr>
            <a:r>
              <a:rPr lang="en-US" altLang="ja-JP" sz="2000" smtClean="0">
                <a:ea typeface="ＭＳ Ｐゴシック" pitchFamily="34" charset="-128"/>
              </a:rPr>
              <a:t>diagnosis of familial DCM. </a:t>
            </a:r>
          </a:p>
          <a:p>
            <a:pPr eaLnBrk="1" hangingPunct="1">
              <a:spcBef>
                <a:spcPct val="0"/>
              </a:spcBef>
              <a:buFont typeface="Symbol" pitchFamily="18" charset="2"/>
              <a:buNone/>
            </a:pPr>
            <a:endParaRPr lang="en-US" sz="2000" smtClean="0">
              <a:solidFill>
                <a:srgbClr val="FF0000"/>
              </a:solidFill>
              <a:ea typeface="ＭＳ Ｐゴシック" pitchFamily="34" charset="-128"/>
            </a:endParaRPr>
          </a:p>
          <a:p>
            <a:pPr eaLnBrk="1" hangingPunct="1">
              <a:spcBef>
                <a:spcPct val="0"/>
              </a:spcBef>
              <a:buFont typeface="Symbol" pitchFamily="18" charset="2"/>
              <a:buNone/>
            </a:pPr>
            <a:r>
              <a:rPr lang="en-US" sz="2000" smtClean="0">
                <a:ea typeface="ＭＳ Ｐゴシック" pitchFamily="34" charset="-128"/>
              </a:rPr>
              <a:t>Volume status and vital signs should be assessed at </a:t>
            </a:r>
          </a:p>
          <a:p>
            <a:pPr eaLnBrk="1" hangingPunct="1">
              <a:spcBef>
                <a:spcPct val="0"/>
              </a:spcBef>
              <a:buFont typeface="Symbol" pitchFamily="18" charset="2"/>
              <a:buNone/>
            </a:pPr>
            <a:r>
              <a:rPr lang="en-US" sz="2000" smtClean="0">
                <a:ea typeface="ＭＳ Ｐゴシック" pitchFamily="34" charset="-128"/>
              </a:rPr>
              <a:t>each patient encounter. This includes serial assessment </a:t>
            </a:r>
          </a:p>
          <a:p>
            <a:pPr eaLnBrk="1" hangingPunct="1">
              <a:spcBef>
                <a:spcPct val="0"/>
              </a:spcBef>
              <a:buFont typeface="Symbol" pitchFamily="18" charset="2"/>
              <a:buNone/>
            </a:pPr>
            <a:r>
              <a:rPr lang="en-US" sz="2000" smtClean="0">
                <a:ea typeface="ＭＳ Ｐゴシック" pitchFamily="34" charset="-128"/>
              </a:rPr>
              <a:t>of weight, as well as estimates of jugular venous </a:t>
            </a:r>
          </a:p>
          <a:p>
            <a:pPr eaLnBrk="1" hangingPunct="1">
              <a:spcBef>
                <a:spcPct val="0"/>
              </a:spcBef>
              <a:buFont typeface="Symbol" pitchFamily="18" charset="2"/>
              <a:buNone/>
            </a:pPr>
            <a:r>
              <a:rPr lang="en-US" sz="2000" smtClean="0">
                <a:ea typeface="ＭＳ Ｐゴシック" pitchFamily="34" charset="-128"/>
              </a:rPr>
              <a:t>pressure and the presence of peripheral edema or </a:t>
            </a:r>
          </a:p>
          <a:p>
            <a:pPr eaLnBrk="1" hangingPunct="1">
              <a:spcBef>
                <a:spcPct val="0"/>
              </a:spcBef>
              <a:buFont typeface="Symbol" pitchFamily="18" charset="2"/>
              <a:buNone/>
            </a:pPr>
            <a:r>
              <a:rPr lang="en-US" sz="2000" smtClean="0">
                <a:ea typeface="ＭＳ Ｐゴシック" pitchFamily="34" charset="-128"/>
              </a:rPr>
              <a:t>orthopnea.</a:t>
            </a:r>
          </a:p>
          <a:p>
            <a:pPr eaLnBrk="1" hangingPunct="1">
              <a:spcBef>
                <a:spcPct val="0"/>
              </a:spcBef>
              <a:buFont typeface="Symbol" pitchFamily="18" charset="2"/>
              <a:buNone/>
            </a:pPr>
            <a:endParaRPr lang="en-US" sz="2400" smtClean="0">
              <a:ea typeface="ＭＳ Ｐゴシック" pitchFamily="34" charset="-128"/>
            </a:endParaRPr>
          </a:p>
          <a:p>
            <a:pPr eaLnBrk="1" hangingPunct="1">
              <a:spcBef>
                <a:spcPct val="0"/>
              </a:spcBef>
              <a:buFont typeface="Symbol" pitchFamily="18" charset="2"/>
              <a:buNone/>
            </a:pPr>
            <a:r>
              <a:rPr lang="en-US" sz="1800" smtClean="0">
                <a:ea typeface="ＭＳ Ｐゴシック" pitchFamily="34" charset="-128"/>
              </a:rPr>
              <a:t>	</a:t>
            </a:r>
            <a:r>
              <a:rPr lang="en-US" sz="2400" smtClean="0">
                <a:ea typeface="ＭＳ Ｐゴシック" pitchFamily="34" charset="-128"/>
              </a:rPr>
              <a:t>	</a:t>
            </a:r>
          </a:p>
        </p:txBody>
      </p:sp>
      <p:sp>
        <p:nvSpPr>
          <p:cNvPr id="13315" name="Rectangle 13"/>
          <p:cNvSpPr>
            <a:spLocks noGrp="1" noChangeArrowheads="1"/>
          </p:cNvSpPr>
          <p:nvPr>
            <p:ph type="title"/>
          </p:nvPr>
        </p:nvSpPr>
        <p:spPr>
          <a:noFill/>
        </p:spPr>
        <p:txBody>
          <a:bodyPr/>
          <a:lstStyle/>
          <a:p>
            <a:pPr eaLnBrk="1" hangingPunct="1"/>
            <a:r>
              <a:rPr lang="en-US" sz="4000" b="1" smtClean="0">
                <a:solidFill>
                  <a:schemeClr val="accent2"/>
                </a:solidFill>
                <a:latin typeface="Garamond" pitchFamily="18" charset="0"/>
                <a:ea typeface="ＭＳ Ｐゴシック" pitchFamily="34" charset="-128"/>
              </a:rPr>
              <a:t>History and Physical Examination</a:t>
            </a:r>
          </a:p>
        </p:txBody>
      </p:sp>
      <p:grpSp>
        <p:nvGrpSpPr>
          <p:cNvPr id="2" name="Group 95"/>
          <p:cNvGrpSpPr>
            <a:grpSpLocks/>
          </p:cNvGrpSpPr>
          <p:nvPr/>
        </p:nvGrpSpPr>
        <p:grpSpPr bwMode="auto">
          <a:xfrm>
            <a:off x="392113" y="1258888"/>
            <a:ext cx="1216025" cy="942975"/>
            <a:chOff x="3986" y="942"/>
            <a:chExt cx="766" cy="594"/>
          </a:xfrm>
        </p:grpSpPr>
        <p:sp>
          <p:nvSpPr>
            <p:cNvPr id="1333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33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340"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1334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34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343"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3344"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3345"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3346"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grpSp>
        <p:nvGrpSpPr>
          <p:cNvPr id="3" name="Group 95"/>
          <p:cNvGrpSpPr>
            <a:grpSpLocks/>
          </p:cNvGrpSpPr>
          <p:nvPr/>
        </p:nvGrpSpPr>
        <p:grpSpPr bwMode="auto">
          <a:xfrm>
            <a:off x="392113" y="3090863"/>
            <a:ext cx="1216025" cy="1006475"/>
            <a:chOff x="3986" y="942"/>
            <a:chExt cx="766" cy="594"/>
          </a:xfrm>
        </p:grpSpPr>
        <p:sp>
          <p:nvSpPr>
            <p:cNvPr id="1332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33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331"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1333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33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334"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3335"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3336"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3337"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grpSp>
        <p:nvGrpSpPr>
          <p:cNvPr id="4" name="Group 3"/>
          <p:cNvGrpSpPr>
            <a:grpSpLocks/>
          </p:cNvGrpSpPr>
          <p:nvPr/>
        </p:nvGrpSpPr>
        <p:grpSpPr bwMode="auto">
          <a:xfrm>
            <a:off x="409575" y="4303713"/>
            <a:ext cx="1216025" cy="942975"/>
            <a:chOff x="3810000" y="1524000"/>
            <a:chExt cx="1216025" cy="942975"/>
          </a:xfrm>
        </p:grpSpPr>
        <p:grpSp>
          <p:nvGrpSpPr>
            <p:cNvPr id="5" name="Group 95"/>
            <p:cNvGrpSpPr>
              <a:grpSpLocks/>
            </p:cNvGrpSpPr>
            <p:nvPr/>
          </p:nvGrpSpPr>
          <p:grpSpPr bwMode="auto">
            <a:xfrm>
              <a:off x="3810000" y="1524000"/>
              <a:ext cx="1216025" cy="942975"/>
              <a:chOff x="3986" y="942"/>
              <a:chExt cx="766" cy="594"/>
            </a:xfrm>
          </p:grpSpPr>
          <p:sp>
            <p:nvSpPr>
              <p:cNvPr id="1332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32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323"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324"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3325"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3326"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3327"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3328"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3320"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990600" y="2498725"/>
            <a:ext cx="7239000" cy="70802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Risk Scoring</a:t>
            </a:r>
          </a:p>
        </p:txBody>
      </p:sp>
      <p:sp>
        <p:nvSpPr>
          <p:cNvPr id="14339" name="Rectangle 3"/>
          <p:cNvSpPr>
            <a:spLocks noChangeArrowheads="1"/>
          </p:cNvSpPr>
          <p:nvPr/>
        </p:nvSpPr>
        <p:spPr bwMode="auto">
          <a:xfrm>
            <a:off x="0" y="381000"/>
            <a:ext cx="9144000" cy="1047750"/>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Initial and Serial Evaluation of the HF Patient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Risk Scoring</a:t>
            </a:r>
            <a:endParaRPr lang="en-US" smtClean="0">
              <a:ea typeface="ＭＳ Ｐゴシック" pitchFamily="34" charset="-128"/>
            </a:endParaRPr>
          </a:p>
        </p:txBody>
      </p:sp>
      <p:sp>
        <p:nvSpPr>
          <p:cNvPr id="15363" name="Content Placeholder 2"/>
          <p:cNvSpPr>
            <a:spLocks noGrp="1"/>
          </p:cNvSpPr>
          <p:nvPr>
            <p:ph idx="1"/>
          </p:nvPr>
        </p:nvSpPr>
        <p:spPr>
          <a:xfrm>
            <a:off x="2057400" y="1982788"/>
            <a:ext cx="6629400" cy="4143375"/>
          </a:xfrm>
        </p:spPr>
        <p:txBody>
          <a:bodyPr/>
          <a:lstStyle/>
          <a:p>
            <a:pPr marL="0" indent="0">
              <a:buFontTx/>
              <a:buNone/>
            </a:pPr>
            <a:endParaRPr lang="en-US" sz="2000" smtClean="0">
              <a:ea typeface="ＭＳ Ｐゴシック" pitchFamily="34" charset="-128"/>
            </a:endParaRPr>
          </a:p>
          <a:p>
            <a:pPr marL="0" indent="0">
              <a:buFontTx/>
              <a:buNone/>
            </a:pPr>
            <a:r>
              <a:rPr lang="en-US" sz="2400" smtClean="0">
                <a:ea typeface="ＭＳ Ｐゴシック" pitchFamily="34" charset="-128"/>
              </a:rPr>
              <a:t>Validated multivariable risk scores can be useful to estimate subsequent risk of mortality in ambulatory or hospitalized patients with HF.</a:t>
            </a:r>
          </a:p>
        </p:txBody>
      </p:sp>
      <p:grpSp>
        <p:nvGrpSpPr>
          <p:cNvPr id="2" name="Group 8"/>
          <p:cNvGrpSpPr>
            <a:grpSpLocks/>
          </p:cNvGrpSpPr>
          <p:nvPr/>
        </p:nvGrpSpPr>
        <p:grpSpPr bwMode="auto">
          <a:xfrm>
            <a:off x="417513" y="2273300"/>
            <a:ext cx="1216025" cy="942975"/>
            <a:chOff x="3810000" y="2667000"/>
            <a:chExt cx="1216025" cy="942975"/>
          </a:xfrm>
        </p:grpSpPr>
        <p:grpSp>
          <p:nvGrpSpPr>
            <p:cNvPr id="3" name="Group 95"/>
            <p:cNvGrpSpPr>
              <a:grpSpLocks/>
            </p:cNvGrpSpPr>
            <p:nvPr/>
          </p:nvGrpSpPr>
          <p:grpSpPr bwMode="auto">
            <a:xfrm>
              <a:off x="3810000" y="2667000"/>
              <a:ext cx="1216025" cy="942975"/>
              <a:chOff x="3986" y="942"/>
              <a:chExt cx="766" cy="594"/>
            </a:xfrm>
          </p:grpSpPr>
          <p:sp>
            <p:nvSpPr>
              <p:cNvPr id="1536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536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536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537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5371"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5372"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5373"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5374"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5366"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0"/>
            <a:ext cx="8229600" cy="609600"/>
          </a:xfrm>
        </p:spPr>
        <p:txBody>
          <a:bodyPr/>
          <a:lstStyle/>
          <a:p>
            <a:r>
              <a:rPr lang="en-US" sz="3600" b="1" smtClean="0">
                <a:solidFill>
                  <a:schemeClr val="accent2"/>
                </a:solidFill>
                <a:latin typeface="Garamond" pitchFamily="18" charset="0"/>
                <a:ea typeface="ＭＳ Ｐゴシック" pitchFamily="34" charset="-128"/>
              </a:rPr>
              <a:t>Risk Scores to Predict Outcomes in HF</a:t>
            </a:r>
          </a:p>
        </p:txBody>
      </p:sp>
      <p:graphicFrame>
        <p:nvGraphicFramePr>
          <p:cNvPr id="3" name="Table 2"/>
          <p:cNvGraphicFramePr>
            <a:graphicFrameLocks noGrp="1"/>
          </p:cNvGraphicFramePr>
          <p:nvPr/>
        </p:nvGraphicFramePr>
        <p:xfrm>
          <a:off x="381000" y="685800"/>
          <a:ext cx="7848600" cy="5424485"/>
        </p:xfrm>
        <a:graphic>
          <a:graphicData uri="http://schemas.openxmlformats.org/drawingml/2006/table">
            <a:tbl>
              <a:tblPr firstRow="1" firstCol="1" lastRow="1" lastCol="1" bandRow="1" bandCol="1"/>
              <a:tblGrid>
                <a:gridCol w="3293599"/>
                <a:gridCol w="4555001"/>
              </a:tblGrid>
              <a:tr h="381040">
                <a:tc>
                  <a:txBody>
                    <a:bodyPr/>
                    <a:lstStyle/>
                    <a:p>
                      <a:pPr marL="0" marR="0" algn="ctr">
                        <a:lnSpc>
                          <a:spcPct val="115000"/>
                        </a:lnSpc>
                        <a:spcBef>
                          <a:spcPts val="0"/>
                        </a:spcBef>
                        <a:spcAft>
                          <a:spcPts val="0"/>
                        </a:spcAft>
                      </a:pPr>
                      <a:r>
                        <a:rPr lang="en-US" sz="1400" b="1" dirty="0">
                          <a:effectLst/>
                          <a:latin typeface="Times New Roman"/>
                          <a:ea typeface="Times New Roman"/>
                        </a:rPr>
                        <a:t>Risk Score</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dirty="0" smtClean="0">
                          <a:effectLst/>
                          <a:latin typeface="Times New Roman"/>
                          <a:ea typeface="Times New Roman"/>
                        </a:rPr>
                        <a:t>Reference (</a:t>
                      </a:r>
                      <a:r>
                        <a:rPr lang="en-US" sz="1400" b="1" baseline="0" dirty="0" smtClean="0">
                          <a:effectLst/>
                          <a:latin typeface="Times New Roman"/>
                          <a:ea typeface="Times New Roman"/>
                        </a:rPr>
                        <a:t>from full-text guideline)</a:t>
                      </a:r>
                      <a:r>
                        <a:rPr lang="en-US" sz="1400" b="1" dirty="0" smtClean="0">
                          <a:effectLst/>
                          <a:latin typeface="Times New Roman"/>
                          <a:ea typeface="Times New Roman"/>
                        </a:rPr>
                        <a:t>/Link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481">
                <a:tc gridSpan="2">
                  <a:txBody>
                    <a:bodyPr/>
                    <a:lstStyle/>
                    <a:p>
                      <a:pPr marL="0" marR="0">
                        <a:lnSpc>
                          <a:spcPct val="115000"/>
                        </a:lnSpc>
                        <a:spcBef>
                          <a:spcPts val="0"/>
                        </a:spcBef>
                        <a:spcAft>
                          <a:spcPts val="0"/>
                        </a:spcAft>
                      </a:pPr>
                      <a:r>
                        <a:rPr lang="en-US" sz="1400" b="1" dirty="0" smtClean="0">
                          <a:effectLst/>
                          <a:latin typeface="Times New Roman"/>
                          <a:ea typeface="Times New Roman"/>
                        </a:rPr>
                        <a:t>Chronic HF</a:t>
                      </a:r>
                      <a:endParaRPr lang="en-US" sz="1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52481">
                <a:tc gridSpan="2">
                  <a:txBody>
                    <a:bodyPr/>
                    <a:lstStyle/>
                    <a:p>
                      <a:pPr marL="0" marR="0">
                        <a:lnSpc>
                          <a:spcPct val="115000"/>
                        </a:lnSpc>
                        <a:spcBef>
                          <a:spcPts val="0"/>
                        </a:spcBef>
                        <a:spcAft>
                          <a:spcPts val="0"/>
                        </a:spcAft>
                      </a:pPr>
                      <a:r>
                        <a:rPr lang="en-US" sz="1400" b="1" i="1" dirty="0">
                          <a:effectLst/>
                          <a:latin typeface="Times New Roman"/>
                          <a:ea typeface="Times New Roman"/>
                        </a:rPr>
                        <a:t>All patients with chronic HF</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26148">
                <a:tc>
                  <a:txBody>
                    <a:bodyPr/>
                    <a:lstStyle/>
                    <a:p>
                      <a:pPr marL="0" marR="0">
                        <a:lnSpc>
                          <a:spcPct val="115000"/>
                        </a:lnSpc>
                        <a:spcBef>
                          <a:spcPts val="0"/>
                        </a:spcBef>
                        <a:spcAft>
                          <a:spcPts val="0"/>
                        </a:spcAft>
                      </a:pPr>
                      <a:r>
                        <a:rPr lang="en-US" sz="1400" dirty="0">
                          <a:effectLst/>
                          <a:latin typeface="Times New Roman"/>
                          <a:ea typeface="Times New Roman"/>
                        </a:rPr>
                        <a:t>Seattle Heart Failure Model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Times New Roman"/>
                        </a:rPr>
                        <a:t>(204) / </a:t>
                      </a:r>
                      <a:r>
                        <a:rPr lang="en-US" sz="1100" u="sng" dirty="0">
                          <a:solidFill>
                            <a:srgbClr val="650715"/>
                          </a:solidFill>
                          <a:effectLst/>
                          <a:latin typeface="Times New Roman"/>
                          <a:ea typeface="Times New Roman"/>
                          <a:hlinkClick r:id="rId2"/>
                        </a:rPr>
                        <a:t>http://</a:t>
                      </a:r>
                      <a:r>
                        <a:rPr lang="en-US" sz="1100" u="sng" dirty="0" smtClean="0">
                          <a:solidFill>
                            <a:srgbClr val="650715"/>
                          </a:solidFill>
                          <a:effectLst/>
                          <a:latin typeface="Times New Roman"/>
                          <a:ea typeface="Times New Roman"/>
                          <a:hlinkClick r:id="rId2"/>
                        </a:rPr>
                        <a:t>SeattleHeartFailureModel.org</a:t>
                      </a: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2730">
                <a:tc>
                  <a:txBody>
                    <a:bodyPr/>
                    <a:lstStyle/>
                    <a:p>
                      <a:pPr marL="0" marR="0">
                        <a:lnSpc>
                          <a:spcPct val="115000"/>
                        </a:lnSpc>
                        <a:spcBef>
                          <a:spcPts val="0"/>
                        </a:spcBef>
                        <a:spcAft>
                          <a:spcPts val="0"/>
                        </a:spcAft>
                      </a:pPr>
                      <a:r>
                        <a:rPr lang="en-US" sz="1400">
                          <a:effectLst/>
                          <a:latin typeface="Times New Roman"/>
                          <a:ea typeface="Times New Roman"/>
                        </a:rPr>
                        <a:t>Heart Failure Survival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Times New Roman"/>
                        </a:rPr>
                        <a:t>(200) / </a:t>
                      </a:r>
                      <a:r>
                        <a:rPr lang="en-US" sz="1100" u="sng" dirty="0">
                          <a:solidFill>
                            <a:srgbClr val="650715"/>
                          </a:solidFill>
                          <a:effectLst/>
                          <a:latin typeface="Times New Roman"/>
                          <a:ea typeface="Times New Roman"/>
                          <a:hlinkClick r:id="rId3"/>
                        </a:rPr>
                        <a:t>http://handheld.softpedia.com/get/Health/Calculator/HFSS-Calc-37354.shtml</a:t>
                      </a: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481">
                <a:tc>
                  <a:txBody>
                    <a:bodyPr/>
                    <a:lstStyle/>
                    <a:p>
                      <a:pPr marL="0" marR="0">
                        <a:lnSpc>
                          <a:spcPct val="115000"/>
                        </a:lnSpc>
                        <a:spcBef>
                          <a:spcPts val="0"/>
                        </a:spcBef>
                        <a:spcAft>
                          <a:spcPts val="0"/>
                        </a:spcAft>
                      </a:pPr>
                      <a:r>
                        <a:rPr lang="en-US" sz="1400">
                          <a:effectLst/>
                          <a:latin typeface="Times New Roman"/>
                          <a:ea typeface="Times New Roman"/>
                        </a:rPr>
                        <a:t>CHARM Risk Score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Times New Roman"/>
                        </a:rPr>
                        <a:t>(207)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481">
                <a:tc>
                  <a:txBody>
                    <a:bodyPr/>
                    <a:lstStyle/>
                    <a:p>
                      <a:pPr marL="0" marR="0">
                        <a:lnSpc>
                          <a:spcPct val="115000"/>
                        </a:lnSpc>
                        <a:spcBef>
                          <a:spcPts val="0"/>
                        </a:spcBef>
                        <a:spcAft>
                          <a:spcPts val="0"/>
                        </a:spcAft>
                      </a:pPr>
                      <a:r>
                        <a:rPr lang="en-US" sz="1400">
                          <a:effectLst/>
                          <a:latin typeface="Times New Roman"/>
                          <a:ea typeface="Times New Roman"/>
                        </a:rPr>
                        <a:t>CORONA Risk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pPr>
                      <a:r>
                        <a:rPr lang="en-US" sz="1400">
                          <a:effectLst/>
                          <a:latin typeface="Times New Roman"/>
                          <a:ea typeface="Times New Roman"/>
                        </a:rPr>
                        <a:t>(208)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2481">
                <a:tc gridSpan="2">
                  <a:txBody>
                    <a:bodyPr/>
                    <a:lstStyle/>
                    <a:p>
                      <a:pPr marL="0" marR="0">
                        <a:lnSpc>
                          <a:spcPct val="115000"/>
                        </a:lnSpc>
                        <a:spcBef>
                          <a:spcPts val="0"/>
                        </a:spcBef>
                        <a:spcAft>
                          <a:spcPts val="0"/>
                        </a:spcAft>
                      </a:pPr>
                      <a:r>
                        <a:rPr lang="en-US" sz="1400" b="1" i="1" dirty="0">
                          <a:effectLst/>
                          <a:latin typeface="Times New Roman"/>
                          <a:ea typeface="Times New Roman"/>
                        </a:rPr>
                        <a:t>Specific to chronic </a:t>
                      </a:r>
                      <a:r>
                        <a:rPr lang="en-US" sz="1400" b="1" i="1" dirty="0" err="1">
                          <a:effectLst/>
                          <a:latin typeface="Times New Roman"/>
                          <a:ea typeface="Times New Roman"/>
                        </a:rPr>
                        <a:t>HFpEF</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311164">
                <a:tc>
                  <a:txBody>
                    <a:bodyPr/>
                    <a:lstStyle/>
                    <a:p>
                      <a:pPr marL="0" marR="0">
                        <a:lnSpc>
                          <a:spcPct val="115000"/>
                        </a:lnSpc>
                        <a:spcBef>
                          <a:spcPts val="0"/>
                        </a:spcBef>
                        <a:spcAft>
                          <a:spcPts val="0"/>
                        </a:spcAft>
                      </a:pPr>
                      <a:r>
                        <a:rPr lang="en-US" sz="1400">
                          <a:effectLst/>
                          <a:latin typeface="Times New Roman"/>
                          <a:ea typeface="Times New Roman"/>
                        </a:rPr>
                        <a:t>I-PRESERVE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pPr>
                      <a:r>
                        <a:rPr lang="en-US" sz="1400" dirty="0">
                          <a:effectLst/>
                          <a:latin typeface="Times New Roman"/>
                          <a:ea typeface="Times New Roman"/>
                        </a:rPr>
                        <a:t>(202)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797">
                <a:tc grid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b="1" dirty="0" smtClean="0">
                          <a:effectLst/>
                          <a:latin typeface="Times New Roman"/>
                          <a:ea typeface="Times New Roman"/>
                        </a:rPr>
                        <a:t>Acutely Decompensated HF</a:t>
                      </a:r>
                      <a:endParaRPr lang="en-US" sz="1400" b="1"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496">
                <a:tc>
                  <a:txBody>
                    <a:bodyPr/>
                    <a:lstStyle/>
                    <a:p>
                      <a:pPr marL="0" marR="0">
                        <a:lnSpc>
                          <a:spcPct val="115000"/>
                        </a:lnSpc>
                        <a:spcBef>
                          <a:spcPts val="0"/>
                        </a:spcBef>
                        <a:spcAft>
                          <a:spcPts val="0"/>
                        </a:spcAft>
                      </a:pPr>
                      <a:r>
                        <a:rPr lang="en-US" sz="1400" dirty="0">
                          <a:effectLst/>
                          <a:latin typeface="Times New Roman"/>
                          <a:ea typeface="Times New Roman"/>
                        </a:rPr>
                        <a:t>ADHERE Classification and Regression Tree (CART) Model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Times New Roman"/>
                        </a:rPr>
                        <a:t>(201</a:t>
                      </a:r>
                      <a:r>
                        <a:rPr lang="en-US" sz="1400" dirty="0" smtClean="0">
                          <a:effectLst/>
                          <a:latin typeface="Times New Roman"/>
                          <a:ea typeface="Times New Roman"/>
                        </a:rPr>
                        <a:t>)</a:t>
                      </a: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0453">
                <a:tc>
                  <a:txBody>
                    <a:bodyPr/>
                    <a:lstStyle/>
                    <a:p>
                      <a:pPr marL="0" marR="0">
                        <a:lnSpc>
                          <a:spcPct val="115000"/>
                        </a:lnSpc>
                        <a:spcBef>
                          <a:spcPts val="0"/>
                        </a:spcBef>
                        <a:spcAft>
                          <a:spcPts val="0"/>
                        </a:spcAft>
                      </a:pPr>
                      <a:r>
                        <a:rPr lang="en-US" sz="1400">
                          <a:effectLst/>
                          <a:latin typeface="Times New Roman"/>
                          <a:ea typeface="Times New Roman"/>
                        </a:rPr>
                        <a:t>American Heart Association Get With the Guidelines Score</a:t>
                      </a:r>
                    </a:p>
                    <a:p>
                      <a:pPr marL="228600" marR="0" indent="-228600">
                        <a:lnSpc>
                          <a:spcPct val="115000"/>
                        </a:lnSpc>
                        <a:spcBef>
                          <a:spcPts val="0"/>
                        </a:spcBef>
                        <a:spcAft>
                          <a:spcPts val="0"/>
                        </a:spcAft>
                      </a:pPr>
                      <a:r>
                        <a:rPr lang="en-US" sz="140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Times New Roman"/>
                        </a:rPr>
                        <a:t>(206) / </a:t>
                      </a:r>
                      <a:r>
                        <a:rPr lang="en-US" sz="1100" u="sng" dirty="0">
                          <a:solidFill>
                            <a:srgbClr val="650715"/>
                          </a:solidFill>
                          <a:effectLst/>
                          <a:latin typeface="Times New Roman"/>
                          <a:ea typeface="Times New Roman"/>
                          <a:hlinkClick r:id="rId4"/>
                        </a:rPr>
                        <a:t>http://www.heart.org/HEARTORG/HealthcareProfessional/GetWithTheGuidelinesHFStroke/GetWithTheGuidelinesHeartFailureHomePage/Get-With-The-Guidelines-Heart-Failure-Home- %20Page_UCM_306087_SubHomePage.jsp</a:t>
                      </a:r>
                      <a:r>
                        <a:rPr lang="en-US" sz="11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0596">
                <a:tc>
                  <a:txBody>
                    <a:bodyPr/>
                    <a:lstStyle/>
                    <a:p>
                      <a:pPr marL="0" marR="0">
                        <a:lnSpc>
                          <a:spcPct val="115000"/>
                        </a:lnSpc>
                        <a:spcBef>
                          <a:spcPts val="0"/>
                        </a:spcBef>
                        <a:spcAft>
                          <a:spcPts val="0"/>
                        </a:spcAft>
                      </a:pPr>
                      <a:r>
                        <a:rPr lang="en-US" sz="1400" dirty="0">
                          <a:effectLst/>
                          <a:latin typeface="Times New Roman"/>
                          <a:ea typeface="Times New Roman"/>
                        </a:rPr>
                        <a:t>EFFECT Risk Score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28600" marR="0" indent="-228600">
                        <a:lnSpc>
                          <a:spcPct val="115000"/>
                        </a:lnSpc>
                        <a:spcBef>
                          <a:spcPts val="0"/>
                        </a:spcBef>
                        <a:spcAft>
                          <a:spcPts val="0"/>
                        </a:spcAft>
                      </a:pPr>
                      <a:r>
                        <a:rPr lang="en-US" sz="1400" dirty="0">
                          <a:effectLst/>
                          <a:latin typeface="Times New Roman"/>
                          <a:ea typeface="Times New Roman"/>
                        </a:rPr>
                        <a:t>(203) </a:t>
                      </a:r>
                      <a:r>
                        <a:rPr lang="en-US" sz="1100" dirty="0">
                          <a:effectLst/>
                          <a:latin typeface="Times New Roman"/>
                          <a:ea typeface="Times New Roman"/>
                        </a:rPr>
                        <a:t>/ </a:t>
                      </a:r>
                      <a:r>
                        <a:rPr lang="en-US" sz="1100" u="sng" dirty="0">
                          <a:solidFill>
                            <a:srgbClr val="650715"/>
                          </a:solidFill>
                          <a:effectLst/>
                          <a:latin typeface="Times New Roman"/>
                          <a:ea typeface="Times New Roman"/>
                          <a:hlinkClick r:id="rId5"/>
                        </a:rPr>
                        <a:t>http://www.ccort.ca/Research/CHFRiskModel.aspx</a:t>
                      </a:r>
                      <a:endParaRPr lang="en-US" sz="11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28">
                <a:tc>
                  <a:txBody>
                    <a:bodyPr/>
                    <a:lstStyle/>
                    <a:p>
                      <a:pPr marL="0" marR="0">
                        <a:lnSpc>
                          <a:spcPct val="115000"/>
                        </a:lnSpc>
                        <a:spcBef>
                          <a:spcPts val="0"/>
                        </a:spcBef>
                        <a:spcAft>
                          <a:spcPts val="0"/>
                        </a:spcAft>
                      </a:pPr>
                      <a:r>
                        <a:rPr lang="en-US" sz="1400">
                          <a:effectLst/>
                          <a:latin typeface="Times New Roman"/>
                          <a:ea typeface="Times New Roman"/>
                        </a:rPr>
                        <a:t>ESCAPE Risk Model and Discharge Score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dirty="0">
                          <a:effectLst/>
                          <a:latin typeface="Times New Roman"/>
                          <a:ea typeface="Times New Roman"/>
                        </a:rPr>
                        <a:t>(215)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328">
                <a:tc>
                  <a:txBody>
                    <a:bodyPr/>
                    <a:lstStyle/>
                    <a:p>
                      <a:pPr marL="0" marR="0">
                        <a:lnSpc>
                          <a:spcPct val="115000"/>
                        </a:lnSpc>
                        <a:spcBef>
                          <a:spcPts val="0"/>
                        </a:spcBef>
                        <a:spcAft>
                          <a:spcPts val="0"/>
                        </a:spcAft>
                      </a:pPr>
                      <a:r>
                        <a:rPr lang="en-US" sz="1400" dirty="0">
                          <a:effectLst/>
                          <a:latin typeface="Times New Roman"/>
                          <a:ea typeface="Calibri"/>
                        </a:rPr>
                        <a:t>OPTIMIZE HF Risk-Prediction </a:t>
                      </a:r>
                      <a:r>
                        <a:rPr lang="en-US" sz="1400" dirty="0" err="1">
                          <a:effectLst/>
                          <a:latin typeface="Times New Roman"/>
                          <a:ea typeface="Calibri"/>
                        </a:rPr>
                        <a:t>Nomogram</a:t>
                      </a:r>
                      <a:endParaRPr lang="en-US" sz="14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400" u="none" dirty="0" smtClean="0">
                          <a:solidFill>
                            <a:srgbClr val="650715"/>
                          </a:solidFill>
                          <a:effectLst/>
                          <a:latin typeface="Times New Roman"/>
                          <a:ea typeface="Times New Roman"/>
                        </a:rPr>
                        <a:t>(</a:t>
                      </a:r>
                      <a:r>
                        <a:rPr lang="en-US" sz="1400" u="none" dirty="0">
                          <a:solidFill>
                            <a:srgbClr val="650715"/>
                          </a:solidFill>
                          <a:effectLst/>
                          <a:latin typeface="Times New Roman"/>
                          <a:ea typeface="Times New Roman"/>
                        </a:rPr>
                        <a:t>216)</a:t>
                      </a:r>
                      <a:endParaRPr lang="en-US" sz="1400" u="none"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990600" y="2498725"/>
            <a:ext cx="7239000" cy="70802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Diagnostic Tests</a:t>
            </a:r>
          </a:p>
        </p:txBody>
      </p:sp>
      <p:sp>
        <p:nvSpPr>
          <p:cNvPr id="17411" name="Rectangle 3"/>
          <p:cNvSpPr>
            <a:spLocks noChangeArrowheads="1"/>
          </p:cNvSpPr>
          <p:nvPr/>
        </p:nvSpPr>
        <p:spPr bwMode="auto">
          <a:xfrm>
            <a:off x="0" y="381000"/>
            <a:ext cx="9144000" cy="1047750"/>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Initial and Serial Evaluation of the HF Patient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8"/>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3</a:t>
            </a:fld>
            <a:endParaRPr sz="1400"/>
          </a:p>
        </p:txBody>
      </p:sp>
      <p:pic>
        <p:nvPicPr>
          <p:cNvPr id="9" name="IMG_1624.jpeg"/>
          <p:cNvPicPr/>
          <p:nvPr/>
        </p:nvPicPr>
        <p:blipFill>
          <a:blip r:embed="rId2" cstate="print">
            <a:extLst/>
          </a:blip>
          <a:stretch>
            <a:fillRect/>
          </a:stretch>
        </p:blipFill>
        <p:spPr>
          <a:xfrm>
            <a:off x="2018317" y="41740"/>
            <a:ext cx="5268787" cy="5989779"/>
          </a:xfrm>
          <a:prstGeom prst="rect">
            <a:avLst/>
          </a:prstGeom>
          <a:ln w="12700">
            <a:miter lim="400000"/>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Diagnostic Tests</a:t>
            </a:r>
            <a:endParaRPr lang="en-US" smtClean="0">
              <a:ea typeface="ＭＳ Ｐゴシック" pitchFamily="34" charset="-128"/>
            </a:endParaRPr>
          </a:p>
        </p:txBody>
      </p:sp>
      <p:sp>
        <p:nvSpPr>
          <p:cNvPr id="18435" name="Content Placeholder 2"/>
          <p:cNvSpPr>
            <a:spLocks noGrp="1"/>
          </p:cNvSpPr>
          <p:nvPr>
            <p:ph idx="1"/>
          </p:nvPr>
        </p:nvSpPr>
        <p:spPr>
          <a:xfrm>
            <a:off x="1981200" y="1524000"/>
            <a:ext cx="6781800" cy="4440238"/>
          </a:xfrm>
        </p:spPr>
        <p:txBody>
          <a:bodyPr/>
          <a:lstStyle/>
          <a:p>
            <a:pPr marL="0" indent="0">
              <a:buFontTx/>
              <a:buNone/>
            </a:pPr>
            <a:r>
              <a:rPr lang="en-US" sz="2000" smtClean="0">
                <a:ea typeface="ＭＳ Ｐゴシック" pitchFamily="34" charset="-128"/>
              </a:rPr>
              <a:t>Initial laboratory evaluation of patients presenting with HF should include complete blood count, urinalysis, serum electrolytes (including calcium and magnesium), blood urea nitrogen, serum creatinine, glucose, fasting lipid profile, liver function tests, and thyroid-stimulating hormone. </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Serial monitoring, when indicated, should include serum electrolytes and renal function.</a:t>
            </a:r>
          </a:p>
          <a:p>
            <a:pPr marL="0" indent="0">
              <a:buFontTx/>
              <a:buNone/>
            </a:pPr>
            <a:endParaRPr lang="en-US" sz="2000" smtClean="0">
              <a:ea typeface="ＭＳ Ｐゴシック" pitchFamily="34" charset="-128"/>
            </a:endParaRPr>
          </a:p>
        </p:txBody>
      </p:sp>
      <p:grpSp>
        <p:nvGrpSpPr>
          <p:cNvPr id="2" name="Group 95"/>
          <p:cNvGrpSpPr>
            <a:grpSpLocks/>
          </p:cNvGrpSpPr>
          <p:nvPr/>
        </p:nvGrpSpPr>
        <p:grpSpPr bwMode="auto">
          <a:xfrm>
            <a:off x="314325" y="1382713"/>
            <a:ext cx="1216025" cy="942975"/>
            <a:chOff x="3986" y="942"/>
            <a:chExt cx="766" cy="594"/>
          </a:xfrm>
        </p:grpSpPr>
        <p:sp>
          <p:nvSpPr>
            <p:cNvPr id="1844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844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8449"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1845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845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8452"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8453"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8454"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8455"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grpSp>
        <p:nvGrpSpPr>
          <p:cNvPr id="3" name="Group 95"/>
          <p:cNvGrpSpPr>
            <a:grpSpLocks/>
          </p:cNvGrpSpPr>
          <p:nvPr/>
        </p:nvGrpSpPr>
        <p:grpSpPr bwMode="auto">
          <a:xfrm>
            <a:off x="314325" y="3943350"/>
            <a:ext cx="1216025" cy="942975"/>
            <a:chOff x="3986" y="942"/>
            <a:chExt cx="766" cy="594"/>
          </a:xfrm>
        </p:grpSpPr>
        <p:sp>
          <p:nvSpPr>
            <p:cNvPr id="1843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843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8440"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1844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844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8443"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8444"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8445"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8446"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Diagnostic Tests </a:t>
            </a:r>
            <a:r>
              <a:rPr lang="en-US" sz="3600" b="1" smtClean="0">
                <a:solidFill>
                  <a:schemeClr val="accent2"/>
                </a:solidFill>
                <a:latin typeface="Garamond" pitchFamily="18" charset="0"/>
                <a:ea typeface="ＭＳ Ｐゴシック" pitchFamily="34" charset="-128"/>
              </a:rPr>
              <a:t>(cont.)</a:t>
            </a:r>
            <a:endParaRPr lang="en-US" sz="3600" smtClean="0">
              <a:ea typeface="ＭＳ Ｐゴシック" pitchFamily="34" charset="-128"/>
            </a:endParaRPr>
          </a:p>
        </p:txBody>
      </p:sp>
      <p:sp>
        <p:nvSpPr>
          <p:cNvPr id="19459" name="Content Placeholder 2"/>
          <p:cNvSpPr>
            <a:spLocks noGrp="1"/>
          </p:cNvSpPr>
          <p:nvPr>
            <p:ph idx="1"/>
          </p:nvPr>
        </p:nvSpPr>
        <p:spPr>
          <a:xfrm>
            <a:off x="1981200" y="1600200"/>
            <a:ext cx="6705600" cy="4525963"/>
          </a:xfrm>
        </p:spPr>
        <p:txBody>
          <a:bodyPr/>
          <a:lstStyle/>
          <a:p>
            <a:pPr marL="0" indent="0">
              <a:buFontTx/>
              <a:buNone/>
            </a:pPr>
            <a:r>
              <a:rPr lang="en-US" sz="2000" smtClean="0">
                <a:ea typeface="ＭＳ Ｐゴシック" pitchFamily="34" charset="-128"/>
              </a:rPr>
              <a:t>A 12-lead ECG should be performed initially on all patients presenting with HF.</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Screening for hemochromatosis or HIV is reasonable in selected patients who present with HF.</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Diagnostic tests for rheumatologic diseases, amyloidosis, or pheochromocytoma are reasonable in patients presenting with HF in whom there is a clinical suspicion of these diseases.</a:t>
            </a:r>
          </a:p>
        </p:txBody>
      </p:sp>
      <p:grpSp>
        <p:nvGrpSpPr>
          <p:cNvPr id="2" name="Group 9"/>
          <p:cNvGrpSpPr>
            <a:grpSpLocks/>
          </p:cNvGrpSpPr>
          <p:nvPr/>
        </p:nvGrpSpPr>
        <p:grpSpPr bwMode="auto">
          <a:xfrm>
            <a:off x="234950" y="2900363"/>
            <a:ext cx="1216025" cy="942975"/>
            <a:chOff x="6705600" y="2667000"/>
            <a:chExt cx="1216025" cy="942975"/>
          </a:xfrm>
        </p:grpSpPr>
        <p:grpSp>
          <p:nvGrpSpPr>
            <p:cNvPr id="3" name="Group 95"/>
            <p:cNvGrpSpPr>
              <a:grpSpLocks/>
            </p:cNvGrpSpPr>
            <p:nvPr/>
          </p:nvGrpSpPr>
          <p:grpSpPr bwMode="auto">
            <a:xfrm>
              <a:off x="6705600" y="2667000"/>
              <a:ext cx="1216025" cy="942975"/>
              <a:chOff x="3986" y="942"/>
              <a:chExt cx="766" cy="594"/>
            </a:xfrm>
          </p:grpSpPr>
          <p:sp>
            <p:nvSpPr>
              <p:cNvPr id="1948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948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948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948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948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948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949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949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9483" name="Freeform 289"/>
            <p:cNvSpPr>
              <a:spLocks/>
            </p:cNvSpPr>
            <p:nvPr/>
          </p:nvSpPr>
          <p:spPr bwMode="auto">
            <a:xfrm>
              <a:off x="7086600" y="3048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grpSp>
        <p:nvGrpSpPr>
          <p:cNvPr id="4" name="Group 9"/>
          <p:cNvGrpSpPr>
            <a:grpSpLocks/>
          </p:cNvGrpSpPr>
          <p:nvPr/>
        </p:nvGrpSpPr>
        <p:grpSpPr bwMode="auto">
          <a:xfrm>
            <a:off x="215900" y="4508500"/>
            <a:ext cx="1216025" cy="942975"/>
            <a:chOff x="6705600" y="2667000"/>
            <a:chExt cx="1216025" cy="942975"/>
          </a:xfrm>
        </p:grpSpPr>
        <p:grpSp>
          <p:nvGrpSpPr>
            <p:cNvPr id="5" name="Group 95"/>
            <p:cNvGrpSpPr>
              <a:grpSpLocks/>
            </p:cNvGrpSpPr>
            <p:nvPr/>
          </p:nvGrpSpPr>
          <p:grpSpPr bwMode="auto">
            <a:xfrm>
              <a:off x="6705600" y="2667000"/>
              <a:ext cx="1216025" cy="942975"/>
              <a:chOff x="3986" y="942"/>
              <a:chExt cx="766" cy="594"/>
            </a:xfrm>
          </p:grpSpPr>
          <p:sp>
            <p:nvSpPr>
              <p:cNvPr id="1947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947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947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947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947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947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948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948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19473" name="Freeform 289"/>
            <p:cNvSpPr>
              <a:spLocks/>
            </p:cNvSpPr>
            <p:nvPr/>
          </p:nvSpPr>
          <p:spPr bwMode="auto">
            <a:xfrm>
              <a:off x="7086600" y="3048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grpSp>
        <p:nvGrpSpPr>
          <p:cNvPr id="6" name="Group 95"/>
          <p:cNvGrpSpPr>
            <a:grpSpLocks/>
          </p:cNvGrpSpPr>
          <p:nvPr/>
        </p:nvGrpSpPr>
        <p:grpSpPr bwMode="auto">
          <a:xfrm>
            <a:off x="242888" y="1389063"/>
            <a:ext cx="1216025" cy="942975"/>
            <a:chOff x="3986" y="942"/>
            <a:chExt cx="766" cy="594"/>
          </a:xfrm>
        </p:grpSpPr>
        <p:sp>
          <p:nvSpPr>
            <p:cNvPr id="1946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946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9465"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1946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946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1946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1946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1947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1947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990600" y="2498725"/>
            <a:ext cx="7239000" cy="132397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Biomarkers</a:t>
            </a:r>
          </a:p>
          <a:p>
            <a:pPr algn="ctr"/>
            <a:r>
              <a:rPr lang="en-US" sz="4000" b="1">
                <a:solidFill>
                  <a:schemeClr val="accent2"/>
                </a:solidFill>
                <a:latin typeface="Arial Unicode MS" pitchFamily="34" charset="-128"/>
                <a:ea typeface="Arial Unicode MS" pitchFamily="34" charset="-128"/>
                <a:cs typeface="Arial Unicode MS" pitchFamily="34" charset="-128"/>
              </a:rPr>
              <a:t>Ambulatory/Outpatient</a:t>
            </a:r>
          </a:p>
        </p:txBody>
      </p:sp>
      <p:sp>
        <p:nvSpPr>
          <p:cNvPr id="20483" name="Rectangle 3"/>
          <p:cNvSpPr>
            <a:spLocks noChangeArrowheads="1"/>
          </p:cNvSpPr>
          <p:nvPr/>
        </p:nvSpPr>
        <p:spPr bwMode="auto">
          <a:xfrm>
            <a:off x="0" y="381000"/>
            <a:ext cx="9144000" cy="1047750"/>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Initial and Serial Evaluation of the HF Patient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Ambulatory/Outpatient</a:t>
            </a:r>
            <a:endParaRPr lang="en-US" smtClean="0">
              <a:ea typeface="ＭＳ Ｐゴシック" pitchFamily="34" charset="-128"/>
            </a:endParaRPr>
          </a:p>
        </p:txBody>
      </p:sp>
      <p:sp>
        <p:nvSpPr>
          <p:cNvPr id="21507" name="Content Placeholder 2"/>
          <p:cNvSpPr>
            <a:spLocks noGrp="1"/>
          </p:cNvSpPr>
          <p:nvPr>
            <p:ph idx="1"/>
          </p:nvPr>
        </p:nvSpPr>
        <p:spPr>
          <a:xfrm>
            <a:off x="2057400" y="2030413"/>
            <a:ext cx="6705600" cy="4308475"/>
          </a:xfrm>
        </p:spPr>
        <p:txBody>
          <a:bodyPr/>
          <a:lstStyle/>
          <a:p>
            <a:pPr marL="0" indent="0">
              <a:buFontTx/>
              <a:buNone/>
            </a:pPr>
            <a:r>
              <a:rPr lang="en-US" sz="2000" smtClean="0">
                <a:ea typeface="ＭＳ Ｐゴシック" pitchFamily="34" charset="-128"/>
              </a:rPr>
              <a:t>In ambulatory patients with dyspnea, measurement of BNP or N-terminal pro-B-type natriuretic peptide (NT-proBNP) is useful to support clinical decision making regarding the diagnosis of HF, especially in the setting of clinical uncertainty.</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Measurement of BNP or NT-proBNP is useful for establishing prognosis or disease severity in chronic HF.</a:t>
            </a:r>
          </a:p>
        </p:txBody>
      </p:sp>
      <p:grpSp>
        <p:nvGrpSpPr>
          <p:cNvPr id="2" name="Group 2"/>
          <p:cNvGrpSpPr>
            <a:grpSpLocks/>
          </p:cNvGrpSpPr>
          <p:nvPr/>
        </p:nvGrpSpPr>
        <p:grpSpPr bwMode="auto">
          <a:xfrm>
            <a:off x="271463" y="3802063"/>
            <a:ext cx="1216025" cy="942975"/>
            <a:chOff x="1143000" y="1524000"/>
            <a:chExt cx="1216025" cy="942975"/>
          </a:xfrm>
        </p:grpSpPr>
        <p:grpSp>
          <p:nvGrpSpPr>
            <p:cNvPr id="3" name="Group 95"/>
            <p:cNvGrpSpPr>
              <a:grpSpLocks/>
            </p:cNvGrpSpPr>
            <p:nvPr/>
          </p:nvGrpSpPr>
          <p:grpSpPr bwMode="auto">
            <a:xfrm>
              <a:off x="1143000" y="1524000"/>
              <a:ext cx="1216025" cy="942975"/>
              <a:chOff x="3986" y="942"/>
              <a:chExt cx="766" cy="594"/>
            </a:xfrm>
          </p:grpSpPr>
          <p:sp>
            <p:nvSpPr>
              <p:cNvPr id="2152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152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152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152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1526"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21527"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21528"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21529"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21521"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grpSp>
        <p:nvGrpSpPr>
          <p:cNvPr id="4" name="Group 2"/>
          <p:cNvGrpSpPr>
            <a:grpSpLocks/>
          </p:cNvGrpSpPr>
          <p:nvPr/>
        </p:nvGrpSpPr>
        <p:grpSpPr bwMode="auto">
          <a:xfrm>
            <a:off x="271463" y="1889125"/>
            <a:ext cx="1216025" cy="942975"/>
            <a:chOff x="1143000" y="1524000"/>
            <a:chExt cx="1216025" cy="942975"/>
          </a:xfrm>
        </p:grpSpPr>
        <p:grpSp>
          <p:nvGrpSpPr>
            <p:cNvPr id="5" name="Group 95"/>
            <p:cNvGrpSpPr>
              <a:grpSpLocks/>
            </p:cNvGrpSpPr>
            <p:nvPr/>
          </p:nvGrpSpPr>
          <p:grpSpPr bwMode="auto">
            <a:xfrm>
              <a:off x="1143000" y="1524000"/>
              <a:ext cx="1216025" cy="942975"/>
              <a:chOff x="3986" y="942"/>
              <a:chExt cx="766" cy="594"/>
            </a:xfrm>
          </p:grpSpPr>
          <p:sp>
            <p:nvSpPr>
              <p:cNvPr id="2151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151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151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151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1516"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21517"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21518"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21519"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21511"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Ambulatory/Outpatient </a:t>
            </a:r>
            <a:r>
              <a:rPr lang="en-US" sz="3600" b="1" smtClean="0">
                <a:solidFill>
                  <a:schemeClr val="accent2"/>
                </a:solidFill>
                <a:latin typeface="Garamond" pitchFamily="18" charset="0"/>
                <a:ea typeface="ＭＳ Ｐゴシック" pitchFamily="34" charset="-128"/>
              </a:rPr>
              <a:t>(cont.)</a:t>
            </a:r>
            <a:endParaRPr lang="en-US" sz="3600" smtClean="0">
              <a:ea typeface="ＭＳ Ｐゴシック" pitchFamily="34" charset="-128"/>
            </a:endParaRPr>
          </a:p>
        </p:txBody>
      </p:sp>
      <p:sp>
        <p:nvSpPr>
          <p:cNvPr id="22531" name="Content Placeholder 2"/>
          <p:cNvSpPr>
            <a:spLocks noGrp="1"/>
          </p:cNvSpPr>
          <p:nvPr>
            <p:ph idx="1"/>
          </p:nvPr>
        </p:nvSpPr>
        <p:spPr>
          <a:xfrm>
            <a:off x="1981200" y="1743075"/>
            <a:ext cx="6781800" cy="4308475"/>
          </a:xfrm>
        </p:spPr>
        <p:txBody>
          <a:bodyPr/>
          <a:lstStyle/>
          <a:p>
            <a:pPr marL="0" indent="0">
              <a:buFontTx/>
              <a:buNone/>
            </a:pPr>
            <a:r>
              <a:rPr lang="en-US" sz="2000" smtClean="0">
                <a:ea typeface="ＭＳ Ｐゴシック" pitchFamily="34" charset="-128"/>
              </a:rPr>
              <a:t>BNP- or NT-proBNP guided HF therapy can be useful to achieve optimal dosing of GDMT in select clinically euvolemic patients followed in a well-structured HF disease management program.</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The usefulness of serial measurement of BNP or NT-proBNP to reduce hospitalization or mortality in patients with HF is not well established.</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Measurement of other clinically available tests such as biomarkers of myocardial injury or fibrosis may be considered for additive risk stratification in patients with chronic HF.</a:t>
            </a:r>
          </a:p>
        </p:txBody>
      </p:sp>
      <p:grpSp>
        <p:nvGrpSpPr>
          <p:cNvPr id="2" name="Group 8"/>
          <p:cNvGrpSpPr>
            <a:grpSpLocks/>
          </p:cNvGrpSpPr>
          <p:nvPr/>
        </p:nvGrpSpPr>
        <p:grpSpPr bwMode="auto">
          <a:xfrm>
            <a:off x="249238" y="1536700"/>
            <a:ext cx="1216025" cy="942975"/>
            <a:chOff x="3810000" y="2667000"/>
            <a:chExt cx="1216025" cy="942975"/>
          </a:xfrm>
        </p:grpSpPr>
        <p:grpSp>
          <p:nvGrpSpPr>
            <p:cNvPr id="3" name="Group 95"/>
            <p:cNvGrpSpPr>
              <a:grpSpLocks/>
            </p:cNvGrpSpPr>
            <p:nvPr/>
          </p:nvGrpSpPr>
          <p:grpSpPr bwMode="auto">
            <a:xfrm>
              <a:off x="3810000" y="2667000"/>
              <a:ext cx="1216025" cy="942975"/>
              <a:chOff x="3986" y="942"/>
              <a:chExt cx="766" cy="594"/>
            </a:xfrm>
          </p:grpSpPr>
          <p:sp>
            <p:nvSpPr>
              <p:cNvPr id="2255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255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255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256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2561"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22562"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22563"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22564"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22556"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7"/>
          <p:cNvGrpSpPr>
            <a:grpSpLocks/>
          </p:cNvGrpSpPr>
          <p:nvPr/>
        </p:nvGrpSpPr>
        <p:grpSpPr bwMode="auto">
          <a:xfrm>
            <a:off x="241300" y="3160713"/>
            <a:ext cx="1216025" cy="942975"/>
            <a:chOff x="3810000" y="3810000"/>
            <a:chExt cx="1216025" cy="942975"/>
          </a:xfrm>
        </p:grpSpPr>
        <p:grpSp>
          <p:nvGrpSpPr>
            <p:cNvPr id="5" name="Group 95"/>
            <p:cNvGrpSpPr>
              <a:grpSpLocks/>
            </p:cNvGrpSpPr>
            <p:nvPr/>
          </p:nvGrpSpPr>
          <p:grpSpPr bwMode="auto">
            <a:xfrm>
              <a:off x="3810000" y="3810000"/>
              <a:ext cx="1216025" cy="942975"/>
              <a:chOff x="3986" y="942"/>
              <a:chExt cx="766" cy="594"/>
            </a:xfrm>
          </p:grpSpPr>
          <p:sp>
            <p:nvSpPr>
              <p:cNvPr id="2254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254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254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255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2551"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22552"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22553"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22554"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22546" name="WordArt 622"/>
            <p:cNvSpPr>
              <a:spLocks noChangeArrowheads="1" noChangeShapeType="1" noTextEdit="1"/>
            </p:cNvSpPr>
            <p:nvPr/>
          </p:nvSpPr>
          <p:spPr bwMode="auto">
            <a:xfrm>
              <a:off x="4495800" y="4191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6" name="Group 7"/>
          <p:cNvGrpSpPr>
            <a:grpSpLocks/>
          </p:cNvGrpSpPr>
          <p:nvPr/>
        </p:nvGrpSpPr>
        <p:grpSpPr bwMode="auto">
          <a:xfrm>
            <a:off x="239713" y="4575175"/>
            <a:ext cx="1216025" cy="942975"/>
            <a:chOff x="3810000" y="3810000"/>
            <a:chExt cx="1216025" cy="942975"/>
          </a:xfrm>
        </p:grpSpPr>
        <p:grpSp>
          <p:nvGrpSpPr>
            <p:cNvPr id="7" name="Group 95"/>
            <p:cNvGrpSpPr>
              <a:grpSpLocks/>
            </p:cNvGrpSpPr>
            <p:nvPr/>
          </p:nvGrpSpPr>
          <p:grpSpPr bwMode="auto">
            <a:xfrm>
              <a:off x="3810000" y="3810000"/>
              <a:ext cx="1216025" cy="942975"/>
              <a:chOff x="3986" y="942"/>
              <a:chExt cx="766" cy="594"/>
            </a:xfrm>
          </p:grpSpPr>
          <p:sp>
            <p:nvSpPr>
              <p:cNvPr id="2253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253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253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254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2541"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22542"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22543"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22544"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22536" name="WordArt 622"/>
            <p:cNvSpPr>
              <a:spLocks noChangeArrowheads="1" noChangeShapeType="1" noTextEdit="1"/>
            </p:cNvSpPr>
            <p:nvPr/>
          </p:nvSpPr>
          <p:spPr bwMode="auto">
            <a:xfrm>
              <a:off x="4495800" y="4191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990600" y="2498725"/>
            <a:ext cx="7239000" cy="132397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Biomarkers</a:t>
            </a:r>
          </a:p>
          <a:p>
            <a:pPr algn="ctr"/>
            <a:r>
              <a:rPr lang="en-US" sz="4000" b="1">
                <a:solidFill>
                  <a:schemeClr val="accent2"/>
                </a:solidFill>
                <a:latin typeface="Arial Unicode MS" pitchFamily="34" charset="-128"/>
                <a:ea typeface="Arial Unicode MS" pitchFamily="34" charset="-128"/>
                <a:cs typeface="Arial Unicode MS" pitchFamily="34" charset="-128"/>
              </a:rPr>
              <a:t>Hospitalized/Acute</a:t>
            </a:r>
          </a:p>
        </p:txBody>
      </p:sp>
      <p:sp>
        <p:nvSpPr>
          <p:cNvPr id="23555" name="Rectangle 3"/>
          <p:cNvSpPr>
            <a:spLocks noChangeArrowheads="1"/>
          </p:cNvSpPr>
          <p:nvPr/>
        </p:nvSpPr>
        <p:spPr bwMode="auto">
          <a:xfrm>
            <a:off x="0" y="381000"/>
            <a:ext cx="9144000" cy="1047750"/>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Initial and Serial Evaluation of the HF Patient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Hospitalized/Acute</a:t>
            </a:r>
            <a:endParaRPr lang="en-US" smtClean="0">
              <a:ea typeface="ＭＳ Ｐゴシック" pitchFamily="34" charset="-128"/>
            </a:endParaRPr>
          </a:p>
        </p:txBody>
      </p:sp>
      <p:sp>
        <p:nvSpPr>
          <p:cNvPr id="24579" name="Content Placeholder 2"/>
          <p:cNvSpPr>
            <a:spLocks noGrp="1"/>
          </p:cNvSpPr>
          <p:nvPr>
            <p:ph idx="1"/>
          </p:nvPr>
        </p:nvSpPr>
        <p:spPr>
          <a:xfrm>
            <a:off x="2057400" y="2030413"/>
            <a:ext cx="6705600" cy="4308475"/>
          </a:xfrm>
        </p:spPr>
        <p:txBody>
          <a:bodyPr/>
          <a:lstStyle/>
          <a:p>
            <a:pPr marL="0" indent="0">
              <a:buFontTx/>
              <a:buNone/>
            </a:pPr>
            <a:r>
              <a:rPr lang="en-US" sz="2000" smtClean="0">
                <a:ea typeface="ＭＳ Ｐゴシック" pitchFamily="34" charset="-128"/>
              </a:rPr>
              <a:t>Measurement of BNP or NT-proBNP is useful to support clinical judgment for the diagnosis of acutely decompensated HF, especially in the setting of uncertainty for the diagnosis.</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Measurement of BNP or NT-proBNP and/or cardiac troponin is useful for establishing prognosis or disease severity in acutely decompensated HF.</a:t>
            </a:r>
          </a:p>
          <a:p>
            <a:pPr marL="0" indent="0">
              <a:buFontTx/>
              <a:buNone/>
            </a:pPr>
            <a:endParaRPr lang="en-US" sz="1800" smtClean="0">
              <a:ea typeface="ＭＳ Ｐゴシック" pitchFamily="34" charset="-128"/>
            </a:endParaRPr>
          </a:p>
        </p:txBody>
      </p:sp>
      <p:grpSp>
        <p:nvGrpSpPr>
          <p:cNvPr id="2" name="Group 2"/>
          <p:cNvGrpSpPr>
            <a:grpSpLocks/>
          </p:cNvGrpSpPr>
          <p:nvPr/>
        </p:nvGrpSpPr>
        <p:grpSpPr bwMode="auto">
          <a:xfrm>
            <a:off x="254000" y="3854450"/>
            <a:ext cx="1216025" cy="942975"/>
            <a:chOff x="1143000" y="1524000"/>
            <a:chExt cx="1216025" cy="942975"/>
          </a:xfrm>
        </p:grpSpPr>
        <p:grpSp>
          <p:nvGrpSpPr>
            <p:cNvPr id="3" name="Group 95"/>
            <p:cNvGrpSpPr>
              <a:grpSpLocks/>
            </p:cNvGrpSpPr>
            <p:nvPr/>
          </p:nvGrpSpPr>
          <p:grpSpPr bwMode="auto">
            <a:xfrm>
              <a:off x="1143000" y="1524000"/>
              <a:ext cx="1216025" cy="942975"/>
              <a:chOff x="3986" y="942"/>
              <a:chExt cx="766" cy="594"/>
            </a:xfrm>
          </p:grpSpPr>
          <p:sp>
            <p:nvSpPr>
              <p:cNvPr id="2459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459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459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459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459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2459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2460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2460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24593"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grpSp>
        <p:nvGrpSpPr>
          <p:cNvPr id="4" name="Group 2"/>
          <p:cNvGrpSpPr>
            <a:grpSpLocks/>
          </p:cNvGrpSpPr>
          <p:nvPr/>
        </p:nvGrpSpPr>
        <p:grpSpPr bwMode="auto">
          <a:xfrm>
            <a:off x="252413" y="1874838"/>
            <a:ext cx="1216025" cy="942975"/>
            <a:chOff x="1143000" y="1524000"/>
            <a:chExt cx="1216025" cy="942975"/>
          </a:xfrm>
        </p:grpSpPr>
        <p:grpSp>
          <p:nvGrpSpPr>
            <p:cNvPr id="5" name="Group 95"/>
            <p:cNvGrpSpPr>
              <a:grpSpLocks/>
            </p:cNvGrpSpPr>
            <p:nvPr/>
          </p:nvGrpSpPr>
          <p:grpSpPr bwMode="auto">
            <a:xfrm>
              <a:off x="1143000" y="1524000"/>
              <a:ext cx="1216025" cy="942975"/>
              <a:chOff x="3986" y="942"/>
              <a:chExt cx="766" cy="594"/>
            </a:xfrm>
          </p:grpSpPr>
          <p:sp>
            <p:nvSpPr>
              <p:cNvPr id="2458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458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458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458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458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2458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2459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2459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24583"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Hospitalized/Acute </a:t>
            </a:r>
            <a:r>
              <a:rPr lang="en-US" sz="3600" b="1" smtClean="0">
                <a:solidFill>
                  <a:schemeClr val="accent2"/>
                </a:solidFill>
                <a:latin typeface="Garamond" pitchFamily="18" charset="0"/>
                <a:ea typeface="ＭＳ Ｐゴシック" pitchFamily="34" charset="-128"/>
              </a:rPr>
              <a:t>(cont.)</a:t>
            </a:r>
            <a:endParaRPr lang="en-US" sz="3600" smtClean="0">
              <a:ea typeface="ＭＳ Ｐゴシック" pitchFamily="34" charset="-128"/>
            </a:endParaRPr>
          </a:p>
        </p:txBody>
      </p:sp>
      <p:sp>
        <p:nvSpPr>
          <p:cNvPr id="25603" name="Content Placeholder 2"/>
          <p:cNvSpPr>
            <a:spLocks noGrp="1"/>
          </p:cNvSpPr>
          <p:nvPr>
            <p:ph idx="1"/>
          </p:nvPr>
        </p:nvSpPr>
        <p:spPr>
          <a:xfrm>
            <a:off x="2133600" y="2030413"/>
            <a:ext cx="6629400" cy="4308475"/>
          </a:xfrm>
        </p:spPr>
        <p:txBody>
          <a:bodyPr/>
          <a:lstStyle/>
          <a:p>
            <a:pPr marL="0" indent="0">
              <a:buFontTx/>
              <a:buNone/>
            </a:pPr>
            <a:r>
              <a:rPr lang="en-US" sz="2000" smtClean="0">
                <a:ea typeface="ＭＳ Ｐゴシック" pitchFamily="34" charset="-128"/>
              </a:rPr>
              <a:t>The usefulness of BNP- or NT-proBNP guided therapy for acutely decompensated HF is not well-established.</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Measurement of other clinically available tests such as biomarkers of myocardial injury or fibrosis may be considered for additive risk stratification in patients with acutely decompensated HF.</a:t>
            </a:r>
          </a:p>
        </p:txBody>
      </p:sp>
      <p:grpSp>
        <p:nvGrpSpPr>
          <p:cNvPr id="2" name="Group 10"/>
          <p:cNvGrpSpPr>
            <a:grpSpLocks/>
          </p:cNvGrpSpPr>
          <p:nvPr/>
        </p:nvGrpSpPr>
        <p:grpSpPr bwMode="auto">
          <a:xfrm>
            <a:off x="217488" y="1851025"/>
            <a:ext cx="1216025" cy="942975"/>
            <a:chOff x="6705600" y="3810000"/>
            <a:chExt cx="1216025" cy="942975"/>
          </a:xfrm>
        </p:grpSpPr>
        <p:grpSp>
          <p:nvGrpSpPr>
            <p:cNvPr id="3" name="Group 95"/>
            <p:cNvGrpSpPr>
              <a:grpSpLocks/>
            </p:cNvGrpSpPr>
            <p:nvPr/>
          </p:nvGrpSpPr>
          <p:grpSpPr bwMode="auto">
            <a:xfrm>
              <a:off x="6705600" y="3810000"/>
              <a:ext cx="1216025" cy="942975"/>
              <a:chOff x="3986" y="942"/>
              <a:chExt cx="766" cy="594"/>
            </a:xfrm>
          </p:grpSpPr>
          <p:sp>
            <p:nvSpPr>
              <p:cNvPr id="2561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561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562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562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5622"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25623"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25624"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25625"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25617" name="Freeform 289"/>
            <p:cNvSpPr>
              <a:spLocks/>
            </p:cNvSpPr>
            <p:nvPr/>
          </p:nvSpPr>
          <p:spPr bwMode="auto">
            <a:xfrm>
              <a:off x="7391400" y="4191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grpSp>
        <p:nvGrpSpPr>
          <p:cNvPr id="4" name="Group 1"/>
          <p:cNvGrpSpPr>
            <a:grpSpLocks/>
          </p:cNvGrpSpPr>
          <p:nvPr/>
        </p:nvGrpSpPr>
        <p:grpSpPr bwMode="auto">
          <a:xfrm>
            <a:off x="220663" y="3663950"/>
            <a:ext cx="1216025" cy="942975"/>
            <a:chOff x="1143000" y="3810000"/>
            <a:chExt cx="1216025" cy="942975"/>
          </a:xfrm>
        </p:grpSpPr>
        <p:grpSp>
          <p:nvGrpSpPr>
            <p:cNvPr id="5" name="Group 95"/>
            <p:cNvGrpSpPr>
              <a:grpSpLocks/>
            </p:cNvGrpSpPr>
            <p:nvPr/>
          </p:nvGrpSpPr>
          <p:grpSpPr bwMode="auto">
            <a:xfrm>
              <a:off x="1143000" y="3810000"/>
              <a:ext cx="1216025" cy="942975"/>
              <a:chOff x="3986" y="942"/>
              <a:chExt cx="766" cy="594"/>
            </a:xfrm>
          </p:grpSpPr>
          <p:sp>
            <p:nvSpPr>
              <p:cNvPr id="2560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560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561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561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5612"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25613"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25614"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25615"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25607" name="WordArt 949"/>
            <p:cNvSpPr>
              <a:spLocks noChangeArrowheads="1" noChangeShapeType="1" noTextEdit="1"/>
            </p:cNvSpPr>
            <p:nvPr/>
          </p:nvSpPr>
          <p:spPr bwMode="auto">
            <a:xfrm>
              <a:off x="1828800" y="4191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57200" y="17463"/>
            <a:ext cx="8229600" cy="1143000"/>
          </a:xfrm>
        </p:spPr>
        <p:txBody>
          <a:bodyPr/>
          <a:lstStyle/>
          <a:p>
            <a:r>
              <a:rPr lang="en-US" sz="3200" b="1" smtClean="0">
                <a:solidFill>
                  <a:schemeClr val="accent2"/>
                </a:solidFill>
                <a:latin typeface="Garamond" pitchFamily="18" charset="0"/>
                <a:ea typeface="ＭＳ Ｐゴシック" pitchFamily="34" charset="-128"/>
              </a:rPr>
              <a:t>Recommendations for Biomarkers in HF</a:t>
            </a:r>
            <a:endParaRPr lang="en-US" sz="3200" smtClean="0">
              <a:ea typeface="ＭＳ Ｐゴシック" pitchFamily="34" charset="-128"/>
            </a:endParaRPr>
          </a:p>
        </p:txBody>
      </p:sp>
      <p:graphicFrame>
        <p:nvGraphicFramePr>
          <p:cNvPr id="12" name="Table 11"/>
          <p:cNvGraphicFramePr>
            <a:graphicFrameLocks noGrp="1"/>
          </p:cNvGraphicFramePr>
          <p:nvPr/>
        </p:nvGraphicFramePr>
        <p:xfrm>
          <a:off x="381000" y="838200"/>
          <a:ext cx="8382000" cy="5184772"/>
        </p:xfrm>
        <a:graphic>
          <a:graphicData uri="http://schemas.openxmlformats.org/drawingml/2006/table">
            <a:tbl>
              <a:tblPr firstRow="1" firstCol="1" lastRow="1" lastCol="1" bandRow="1" bandCol="1"/>
              <a:tblGrid>
                <a:gridCol w="3212073"/>
                <a:gridCol w="1463257"/>
                <a:gridCol w="1033986"/>
                <a:gridCol w="2672684"/>
              </a:tblGrid>
              <a:tr h="336088">
                <a:tc>
                  <a:txBody>
                    <a:bodyPr/>
                    <a:lstStyle/>
                    <a:p>
                      <a:pPr marL="0" marR="0" algn="ctr">
                        <a:lnSpc>
                          <a:spcPct val="115000"/>
                        </a:lnSpc>
                        <a:spcBef>
                          <a:spcPts val="0"/>
                        </a:spcBef>
                        <a:spcAft>
                          <a:spcPts val="0"/>
                        </a:spcAft>
                      </a:pPr>
                      <a:r>
                        <a:rPr lang="en-US" sz="1600" b="1" dirty="0">
                          <a:effectLst/>
                          <a:latin typeface="Times New Roman"/>
                          <a:ea typeface="MS Mincho"/>
                        </a:rPr>
                        <a:t>Biomarker, Application</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a:effectLst/>
                          <a:latin typeface="Times New Roman"/>
                          <a:ea typeface="MS Mincho"/>
                        </a:rPr>
                        <a:t>Setting</a:t>
                      </a:r>
                      <a:endParaRPr lang="en-US"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a:effectLst/>
                          <a:latin typeface="Times New Roman"/>
                          <a:ea typeface="MS Mincho"/>
                        </a:rPr>
                        <a:t>COR</a:t>
                      </a:r>
                      <a:endParaRPr lang="en-US"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a:effectLst/>
                          <a:latin typeface="Times New Roman"/>
                          <a:ea typeface="MS Mincho"/>
                        </a:rPr>
                        <a:t>LOE</a:t>
                      </a:r>
                      <a:endParaRPr lang="en-US"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0437">
                <a:tc gridSpan="4">
                  <a:txBody>
                    <a:bodyPr/>
                    <a:lstStyle/>
                    <a:p>
                      <a:pPr marL="0" marR="0">
                        <a:lnSpc>
                          <a:spcPct val="115000"/>
                        </a:lnSpc>
                        <a:spcBef>
                          <a:spcPts val="0"/>
                        </a:spcBef>
                        <a:spcAft>
                          <a:spcPts val="0"/>
                        </a:spcAft>
                      </a:pPr>
                      <a:r>
                        <a:rPr lang="en-US" sz="1600" b="1" i="1" dirty="0">
                          <a:effectLst/>
                          <a:latin typeface="Times New Roman"/>
                          <a:ea typeface="MS Mincho"/>
                        </a:rPr>
                        <a:t>Natriuretic peptides</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651297">
                <a:tc>
                  <a:txBody>
                    <a:bodyPr/>
                    <a:lstStyle/>
                    <a:p>
                      <a:pPr marL="0" marR="0">
                        <a:lnSpc>
                          <a:spcPct val="115000"/>
                        </a:lnSpc>
                        <a:spcBef>
                          <a:spcPts val="0"/>
                        </a:spcBef>
                        <a:spcAft>
                          <a:spcPts val="0"/>
                        </a:spcAft>
                      </a:pPr>
                      <a:r>
                        <a:rPr lang="en-US" sz="1600" dirty="0">
                          <a:effectLst/>
                          <a:latin typeface="Times New Roman"/>
                          <a:ea typeface="MS Mincho"/>
                        </a:rPr>
                        <a:t>Diagnosis or exclusion of HF</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MS Mincho"/>
                        </a:rPr>
                        <a:t>Ambulatory, Acute</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MS Mincho"/>
                        </a:rPr>
                        <a:t>I</a:t>
                      </a:r>
                      <a:endParaRPr lang="en-US"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a:effectLst/>
                          <a:latin typeface="Times New Roman"/>
                          <a:ea typeface="MS Mincho"/>
                        </a:rPr>
                        <a:t>A</a:t>
                      </a:r>
                      <a:endParaRPr lang="en-US"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651297">
                <a:tc>
                  <a:txBody>
                    <a:bodyPr/>
                    <a:lstStyle/>
                    <a:p>
                      <a:pPr marL="0" marR="0">
                        <a:lnSpc>
                          <a:spcPct val="115000"/>
                        </a:lnSpc>
                        <a:spcBef>
                          <a:spcPts val="0"/>
                        </a:spcBef>
                        <a:spcAft>
                          <a:spcPts val="0"/>
                        </a:spcAft>
                      </a:pPr>
                      <a:r>
                        <a:rPr lang="en-US" sz="1600" dirty="0">
                          <a:effectLst/>
                          <a:latin typeface="Times New Roman"/>
                          <a:ea typeface="MS Mincho"/>
                        </a:rPr>
                        <a:t>Prognosis of HF</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MS Mincho"/>
                        </a:rPr>
                        <a:t>Ambulatory, Acute</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MS Mincho"/>
                        </a:rPr>
                        <a:t>I</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a:effectLst/>
                          <a:latin typeface="Times New Roman"/>
                          <a:ea typeface="MS Mincho"/>
                        </a:rPr>
                        <a:t>A</a:t>
                      </a:r>
                      <a:endParaRPr lang="en-US"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80437">
                <a:tc>
                  <a:txBody>
                    <a:bodyPr/>
                    <a:lstStyle/>
                    <a:p>
                      <a:pPr marL="0" marR="0">
                        <a:lnSpc>
                          <a:spcPct val="115000"/>
                        </a:lnSpc>
                        <a:spcBef>
                          <a:spcPts val="0"/>
                        </a:spcBef>
                        <a:spcAft>
                          <a:spcPts val="0"/>
                        </a:spcAft>
                      </a:pPr>
                      <a:r>
                        <a:rPr lang="en-US" sz="1600">
                          <a:effectLst/>
                          <a:latin typeface="Times New Roman"/>
                          <a:ea typeface="MS Mincho"/>
                        </a:rPr>
                        <a:t>Achieve GDMT</a:t>
                      </a:r>
                      <a:endParaRPr lang="en-US"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MS Mincho"/>
                        </a:rPr>
                        <a:t>Ambulatory</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err="1">
                          <a:effectLst/>
                          <a:latin typeface="Times New Roman"/>
                          <a:ea typeface="MS Mincho"/>
                        </a:rPr>
                        <a:t>IIa</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a:effectLst/>
                          <a:latin typeface="Times New Roman"/>
                          <a:ea typeface="MS Mincho"/>
                        </a:rPr>
                        <a:t>B</a:t>
                      </a:r>
                      <a:endParaRPr lang="en-US"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60874">
                <a:tc>
                  <a:txBody>
                    <a:bodyPr/>
                    <a:lstStyle/>
                    <a:p>
                      <a:pPr marL="0" marR="0">
                        <a:lnSpc>
                          <a:spcPct val="115000"/>
                        </a:lnSpc>
                        <a:spcBef>
                          <a:spcPts val="0"/>
                        </a:spcBef>
                        <a:spcAft>
                          <a:spcPts val="0"/>
                        </a:spcAft>
                      </a:pPr>
                      <a:r>
                        <a:rPr lang="en-US" sz="1600">
                          <a:effectLst/>
                          <a:latin typeface="Times New Roman"/>
                          <a:ea typeface="MS Mincho"/>
                        </a:rPr>
                        <a:t>Guidance of acutely decompensated HF therapy</a:t>
                      </a:r>
                      <a:endParaRPr lang="en-US"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MS Mincho"/>
                        </a:rPr>
                        <a:t>Acute</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err="1">
                          <a:effectLst/>
                          <a:latin typeface="Times New Roman"/>
                          <a:ea typeface="MS Mincho"/>
                        </a:rPr>
                        <a:t>IIb</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lnSpc>
                          <a:spcPct val="115000"/>
                        </a:lnSpc>
                        <a:spcBef>
                          <a:spcPts val="0"/>
                        </a:spcBef>
                        <a:spcAft>
                          <a:spcPts val="0"/>
                        </a:spcAft>
                      </a:pPr>
                      <a:r>
                        <a:rPr lang="en-US" sz="1600">
                          <a:effectLst/>
                          <a:latin typeface="Times New Roman"/>
                          <a:ea typeface="MS Mincho"/>
                        </a:rPr>
                        <a:t>C</a:t>
                      </a:r>
                      <a:endParaRPr lang="en-US"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80437">
                <a:tc gridSpan="4">
                  <a:txBody>
                    <a:bodyPr/>
                    <a:lstStyle/>
                    <a:p>
                      <a:pPr marL="0" marR="0">
                        <a:lnSpc>
                          <a:spcPct val="115000"/>
                        </a:lnSpc>
                        <a:spcBef>
                          <a:spcPts val="0"/>
                        </a:spcBef>
                        <a:spcAft>
                          <a:spcPts val="0"/>
                        </a:spcAft>
                      </a:pPr>
                      <a:r>
                        <a:rPr lang="en-US" sz="1600" b="1" i="1" dirty="0">
                          <a:effectLst/>
                          <a:latin typeface="Times New Roman"/>
                          <a:ea typeface="MS Mincho"/>
                        </a:rPr>
                        <a:t>Biomarkers of myocardial injury </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651297">
                <a:tc>
                  <a:txBody>
                    <a:bodyPr/>
                    <a:lstStyle/>
                    <a:p>
                      <a:pPr marL="0" marR="0">
                        <a:lnSpc>
                          <a:spcPct val="115000"/>
                        </a:lnSpc>
                        <a:spcBef>
                          <a:spcPts val="0"/>
                        </a:spcBef>
                        <a:spcAft>
                          <a:spcPts val="0"/>
                        </a:spcAft>
                      </a:pPr>
                      <a:r>
                        <a:rPr lang="en-US" sz="1600">
                          <a:effectLst/>
                          <a:latin typeface="Times New Roman"/>
                          <a:ea typeface="MS Mincho"/>
                        </a:rPr>
                        <a:t>Additive risk stratification</a:t>
                      </a:r>
                      <a:endParaRPr lang="en-US"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MS Mincho"/>
                        </a:rPr>
                        <a:t>Acute, Ambulatory</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MS Mincho"/>
                        </a:rPr>
                        <a:t>I</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dirty="0">
                          <a:effectLst/>
                          <a:latin typeface="Times New Roman"/>
                          <a:ea typeface="MS Mincho"/>
                        </a:rPr>
                        <a:t>A</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80437">
                <a:tc gridSpan="4">
                  <a:txBody>
                    <a:bodyPr/>
                    <a:lstStyle/>
                    <a:p>
                      <a:pPr marL="0" marR="0">
                        <a:lnSpc>
                          <a:spcPct val="115000"/>
                        </a:lnSpc>
                        <a:spcBef>
                          <a:spcPts val="0"/>
                        </a:spcBef>
                        <a:spcAft>
                          <a:spcPts val="0"/>
                        </a:spcAft>
                      </a:pPr>
                      <a:r>
                        <a:rPr lang="en-US" sz="1600" b="1" i="1" dirty="0">
                          <a:effectLst/>
                          <a:latin typeface="Times New Roman"/>
                          <a:ea typeface="MS Mincho"/>
                        </a:rPr>
                        <a:t>Biomarkers of myocardial fibrosis</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560874">
                <a:tc rowSpan="2">
                  <a:txBody>
                    <a:bodyPr/>
                    <a:lstStyle/>
                    <a:p>
                      <a:pPr marL="0" marR="0">
                        <a:lnSpc>
                          <a:spcPct val="115000"/>
                        </a:lnSpc>
                        <a:spcBef>
                          <a:spcPts val="0"/>
                        </a:spcBef>
                        <a:spcAft>
                          <a:spcPts val="0"/>
                        </a:spcAft>
                      </a:pPr>
                      <a:r>
                        <a:rPr lang="en-US" sz="1600" dirty="0">
                          <a:effectLst/>
                          <a:latin typeface="Times New Roman"/>
                          <a:ea typeface="MS Mincho"/>
                        </a:rPr>
                        <a:t>Additive risk stratification</a:t>
                      </a:r>
                      <a:endParaRPr lang="en-US" sz="1600" dirty="0">
                        <a:effectLst/>
                        <a:latin typeface="Times New Roman"/>
                        <a:ea typeface="Times New Roman"/>
                      </a:endParaRPr>
                    </a:p>
                    <a:p>
                      <a:pPr marL="0" marR="0">
                        <a:lnSpc>
                          <a:spcPct val="115000"/>
                        </a:lnSpc>
                        <a:spcBef>
                          <a:spcPts val="0"/>
                        </a:spcBef>
                        <a:spcAft>
                          <a:spcPts val="0"/>
                        </a:spcAft>
                      </a:pPr>
                      <a:r>
                        <a:rPr lang="en-US" sz="1600" b="1" i="1" dirty="0">
                          <a:effectLst/>
                          <a:latin typeface="Times New Roman"/>
                          <a:ea typeface="MS Mincho"/>
                        </a:rPr>
                        <a:t> </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MS Mincho"/>
                        </a:rPr>
                        <a:t>Ambulatory </a:t>
                      </a:r>
                      <a:endParaRPr lang="en-US" sz="1600">
                        <a:effectLst/>
                        <a:latin typeface="Times New Roman"/>
                        <a:ea typeface="Times New Roman"/>
                      </a:endParaRPr>
                    </a:p>
                    <a:p>
                      <a:pPr marL="0" marR="0" algn="ctr">
                        <a:lnSpc>
                          <a:spcPct val="115000"/>
                        </a:lnSpc>
                        <a:spcBef>
                          <a:spcPts val="0"/>
                        </a:spcBef>
                        <a:spcAft>
                          <a:spcPts val="0"/>
                        </a:spcAft>
                      </a:pPr>
                      <a:r>
                        <a:rPr lang="en-US" sz="1600">
                          <a:effectLst/>
                          <a:latin typeface="Times New Roman"/>
                          <a:ea typeface="MS Mincho"/>
                        </a:rPr>
                        <a:t> </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MS Mincho"/>
                        </a:rPr>
                        <a:t>IIb</a:t>
                      </a:r>
                      <a:endParaRPr lang="en-US"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lnSpc>
                          <a:spcPct val="115000"/>
                        </a:lnSpc>
                        <a:spcBef>
                          <a:spcPts val="0"/>
                        </a:spcBef>
                        <a:spcAft>
                          <a:spcPts val="0"/>
                        </a:spcAft>
                      </a:pPr>
                      <a:r>
                        <a:rPr lang="en-US" sz="1600" dirty="0">
                          <a:effectLst/>
                          <a:latin typeface="Times New Roman"/>
                          <a:ea typeface="MS Mincho"/>
                        </a:rPr>
                        <a:t>B</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651297">
                <a:tc vMerge="1">
                  <a:txBody>
                    <a:bodyPr/>
                    <a:lstStyle/>
                    <a:p>
                      <a:endParaRPr lang="en-US"/>
                    </a:p>
                  </a:txBody>
                  <a:tcPr/>
                </a:tc>
                <a:tc>
                  <a:txBody>
                    <a:bodyPr/>
                    <a:lstStyle/>
                    <a:p>
                      <a:pPr marL="0" marR="0" algn="ctr">
                        <a:lnSpc>
                          <a:spcPct val="115000"/>
                        </a:lnSpc>
                        <a:spcBef>
                          <a:spcPts val="0"/>
                        </a:spcBef>
                        <a:spcAft>
                          <a:spcPts val="0"/>
                        </a:spcAft>
                      </a:pPr>
                      <a:r>
                        <a:rPr lang="en-US" sz="1600">
                          <a:effectLst/>
                          <a:latin typeface="Times New Roman"/>
                          <a:ea typeface="MS Mincho"/>
                        </a:rPr>
                        <a:t>Acute</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MS Mincho"/>
                        </a:rPr>
                        <a:t>IIb</a:t>
                      </a:r>
                      <a:endParaRPr lang="en-US" sz="16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00"/>
                    </a:solidFill>
                  </a:tcPr>
                </a:tc>
                <a:tc>
                  <a:txBody>
                    <a:bodyPr/>
                    <a:lstStyle/>
                    <a:p>
                      <a:pPr marL="0" marR="0" algn="ctr">
                        <a:lnSpc>
                          <a:spcPct val="115000"/>
                        </a:lnSpc>
                        <a:spcBef>
                          <a:spcPts val="0"/>
                        </a:spcBef>
                        <a:spcAft>
                          <a:spcPts val="0"/>
                        </a:spcAft>
                      </a:pPr>
                      <a:r>
                        <a:rPr lang="en-US" sz="1600" dirty="0">
                          <a:effectLst/>
                          <a:latin typeface="Times New Roman"/>
                          <a:ea typeface="MS Mincho"/>
                        </a:rPr>
                        <a:t>A</a:t>
                      </a:r>
                      <a:endParaRPr lang="en-US" sz="16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z="4000" b="1" smtClean="0">
                <a:solidFill>
                  <a:schemeClr val="accent2"/>
                </a:solidFill>
                <a:latin typeface="Garamond" pitchFamily="18" charset="0"/>
                <a:ea typeface="ＭＳ Ｐゴシック" pitchFamily="34" charset="-128"/>
              </a:rPr>
              <a:t>Causes for Elevated Natriuretic Peptide Levels</a:t>
            </a:r>
          </a:p>
        </p:txBody>
      </p:sp>
      <p:graphicFrame>
        <p:nvGraphicFramePr>
          <p:cNvPr id="3" name="Table 2"/>
          <p:cNvGraphicFramePr>
            <a:graphicFrameLocks noGrp="1"/>
          </p:cNvGraphicFramePr>
          <p:nvPr/>
        </p:nvGraphicFramePr>
        <p:xfrm>
          <a:off x="914400" y="1676400"/>
          <a:ext cx="7315200" cy="4101084"/>
        </p:xfrm>
        <a:graphic>
          <a:graphicData uri="http://schemas.openxmlformats.org/drawingml/2006/table">
            <a:tbl>
              <a:tblPr firstRow="1" firstCol="1" lastRow="1" lastCol="1" bandRow="1" bandCol="1"/>
              <a:tblGrid>
                <a:gridCol w="3684801"/>
                <a:gridCol w="3630399"/>
              </a:tblGrid>
              <a:tr h="315424">
                <a:tc>
                  <a:txBody>
                    <a:bodyPr/>
                    <a:lstStyle/>
                    <a:p>
                      <a:pPr marL="0" marR="0">
                        <a:lnSpc>
                          <a:spcPct val="115000"/>
                        </a:lnSpc>
                        <a:spcBef>
                          <a:spcPts val="0"/>
                        </a:spcBef>
                        <a:spcAft>
                          <a:spcPts val="0"/>
                        </a:spcAft>
                      </a:pPr>
                      <a:r>
                        <a:rPr lang="en-US" sz="1800" b="1" dirty="0">
                          <a:effectLst/>
                          <a:latin typeface="Times New Roman"/>
                          <a:ea typeface="Times New Roman"/>
                        </a:rPr>
                        <a:t>Cardiac</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800" b="1">
                          <a:effectLst/>
                          <a:latin typeface="Times New Roman"/>
                          <a:ea typeface="Times New Roman"/>
                        </a:rPr>
                        <a:t>Noncardiac</a:t>
                      </a:r>
                      <a:endParaRPr lang="en-US" sz="18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85089">
                <a:tc>
                  <a:txBody>
                    <a:bodyPr/>
                    <a:lstStyle/>
                    <a:p>
                      <a:pPr marL="342900" marR="0" lvl="0" indent="-342900">
                        <a:lnSpc>
                          <a:spcPct val="115000"/>
                        </a:lnSpc>
                        <a:spcBef>
                          <a:spcPts val="0"/>
                        </a:spcBef>
                        <a:spcAft>
                          <a:spcPts val="0"/>
                        </a:spcAft>
                        <a:buFont typeface="Symbol"/>
                        <a:buChar char=""/>
                        <a:tabLst>
                          <a:tab pos="457200" algn="l"/>
                        </a:tabLst>
                      </a:pPr>
                      <a:r>
                        <a:rPr lang="en-US" sz="1800" dirty="0">
                          <a:effectLst/>
                          <a:latin typeface="Times New Roman"/>
                          <a:ea typeface="Times New Roman"/>
                        </a:rPr>
                        <a:t>Heart failure, including RV syndromes</a:t>
                      </a:r>
                    </a:p>
                    <a:p>
                      <a:pPr marL="342900" marR="0" lvl="0" indent="-342900">
                        <a:lnSpc>
                          <a:spcPct val="115000"/>
                        </a:lnSpc>
                        <a:spcBef>
                          <a:spcPts val="0"/>
                        </a:spcBef>
                        <a:spcAft>
                          <a:spcPts val="0"/>
                        </a:spcAft>
                        <a:buFont typeface="Symbol"/>
                        <a:buChar char=""/>
                        <a:tabLst>
                          <a:tab pos="457200" algn="l"/>
                        </a:tabLst>
                      </a:pPr>
                      <a:r>
                        <a:rPr lang="en-US" sz="1800" dirty="0">
                          <a:effectLst/>
                          <a:latin typeface="Times New Roman"/>
                          <a:ea typeface="Times New Roman"/>
                        </a:rPr>
                        <a:t>Acute coronary syndrome</a:t>
                      </a:r>
                    </a:p>
                    <a:p>
                      <a:pPr marL="342900" marR="0" lvl="0" indent="-342900">
                        <a:lnSpc>
                          <a:spcPct val="115000"/>
                        </a:lnSpc>
                        <a:spcBef>
                          <a:spcPts val="0"/>
                        </a:spcBef>
                        <a:spcAft>
                          <a:spcPts val="0"/>
                        </a:spcAft>
                        <a:buFont typeface="Symbol"/>
                        <a:buChar char=""/>
                        <a:tabLst>
                          <a:tab pos="457200" algn="l"/>
                        </a:tabLst>
                      </a:pPr>
                      <a:r>
                        <a:rPr lang="en-US" sz="1800" dirty="0">
                          <a:effectLst/>
                          <a:latin typeface="Times New Roman"/>
                          <a:ea typeface="Times New Roman"/>
                        </a:rPr>
                        <a:t>Heart muscle disease, including LVH</a:t>
                      </a:r>
                    </a:p>
                    <a:p>
                      <a:pPr marL="342900" marR="0" lvl="0" indent="-342900">
                        <a:lnSpc>
                          <a:spcPct val="115000"/>
                        </a:lnSpc>
                        <a:spcBef>
                          <a:spcPts val="0"/>
                        </a:spcBef>
                        <a:spcAft>
                          <a:spcPts val="0"/>
                        </a:spcAft>
                        <a:buFont typeface="Symbol"/>
                        <a:buChar char=""/>
                        <a:tabLst>
                          <a:tab pos="457200" algn="l"/>
                        </a:tabLst>
                      </a:pPr>
                      <a:r>
                        <a:rPr lang="en-US" sz="1800" dirty="0" err="1">
                          <a:effectLst/>
                          <a:latin typeface="Times New Roman"/>
                          <a:ea typeface="Times New Roman"/>
                        </a:rPr>
                        <a:t>Valvular</a:t>
                      </a:r>
                      <a:r>
                        <a:rPr lang="en-US" sz="1800" dirty="0">
                          <a:effectLst/>
                          <a:latin typeface="Times New Roman"/>
                          <a:ea typeface="Times New Roman"/>
                        </a:rPr>
                        <a:t> heart disease</a:t>
                      </a:r>
                    </a:p>
                    <a:p>
                      <a:pPr marL="342900" marR="0" lvl="0" indent="-342900">
                        <a:lnSpc>
                          <a:spcPct val="115000"/>
                        </a:lnSpc>
                        <a:spcBef>
                          <a:spcPts val="0"/>
                        </a:spcBef>
                        <a:spcAft>
                          <a:spcPts val="0"/>
                        </a:spcAft>
                        <a:buFont typeface="Symbol"/>
                        <a:buChar char=""/>
                        <a:tabLst>
                          <a:tab pos="457200" algn="l"/>
                        </a:tabLst>
                      </a:pPr>
                      <a:r>
                        <a:rPr lang="en-US" sz="1800" dirty="0">
                          <a:effectLst/>
                          <a:latin typeface="Times New Roman"/>
                          <a:ea typeface="Times New Roman"/>
                        </a:rPr>
                        <a:t>Pericardial disease</a:t>
                      </a:r>
                    </a:p>
                    <a:p>
                      <a:pPr marL="342900" marR="0" lvl="0" indent="-342900">
                        <a:lnSpc>
                          <a:spcPct val="115000"/>
                        </a:lnSpc>
                        <a:spcBef>
                          <a:spcPts val="0"/>
                        </a:spcBef>
                        <a:spcAft>
                          <a:spcPts val="0"/>
                        </a:spcAft>
                        <a:buFont typeface="Symbol"/>
                        <a:buChar char=""/>
                        <a:tabLst>
                          <a:tab pos="457200" algn="l"/>
                        </a:tabLst>
                      </a:pPr>
                      <a:r>
                        <a:rPr lang="en-US" sz="1800" dirty="0">
                          <a:effectLst/>
                          <a:latin typeface="Times New Roman"/>
                          <a:ea typeface="Times New Roman"/>
                        </a:rPr>
                        <a:t>Atrial fibrillation</a:t>
                      </a:r>
                    </a:p>
                    <a:p>
                      <a:pPr marL="342900" marR="0" lvl="0" indent="-342900">
                        <a:lnSpc>
                          <a:spcPct val="115000"/>
                        </a:lnSpc>
                        <a:spcBef>
                          <a:spcPts val="0"/>
                        </a:spcBef>
                        <a:spcAft>
                          <a:spcPts val="0"/>
                        </a:spcAft>
                        <a:buFont typeface="Symbol"/>
                        <a:buChar char=""/>
                        <a:tabLst>
                          <a:tab pos="457200" algn="l"/>
                        </a:tabLst>
                      </a:pPr>
                      <a:r>
                        <a:rPr lang="en-US" sz="1800" dirty="0">
                          <a:effectLst/>
                          <a:latin typeface="Times New Roman"/>
                          <a:ea typeface="Times New Roman"/>
                        </a:rPr>
                        <a:t>Myocarditis</a:t>
                      </a:r>
                    </a:p>
                    <a:p>
                      <a:pPr marL="342900" marR="0" lvl="0" indent="-342900">
                        <a:lnSpc>
                          <a:spcPct val="115000"/>
                        </a:lnSpc>
                        <a:spcBef>
                          <a:spcPts val="0"/>
                        </a:spcBef>
                        <a:spcAft>
                          <a:spcPts val="0"/>
                        </a:spcAft>
                        <a:buFont typeface="Symbol"/>
                        <a:buChar char=""/>
                        <a:tabLst>
                          <a:tab pos="457200" algn="l"/>
                        </a:tabLst>
                      </a:pPr>
                      <a:r>
                        <a:rPr lang="en-US" sz="1800" dirty="0">
                          <a:effectLst/>
                          <a:latin typeface="Times New Roman"/>
                          <a:ea typeface="Times New Roman"/>
                        </a:rPr>
                        <a:t>Cardiac surgery</a:t>
                      </a:r>
                    </a:p>
                    <a:p>
                      <a:pPr marL="342900" marR="0" lvl="0" indent="-342900">
                        <a:lnSpc>
                          <a:spcPct val="115000"/>
                        </a:lnSpc>
                        <a:spcBef>
                          <a:spcPts val="0"/>
                        </a:spcBef>
                        <a:spcAft>
                          <a:spcPts val="0"/>
                        </a:spcAft>
                        <a:buFont typeface="Symbol"/>
                        <a:buChar char=""/>
                        <a:tabLst>
                          <a:tab pos="457200" algn="l"/>
                        </a:tabLst>
                      </a:pPr>
                      <a:r>
                        <a:rPr lang="en-US" sz="1800" dirty="0" err="1">
                          <a:effectLst/>
                          <a:latin typeface="Times New Roman"/>
                          <a:ea typeface="Times New Roman"/>
                        </a:rPr>
                        <a:t>Cardioversion</a:t>
                      </a:r>
                      <a:endParaRPr lang="en-US" sz="18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lgn="just">
                        <a:lnSpc>
                          <a:spcPct val="115000"/>
                        </a:lnSpc>
                        <a:spcBef>
                          <a:spcPts val="0"/>
                        </a:spcBef>
                        <a:spcAft>
                          <a:spcPts val="0"/>
                        </a:spcAft>
                        <a:buFont typeface="Symbol"/>
                        <a:buChar char=""/>
                        <a:tabLst>
                          <a:tab pos="457200" algn="l"/>
                        </a:tabLst>
                      </a:pPr>
                      <a:r>
                        <a:rPr lang="en-US" sz="1800" dirty="0">
                          <a:effectLst/>
                          <a:latin typeface="Times New Roman"/>
                          <a:ea typeface="Times New Roman"/>
                        </a:rPr>
                        <a:t>Advancing age</a:t>
                      </a:r>
                    </a:p>
                    <a:p>
                      <a:pPr marL="342900" marR="0" lvl="0" indent="-342900">
                        <a:lnSpc>
                          <a:spcPct val="115000"/>
                        </a:lnSpc>
                        <a:spcBef>
                          <a:spcPts val="0"/>
                        </a:spcBef>
                        <a:spcAft>
                          <a:spcPts val="0"/>
                        </a:spcAft>
                        <a:buFont typeface="Symbol"/>
                        <a:buChar char=""/>
                        <a:tabLst>
                          <a:tab pos="457200" algn="l"/>
                        </a:tabLst>
                      </a:pPr>
                      <a:r>
                        <a:rPr lang="en-US" sz="1800" dirty="0">
                          <a:effectLst/>
                          <a:latin typeface="Times New Roman"/>
                          <a:ea typeface="Times New Roman"/>
                        </a:rPr>
                        <a:t>Anemia</a:t>
                      </a:r>
                    </a:p>
                    <a:p>
                      <a:pPr marL="342900" marR="0" lvl="0" indent="-342900">
                        <a:lnSpc>
                          <a:spcPct val="115000"/>
                        </a:lnSpc>
                        <a:spcBef>
                          <a:spcPts val="0"/>
                        </a:spcBef>
                        <a:spcAft>
                          <a:spcPts val="0"/>
                        </a:spcAft>
                        <a:buFont typeface="Symbol"/>
                        <a:buChar char=""/>
                        <a:tabLst>
                          <a:tab pos="457200" algn="l"/>
                        </a:tabLst>
                      </a:pPr>
                      <a:r>
                        <a:rPr lang="en-US" sz="1800" dirty="0">
                          <a:effectLst/>
                          <a:latin typeface="Times New Roman"/>
                          <a:ea typeface="Times New Roman"/>
                        </a:rPr>
                        <a:t>Renal failure</a:t>
                      </a:r>
                    </a:p>
                    <a:p>
                      <a:pPr marL="342900" marR="0" lvl="0" indent="-342900">
                        <a:lnSpc>
                          <a:spcPct val="115000"/>
                        </a:lnSpc>
                        <a:spcBef>
                          <a:spcPts val="0"/>
                        </a:spcBef>
                        <a:spcAft>
                          <a:spcPts val="0"/>
                        </a:spcAft>
                        <a:buFont typeface="Symbol"/>
                        <a:buChar char=""/>
                        <a:tabLst>
                          <a:tab pos="457200" algn="l"/>
                        </a:tabLst>
                      </a:pPr>
                      <a:r>
                        <a:rPr lang="en-US" sz="1800" dirty="0">
                          <a:effectLst/>
                          <a:latin typeface="Times New Roman"/>
                          <a:ea typeface="Times New Roman"/>
                        </a:rPr>
                        <a:t>Pulmonary causes: obstructive sleep apnea, severe pneumonia, pulmonary hypertension</a:t>
                      </a:r>
                    </a:p>
                    <a:p>
                      <a:pPr marL="342900" marR="0" lvl="0" indent="-342900">
                        <a:lnSpc>
                          <a:spcPct val="115000"/>
                        </a:lnSpc>
                        <a:spcBef>
                          <a:spcPts val="0"/>
                        </a:spcBef>
                        <a:spcAft>
                          <a:spcPts val="0"/>
                        </a:spcAft>
                        <a:buFont typeface="Symbol"/>
                        <a:buChar char=""/>
                        <a:tabLst>
                          <a:tab pos="457200" algn="l"/>
                        </a:tabLst>
                      </a:pPr>
                      <a:r>
                        <a:rPr lang="en-US" sz="1800" dirty="0">
                          <a:effectLst/>
                          <a:latin typeface="Times New Roman"/>
                          <a:ea typeface="Times New Roman"/>
                        </a:rPr>
                        <a:t>Critical illness</a:t>
                      </a:r>
                    </a:p>
                    <a:p>
                      <a:pPr marL="342900" marR="0" lvl="0" indent="-342900">
                        <a:lnSpc>
                          <a:spcPct val="115000"/>
                        </a:lnSpc>
                        <a:spcBef>
                          <a:spcPts val="0"/>
                        </a:spcBef>
                        <a:spcAft>
                          <a:spcPts val="0"/>
                        </a:spcAft>
                        <a:buFont typeface="Symbol"/>
                        <a:buChar char=""/>
                        <a:tabLst>
                          <a:tab pos="457200" algn="l"/>
                        </a:tabLst>
                      </a:pPr>
                      <a:r>
                        <a:rPr lang="en-US" sz="1800" dirty="0">
                          <a:effectLst/>
                          <a:latin typeface="Times New Roman"/>
                          <a:ea typeface="Times New Roman"/>
                        </a:rPr>
                        <a:t>Bacterial sepsis</a:t>
                      </a:r>
                    </a:p>
                    <a:p>
                      <a:pPr marL="342900" marR="0" lvl="0" indent="-342900">
                        <a:lnSpc>
                          <a:spcPct val="115000"/>
                        </a:lnSpc>
                        <a:spcBef>
                          <a:spcPts val="0"/>
                        </a:spcBef>
                        <a:spcAft>
                          <a:spcPts val="0"/>
                        </a:spcAft>
                        <a:buFont typeface="Symbol"/>
                        <a:buChar char=""/>
                        <a:tabLst>
                          <a:tab pos="457200" algn="l"/>
                        </a:tabLst>
                      </a:pPr>
                      <a:r>
                        <a:rPr lang="en-US" sz="1800" dirty="0">
                          <a:effectLst/>
                          <a:latin typeface="Times New Roman"/>
                          <a:ea typeface="Times New Roman"/>
                        </a:rPr>
                        <a:t>Severe burns</a:t>
                      </a:r>
                    </a:p>
                    <a:p>
                      <a:pPr marL="342900" marR="0" lvl="0" indent="-342900">
                        <a:lnSpc>
                          <a:spcPct val="115000"/>
                        </a:lnSpc>
                        <a:spcBef>
                          <a:spcPts val="0"/>
                        </a:spcBef>
                        <a:spcAft>
                          <a:spcPts val="0"/>
                        </a:spcAft>
                        <a:buFont typeface="Symbol"/>
                        <a:buChar char=""/>
                        <a:tabLst>
                          <a:tab pos="457200" algn="l"/>
                        </a:tabLst>
                      </a:pPr>
                      <a:r>
                        <a:rPr lang="en-US" sz="1800" dirty="0">
                          <a:effectLst/>
                          <a:latin typeface="Times New Roman"/>
                          <a:ea typeface="Times New Roman"/>
                        </a:rPr>
                        <a:t>Toxic-metabolic insults, including cancer chemotherapy and envenomation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4</a:t>
            </a:fld>
            <a:endParaRPr sz="1400"/>
          </a:p>
        </p:txBody>
      </p:sp>
      <p:pic>
        <p:nvPicPr>
          <p:cNvPr id="12" name="IMG_1625.jpeg"/>
          <p:cNvPicPr/>
          <p:nvPr/>
        </p:nvPicPr>
        <p:blipFill>
          <a:blip r:embed="rId2" cstate="print">
            <a:extLst/>
          </a:blip>
          <a:stretch>
            <a:fillRect/>
          </a:stretch>
        </p:blipFill>
        <p:spPr>
          <a:xfrm>
            <a:off x="1757626" y="335568"/>
            <a:ext cx="5431312" cy="5651501"/>
          </a:xfrm>
          <a:prstGeom prst="rect">
            <a:avLst/>
          </a:prstGeom>
          <a:ln w="12700">
            <a:miter lim="400000"/>
          </a:ln>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990600" y="2498725"/>
            <a:ext cx="7239000" cy="70802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Noninvasive Cardiac Imaging</a:t>
            </a:r>
          </a:p>
        </p:txBody>
      </p:sp>
      <p:sp>
        <p:nvSpPr>
          <p:cNvPr id="28675" name="Rectangle 3"/>
          <p:cNvSpPr>
            <a:spLocks noChangeArrowheads="1"/>
          </p:cNvSpPr>
          <p:nvPr/>
        </p:nvSpPr>
        <p:spPr bwMode="auto">
          <a:xfrm>
            <a:off x="0" y="381000"/>
            <a:ext cx="9144000" cy="1047750"/>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Initial and Serial Evaluation of the HF Patient</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42913" y="196850"/>
            <a:ext cx="8229600" cy="1143000"/>
          </a:xfrm>
        </p:spPr>
        <p:txBody>
          <a:bodyPr/>
          <a:lstStyle/>
          <a:p>
            <a:r>
              <a:rPr lang="en-US" b="1" smtClean="0">
                <a:solidFill>
                  <a:schemeClr val="accent2"/>
                </a:solidFill>
                <a:latin typeface="Garamond" pitchFamily="18" charset="0"/>
                <a:ea typeface="ＭＳ Ｐゴシック" pitchFamily="34" charset="-128"/>
              </a:rPr>
              <a:t>Noninvasive Cardiac Imaging</a:t>
            </a:r>
            <a:endParaRPr lang="en-US" smtClean="0">
              <a:ea typeface="ＭＳ Ｐゴシック" pitchFamily="34" charset="-128"/>
            </a:endParaRPr>
          </a:p>
        </p:txBody>
      </p:sp>
      <p:sp>
        <p:nvSpPr>
          <p:cNvPr id="29699" name="Content Placeholder 2"/>
          <p:cNvSpPr>
            <a:spLocks noGrp="1"/>
          </p:cNvSpPr>
          <p:nvPr>
            <p:ph idx="1"/>
          </p:nvPr>
        </p:nvSpPr>
        <p:spPr>
          <a:xfrm>
            <a:off x="1981200" y="1314450"/>
            <a:ext cx="7010400" cy="4705350"/>
          </a:xfrm>
        </p:spPr>
        <p:txBody>
          <a:bodyPr/>
          <a:lstStyle/>
          <a:p>
            <a:pPr marL="0" indent="0">
              <a:buFontTx/>
              <a:buNone/>
            </a:pPr>
            <a:r>
              <a:rPr lang="en-US" sz="1600" smtClean="0">
                <a:ea typeface="ＭＳ Ｐゴシック" pitchFamily="34" charset="-128"/>
              </a:rPr>
              <a:t>Patients with suspected or new-onset HF, or those presenting with acute decompensated HF, should undergo a chest x-ray to assess heart size and pulmonary congestion, and to detect alternative cardiac, pulmonary, and other diseases that may cause or contribute to the patients’ symptoms.</a:t>
            </a:r>
          </a:p>
          <a:p>
            <a:pPr marL="0" indent="0">
              <a:buFontTx/>
              <a:buNone/>
            </a:pPr>
            <a:endParaRPr lang="en-US" sz="1600" smtClean="0">
              <a:ea typeface="ＭＳ Ｐゴシック" pitchFamily="34" charset="-128"/>
            </a:endParaRPr>
          </a:p>
          <a:p>
            <a:pPr marL="0" indent="0">
              <a:buFontTx/>
              <a:buNone/>
            </a:pPr>
            <a:endParaRPr lang="en-US" sz="1600" smtClean="0">
              <a:ea typeface="ＭＳ Ｐゴシック" pitchFamily="34" charset="-128"/>
            </a:endParaRPr>
          </a:p>
          <a:p>
            <a:pPr marL="0" indent="0">
              <a:buFontTx/>
              <a:buNone/>
            </a:pPr>
            <a:r>
              <a:rPr lang="en-US" sz="1600" smtClean="0">
                <a:ea typeface="ＭＳ Ｐゴシック" pitchFamily="34" charset="-128"/>
              </a:rPr>
              <a:t>A 2-dimensional echocardiogram with Doppler should be performed during initial evaluation of patients presenting with HF to assess ventricular function, size, wall thickness, wall motion, and valve function.</a:t>
            </a:r>
          </a:p>
          <a:p>
            <a:pPr marL="0" indent="0">
              <a:buFontTx/>
              <a:buNone/>
            </a:pPr>
            <a:endParaRPr lang="en-US" sz="1800" smtClean="0">
              <a:ea typeface="ＭＳ Ｐゴシック" pitchFamily="34" charset="-128"/>
            </a:endParaRPr>
          </a:p>
          <a:p>
            <a:pPr marL="0" indent="0">
              <a:buFontTx/>
              <a:buNone/>
            </a:pPr>
            <a:endParaRPr lang="en-US" sz="1600" smtClean="0">
              <a:ea typeface="ＭＳ Ｐゴシック" pitchFamily="34" charset="-128"/>
            </a:endParaRPr>
          </a:p>
          <a:p>
            <a:pPr marL="0" indent="0">
              <a:buFontTx/>
              <a:buNone/>
            </a:pPr>
            <a:r>
              <a:rPr lang="en-US" sz="1600" smtClean="0">
                <a:ea typeface="ＭＳ Ｐゴシック" pitchFamily="34" charset="-128"/>
              </a:rPr>
              <a:t>Repeat measurement of EF and measurement of the severity of structural remodeling are useful to provide information in patients with HF who have had a significant change in clinical status; who have experienced or recovered from a clinical event; or who have received treatment, including GDMT, that might have had a significant effect on cardiac function; or who may be candidates for device therapy</a:t>
            </a:r>
            <a:r>
              <a:rPr lang="en-US" sz="1800" smtClean="0">
                <a:ea typeface="ＭＳ Ｐゴシック" pitchFamily="34" charset="-128"/>
              </a:rPr>
              <a:t>.</a:t>
            </a:r>
          </a:p>
        </p:txBody>
      </p:sp>
      <p:grpSp>
        <p:nvGrpSpPr>
          <p:cNvPr id="2" name="Group 95"/>
          <p:cNvGrpSpPr>
            <a:grpSpLocks/>
          </p:cNvGrpSpPr>
          <p:nvPr/>
        </p:nvGrpSpPr>
        <p:grpSpPr bwMode="auto">
          <a:xfrm>
            <a:off x="200025" y="1176338"/>
            <a:ext cx="1216025" cy="942975"/>
            <a:chOff x="3986" y="942"/>
            <a:chExt cx="766" cy="594"/>
          </a:xfrm>
        </p:grpSpPr>
        <p:sp>
          <p:nvSpPr>
            <p:cNvPr id="2972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972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9723"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2972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972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9726"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29727"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29728"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29729"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grpSp>
        <p:nvGrpSpPr>
          <p:cNvPr id="3" name="Group 95"/>
          <p:cNvGrpSpPr>
            <a:grpSpLocks/>
          </p:cNvGrpSpPr>
          <p:nvPr/>
        </p:nvGrpSpPr>
        <p:grpSpPr bwMode="auto">
          <a:xfrm>
            <a:off x="204788" y="2720975"/>
            <a:ext cx="1216025" cy="942975"/>
            <a:chOff x="3986" y="942"/>
            <a:chExt cx="766" cy="594"/>
          </a:xfrm>
        </p:grpSpPr>
        <p:sp>
          <p:nvSpPr>
            <p:cNvPr id="2971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971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9714"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2971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971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9717"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29718"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29719"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29720"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grpSp>
        <p:nvGrpSpPr>
          <p:cNvPr id="4" name="Group 95"/>
          <p:cNvGrpSpPr>
            <a:grpSpLocks/>
          </p:cNvGrpSpPr>
          <p:nvPr/>
        </p:nvGrpSpPr>
        <p:grpSpPr bwMode="auto">
          <a:xfrm>
            <a:off x="200025" y="4275138"/>
            <a:ext cx="1216025" cy="942975"/>
            <a:chOff x="3986" y="942"/>
            <a:chExt cx="766" cy="594"/>
          </a:xfrm>
        </p:grpSpPr>
        <p:sp>
          <p:nvSpPr>
            <p:cNvPr id="2970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970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9705"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2970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970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2970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2970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2971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2971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Noninvasive Cardiac Imaging </a:t>
            </a:r>
            <a:r>
              <a:rPr lang="en-US" sz="3600" b="1" smtClean="0">
                <a:solidFill>
                  <a:schemeClr val="accent2"/>
                </a:solidFill>
                <a:latin typeface="Garamond" pitchFamily="18" charset="0"/>
                <a:ea typeface="ＭＳ Ｐゴシック" pitchFamily="34" charset="-128"/>
              </a:rPr>
              <a:t>(cont.)</a:t>
            </a:r>
            <a:endParaRPr lang="en-US" sz="3600" smtClean="0">
              <a:ea typeface="ＭＳ Ｐゴシック" pitchFamily="34" charset="-128"/>
            </a:endParaRPr>
          </a:p>
        </p:txBody>
      </p:sp>
      <p:sp>
        <p:nvSpPr>
          <p:cNvPr id="30723" name="Content Placeholder 2"/>
          <p:cNvSpPr>
            <a:spLocks noGrp="1"/>
          </p:cNvSpPr>
          <p:nvPr>
            <p:ph idx="1"/>
          </p:nvPr>
        </p:nvSpPr>
        <p:spPr>
          <a:xfrm>
            <a:off x="1981200" y="1601788"/>
            <a:ext cx="6705600" cy="4438650"/>
          </a:xfrm>
        </p:spPr>
        <p:txBody>
          <a:bodyPr/>
          <a:lstStyle/>
          <a:p>
            <a:pPr marL="0" indent="0">
              <a:buFontTx/>
              <a:buNone/>
            </a:pPr>
            <a:r>
              <a:rPr lang="en-US" sz="2000" smtClean="0">
                <a:ea typeface="ＭＳ Ｐゴシック" pitchFamily="34" charset="-128"/>
              </a:rPr>
              <a:t>Noninvasive imaging to detect myocardial ischemia and viability is reasonable in patients presenting with de novo HF who have known CAD and no angina unless the patient is not eligible for revascularization of any kind.</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Viability assessment is reasonable in select situations when planning revascularization in HF patients with CAD.</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Radionuclide ventriculography or magnetic resonance imaging can be useful to assess LVEF and volume when echocardiography is inadequate.</a:t>
            </a:r>
          </a:p>
          <a:p>
            <a:pPr marL="0" indent="0">
              <a:buFontTx/>
              <a:buNone/>
            </a:pPr>
            <a:endParaRPr lang="en-US" sz="1800" smtClean="0">
              <a:ea typeface="ＭＳ Ｐゴシック" pitchFamily="34" charset="-128"/>
            </a:endParaRPr>
          </a:p>
        </p:txBody>
      </p:sp>
      <p:grpSp>
        <p:nvGrpSpPr>
          <p:cNvPr id="2" name="Group 9"/>
          <p:cNvGrpSpPr>
            <a:grpSpLocks/>
          </p:cNvGrpSpPr>
          <p:nvPr/>
        </p:nvGrpSpPr>
        <p:grpSpPr bwMode="auto">
          <a:xfrm>
            <a:off x="195263" y="1430338"/>
            <a:ext cx="1216025" cy="942975"/>
            <a:chOff x="6705600" y="2667000"/>
            <a:chExt cx="1216025" cy="942975"/>
          </a:xfrm>
        </p:grpSpPr>
        <p:grpSp>
          <p:nvGrpSpPr>
            <p:cNvPr id="3" name="Group 95"/>
            <p:cNvGrpSpPr>
              <a:grpSpLocks/>
            </p:cNvGrpSpPr>
            <p:nvPr/>
          </p:nvGrpSpPr>
          <p:grpSpPr bwMode="auto">
            <a:xfrm>
              <a:off x="6705600" y="2667000"/>
              <a:ext cx="1216025" cy="942975"/>
              <a:chOff x="3986" y="942"/>
              <a:chExt cx="766" cy="594"/>
            </a:xfrm>
          </p:grpSpPr>
          <p:sp>
            <p:nvSpPr>
              <p:cNvPr id="3074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075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075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075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0753"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30754"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30755"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30756"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30748" name="Freeform 289"/>
            <p:cNvSpPr>
              <a:spLocks/>
            </p:cNvSpPr>
            <p:nvPr/>
          </p:nvSpPr>
          <p:spPr bwMode="auto">
            <a:xfrm>
              <a:off x="7086600" y="3048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grpSp>
        <p:nvGrpSpPr>
          <p:cNvPr id="4" name="Group 9"/>
          <p:cNvGrpSpPr>
            <a:grpSpLocks/>
          </p:cNvGrpSpPr>
          <p:nvPr/>
        </p:nvGrpSpPr>
        <p:grpSpPr bwMode="auto">
          <a:xfrm>
            <a:off x="176213" y="4557713"/>
            <a:ext cx="1216025" cy="942975"/>
            <a:chOff x="6705600" y="2667000"/>
            <a:chExt cx="1216025" cy="942975"/>
          </a:xfrm>
        </p:grpSpPr>
        <p:grpSp>
          <p:nvGrpSpPr>
            <p:cNvPr id="5" name="Group 95"/>
            <p:cNvGrpSpPr>
              <a:grpSpLocks/>
            </p:cNvGrpSpPr>
            <p:nvPr/>
          </p:nvGrpSpPr>
          <p:grpSpPr bwMode="auto">
            <a:xfrm>
              <a:off x="6705600" y="2667000"/>
              <a:ext cx="1216025" cy="942975"/>
              <a:chOff x="3986" y="942"/>
              <a:chExt cx="766" cy="594"/>
            </a:xfrm>
          </p:grpSpPr>
          <p:sp>
            <p:nvSpPr>
              <p:cNvPr id="3073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074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074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074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0743"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30744"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30745"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30746"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30738" name="Freeform 289"/>
            <p:cNvSpPr>
              <a:spLocks/>
            </p:cNvSpPr>
            <p:nvPr/>
          </p:nvSpPr>
          <p:spPr bwMode="auto">
            <a:xfrm>
              <a:off x="7086600" y="3048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grpSp>
        <p:nvGrpSpPr>
          <p:cNvPr id="6" name="Group 8"/>
          <p:cNvGrpSpPr>
            <a:grpSpLocks/>
          </p:cNvGrpSpPr>
          <p:nvPr/>
        </p:nvGrpSpPr>
        <p:grpSpPr bwMode="auto">
          <a:xfrm>
            <a:off x="196850" y="3009900"/>
            <a:ext cx="1216025" cy="942975"/>
            <a:chOff x="3810000" y="2667000"/>
            <a:chExt cx="1216025" cy="942975"/>
          </a:xfrm>
        </p:grpSpPr>
        <p:grpSp>
          <p:nvGrpSpPr>
            <p:cNvPr id="7" name="Group 95"/>
            <p:cNvGrpSpPr>
              <a:grpSpLocks/>
            </p:cNvGrpSpPr>
            <p:nvPr/>
          </p:nvGrpSpPr>
          <p:grpSpPr bwMode="auto">
            <a:xfrm>
              <a:off x="3810000" y="2667000"/>
              <a:ext cx="1216025" cy="942975"/>
              <a:chOff x="3986" y="942"/>
              <a:chExt cx="766" cy="594"/>
            </a:xfrm>
          </p:grpSpPr>
          <p:sp>
            <p:nvSpPr>
              <p:cNvPr id="3072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073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073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073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0733"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30734"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30735"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30736"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30728"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Noninvasive Cardiac Imaging </a:t>
            </a:r>
            <a:r>
              <a:rPr lang="en-US" sz="3200" b="1" smtClean="0">
                <a:solidFill>
                  <a:schemeClr val="accent2"/>
                </a:solidFill>
                <a:latin typeface="Garamond" pitchFamily="18" charset="0"/>
                <a:ea typeface="ＭＳ Ｐゴシック" pitchFamily="34" charset="-128"/>
              </a:rPr>
              <a:t>(cont.)</a:t>
            </a:r>
            <a:endParaRPr lang="en-US" sz="3200" smtClean="0">
              <a:ea typeface="ＭＳ Ｐゴシック" pitchFamily="34" charset="-128"/>
            </a:endParaRPr>
          </a:p>
        </p:txBody>
      </p:sp>
      <p:sp>
        <p:nvSpPr>
          <p:cNvPr id="31747" name="Content Placeholder 2"/>
          <p:cNvSpPr>
            <a:spLocks noGrp="1"/>
          </p:cNvSpPr>
          <p:nvPr>
            <p:ph idx="1"/>
          </p:nvPr>
        </p:nvSpPr>
        <p:spPr>
          <a:xfrm>
            <a:off x="1828800" y="1828800"/>
            <a:ext cx="6934200" cy="4105275"/>
          </a:xfrm>
        </p:spPr>
        <p:txBody>
          <a:bodyPr/>
          <a:lstStyle/>
          <a:p>
            <a:pPr marL="0" indent="0">
              <a:buFontTx/>
              <a:buNone/>
            </a:pPr>
            <a:r>
              <a:rPr lang="en-US" sz="2400" smtClean="0">
                <a:ea typeface="ＭＳ Ｐゴシック" pitchFamily="34" charset="-128"/>
              </a:rPr>
              <a:t>Magnetic resonance imaging is reasonable when assessing myocardial infiltrative processes or scar burden.</a:t>
            </a:r>
          </a:p>
          <a:p>
            <a:pPr marL="0" indent="0">
              <a:buFontTx/>
              <a:buNone/>
            </a:pPr>
            <a:endParaRPr lang="en-US" sz="2400" smtClean="0">
              <a:ea typeface="ＭＳ Ｐゴシック" pitchFamily="34" charset="-128"/>
            </a:endParaRPr>
          </a:p>
          <a:p>
            <a:pPr marL="0" indent="0">
              <a:buFontTx/>
              <a:buNone/>
            </a:pPr>
            <a:r>
              <a:rPr lang="en-US" sz="2400" smtClean="0">
                <a:ea typeface="ＭＳ Ｐゴシック" pitchFamily="34" charset="-128"/>
              </a:rPr>
              <a:t>Routine repeat measurement of LV function assessment in the absence of clinical status change or treatment interventions </a:t>
            </a:r>
            <a:r>
              <a:rPr lang="en-US" sz="2400" smtClean="0">
                <a:solidFill>
                  <a:srgbClr val="FF0000"/>
                </a:solidFill>
                <a:ea typeface="ＭＳ Ｐゴシック" pitchFamily="34" charset="-128"/>
              </a:rPr>
              <a:t>should not </a:t>
            </a:r>
            <a:r>
              <a:rPr lang="en-US" sz="2400" smtClean="0">
                <a:ea typeface="ＭＳ Ｐゴシック" pitchFamily="34" charset="-128"/>
              </a:rPr>
              <a:t>be performed.</a:t>
            </a:r>
          </a:p>
        </p:txBody>
      </p:sp>
      <p:grpSp>
        <p:nvGrpSpPr>
          <p:cNvPr id="2" name="Group 6"/>
          <p:cNvGrpSpPr>
            <a:grpSpLocks/>
          </p:cNvGrpSpPr>
          <p:nvPr/>
        </p:nvGrpSpPr>
        <p:grpSpPr bwMode="auto">
          <a:xfrm>
            <a:off x="165100" y="3449638"/>
            <a:ext cx="1216025" cy="942975"/>
            <a:chOff x="3810000" y="4953000"/>
            <a:chExt cx="1216025" cy="942975"/>
          </a:xfrm>
        </p:grpSpPr>
        <p:grpSp>
          <p:nvGrpSpPr>
            <p:cNvPr id="3" name="Group 95"/>
            <p:cNvGrpSpPr>
              <a:grpSpLocks/>
            </p:cNvGrpSpPr>
            <p:nvPr/>
          </p:nvGrpSpPr>
          <p:grpSpPr bwMode="auto">
            <a:xfrm>
              <a:off x="3810000" y="4953000"/>
              <a:ext cx="1216025" cy="942975"/>
              <a:chOff x="3986" y="942"/>
              <a:chExt cx="766" cy="594"/>
            </a:xfrm>
          </p:grpSpPr>
          <p:sp>
            <p:nvSpPr>
              <p:cNvPr id="3176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176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176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176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1767"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31768"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31769"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31770"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31762" name="WordArt 622"/>
            <p:cNvSpPr>
              <a:spLocks noChangeArrowheads="1" noChangeShapeType="1" noTextEdit="1"/>
            </p:cNvSpPr>
            <p:nvPr/>
          </p:nvSpPr>
          <p:spPr bwMode="auto">
            <a:xfrm>
              <a:off x="4800600" y="5334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
        <p:nvSpPr>
          <p:cNvPr id="31749" name="TextBox 1"/>
          <p:cNvSpPr txBox="1">
            <a:spLocks noChangeArrowheads="1"/>
          </p:cNvSpPr>
          <p:nvPr/>
        </p:nvSpPr>
        <p:spPr bwMode="auto">
          <a:xfrm>
            <a:off x="139700" y="4497388"/>
            <a:ext cx="1262063" cy="369887"/>
          </a:xfrm>
          <a:prstGeom prst="rect">
            <a:avLst/>
          </a:prstGeom>
          <a:noFill/>
          <a:ln w="9525">
            <a:noFill/>
            <a:miter lim="800000"/>
            <a:headEnd/>
            <a:tailEnd/>
          </a:ln>
        </p:spPr>
        <p:txBody>
          <a:bodyPr wrap="none">
            <a:spAutoFit/>
          </a:bodyPr>
          <a:lstStyle/>
          <a:p>
            <a:r>
              <a:rPr lang="en-US"/>
              <a:t>No Benefit</a:t>
            </a:r>
          </a:p>
        </p:txBody>
      </p:sp>
      <p:grpSp>
        <p:nvGrpSpPr>
          <p:cNvPr id="4" name="Group 8"/>
          <p:cNvGrpSpPr>
            <a:grpSpLocks/>
          </p:cNvGrpSpPr>
          <p:nvPr/>
        </p:nvGrpSpPr>
        <p:grpSpPr bwMode="auto">
          <a:xfrm>
            <a:off x="196850" y="1635125"/>
            <a:ext cx="1216025" cy="942975"/>
            <a:chOff x="3810000" y="2667000"/>
            <a:chExt cx="1216025" cy="942975"/>
          </a:xfrm>
        </p:grpSpPr>
        <p:grpSp>
          <p:nvGrpSpPr>
            <p:cNvPr id="5" name="Group 95"/>
            <p:cNvGrpSpPr>
              <a:grpSpLocks/>
            </p:cNvGrpSpPr>
            <p:nvPr/>
          </p:nvGrpSpPr>
          <p:grpSpPr bwMode="auto">
            <a:xfrm>
              <a:off x="3810000" y="2667000"/>
              <a:ext cx="1216025" cy="942975"/>
              <a:chOff x="3986" y="942"/>
              <a:chExt cx="766" cy="594"/>
            </a:xfrm>
          </p:grpSpPr>
          <p:sp>
            <p:nvSpPr>
              <p:cNvPr id="3175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175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175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175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1757"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31758"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31759"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31760"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31752"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9525"/>
            <a:ext cx="8229600" cy="1143000"/>
          </a:xfrm>
        </p:spPr>
        <p:txBody>
          <a:bodyPr/>
          <a:lstStyle/>
          <a:p>
            <a:r>
              <a:rPr lang="en-US" sz="3200" b="1" smtClean="0">
                <a:solidFill>
                  <a:schemeClr val="accent2"/>
                </a:solidFill>
                <a:latin typeface="Garamond" pitchFamily="18" charset="0"/>
                <a:ea typeface="ＭＳ Ｐゴシック" pitchFamily="34" charset="-128"/>
              </a:rPr>
              <a:t>Recommendations for Noninvasive Imaging</a:t>
            </a:r>
            <a:endParaRPr lang="en-US" sz="3200" smtClean="0">
              <a:ea typeface="ＭＳ Ｐゴシック" pitchFamily="34" charset="-128"/>
            </a:endParaRPr>
          </a:p>
        </p:txBody>
      </p:sp>
      <p:graphicFrame>
        <p:nvGraphicFramePr>
          <p:cNvPr id="3" name="Table 2"/>
          <p:cNvGraphicFramePr>
            <a:graphicFrameLocks noGrp="1"/>
          </p:cNvGraphicFramePr>
          <p:nvPr/>
        </p:nvGraphicFramePr>
        <p:xfrm>
          <a:off x="152400" y="914400"/>
          <a:ext cx="8839200" cy="5096026"/>
        </p:xfrm>
        <a:graphic>
          <a:graphicData uri="http://schemas.openxmlformats.org/drawingml/2006/table">
            <a:tbl>
              <a:tblPr firstRow="1" firstCol="1" lastRow="1" lastCol="1" bandRow="1" bandCol="1"/>
              <a:tblGrid>
                <a:gridCol w="6244012"/>
                <a:gridCol w="1297594"/>
                <a:gridCol w="1297594"/>
              </a:tblGrid>
              <a:tr h="388229">
                <a:tc>
                  <a:txBody>
                    <a:bodyPr/>
                    <a:lstStyle/>
                    <a:p>
                      <a:pPr marL="0" marR="0" algn="ctr">
                        <a:lnSpc>
                          <a:spcPct val="115000"/>
                        </a:lnSpc>
                        <a:spcBef>
                          <a:spcPts val="0"/>
                        </a:spcBef>
                        <a:spcAft>
                          <a:spcPts val="0"/>
                        </a:spcAft>
                      </a:pPr>
                      <a:r>
                        <a:rPr lang="en-US" sz="1600" b="1" dirty="0">
                          <a:effectLst/>
                          <a:latin typeface="Times New Roman"/>
                          <a:ea typeface="MS Mincho"/>
                        </a:rPr>
                        <a:t>Recommendation </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a:effectLst/>
                          <a:latin typeface="Times New Roman"/>
                          <a:ea typeface="MS Mincho"/>
                        </a:rPr>
                        <a:t>COR</a:t>
                      </a:r>
                      <a:endParaRPr lang="en-US" sz="160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a:effectLst/>
                          <a:latin typeface="Times New Roman"/>
                          <a:ea typeface="MS Mincho"/>
                        </a:rPr>
                        <a:t>LOE</a:t>
                      </a:r>
                      <a:endParaRPr lang="en-US" sz="160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60812">
                <a:tc>
                  <a:txBody>
                    <a:bodyPr/>
                    <a:lstStyle/>
                    <a:p>
                      <a:pPr marL="0" marR="0">
                        <a:lnSpc>
                          <a:spcPct val="115000"/>
                        </a:lnSpc>
                        <a:spcBef>
                          <a:spcPts val="0"/>
                        </a:spcBef>
                        <a:spcAft>
                          <a:spcPts val="0"/>
                        </a:spcAft>
                      </a:pPr>
                      <a:r>
                        <a:rPr lang="en-US" sz="1600" dirty="0">
                          <a:effectLst/>
                          <a:latin typeface="Times New Roman"/>
                          <a:ea typeface="MS Mincho"/>
                        </a:rPr>
                        <a:t>Patients with suspected, acute, or new-onset HF should undergo a chest </a:t>
                      </a:r>
                      <a:r>
                        <a:rPr lang="en-US" sz="1600" dirty="0" smtClean="0">
                          <a:effectLst/>
                          <a:latin typeface="Times New Roman"/>
                          <a:ea typeface="MS Mincho"/>
                        </a:rPr>
                        <a:t>x-ray</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MS Mincho"/>
                        </a:rPr>
                        <a:t>I</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dirty="0">
                          <a:effectLst/>
                          <a:latin typeface="Times New Roman"/>
                          <a:ea typeface="MS Mincho"/>
                        </a:rPr>
                        <a:t>C</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60812">
                <a:tc>
                  <a:txBody>
                    <a:bodyPr/>
                    <a:lstStyle/>
                    <a:p>
                      <a:pPr marL="0" marR="0">
                        <a:lnSpc>
                          <a:spcPct val="115000"/>
                        </a:lnSpc>
                        <a:spcBef>
                          <a:spcPts val="0"/>
                        </a:spcBef>
                        <a:spcAft>
                          <a:spcPts val="0"/>
                        </a:spcAft>
                      </a:pPr>
                      <a:r>
                        <a:rPr lang="en-US" sz="1600" dirty="0">
                          <a:effectLst/>
                          <a:latin typeface="Times New Roman"/>
                          <a:ea typeface="MS Mincho"/>
                        </a:rPr>
                        <a:t>A 2-dimensional echocardiogram with Doppler should be performed for initial evaluation of HF</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MS Mincho"/>
                        </a:rPr>
                        <a:t>I</a:t>
                      </a:r>
                      <a:endParaRPr lang="en-US" sz="160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dirty="0">
                          <a:effectLst/>
                          <a:latin typeface="Times New Roman"/>
                          <a:ea typeface="MS Mincho"/>
                        </a:rPr>
                        <a:t>C</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841218">
                <a:tc>
                  <a:txBody>
                    <a:bodyPr/>
                    <a:lstStyle/>
                    <a:p>
                      <a:pPr marL="0" marR="0">
                        <a:lnSpc>
                          <a:spcPct val="115000"/>
                        </a:lnSpc>
                        <a:spcBef>
                          <a:spcPts val="0"/>
                        </a:spcBef>
                        <a:spcAft>
                          <a:spcPts val="0"/>
                        </a:spcAft>
                      </a:pPr>
                      <a:r>
                        <a:rPr lang="en-US" sz="1600" dirty="0">
                          <a:effectLst/>
                          <a:latin typeface="Times New Roman"/>
                          <a:ea typeface="MS Mincho"/>
                        </a:rPr>
                        <a:t>Repeat measurement of EF is useful in patients with HF who have had a significant change in clinical status or received treatment that might </a:t>
                      </a:r>
                      <a:r>
                        <a:rPr lang="en-US" sz="1600" dirty="0" smtClean="0">
                          <a:effectLst/>
                          <a:latin typeface="Times New Roman"/>
                          <a:ea typeface="MS Mincho"/>
                        </a:rPr>
                        <a:t>affect cardiac </a:t>
                      </a:r>
                      <a:r>
                        <a:rPr lang="en-US" sz="1600" dirty="0">
                          <a:effectLst/>
                          <a:latin typeface="Times New Roman"/>
                          <a:ea typeface="MS Mincho"/>
                        </a:rPr>
                        <a:t>function, or for consideration of device therapy</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MS Mincho"/>
                        </a:rPr>
                        <a:t>I</a:t>
                      </a:r>
                      <a:endParaRPr lang="en-US" sz="160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dirty="0">
                          <a:effectLst/>
                          <a:latin typeface="Times New Roman"/>
                          <a:ea typeface="MS Mincho"/>
                        </a:rPr>
                        <a:t>C</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60812">
                <a:tc>
                  <a:txBody>
                    <a:bodyPr/>
                    <a:lstStyle/>
                    <a:p>
                      <a:pPr marL="0" marR="0">
                        <a:lnSpc>
                          <a:spcPct val="115000"/>
                        </a:lnSpc>
                        <a:spcBef>
                          <a:spcPts val="0"/>
                        </a:spcBef>
                        <a:spcAft>
                          <a:spcPts val="0"/>
                        </a:spcAft>
                      </a:pPr>
                      <a:r>
                        <a:rPr lang="en-US" sz="1600" dirty="0">
                          <a:effectLst/>
                          <a:latin typeface="Times New Roman"/>
                          <a:ea typeface="MS Mincho"/>
                        </a:rPr>
                        <a:t>Noninvasive imaging to detect myocardial ischemia and viability is reasonable in HF and CAD</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err="1">
                          <a:effectLst/>
                          <a:latin typeface="Times New Roman"/>
                          <a:ea typeface="MS Mincho"/>
                        </a:rPr>
                        <a:t>IIa</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dirty="0">
                          <a:effectLst/>
                          <a:latin typeface="Times New Roman"/>
                          <a:ea typeface="MS Mincho"/>
                        </a:rPr>
                        <a:t>C</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60812">
                <a:tc>
                  <a:txBody>
                    <a:bodyPr/>
                    <a:lstStyle/>
                    <a:p>
                      <a:pPr marL="0" marR="0">
                        <a:lnSpc>
                          <a:spcPct val="115000"/>
                        </a:lnSpc>
                        <a:spcBef>
                          <a:spcPts val="0"/>
                        </a:spcBef>
                        <a:spcAft>
                          <a:spcPts val="0"/>
                        </a:spcAft>
                      </a:pPr>
                      <a:r>
                        <a:rPr lang="en-US" sz="1600" dirty="0">
                          <a:effectLst/>
                          <a:latin typeface="Times New Roman"/>
                          <a:ea typeface="MS Mincho"/>
                        </a:rPr>
                        <a:t>Viability assessment is reasonable </a:t>
                      </a:r>
                      <a:r>
                        <a:rPr lang="en-US" sz="1600" dirty="0" smtClean="0">
                          <a:effectLst/>
                          <a:latin typeface="Times New Roman"/>
                          <a:ea typeface="MS Mincho"/>
                        </a:rPr>
                        <a:t>before revascularization </a:t>
                      </a:r>
                      <a:r>
                        <a:rPr lang="en-US" sz="1600" dirty="0">
                          <a:effectLst/>
                          <a:latin typeface="Times New Roman"/>
                          <a:ea typeface="MS Mincho"/>
                        </a:rPr>
                        <a:t>in HF patients with CAD</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err="1">
                          <a:effectLst/>
                          <a:latin typeface="Times New Roman"/>
                          <a:ea typeface="MS Mincho"/>
                        </a:rPr>
                        <a:t>IIa</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dirty="0">
                          <a:effectLst/>
                          <a:latin typeface="Times New Roman"/>
                          <a:ea typeface="MS Mincho"/>
                        </a:rPr>
                        <a:t>B  </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60812">
                <a:tc>
                  <a:txBody>
                    <a:bodyPr/>
                    <a:lstStyle/>
                    <a:p>
                      <a:pPr marL="0" marR="0">
                        <a:lnSpc>
                          <a:spcPct val="115000"/>
                        </a:lnSpc>
                        <a:spcBef>
                          <a:spcPts val="0"/>
                        </a:spcBef>
                        <a:spcAft>
                          <a:spcPts val="0"/>
                        </a:spcAft>
                      </a:pPr>
                      <a:r>
                        <a:rPr lang="en-US" sz="1600" dirty="0">
                          <a:effectLst/>
                          <a:latin typeface="Times New Roman"/>
                          <a:ea typeface="MS Mincho"/>
                        </a:rPr>
                        <a:t>Radionuclide </a:t>
                      </a:r>
                      <a:r>
                        <a:rPr lang="en-US" sz="1600" dirty="0" err="1">
                          <a:effectLst/>
                          <a:latin typeface="Times New Roman"/>
                          <a:ea typeface="MS Mincho"/>
                        </a:rPr>
                        <a:t>ventriculography</a:t>
                      </a:r>
                      <a:r>
                        <a:rPr lang="en-US" sz="1600" dirty="0">
                          <a:effectLst/>
                          <a:latin typeface="Times New Roman"/>
                          <a:ea typeface="MS Mincho"/>
                        </a:rPr>
                        <a:t> or MRI can be useful to assess LVEF and </a:t>
                      </a:r>
                      <a:r>
                        <a:rPr lang="en-US" sz="1600" dirty="0" smtClean="0">
                          <a:effectLst/>
                          <a:latin typeface="Times New Roman"/>
                          <a:ea typeface="MS Mincho"/>
                        </a:rPr>
                        <a:t>volume </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err="1">
                          <a:effectLst/>
                          <a:latin typeface="Times New Roman"/>
                          <a:ea typeface="MS Mincho"/>
                        </a:rPr>
                        <a:t>IIa</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dirty="0">
                          <a:effectLst/>
                          <a:latin typeface="Times New Roman"/>
                          <a:ea typeface="MS Mincho"/>
                        </a:rPr>
                        <a:t>C</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01557">
                <a:tc>
                  <a:txBody>
                    <a:bodyPr/>
                    <a:lstStyle/>
                    <a:p>
                      <a:pPr marL="0" marR="0">
                        <a:lnSpc>
                          <a:spcPct val="115000"/>
                        </a:lnSpc>
                        <a:spcBef>
                          <a:spcPts val="0"/>
                        </a:spcBef>
                        <a:spcAft>
                          <a:spcPts val="0"/>
                        </a:spcAft>
                      </a:pPr>
                      <a:r>
                        <a:rPr lang="en-US" sz="1600" dirty="0">
                          <a:effectLst/>
                          <a:latin typeface="Times New Roman"/>
                          <a:ea typeface="MS Mincho"/>
                        </a:rPr>
                        <a:t>MRI is reasonable when assessing myocardial infiltration or scar </a:t>
                      </a:r>
                      <a:endParaRPr lang="en-US" sz="1600" dirty="0">
                        <a:effectLst/>
                        <a:latin typeface="Times New Roman"/>
                        <a:ea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err="1">
                          <a:effectLst/>
                          <a:latin typeface="Times New Roman"/>
                          <a:ea typeface="MS Mincho"/>
                        </a:rPr>
                        <a:t>IIa</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dirty="0">
                          <a:effectLst/>
                          <a:latin typeface="Times New Roman"/>
                          <a:ea typeface="MS Mincho"/>
                        </a:rPr>
                        <a:t>B </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60812">
                <a:tc>
                  <a:txBody>
                    <a:bodyPr/>
                    <a:lstStyle/>
                    <a:p>
                      <a:pPr marL="0" marR="0">
                        <a:lnSpc>
                          <a:spcPct val="115000"/>
                        </a:lnSpc>
                        <a:spcBef>
                          <a:spcPts val="0"/>
                        </a:spcBef>
                        <a:spcAft>
                          <a:spcPts val="0"/>
                        </a:spcAft>
                      </a:pPr>
                      <a:r>
                        <a:rPr lang="en-US" sz="1600" dirty="0">
                          <a:solidFill>
                            <a:srgbClr val="000000"/>
                          </a:solidFill>
                          <a:effectLst/>
                          <a:latin typeface="Times New Roman"/>
                          <a:ea typeface="Calibri"/>
                        </a:rPr>
                        <a:t>R</a:t>
                      </a:r>
                      <a:r>
                        <a:rPr lang="en-US" sz="1600" dirty="0">
                          <a:effectLst/>
                          <a:latin typeface="Times New Roman"/>
                          <a:ea typeface="Times New Roman"/>
                        </a:rPr>
                        <a:t>outine repeat measurement of LV function assessment should not be performed</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MS Mincho"/>
                        </a:rPr>
                        <a:t>III: No Benefit</a:t>
                      </a:r>
                      <a:endParaRPr lang="en-US" sz="160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600" dirty="0" smtClean="0">
                          <a:effectLst/>
                          <a:latin typeface="Times New Roman"/>
                          <a:ea typeface="Times New Roman"/>
                        </a:rPr>
                        <a:t>B</a:t>
                      </a:r>
                      <a:endParaRPr lang="en-US" sz="1600" dirty="0">
                        <a:effectLst/>
                        <a:latin typeface="Times New Roman"/>
                        <a:ea typeface="Times New Roman"/>
                      </a:endParaRPr>
                    </a:p>
                  </a:txBody>
                  <a:tcPr marL="68585" marR="685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990600" y="2498725"/>
            <a:ext cx="7239000" cy="70802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Invasive Evaluation</a:t>
            </a:r>
          </a:p>
        </p:txBody>
      </p:sp>
      <p:sp>
        <p:nvSpPr>
          <p:cNvPr id="33795" name="Rectangle 3"/>
          <p:cNvSpPr>
            <a:spLocks noChangeArrowheads="1"/>
          </p:cNvSpPr>
          <p:nvPr/>
        </p:nvSpPr>
        <p:spPr bwMode="auto">
          <a:xfrm>
            <a:off x="0" y="381000"/>
            <a:ext cx="9144000" cy="1047750"/>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Initial and Serial Evaluation of the HF Patient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Invasive Evaluation</a:t>
            </a:r>
            <a:endParaRPr lang="en-US" smtClean="0">
              <a:ea typeface="ＭＳ Ｐゴシック" pitchFamily="34" charset="-128"/>
            </a:endParaRPr>
          </a:p>
        </p:txBody>
      </p:sp>
      <p:sp>
        <p:nvSpPr>
          <p:cNvPr id="34819" name="Content Placeholder 2"/>
          <p:cNvSpPr>
            <a:spLocks noGrp="1"/>
          </p:cNvSpPr>
          <p:nvPr>
            <p:ph idx="1"/>
          </p:nvPr>
        </p:nvSpPr>
        <p:spPr>
          <a:xfrm>
            <a:off x="1905000" y="1219200"/>
            <a:ext cx="6934200" cy="3730625"/>
          </a:xfrm>
        </p:spPr>
        <p:txBody>
          <a:bodyPr/>
          <a:lstStyle/>
          <a:p>
            <a:pPr marL="0" indent="0">
              <a:buFontTx/>
              <a:buNone/>
            </a:pPr>
            <a:r>
              <a:rPr lang="en-US" sz="1800" smtClean="0">
                <a:ea typeface="ＭＳ Ｐゴシック" pitchFamily="34" charset="-128"/>
              </a:rPr>
              <a:t>Invasive hemodynamic monitoring with a pulmonary artery catheter should be performed to guide therapy in patients who have respiratory distress or clinical evidence of impaired perfusion in whom the adequacy or excess of intracardiac filling pressures cannot be determined from clinical assessment. </a:t>
            </a:r>
          </a:p>
          <a:p>
            <a:pPr marL="0" indent="0">
              <a:buFontTx/>
              <a:buNone/>
            </a:pPr>
            <a:endParaRPr lang="en-US" sz="1800" smtClean="0">
              <a:ea typeface="ＭＳ Ｐゴシック" pitchFamily="34" charset="-128"/>
            </a:endParaRPr>
          </a:p>
          <a:p>
            <a:pPr marL="0" indent="0">
              <a:buFontTx/>
              <a:buNone/>
            </a:pPr>
            <a:r>
              <a:rPr lang="en-US" sz="1800" smtClean="0">
                <a:ea typeface="ＭＳ Ｐゴシック" pitchFamily="34" charset="-128"/>
              </a:rPr>
              <a:t>Invasive hemodynamic monitoring can be useful for carefully selected patients with acute HF who have persistent symptoms despite empiric adjustment of standard therapies and </a:t>
            </a:r>
          </a:p>
          <a:p>
            <a:pPr marL="400050" lvl="1" indent="0">
              <a:buFontTx/>
              <a:buNone/>
            </a:pPr>
            <a:r>
              <a:rPr lang="en-US" sz="1800" smtClean="0">
                <a:ea typeface="ＭＳ Ｐゴシック" pitchFamily="34" charset="-128"/>
              </a:rPr>
              <a:t>a. whose fluid status, perfusion, or systemic or pulmonary vascular resistance is uncertain;</a:t>
            </a:r>
          </a:p>
          <a:p>
            <a:pPr marL="400050" lvl="1" indent="0">
              <a:buFontTx/>
              <a:buNone/>
            </a:pPr>
            <a:r>
              <a:rPr lang="en-US" sz="1800" smtClean="0">
                <a:ea typeface="ＭＳ Ｐゴシック" pitchFamily="34" charset="-128"/>
              </a:rPr>
              <a:t>b. whose systolic pressure remains low, or is associated with symptoms, despite initial therapy;</a:t>
            </a:r>
          </a:p>
          <a:p>
            <a:pPr marL="400050" lvl="1" indent="0">
              <a:buFontTx/>
              <a:buNone/>
            </a:pPr>
            <a:r>
              <a:rPr lang="en-US" sz="1800" smtClean="0">
                <a:ea typeface="ＭＳ Ｐゴシック" pitchFamily="34" charset="-128"/>
              </a:rPr>
              <a:t>c. whose renal function is worsening with therapy;</a:t>
            </a:r>
          </a:p>
          <a:p>
            <a:pPr marL="400050" lvl="1" indent="0">
              <a:buFontTx/>
              <a:buNone/>
            </a:pPr>
            <a:r>
              <a:rPr lang="en-US" sz="1800" smtClean="0">
                <a:ea typeface="ＭＳ Ｐゴシック" pitchFamily="34" charset="-128"/>
              </a:rPr>
              <a:t>d. who require parenteral vasoactive agents; or</a:t>
            </a:r>
          </a:p>
          <a:p>
            <a:pPr marL="400050" lvl="1" indent="0">
              <a:buFontTx/>
              <a:buNone/>
            </a:pPr>
            <a:r>
              <a:rPr lang="en-US" sz="1800" smtClean="0">
                <a:ea typeface="ＭＳ Ｐゴシック" pitchFamily="34" charset="-128"/>
              </a:rPr>
              <a:t>e. who may need consideration for MCS or transplantation.</a:t>
            </a:r>
          </a:p>
          <a:p>
            <a:pPr marL="0" indent="0">
              <a:buFontTx/>
              <a:buNone/>
            </a:pPr>
            <a:endParaRPr lang="en-US" sz="1800" smtClean="0">
              <a:ea typeface="ＭＳ Ｐゴシック" pitchFamily="34" charset="-128"/>
            </a:endParaRPr>
          </a:p>
        </p:txBody>
      </p:sp>
      <p:grpSp>
        <p:nvGrpSpPr>
          <p:cNvPr id="2" name="Group 95"/>
          <p:cNvGrpSpPr>
            <a:grpSpLocks/>
          </p:cNvGrpSpPr>
          <p:nvPr/>
        </p:nvGrpSpPr>
        <p:grpSpPr bwMode="auto">
          <a:xfrm>
            <a:off x="169863" y="1089025"/>
            <a:ext cx="1216025" cy="942975"/>
            <a:chOff x="3986" y="942"/>
            <a:chExt cx="766" cy="594"/>
          </a:xfrm>
        </p:grpSpPr>
        <p:sp>
          <p:nvSpPr>
            <p:cNvPr id="3483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483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4834"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3483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483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4837"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34838"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34839"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34840"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grpSp>
        <p:nvGrpSpPr>
          <p:cNvPr id="3" name="Group 9"/>
          <p:cNvGrpSpPr>
            <a:grpSpLocks/>
          </p:cNvGrpSpPr>
          <p:nvPr/>
        </p:nvGrpSpPr>
        <p:grpSpPr bwMode="auto">
          <a:xfrm>
            <a:off x="195263" y="2889250"/>
            <a:ext cx="1216025" cy="942975"/>
            <a:chOff x="6705600" y="2667000"/>
            <a:chExt cx="1216025" cy="942975"/>
          </a:xfrm>
        </p:grpSpPr>
        <p:grpSp>
          <p:nvGrpSpPr>
            <p:cNvPr id="4" name="Group 95"/>
            <p:cNvGrpSpPr>
              <a:grpSpLocks/>
            </p:cNvGrpSpPr>
            <p:nvPr/>
          </p:nvGrpSpPr>
          <p:grpSpPr bwMode="auto">
            <a:xfrm>
              <a:off x="6705600" y="2667000"/>
              <a:ext cx="1216025" cy="942975"/>
              <a:chOff x="3986" y="942"/>
              <a:chExt cx="766" cy="594"/>
            </a:xfrm>
          </p:grpSpPr>
          <p:sp>
            <p:nvSpPr>
              <p:cNvPr id="3482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482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482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482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482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3482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3483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3483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34823" name="Freeform 289"/>
            <p:cNvSpPr>
              <a:spLocks/>
            </p:cNvSpPr>
            <p:nvPr/>
          </p:nvSpPr>
          <p:spPr bwMode="auto">
            <a:xfrm>
              <a:off x="7086600" y="3048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Invasive Evaluation </a:t>
            </a:r>
            <a:r>
              <a:rPr lang="en-US" sz="3600" b="1" smtClean="0">
                <a:solidFill>
                  <a:schemeClr val="accent2"/>
                </a:solidFill>
                <a:latin typeface="Garamond" pitchFamily="18" charset="0"/>
                <a:ea typeface="ＭＳ Ｐゴシック" pitchFamily="34" charset="-128"/>
              </a:rPr>
              <a:t>(cont.)</a:t>
            </a:r>
            <a:endParaRPr lang="en-US" sz="3600" smtClean="0">
              <a:ea typeface="ＭＳ Ｐゴシック" pitchFamily="34" charset="-128"/>
            </a:endParaRPr>
          </a:p>
        </p:txBody>
      </p:sp>
      <p:sp>
        <p:nvSpPr>
          <p:cNvPr id="35843" name="Content Placeholder 2"/>
          <p:cNvSpPr>
            <a:spLocks noGrp="1"/>
          </p:cNvSpPr>
          <p:nvPr>
            <p:ph idx="1"/>
          </p:nvPr>
        </p:nvSpPr>
        <p:spPr>
          <a:xfrm>
            <a:off x="1905000" y="1560513"/>
            <a:ext cx="6858000" cy="3516312"/>
          </a:xfrm>
        </p:spPr>
        <p:txBody>
          <a:bodyPr/>
          <a:lstStyle/>
          <a:p>
            <a:pPr marL="0" indent="0">
              <a:buFontTx/>
              <a:buNone/>
            </a:pPr>
            <a:endParaRPr lang="en-US" sz="1600" smtClean="0">
              <a:ea typeface="ＭＳ Ｐゴシック" pitchFamily="34" charset="-128"/>
            </a:endParaRPr>
          </a:p>
          <a:p>
            <a:pPr marL="0" indent="0">
              <a:buFontTx/>
              <a:buNone/>
            </a:pPr>
            <a:r>
              <a:rPr lang="en-US" sz="2000" smtClean="0">
                <a:ea typeface="ＭＳ Ｐゴシック" pitchFamily="34" charset="-128"/>
              </a:rPr>
              <a:t>When ischemia may be contributing to HF, coronary arteriography is reasonable for patients eligible for revascularization. </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Endomyocardial biopsy can be useful in patients presenting with HF when a specific diagnosis is suspected that would influence therapy. </a:t>
            </a:r>
          </a:p>
        </p:txBody>
      </p:sp>
      <p:grpSp>
        <p:nvGrpSpPr>
          <p:cNvPr id="2" name="Group 9"/>
          <p:cNvGrpSpPr>
            <a:grpSpLocks/>
          </p:cNvGrpSpPr>
          <p:nvPr/>
        </p:nvGrpSpPr>
        <p:grpSpPr bwMode="auto">
          <a:xfrm>
            <a:off x="311150" y="1917700"/>
            <a:ext cx="1216025" cy="942975"/>
            <a:chOff x="6705600" y="2667000"/>
            <a:chExt cx="1216025" cy="942975"/>
          </a:xfrm>
        </p:grpSpPr>
        <p:grpSp>
          <p:nvGrpSpPr>
            <p:cNvPr id="3" name="Group 95"/>
            <p:cNvGrpSpPr>
              <a:grpSpLocks/>
            </p:cNvGrpSpPr>
            <p:nvPr/>
          </p:nvGrpSpPr>
          <p:grpSpPr bwMode="auto">
            <a:xfrm>
              <a:off x="6705600" y="2667000"/>
              <a:ext cx="1216025" cy="942975"/>
              <a:chOff x="3986" y="942"/>
              <a:chExt cx="766" cy="594"/>
            </a:xfrm>
          </p:grpSpPr>
          <p:sp>
            <p:nvSpPr>
              <p:cNvPr id="3585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585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586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586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5862"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35863"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35864"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35865"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35857" name="Freeform 289"/>
            <p:cNvSpPr>
              <a:spLocks/>
            </p:cNvSpPr>
            <p:nvPr/>
          </p:nvSpPr>
          <p:spPr bwMode="auto">
            <a:xfrm>
              <a:off x="7086600" y="3048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grpSp>
        <p:nvGrpSpPr>
          <p:cNvPr id="4" name="Group 9"/>
          <p:cNvGrpSpPr>
            <a:grpSpLocks/>
          </p:cNvGrpSpPr>
          <p:nvPr/>
        </p:nvGrpSpPr>
        <p:grpSpPr bwMode="auto">
          <a:xfrm>
            <a:off x="328613" y="3643313"/>
            <a:ext cx="1216025" cy="942975"/>
            <a:chOff x="6705600" y="2667000"/>
            <a:chExt cx="1216025" cy="942975"/>
          </a:xfrm>
        </p:grpSpPr>
        <p:grpSp>
          <p:nvGrpSpPr>
            <p:cNvPr id="5" name="Group 95"/>
            <p:cNvGrpSpPr>
              <a:grpSpLocks/>
            </p:cNvGrpSpPr>
            <p:nvPr/>
          </p:nvGrpSpPr>
          <p:grpSpPr bwMode="auto">
            <a:xfrm>
              <a:off x="6705600" y="2667000"/>
              <a:ext cx="1216025" cy="942975"/>
              <a:chOff x="3986" y="942"/>
              <a:chExt cx="766" cy="594"/>
            </a:xfrm>
          </p:grpSpPr>
          <p:sp>
            <p:nvSpPr>
              <p:cNvPr id="3584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584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585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585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5852"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35853"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35854"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35855"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35847" name="Freeform 289"/>
            <p:cNvSpPr>
              <a:spLocks/>
            </p:cNvSpPr>
            <p:nvPr/>
          </p:nvSpPr>
          <p:spPr bwMode="auto">
            <a:xfrm>
              <a:off x="7086600" y="3048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Invasive Evaluation </a:t>
            </a:r>
            <a:r>
              <a:rPr lang="en-US" sz="3600" b="1" smtClean="0">
                <a:solidFill>
                  <a:schemeClr val="accent2"/>
                </a:solidFill>
                <a:latin typeface="Garamond" pitchFamily="18" charset="0"/>
                <a:ea typeface="ＭＳ Ｐゴシック" pitchFamily="34" charset="-128"/>
              </a:rPr>
              <a:t>(cont.)</a:t>
            </a:r>
            <a:endParaRPr lang="en-US" sz="3600" smtClean="0">
              <a:ea typeface="ＭＳ Ｐゴシック" pitchFamily="34" charset="-128"/>
            </a:endParaRPr>
          </a:p>
        </p:txBody>
      </p:sp>
      <p:sp>
        <p:nvSpPr>
          <p:cNvPr id="36867" name="Content Placeholder 2"/>
          <p:cNvSpPr>
            <a:spLocks noGrp="1"/>
          </p:cNvSpPr>
          <p:nvPr>
            <p:ph idx="1"/>
          </p:nvPr>
        </p:nvSpPr>
        <p:spPr>
          <a:xfrm>
            <a:off x="1981200" y="1828800"/>
            <a:ext cx="6781800" cy="3414713"/>
          </a:xfrm>
        </p:spPr>
        <p:txBody>
          <a:bodyPr/>
          <a:lstStyle/>
          <a:p>
            <a:pPr marL="0" indent="0">
              <a:buFontTx/>
              <a:buNone/>
            </a:pPr>
            <a:r>
              <a:rPr lang="en-US" sz="2000" smtClean="0">
                <a:ea typeface="ＭＳ Ｐゴシック" pitchFamily="34" charset="-128"/>
              </a:rPr>
              <a:t>Routine use of invasive hemodynamic monitoring is </a:t>
            </a:r>
            <a:r>
              <a:rPr lang="en-US" sz="2000" smtClean="0">
                <a:solidFill>
                  <a:srgbClr val="FF0000"/>
                </a:solidFill>
                <a:ea typeface="ＭＳ Ｐゴシック" pitchFamily="34" charset="-128"/>
              </a:rPr>
              <a:t>not recommended</a:t>
            </a:r>
            <a:r>
              <a:rPr lang="en-US" sz="2000" b="1" smtClean="0">
                <a:solidFill>
                  <a:srgbClr val="FF0000"/>
                </a:solidFill>
                <a:ea typeface="ＭＳ Ｐゴシック" pitchFamily="34" charset="-128"/>
              </a:rPr>
              <a:t> </a:t>
            </a:r>
            <a:r>
              <a:rPr lang="en-US" sz="2000" smtClean="0">
                <a:ea typeface="ＭＳ Ｐゴシック" pitchFamily="34" charset="-128"/>
              </a:rPr>
              <a:t>in normotensive patients with acute decompensated HF and congestion with symptomatic response to diuretics and vasodilators.</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Endomyocardial biopsy should </a:t>
            </a:r>
            <a:r>
              <a:rPr lang="en-US" sz="2000" smtClean="0">
                <a:solidFill>
                  <a:srgbClr val="FF0000"/>
                </a:solidFill>
                <a:ea typeface="ＭＳ Ｐゴシック" pitchFamily="34" charset="-128"/>
              </a:rPr>
              <a:t>not be performed </a:t>
            </a:r>
            <a:r>
              <a:rPr lang="en-US" sz="2000" smtClean="0">
                <a:ea typeface="ＭＳ Ｐゴシック" pitchFamily="34" charset="-128"/>
              </a:rPr>
              <a:t>in the routine evaluation of patients with HF.</a:t>
            </a:r>
          </a:p>
        </p:txBody>
      </p:sp>
      <p:grpSp>
        <p:nvGrpSpPr>
          <p:cNvPr id="2" name="Group 6"/>
          <p:cNvGrpSpPr>
            <a:grpSpLocks/>
          </p:cNvGrpSpPr>
          <p:nvPr/>
        </p:nvGrpSpPr>
        <p:grpSpPr bwMode="auto">
          <a:xfrm>
            <a:off x="415925" y="1647825"/>
            <a:ext cx="1216025" cy="942975"/>
            <a:chOff x="3810000" y="4953000"/>
            <a:chExt cx="1216025" cy="942975"/>
          </a:xfrm>
        </p:grpSpPr>
        <p:grpSp>
          <p:nvGrpSpPr>
            <p:cNvPr id="3" name="Group 95"/>
            <p:cNvGrpSpPr>
              <a:grpSpLocks/>
            </p:cNvGrpSpPr>
            <p:nvPr/>
          </p:nvGrpSpPr>
          <p:grpSpPr bwMode="auto">
            <a:xfrm>
              <a:off x="3810000" y="4953000"/>
              <a:ext cx="1216025" cy="942975"/>
              <a:chOff x="3986" y="942"/>
              <a:chExt cx="766" cy="594"/>
            </a:xfrm>
          </p:grpSpPr>
          <p:sp>
            <p:nvSpPr>
              <p:cNvPr id="3688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688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688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688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688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3688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3689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3689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36883" name="WordArt 622"/>
            <p:cNvSpPr>
              <a:spLocks noChangeArrowheads="1" noChangeShapeType="1" noTextEdit="1"/>
            </p:cNvSpPr>
            <p:nvPr/>
          </p:nvSpPr>
          <p:spPr bwMode="auto">
            <a:xfrm>
              <a:off x="4800600" y="5334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
        <p:nvSpPr>
          <p:cNvPr id="36869" name="TextBox 24"/>
          <p:cNvSpPr txBox="1">
            <a:spLocks noChangeArrowheads="1"/>
          </p:cNvSpPr>
          <p:nvPr/>
        </p:nvSpPr>
        <p:spPr bwMode="auto">
          <a:xfrm>
            <a:off x="392113" y="2590800"/>
            <a:ext cx="1260475" cy="369888"/>
          </a:xfrm>
          <a:prstGeom prst="rect">
            <a:avLst/>
          </a:prstGeom>
          <a:noFill/>
          <a:ln w="9525">
            <a:noFill/>
            <a:miter lim="800000"/>
            <a:headEnd/>
            <a:tailEnd/>
          </a:ln>
        </p:spPr>
        <p:txBody>
          <a:bodyPr wrap="none">
            <a:spAutoFit/>
          </a:bodyPr>
          <a:lstStyle/>
          <a:p>
            <a:r>
              <a:rPr lang="en-US"/>
              <a:t>No Benefit</a:t>
            </a:r>
          </a:p>
        </p:txBody>
      </p:sp>
      <p:grpSp>
        <p:nvGrpSpPr>
          <p:cNvPr id="4" name="Group 11"/>
          <p:cNvGrpSpPr>
            <a:grpSpLocks/>
          </p:cNvGrpSpPr>
          <p:nvPr/>
        </p:nvGrpSpPr>
        <p:grpSpPr bwMode="auto">
          <a:xfrm>
            <a:off x="414338" y="3690938"/>
            <a:ext cx="1216025" cy="942975"/>
            <a:chOff x="6705600" y="4953000"/>
            <a:chExt cx="1216025" cy="942975"/>
          </a:xfrm>
        </p:grpSpPr>
        <p:grpSp>
          <p:nvGrpSpPr>
            <p:cNvPr id="5" name="Group 95"/>
            <p:cNvGrpSpPr>
              <a:grpSpLocks/>
            </p:cNvGrpSpPr>
            <p:nvPr/>
          </p:nvGrpSpPr>
          <p:grpSpPr bwMode="auto">
            <a:xfrm>
              <a:off x="6705600" y="4953000"/>
              <a:ext cx="1216025" cy="942975"/>
              <a:chOff x="3986" y="942"/>
              <a:chExt cx="766" cy="594"/>
            </a:xfrm>
          </p:grpSpPr>
          <p:sp>
            <p:nvSpPr>
              <p:cNvPr id="3687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687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687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687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3687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3687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3688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3688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36873" name="Freeform 289"/>
            <p:cNvSpPr>
              <a:spLocks/>
            </p:cNvSpPr>
            <p:nvPr/>
          </p:nvSpPr>
          <p:spPr bwMode="auto">
            <a:xfrm>
              <a:off x="7696200" y="5334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sp>
        <p:nvSpPr>
          <p:cNvPr id="36871" name="TextBox 36"/>
          <p:cNvSpPr txBox="1">
            <a:spLocks noChangeArrowheads="1"/>
          </p:cNvSpPr>
          <p:nvPr/>
        </p:nvSpPr>
        <p:spPr bwMode="auto">
          <a:xfrm>
            <a:off x="615950" y="4645025"/>
            <a:ext cx="749300" cy="369888"/>
          </a:xfrm>
          <a:prstGeom prst="rect">
            <a:avLst/>
          </a:prstGeom>
          <a:noFill/>
          <a:ln w="9525">
            <a:noFill/>
            <a:miter lim="800000"/>
            <a:headEnd/>
            <a:tailEnd/>
          </a:ln>
        </p:spPr>
        <p:txBody>
          <a:bodyPr wrap="none">
            <a:spAutoFit/>
          </a:bodyPr>
          <a:lstStyle/>
          <a:p>
            <a:r>
              <a:rPr lang="en-US"/>
              <a:t>Harm</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0"/>
            <a:ext cx="8229600" cy="1143000"/>
          </a:xfrm>
        </p:spPr>
        <p:txBody>
          <a:bodyPr/>
          <a:lstStyle/>
          <a:p>
            <a:r>
              <a:rPr lang="en-US" sz="3200" b="1" smtClean="0">
                <a:solidFill>
                  <a:schemeClr val="accent2"/>
                </a:solidFill>
                <a:latin typeface="Garamond" pitchFamily="18" charset="0"/>
                <a:ea typeface="ＭＳ Ｐゴシック" pitchFamily="34" charset="-128"/>
              </a:rPr>
              <a:t>Recommendations for Invasive Evaluation</a:t>
            </a:r>
            <a:endParaRPr lang="en-US" sz="3200" smtClean="0">
              <a:ea typeface="ＭＳ Ｐゴシック" pitchFamily="34" charset="-128"/>
            </a:endParaRPr>
          </a:p>
        </p:txBody>
      </p:sp>
      <p:graphicFrame>
        <p:nvGraphicFramePr>
          <p:cNvPr id="3" name="Table 2"/>
          <p:cNvGraphicFramePr>
            <a:graphicFrameLocks noGrp="1"/>
          </p:cNvGraphicFramePr>
          <p:nvPr/>
        </p:nvGraphicFramePr>
        <p:xfrm>
          <a:off x="152400" y="914400"/>
          <a:ext cx="8763000" cy="4953001"/>
        </p:xfrm>
        <a:graphic>
          <a:graphicData uri="http://schemas.openxmlformats.org/drawingml/2006/table">
            <a:tbl>
              <a:tblPr firstRow="1" firstCol="1" lastRow="1" lastCol="1" bandRow="1" bandCol="1"/>
              <a:tblGrid>
                <a:gridCol w="6507404"/>
                <a:gridCol w="1140942"/>
                <a:gridCol w="1114654"/>
              </a:tblGrid>
              <a:tr h="547727">
                <a:tc>
                  <a:txBody>
                    <a:bodyPr/>
                    <a:lstStyle/>
                    <a:p>
                      <a:pPr marL="0" marR="0" algn="ctr">
                        <a:lnSpc>
                          <a:spcPct val="115000"/>
                        </a:lnSpc>
                        <a:spcBef>
                          <a:spcPts val="0"/>
                        </a:spcBef>
                        <a:spcAft>
                          <a:spcPts val="0"/>
                        </a:spcAft>
                      </a:pPr>
                      <a:r>
                        <a:rPr lang="en-US" sz="1600" b="1" dirty="0">
                          <a:effectLst/>
                          <a:latin typeface="Times New Roman"/>
                          <a:ea typeface="MS Mincho"/>
                        </a:rPr>
                        <a:t>Recommendation </a:t>
                      </a:r>
                      <a:endParaRPr lang="en-US" sz="1600" dirty="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a:effectLst/>
                          <a:latin typeface="Times New Roman"/>
                          <a:ea typeface="MS Mincho"/>
                        </a:rPr>
                        <a:t>COR</a:t>
                      </a:r>
                      <a:endParaRPr lang="en-US" sz="160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1600" b="1">
                          <a:effectLst/>
                          <a:latin typeface="Times New Roman"/>
                          <a:ea typeface="MS Mincho"/>
                        </a:rPr>
                        <a:t>LOE</a:t>
                      </a:r>
                      <a:endParaRPr lang="en-US" sz="160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897012">
                <a:tc>
                  <a:txBody>
                    <a:bodyPr/>
                    <a:lstStyle/>
                    <a:p>
                      <a:pPr marL="0" marR="0">
                        <a:lnSpc>
                          <a:spcPct val="115000"/>
                        </a:lnSpc>
                        <a:spcBef>
                          <a:spcPts val="0"/>
                        </a:spcBef>
                        <a:spcAft>
                          <a:spcPts val="0"/>
                        </a:spcAft>
                      </a:pPr>
                      <a:r>
                        <a:rPr lang="en-US" sz="1600" dirty="0">
                          <a:effectLst/>
                          <a:latin typeface="Times New Roman"/>
                          <a:ea typeface="MS Mincho"/>
                        </a:rPr>
                        <a:t>Monitoring </a:t>
                      </a:r>
                      <a:r>
                        <a:rPr lang="en-US" sz="1600" dirty="0">
                          <a:effectLst/>
                          <a:latin typeface="Times New Roman"/>
                          <a:ea typeface="Times New Roman"/>
                        </a:rPr>
                        <a:t>with a pulmonary artery catheter</a:t>
                      </a:r>
                      <a:r>
                        <a:rPr lang="en-US" sz="1600" b="1" dirty="0">
                          <a:effectLst/>
                          <a:latin typeface="Times New Roman"/>
                          <a:ea typeface="Times New Roman"/>
                        </a:rPr>
                        <a:t> </a:t>
                      </a:r>
                      <a:r>
                        <a:rPr lang="en-US" sz="1600" dirty="0">
                          <a:effectLst/>
                          <a:latin typeface="Times New Roman"/>
                          <a:ea typeface="MS Mincho"/>
                        </a:rPr>
                        <a:t>should be performed in patients with respiratory distress or impaired systemic perfusion when clinical assessment is inadequate </a:t>
                      </a:r>
                      <a:endParaRPr lang="en-US" sz="1600" dirty="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MS Mincho"/>
                        </a:rPr>
                        <a:t>I</a:t>
                      </a:r>
                      <a:endParaRPr lang="en-US" sz="1600" dirty="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a:effectLst/>
                          <a:latin typeface="Times New Roman"/>
                          <a:ea typeface="MS Mincho"/>
                        </a:rPr>
                        <a:t>C</a:t>
                      </a:r>
                      <a:endParaRPr lang="en-US" sz="160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897012">
                <a:tc>
                  <a:txBody>
                    <a:bodyPr/>
                    <a:lstStyle/>
                    <a:p>
                      <a:pPr marL="0" marR="0">
                        <a:lnSpc>
                          <a:spcPct val="115000"/>
                        </a:lnSpc>
                        <a:spcBef>
                          <a:spcPts val="0"/>
                        </a:spcBef>
                        <a:spcAft>
                          <a:spcPts val="0"/>
                        </a:spcAft>
                      </a:pPr>
                      <a:r>
                        <a:rPr lang="en-US" sz="1600" dirty="0">
                          <a:effectLst/>
                          <a:latin typeface="Times New Roman"/>
                          <a:ea typeface="MS Mincho"/>
                        </a:rPr>
                        <a:t>Invasive hemodynamic monitoring can be useful for carefully selected patients with acute HF with persistent symptoms and/or when hemodynamics are uncertain </a:t>
                      </a:r>
                      <a:endParaRPr lang="en-US" sz="1600" dirty="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err="1">
                          <a:effectLst/>
                          <a:latin typeface="Times New Roman"/>
                          <a:ea typeface="MS Mincho"/>
                        </a:rPr>
                        <a:t>IIa</a:t>
                      </a:r>
                      <a:endParaRPr lang="en-US" sz="1600" dirty="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a:effectLst/>
                          <a:latin typeface="Times New Roman"/>
                          <a:ea typeface="MS Mincho"/>
                        </a:rPr>
                        <a:t>C</a:t>
                      </a:r>
                      <a:endParaRPr lang="en-US" sz="160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98008">
                <a:tc>
                  <a:txBody>
                    <a:bodyPr/>
                    <a:lstStyle/>
                    <a:p>
                      <a:pPr marL="0" marR="0">
                        <a:lnSpc>
                          <a:spcPct val="115000"/>
                        </a:lnSpc>
                        <a:spcBef>
                          <a:spcPts val="0"/>
                        </a:spcBef>
                        <a:spcAft>
                          <a:spcPts val="0"/>
                        </a:spcAft>
                      </a:pPr>
                      <a:r>
                        <a:rPr lang="en-US" sz="1600" dirty="0">
                          <a:effectLst/>
                          <a:latin typeface="Times New Roman"/>
                          <a:ea typeface="MS Mincho"/>
                        </a:rPr>
                        <a:t>When coronary ischemia may be contributing to HF, coronary arteriography is reasonable </a:t>
                      </a:r>
                      <a:endParaRPr lang="en-US" sz="1600" dirty="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err="1">
                          <a:effectLst/>
                          <a:latin typeface="Times New Roman"/>
                          <a:ea typeface="MS Mincho"/>
                        </a:rPr>
                        <a:t>IIa</a:t>
                      </a:r>
                      <a:endParaRPr lang="en-US" sz="1600" dirty="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a:effectLst/>
                          <a:latin typeface="Times New Roman"/>
                          <a:ea typeface="MS Mincho"/>
                        </a:rPr>
                        <a:t>C</a:t>
                      </a:r>
                      <a:endParaRPr lang="en-US" sz="160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707617">
                <a:tc>
                  <a:txBody>
                    <a:bodyPr/>
                    <a:lstStyle/>
                    <a:p>
                      <a:pPr marL="0" marR="0">
                        <a:lnSpc>
                          <a:spcPct val="115000"/>
                        </a:lnSpc>
                        <a:spcBef>
                          <a:spcPts val="0"/>
                        </a:spcBef>
                        <a:spcAft>
                          <a:spcPts val="0"/>
                        </a:spcAft>
                      </a:pPr>
                      <a:r>
                        <a:rPr lang="en-US" sz="1600" dirty="0" err="1">
                          <a:effectLst/>
                          <a:latin typeface="Times New Roman"/>
                          <a:ea typeface="MS Mincho"/>
                        </a:rPr>
                        <a:t>Endomyocardial</a:t>
                      </a:r>
                      <a:r>
                        <a:rPr lang="en-US" sz="1600" dirty="0">
                          <a:effectLst/>
                          <a:latin typeface="Times New Roman"/>
                          <a:ea typeface="MS Mincho"/>
                        </a:rPr>
                        <a:t> biopsy can be useful in patients with HF when a specific diagnosis is suspected that would influence therapy</a:t>
                      </a:r>
                      <a:endParaRPr lang="en-US" sz="1600" dirty="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MS Mincho"/>
                        </a:rPr>
                        <a:t>IIa</a:t>
                      </a:r>
                      <a:endParaRPr lang="en-US" sz="160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dirty="0">
                          <a:effectLst/>
                          <a:latin typeface="Times New Roman"/>
                          <a:ea typeface="MS Mincho"/>
                        </a:rPr>
                        <a:t>C</a:t>
                      </a:r>
                      <a:endParaRPr lang="en-US" sz="1600" dirty="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707617">
                <a:tc>
                  <a:txBody>
                    <a:bodyPr/>
                    <a:lstStyle/>
                    <a:p>
                      <a:pPr marL="0" marR="0">
                        <a:lnSpc>
                          <a:spcPct val="115000"/>
                        </a:lnSpc>
                        <a:spcBef>
                          <a:spcPts val="0"/>
                        </a:spcBef>
                        <a:spcAft>
                          <a:spcPts val="0"/>
                        </a:spcAft>
                      </a:pPr>
                      <a:r>
                        <a:rPr lang="en-US" sz="1600" dirty="0">
                          <a:effectLst/>
                          <a:latin typeface="Times New Roman"/>
                          <a:ea typeface="MS Mincho"/>
                        </a:rPr>
                        <a:t>Routine use of invasive hemodynamic monitoring is not recommended in normotensive patients with acute HF </a:t>
                      </a:r>
                      <a:endParaRPr lang="en-US" sz="1600" dirty="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MS Mincho"/>
                        </a:rPr>
                        <a:t>III: No Benefit</a:t>
                      </a:r>
                      <a:endParaRPr lang="en-US" sz="1600" dirty="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600" dirty="0">
                          <a:effectLst/>
                          <a:latin typeface="Times New Roman"/>
                          <a:ea typeface="MS Mincho"/>
                        </a:rPr>
                        <a:t>B</a:t>
                      </a:r>
                      <a:endParaRPr lang="en-US" sz="1600" dirty="0">
                        <a:effectLst/>
                        <a:latin typeface="Times New Roman"/>
                        <a:ea typeface="Times New Roman"/>
                      </a:endParaRPr>
                    </a:p>
                    <a:p>
                      <a:pPr marL="0" marR="0" algn="ctr">
                        <a:lnSpc>
                          <a:spcPct val="115000"/>
                        </a:lnSpc>
                        <a:spcBef>
                          <a:spcPts val="0"/>
                        </a:spcBef>
                        <a:spcAft>
                          <a:spcPts val="0"/>
                        </a:spcAft>
                      </a:pPr>
                      <a:endParaRPr lang="en-US" sz="1600" dirty="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98008">
                <a:tc>
                  <a:txBody>
                    <a:bodyPr/>
                    <a:lstStyle/>
                    <a:p>
                      <a:pPr marL="0" marR="0">
                        <a:lnSpc>
                          <a:spcPct val="115000"/>
                        </a:lnSpc>
                        <a:spcBef>
                          <a:spcPts val="0"/>
                        </a:spcBef>
                        <a:spcAft>
                          <a:spcPts val="0"/>
                        </a:spcAft>
                      </a:pPr>
                      <a:r>
                        <a:rPr lang="en-US" sz="1600" dirty="0" err="1">
                          <a:effectLst/>
                          <a:latin typeface="Times New Roman"/>
                          <a:ea typeface="MS Mincho"/>
                        </a:rPr>
                        <a:t>Endomyocardial</a:t>
                      </a:r>
                      <a:r>
                        <a:rPr lang="en-US" sz="1600" dirty="0">
                          <a:effectLst/>
                          <a:latin typeface="Times New Roman"/>
                          <a:ea typeface="MS Mincho"/>
                        </a:rPr>
                        <a:t> biopsy should not be performed in the routine evaluation of HF</a:t>
                      </a:r>
                      <a:endParaRPr lang="en-US" sz="1600" dirty="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MS Mincho"/>
                        </a:rPr>
                        <a:t>III: Harm</a:t>
                      </a:r>
                      <a:endParaRPr lang="en-US" sz="1600" dirty="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600" dirty="0">
                          <a:effectLst/>
                          <a:latin typeface="Times New Roman"/>
                          <a:ea typeface="MS Mincho"/>
                        </a:rPr>
                        <a:t>C</a:t>
                      </a:r>
                      <a:endParaRPr lang="en-US" sz="1600" dirty="0">
                        <a:effectLst/>
                        <a:latin typeface="Times New Roman"/>
                        <a:ea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5</a:t>
            </a:fld>
            <a:endParaRPr sz="1400"/>
          </a:p>
        </p:txBody>
      </p:sp>
      <p:pic>
        <p:nvPicPr>
          <p:cNvPr id="15" name="IMG_1626.jpeg"/>
          <p:cNvPicPr/>
          <p:nvPr/>
        </p:nvPicPr>
        <p:blipFill>
          <a:blip r:embed="rId2" cstate="print">
            <a:extLst/>
          </a:blip>
          <a:stretch>
            <a:fillRect/>
          </a:stretch>
        </p:blipFill>
        <p:spPr>
          <a:xfrm>
            <a:off x="1294121" y="319659"/>
            <a:ext cx="6945354" cy="5049601"/>
          </a:xfrm>
          <a:prstGeom prst="rect">
            <a:avLst/>
          </a:prstGeom>
          <a:ln w="12700">
            <a:miter lim="400000"/>
          </a:ln>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990600" y="2498725"/>
            <a:ext cx="7239000" cy="70802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Treatment of Stages A to D</a:t>
            </a:r>
          </a:p>
        </p:txBody>
      </p:sp>
      <p:sp>
        <p:nvSpPr>
          <p:cNvPr id="38915" name="Rectangle 3"/>
          <p:cNvSpPr>
            <a:spLocks noChangeArrowheads="1"/>
          </p:cNvSpPr>
          <p:nvPr/>
        </p:nvSpPr>
        <p:spPr bwMode="auto">
          <a:xfrm>
            <a:off x="0" y="371475"/>
            <a:ext cx="9144000" cy="579438"/>
          </a:xfrm>
          <a:prstGeom prst="rect">
            <a:avLst/>
          </a:prstGeom>
          <a:solidFill>
            <a:schemeClr val="accent2"/>
          </a:solidFill>
          <a:ln w="9525">
            <a:solidFill>
              <a:schemeClr val="accent2"/>
            </a:solidFill>
            <a:miter lim="800000"/>
            <a:headEnd/>
            <a:tailEnd/>
          </a:ln>
        </p:spPr>
        <p:txBody>
          <a:bodyPr>
            <a:spAutoFit/>
          </a:bodyPr>
          <a:lstStyle/>
          <a:p>
            <a:pPr algn="ctr">
              <a:lnSpc>
                <a:spcPct val="80000"/>
              </a:lnSpc>
            </a:pPr>
            <a:r>
              <a:rPr lang="en-US" sz="3800" b="1">
                <a:solidFill>
                  <a:schemeClr val="bg1"/>
                </a:solidFill>
                <a:latin typeface="Garamond" pitchFamily="18" charset="0"/>
              </a:rPr>
              <a:t>Guideline for HF</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990600" y="2498725"/>
            <a:ext cx="7239000" cy="70802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Stage A</a:t>
            </a:r>
          </a:p>
        </p:txBody>
      </p:sp>
      <p:sp>
        <p:nvSpPr>
          <p:cNvPr id="39939"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Treatment of Stages A to 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Stage A</a:t>
            </a:r>
            <a:endParaRPr lang="en-US" smtClean="0">
              <a:ea typeface="ＭＳ Ｐゴシック" pitchFamily="34" charset="-128"/>
            </a:endParaRPr>
          </a:p>
        </p:txBody>
      </p:sp>
      <p:sp>
        <p:nvSpPr>
          <p:cNvPr id="40963" name="Content Placeholder 2"/>
          <p:cNvSpPr>
            <a:spLocks noGrp="1"/>
          </p:cNvSpPr>
          <p:nvPr>
            <p:ph idx="1"/>
          </p:nvPr>
        </p:nvSpPr>
        <p:spPr>
          <a:xfrm>
            <a:off x="1981200" y="1585913"/>
            <a:ext cx="6781800" cy="3363912"/>
          </a:xfrm>
        </p:spPr>
        <p:txBody>
          <a:bodyPr/>
          <a:lstStyle/>
          <a:p>
            <a:pPr marL="0" indent="0">
              <a:buFontTx/>
              <a:buNone/>
            </a:pPr>
            <a:r>
              <a:rPr lang="en-US" sz="2000" smtClean="0">
                <a:ea typeface="ＭＳ Ｐゴシック" pitchFamily="34" charset="-128"/>
              </a:rPr>
              <a:t>Hypertension and lipid disorders should be controlled in accordance with contemporary guidelines to lower the risk of HF.</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Other conditions that may lead to or contribute to HF, such as obesity, diabetes mellitus, tobacco use, and known cardiotoxic agents, should be controlled or avoided. </a:t>
            </a:r>
          </a:p>
        </p:txBody>
      </p:sp>
      <p:grpSp>
        <p:nvGrpSpPr>
          <p:cNvPr id="2" name="Group 95"/>
          <p:cNvGrpSpPr>
            <a:grpSpLocks/>
          </p:cNvGrpSpPr>
          <p:nvPr/>
        </p:nvGrpSpPr>
        <p:grpSpPr bwMode="auto">
          <a:xfrm>
            <a:off x="223838" y="3186113"/>
            <a:ext cx="1216025" cy="942975"/>
            <a:chOff x="3986" y="942"/>
            <a:chExt cx="766" cy="594"/>
          </a:xfrm>
        </p:grpSpPr>
        <p:sp>
          <p:nvSpPr>
            <p:cNvPr id="40976"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0977"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0978"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4097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098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0981"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40982"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40983"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40984"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grpSp>
        <p:nvGrpSpPr>
          <p:cNvPr id="3" name="Group 2"/>
          <p:cNvGrpSpPr>
            <a:grpSpLocks/>
          </p:cNvGrpSpPr>
          <p:nvPr/>
        </p:nvGrpSpPr>
        <p:grpSpPr bwMode="auto">
          <a:xfrm>
            <a:off x="222250" y="1431925"/>
            <a:ext cx="1216025" cy="942975"/>
            <a:chOff x="1143000" y="1524000"/>
            <a:chExt cx="1216025" cy="942975"/>
          </a:xfrm>
        </p:grpSpPr>
        <p:grpSp>
          <p:nvGrpSpPr>
            <p:cNvPr id="4" name="Group 95"/>
            <p:cNvGrpSpPr>
              <a:grpSpLocks/>
            </p:cNvGrpSpPr>
            <p:nvPr/>
          </p:nvGrpSpPr>
          <p:grpSpPr bwMode="auto">
            <a:xfrm>
              <a:off x="1143000" y="1524000"/>
              <a:ext cx="1216025" cy="942975"/>
              <a:chOff x="3986" y="942"/>
              <a:chExt cx="766" cy="594"/>
            </a:xfrm>
          </p:grpSpPr>
          <p:sp>
            <p:nvSpPr>
              <p:cNvPr id="4096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096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097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097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0972"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40973"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40974"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40975"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40967"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990600" y="2498725"/>
            <a:ext cx="7239000" cy="70802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Stage B</a:t>
            </a:r>
          </a:p>
        </p:txBody>
      </p:sp>
      <p:sp>
        <p:nvSpPr>
          <p:cNvPr id="41987"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Treatment of Stages A to 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Stage B</a:t>
            </a:r>
            <a:endParaRPr lang="en-US" smtClean="0">
              <a:ea typeface="ＭＳ Ｐゴシック" pitchFamily="34" charset="-128"/>
            </a:endParaRPr>
          </a:p>
        </p:txBody>
      </p:sp>
      <p:sp>
        <p:nvSpPr>
          <p:cNvPr id="43011" name="Content Placeholder 2"/>
          <p:cNvSpPr>
            <a:spLocks noGrp="1"/>
          </p:cNvSpPr>
          <p:nvPr>
            <p:ph idx="1"/>
          </p:nvPr>
        </p:nvSpPr>
        <p:spPr>
          <a:xfrm>
            <a:off x="1981200" y="1400175"/>
            <a:ext cx="6781800" cy="3363913"/>
          </a:xfrm>
        </p:spPr>
        <p:txBody>
          <a:bodyPr/>
          <a:lstStyle/>
          <a:p>
            <a:pPr marL="0" indent="0">
              <a:buFontTx/>
              <a:buNone/>
            </a:pPr>
            <a:r>
              <a:rPr lang="en-US" sz="2000" smtClean="0">
                <a:ea typeface="ＭＳ Ｐゴシック" pitchFamily="34" charset="-128"/>
              </a:rPr>
              <a:t>In all patients with a recent or remote history of MI or ACS and reduced EF, ACE inhibitors should be used to prevent symptomatic HF and reduce mortality. In patients intolerant of ACE inhibitors, ARBs are appropriate unless contraindicated.</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In all patients with a recent or remote history of MI or ACS and reduced EF, evidence-based beta blockers should be used to reduce mortality.</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In all patients with a recent or remote history of MI or ACS, statins should be used to prevent symptomatic HF and cardiovascular events.</a:t>
            </a:r>
          </a:p>
        </p:txBody>
      </p:sp>
      <p:grpSp>
        <p:nvGrpSpPr>
          <p:cNvPr id="2" name="Group 2"/>
          <p:cNvGrpSpPr>
            <a:grpSpLocks/>
          </p:cNvGrpSpPr>
          <p:nvPr/>
        </p:nvGrpSpPr>
        <p:grpSpPr bwMode="auto">
          <a:xfrm>
            <a:off x="219075" y="1208088"/>
            <a:ext cx="1216025" cy="942975"/>
            <a:chOff x="1143000" y="1524000"/>
            <a:chExt cx="1216025" cy="942975"/>
          </a:xfrm>
        </p:grpSpPr>
        <p:grpSp>
          <p:nvGrpSpPr>
            <p:cNvPr id="3" name="Group 95"/>
            <p:cNvGrpSpPr>
              <a:grpSpLocks/>
            </p:cNvGrpSpPr>
            <p:nvPr/>
          </p:nvGrpSpPr>
          <p:grpSpPr bwMode="auto">
            <a:xfrm>
              <a:off x="1143000" y="1524000"/>
              <a:ext cx="1216025" cy="942975"/>
              <a:chOff x="3986" y="942"/>
              <a:chExt cx="766" cy="594"/>
            </a:xfrm>
          </p:grpSpPr>
          <p:sp>
            <p:nvSpPr>
              <p:cNvPr id="4303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303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303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304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3041"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43042"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43043"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43044"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43036"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grpSp>
        <p:nvGrpSpPr>
          <p:cNvPr id="4" name="Group 2"/>
          <p:cNvGrpSpPr>
            <a:grpSpLocks/>
          </p:cNvGrpSpPr>
          <p:nvPr/>
        </p:nvGrpSpPr>
        <p:grpSpPr bwMode="auto">
          <a:xfrm>
            <a:off x="236538" y="4559300"/>
            <a:ext cx="1216025" cy="942975"/>
            <a:chOff x="1143000" y="1524000"/>
            <a:chExt cx="1216025" cy="942975"/>
          </a:xfrm>
        </p:grpSpPr>
        <p:grpSp>
          <p:nvGrpSpPr>
            <p:cNvPr id="5" name="Group 95"/>
            <p:cNvGrpSpPr>
              <a:grpSpLocks/>
            </p:cNvGrpSpPr>
            <p:nvPr/>
          </p:nvGrpSpPr>
          <p:grpSpPr bwMode="auto">
            <a:xfrm>
              <a:off x="1143000" y="1524000"/>
              <a:ext cx="1216025" cy="942975"/>
              <a:chOff x="3986" y="942"/>
              <a:chExt cx="766" cy="594"/>
            </a:xfrm>
          </p:grpSpPr>
          <p:sp>
            <p:nvSpPr>
              <p:cNvPr id="4302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302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302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303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3031"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43032"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43033"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43034"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43026"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grpSp>
        <p:nvGrpSpPr>
          <p:cNvPr id="6" name="Group 3"/>
          <p:cNvGrpSpPr>
            <a:grpSpLocks/>
          </p:cNvGrpSpPr>
          <p:nvPr/>
        </p:nvGrpSpPr>
        <p:grpSpPr bwMode="auto">
          <a:xfrm>
            <a:off x="217488" y="3176588"/>
            <a:ext cx="1216025" cy="942975"/>
            <a:chOff x="3810000" y="1524000"/>
            <a:chExt cx="1216025" cy="942975"/>
          </a:xfrm>
        </p:grpSpPr>
        <p:grpSp>
          <p:nvGrpSpPr>
            <p:cNvPr id="7" name="Group 95"/>
            <p:cNvGrpSpPr>
              <a:grpSpLocks/>
            </p:cNvGrpSpPr>
            <p:nvPr/>
          </p:nvGrpSpPr>
          <p:grpSpPr bwMode="auto">
            <a:xfrm>
              <a:off x="3810000" y="1524000"/>
              <a:ext cx="1216025" cy="942975"/>
              <a:chOff x="3986" y="942"/>
              <a:chExt cx="766" cy="594"/>
            </a:xfrm>
          </p:grpSpPr>
          <p:sp>
            <p:nvSpPr>
              <p:cNvPr id="4301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301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301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302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3021"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43022"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43023"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43024"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43016"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Stage B </a:t>
            </a:r>
            <a:r>
              <a:rPr lang="en-US" sz="3600" b="1" smtClean="0">
                <a:solidFill>
                  <a:schemeClr val="accent2"/>
                </a:solidFill>
                <a:latin typeface="Garamond" pitchFamily="18" charset="0"/>
                <a:ea typeface="ＭＳ Ｐゴシック" pitchFamily="34" charset="-128"/>
              </a:rPr>
              <a:t>(cont.)</a:t>
            </a:r>
            <a:endParaRPr lang="en-US" sz="3600" smtClean="0">
              <a:ea typeface="ＭＳ Ｐゴシック" pitchFamily="34" charset="-128"/>
            </a:endParaRPr>
          </a:p>
        </p:txBody>
      </p:sp>
      <p:sp>
        <p:nvSpPr>
          <p:cNvPr id="44035" name="Content Placeholder 2"/>
          <p:cNvSpPr>
            <a:spLocks noGrp="1"/>
          </p:cNvSpPr>
          <p:nvPr>
            <p:ph idx="1"/>
          </p:nvPr>
        </p:nvSpPr>
        <p:spPr>
          <a:xfrm>
            <a:off x="1981200" y="1487488"/>
            <a:ext cx="6781800" cy="3365500"/>
          </a:xfrm>
        </p:spPr>
        <p:txBody>
          <a:bodyPr/>
          <a:lstStyle/>
          <a:p>
            <a:pPr marL="0" indent="0">
              <a:buFontTx/>
              <a:buNone/>
            </a:pPr>
            <a:r>
              <a:rPr lang="en-US" sz="2000" smtClean="0">
                <a:ea typeface="ＭＳ Ｐゴシック" pitchFamily="34" charset="-128"/>
              </a:rPr>
              <a:t>In patients with structural cardiac abnormalities, including LV hypertrophy, in the absence of a history of MI or ACS, blood pressure should be controlled in accordance with clinical practice guidelines for hypertension to prevent symptomatic HF.</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ACE inhibitors should be used in all patients with a reduced EF to prevent symptomatic HF, even if they do not have a history of MI.</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Beta blockers should be used in all patients with a reduced EF to prevent symptomatic HF, even if they do not have a history of MI. </a:t>
            </a:r>
          </a:p>
        </p:txBody>
      </p:sp>
      <p:grpSp>
        <p:nvGrpSpPr>
          <p:cNvPr id="2" name="Group 2"/>
          <p:cNvGrpSpPr>
            <a:grpSpLocks/>
          </p:cNvGrpSpPr>
          <p:nvPr/>
        </p:nvGrpSpPr>
        <p:grpSpPr bwMode="auto">
          <a:xfrm>
            <a:off x="192088" y="1301750"/>
            <a:ext cx="1216025" cy="942975"/>
            <a:chOff x="1143000" y="1524000"/>
            <a:chExt cx="1216025" cy="942975"/>
          </a:xfrm>
        </p:grpSpPr>
        <p:grpSp>
          <p:nvGrpSpPr>
            <p:cNvPr id="3" name="Group 95"/>
            <p:cNvGrpSpPr>
              <a:grpSpLocks/>
            </p:cNvGrpSpPr>
            <p:nvPr/>
          </p:nvGrpSpPr>
          <p:grpSpPr bwMode="auto">
            <a:xfrm>
              <a:off x="1143000" y="1524000"/>
              <a:ext cx="1216025" cy="942975"/>
              <a:chOff x="3986" y="942"/>
              <a:chExt cx="766" cy="594"/>
            </a:xfrm>
          </p:grpSpPr>
          <p:sp>
            <p:nvSpPr>
              <p:cNvPr id="44060"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4061"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406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406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4064"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44065"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44066"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44067"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44059"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grpSp>
        <p:nvGrpSpPr>
          <p:cNvPr id="4" name="Group 2"/>
          <p:cNvGrpSpPr>
            <a:grpSpLocks/>
          </p:cNvGrpSpPr>
          <p:nvPr/>
        </p:nvGrpSpPr>
        <p:grpSpPr bwMode="auto">
          <a:xfrm>
            <a:off x="187325" y="3216275"/>
            <a:ext cx="1216025" cy="942975"/>
            <a:chOff x="1143000" y="1524000"/>
            <a:chExt cx="1216025" cy="942975"/>
          </a:xfrm>
        </p:grpSpPr>
        <p:grpSp>
          <p:nvGrpSpPr>
            <p:cNvPr id="5" name="Group 95"/>
            <p:cNvGrpSpPr>
              <a:grpSpLocks/>
            </p:cNvGrpSpPr>
            <p:nvPr/>
          </p:nvGrpSpPr>
          <p:grpSpPr bwMode="auto">
            <a:xfrm>
              <a:off x="1143000" y="1524000"/>
              <a:ext cx="1216025" cy="942975"/>
              <a:chOff x="3986" y="942"/>
              <a:chExt cx="766" cy="594"/>
            </a:xfrm>
          </p:grpSpPr>
          <p:sp>
            <p:nvSpPr>
              <p:cNvPr id="44050"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4051"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405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405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4054"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44055"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44056"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44057"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44049"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grpSp>
        <p:nvGrpSpPr>
          <p:cNvPr id="6" name="Group 95"/>
          <p:cNvGrpSpPr>
            <a:grpSpLocks/>
          </p:cNvGrpSpPr>
          <p:nvPr/>
        </p:nvGrpSpPr>
        <p:grpSpPr bwMode="auto">
          <a:xfrm>
            <a:off x="192088" y="4629150"/>
            <a:ext cx="1216025" cy="942975"/>
            <a:chOff x="3986" y="942"/>
            <a:chExt cx="766" cy="594"/>
          </a:xfrm>
        </p:grpSpPr>
        <p:sp>
          <p:nvSpPr>
            <p:cNvPr id="4403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404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4041"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4404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404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4044"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44045"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44046"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44047"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Stage B </a:t>
            </a:r>
            <a:r>
              <a:rPr lang="en-US" sz="3600" b="1" smtClean="0">
                <a:solidFill>
                  <a:schemeClr val="accent2"/>
                </a:solidFill>
                <a:latin typeface="Garamond" pitchFamily="18" charset="0"/>
                <a:ea typeface="ＭＳ Ｐゴシック" pitchFamily="34" charset="-128"/>
              </a:rPr>
              <a:t>(cont.)</a:t>
            </a:r>
            <a:endParaRPr lang="en-US" sz="3600" smtClean="0">
              <a:ea typeface="ＭＳ Ｐゴシック" pitchFamily="34" charset="-128"/>
            </a:endParaRPr>
          </a:p>
        </p:txBody>
      </p:sp>
      <p:sp>
        <p:nvSpPr>
          <p:cNvPr id="45059" name="Content Placeholder 2"/>
          <p:cNvSpPr>
            <a:spLocks noGrp="1"/>
          </p:cNvSpPr>
          <p:nvPr>
            <p:ph idx="1"/>
          </p:nvPr>
        </p:nvSpPr>
        <p:spPr>
          <a:xfrm>
            <a:off x="1981200" y="1676400"/>
            <a:ext cx="6781800" cy="3363913"/>
          </a:xfrm>
        </p:spPr>
        <p:txBody>
          <a:bodyPr/>
          <a:lstStyle/>
          <a:p>
            <a:pPr marL="0" indent="0">
              <a:buFontTx/>
              <a:buNone/>
            </a:pPr>
            <a:r>
              <a:rPr lang="en-US" sz="2000" smtClean="0">
                <a:ea typeface="ＭＳ Ｐゴシック" pitchFamily="34" charset="-128"/>
              </a:rPr>
              <a:t>To prevent sudden death, placement of an ICD is reasonable in patients with asymptomatic ischemic cardiomyopathy who are at least 40 days post-MI, have an LVEF of 30% or less, are on appropriate medical therapy and have reasonable expectation of survival with a good functional status for more than 1 year.</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Nondihydropyridine calcium channel blockers with negative inotropic effects </a:t>
            </a:r>
            <a:r>
              <a:rPr lang="en-US" sz="2000" smtClean="0">
                <a:solidFill>
                  <a:srgbClr val="FF0000"/>
                </a:solidFill>
                <a:ea typeface="ＭＳ Ｐゴシック" pitchFamily="34" charset="-128"/>
              </a:rPr>
              <a:t>may be harmful </a:t>
            </a:r>
            <a:r>
              <a:rPr lang="en-US" sz="2000" smtClean="0">
                <a:ea typeface="ＭＳ Ｐゴシック" pitchFamily="34" charset="-128"/>
              </a:rPr>
              <a:t>in asymptomatic patients with low LVEF and no symptoms of HF after MI. </a:t>
            </a:r>
          </a:p>
          <a:p>
            <a:pPr marL="0" indent="0">
              <a:buFontTx/>
              <a:buNone/>
            </a:pPr>
            <a:endParaRPr lang="en-US" sz="1800" smtClean="0">
              <a:ea typeface="ＭＳ Ｐゴシック" pitchFamily="34" charset="-128"/>
            </a:endParaRPr>
          </a:p>
        </p:txBody>
      </p:sp>
      <p:grpSp>
        <p:nvGrpSpPr>
          <p:cNvPr id="2" name="Group 8"/>
          <p:cNvGrpSpPr>
            <a:grpSpLocks/>
          </p:cNvGrpSpPr>
          <p:nvPr/>
        </p:nvGrpSpPr>
        <p:grpSpPr bwMode="auto">
          <a:xfrm>
            <a:off x="190500" y="1458913"/>
            <a:ext cx="1216025" cy="942975"/>
            <a:chOff x="3810000" y="2667000"/>
            <a:chExt cx="1216025" cy="942975"/>
          </a:xfrm>
        </p:grpSpPr>
        <p:grpSp>
          <p:nvGrpSpPr>
            <p:cNvPr id="3" name="Group 95"/>
            <p:cNvGrpSpPr>
              <a:grpSpLocks/>
            </p:cNvGrpSpPr>
            <p:nvPr/>
          </p:nvGrpSpPr>
          <p:grpSpPr bwMode="auto">
            <a:xfrm>
              <a:off x="3810000" y="2667000"/>
              <a:ext cx="1216025" cy="942975"/>
              <a:chOff x="3986" y="942"/>
              <a:chExt cx="766" cy="594"/>
            </a:xfrm>
          </p:grpSpPr>
          <p:sp>
            <p:nvSpPr>
              <p:cNvPr id="4507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507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507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507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5079"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45080"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45081"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45082"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45074"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11"/>
          <p:cNvGrpSpPr>
            <a:grpSpLocks/>
          </p:cNvGrpSpPr>
          <p:nvPr/>
        </p:nvGrpSpPr>
        <p:grpSpPr bwMode="auto">
          <a:xfrm>
            <a:off x="188913" y="3735388"/>
            <a:ext cx="1216025" cy="942975"/>
            <a:chOff x="6705600" y="4953000"/>
            <a:chExt cx="1216025" cy="942975"/>
          </a:xfrm>
        </p:grpSpPr>
        <p:grpSp>
          <p:nvGrpSpPr>
            <p:cNvPr id="5" name="Group 95"/>
            <p:cNvGrpSpPr>
              <a:grpSpLocks/>
            </p:cNvGrpSpPr>
            <p:nvPr/>
          </p:nvGrpSpPr>
          <p:grpSpPr bwMode="auto">
            <a:xfrm>
              <a:off x="6705600" y="4953000"/>
              <a:ext cx="1216025" cy="942975"/>
              <a:chOff x="3986" y="942"/>
              <a:chExt cx="766" cy="594"/>
            </a:xfrm>
          </p:grpSpPr>
          <p:sp>
            <p:nvSpPr>
              <p:cNvPr id="4506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506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506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506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5069"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45070"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45071"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45072"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45064" name="Freeform 289"/>
            <p:cNvSpPr>
              <a:spLocks/>
            </p:cNvSpPr>
            <p:nvPr/>
          </p:nvSpPr>
          <p:spPr bwMode="auto">
            <a:xfrm>
              <a:off x="7696200" y="5334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sp>
        <p:nvSpPr>
          <p:cNvPr id="45062" name="TextBox 88"/>
          <p:cNvSpPr txBox="1">
            <a:spLocks noChangeArrowheads="1"/>
          </p:cNvSpPr>
          <p:nvPr/>
        </p:nvSpPr>
        <p:spPr bwMode="auto">
          <a:xfrm>
            <a:off x="406400" y="4678363"/>
            <a:ext cx="749300" cy="369887"/>
          </a:xfrm>
          <a:prstGeom prst="rect">
            <a:avLst/>
          </a:prstGeom>
          <a:noFill/>
          <a:ln w="9525">
            <a:noFill/>
            <a:miter lim="800000"/>
            <a:headEnd/>
            <a:tailEnd/>
          </a:ln>
        </p:spPr>
        <p:txBody>
          <a:bodyPr wrap="none">
            <a:spAutoFit/>
          </a:bodyPr>
          <a:lstStyle/>
          <a:p>
            <a:r>
              <a:rPr lang="en-US"/>
              <a:t>Harm</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0"/>
            <a:ext cx="8229600" cy="1143000"/>
          </a:xfrm>
        </p:spPr>
        <p:txBody>
          <a:bodyPr/>
          <a:lstStyle/>
          <a:p>
            <a:r>
              <a:rPr lang="en-US" sz="3000" b="1" smtClean="0">
                <a:solidFill>
                  <a:schemeClr val="accent2"/>
                </a:solidFill>
                <a:latin typeface="Garamond" pitchFamily="18" charset="0"/>
                <a:ea typeface="ＭＳ Ｐゴシック" pitchFamily="34" charset="-128"/>
              </a:rPr>
              <a:t>Recommendations for Treatment of Stage B HF</a:t>
            </a:r>
            <a:endParaRPr lang="en-US" sz="3000" smtClean="0">
              <a:ea typeface="ＭＳ Ｐゴシック" pitchFamily="34" charset="-128"/>
            </a:endParaRPr>
          </a:p>
        </p:txBody>
      </p:sp>
      <p:graphicFrame>
        <p:nvGraphicFramePr>
          <p:cNvPr id="5" name="Table 4"/>
          <p:cNvGraphicFramePr>
            <a:graphicFrameLocks noGrp="1"/>
          </p:cNvGraphicFramePr>
          <p:nvPr/>
        </p:nvGraphicFramePr>
        <p:xfrm>
          <a:off x="228600" y="1066800"/>
          <a:ext cx="8610600" cy="4746627"/>
        </p:xfrm>
        <a:graphic>
          <a:graphicData uri="http://schemas.openxmlformats.org/drawingml/2006/table">
            <a:tbl>
              <a:tblPr/>
              <a:tblGrid>
                <a:gridCol w="5941314"/>
                <a:gridCol w="1291590"/>
                <a:gridCol w="1377696"/>
              </a:tblGrid>
              <a:tr h="283103">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Recommendations</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COR</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LOE</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470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rPr>
                        <a:t>In patients with a history of MI and reduced EF, ACE inhibitors or ARBs should be used to prevent HF</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r>
              <a:tr h="56470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In patients with MI and </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rPr>
                        <a:t>reduced </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EF, evidence-based beta blockers should be used to prevent HF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r>
              <a:tr h="340263">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In patients with MI, statins should be used to prevent HF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r>
              <a:tr h="44087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Blood pressure should be controlled to prevent symptomatic HF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r>
              <a:tr h="56470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ACE inhibitors should be used in all patients with a reduced EF to prevent HF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r>
              <a:tr h="56470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Beta blockers should be used in all patients with a reduced EF to prevent HF</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85884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An ICD is reasonable in patients with asymptomatic ischemic cardiomyopathy who are at least 40 d post-MI, have an LVEF ≤30%, and on GDMT</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IIa</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r>
              <a:tr h="564707">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Nondihydropyridine</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calcium channel blockers may be harmful in patients with low LVEF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III: Harm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990600" y="2498725"/>
            <a:ext cx="7239000" cy="70802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Stage C</a:t>
            </a:r>
          </a:p>
        </p:txBody>
      </p:sp>
      <p:sp>
        <p:nvSpPr>
          <p:cNvPr id="47107"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Treatment of Stages A to 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990600" y="2498725"/>
            <a:ext cx="7239000" cy="132397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Nonpharmacological Interventions</a:t>
            </a:r>
          </a:p>
        </p:txBody>
      </p:sp>
      <p:sp>
        <p:nvSpPr>
          <p:cNvPr id="48131"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Treatment of Stages A to 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6</a:t>
            </a:fld>
            <a:endParaRPr sz="1400"/>
          </a:p>
        </p:txBody>
      </p:sp>
      <p:pic>
        <p:nvPicPr>
          <p:cNvPr id="18" name="IMG_1617.jpeg"/>
          <p:cNvPicPr/>
          <p:nvPr/>
        </p:nvPicPr>
        <p:blipFill>
          <a:blip r:embed="rId2" cstate="print">
            <a:extLst/>
          </a:blip>
          <a:stretch>
            <a:fillRect/>
          </a:stretch>
        </p:blipFill>
        <p:spPr>
          <a:xfrm>
            <a:off x="2131740" y="64242"/>
            <a:ext cx="5939542" cy="5507846"/>
          </a:xfrm>
          <a:prstGeom prst="rect">
            <a:avLst/>
          </a:prstGeom>
          <a:ln w="12700">
            <a:miter lim="400000"/>
          </a:ln>
        </p:spPr>
      </p:pic>
    </p:spTree>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Stage C: Nonpharmacological Interventions</a:t>
            </a:r>
            <a:endParaRPr lang="en-US" smtClean="0">
              <a:ea typeface="ＭＳ Ｐゴシック" pitchFamily="34" charset="-128"/>
            </a:endParaRPr>
          </a:p>
        </p:txBody>
      </p:sp>
      <p:sp>
        <p:nvSpPr>
          <p:cNvPr id="49155" name="Content Placeholder 2"/>
          <p:cNvSpPr>
            <a:spLocks noGrp="1"/>
          </p:cNvSpPr>
          <p:nvPr>
            <p:ph idx="1"/>
          </p:nvPr>
        </p:nvSpPr>
        <p:spPr>
          <a:xfrm>
            <a:off x="2133600" y="1524000"/>
            <a:ext cx="6553200" cy="4419600"/>
          </a:xfrm>
        </p:spPr>
        <p:txBody>
          <a:bodyPr/>
          <a:lstStyle/>
          <a:p>
            <a:pPr marL="0" indent="0">
              <a:buFontTx/>
              <a:buNone/>
            </a:pPr>
            <a:r>
              <a:rPr lang="en-US" sz="2000" smtClean="0">
                <a:ea typeface="ＭＳ Ｐゴシック" pitchFamily="34" charset="-128"/>
              </a:rPr>
              <a:t>Patients with HF should receive specific education to facilitate HF self-care.</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Exercise training (or regular physical activity) is recommended as safe and effective for patients with HF who are able to participate to improve functional status. </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Sodium restriction is reasonable for patients with symptomatic HF to reduce congestive symptoms. </a:t>
            </a:r>
          </a:p>
          <a:p>
            <a:pPr marL="0" indent="0">
              <a:buFontTx/>
              <a:buNone/>
            </a:pPr>
            <a:endParaRPr lang="en-US" sz="2000" smtClean="0">
              <a:ea typeface="ＭＳ Ｐゴシック" pitchFamily="34" charset="-128"/>
            </a:endParaRPr>
          </a:p>
        </p:txBody>
      </p:sp>
      <p:grpSp>
        <p:nvGrpSpPr>
          <p:cNvPr id="2" name="Group 3"/>
          <p:cNvGrpSpPr>
            <a:grpSpLocks/>
          </p:cNvGrpSpPr>
          <p:nvPr/>
        </p:nvGrpSpPr>
        <p:grpSpPr bwMode="auto">
          <a:xfrm>
            <a:off x="284163" y="1370013"/>
            <a:ext cx="1216025" cy="942975"/>
            <a:chOff x="3810000" y="1524000"/>
            <a:chExt cx="1216025" cy="942975"/>
          </a:xfrm>
        </p:grpSpPr>
        <p:grpSp>
          <p:nvGrpSpPr>
            <p:cNvPr id="3" name="Group 95"/>
            <p:cNvGrpSpPr>
              <a:grpSpLocks/>
            </p:cNvGrpSpPr>
            <p:nvPr/>
          </p:nvGrpSpPr>
          <p:grpSpPr bwMode="auto">
            <a:xfrm>
              <a:off x="3810000" y="1524000"/>
              <a:ext cx="1216025" cy="942975"/>
              <a:chOff x="3986" y="942"/>
              <a:chExt cx="766" cy="594"/>
            </a:xfrm>
          </p:grpSpPr>
          <p:sp>
            <p:nvSpPr>
              <p:cNvPr id="4918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918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9183"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9184"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9185"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49186"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49187"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49188"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49180"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9"/>
          <p:cNvGrpSpPr>
            <a:grpSpLocks/>
          </p:cNvGrpSpPr>
          <p:nvPr/>
        </p:nvGrpSpPr>
        <p:grpSpPr bwMode="auto">
          <a:xfrm>
            <a:off x="285750" y="4498975"/>
            <a:ext cx="1216025" cy="942975"/>
            <a:chOff x="6705600" y="2667000"/>
            <a:chExt cx="1216025" cy="942975"/>
          </a:xfrm>
        </p:grpSpPr>
        <p:grpSp>
          <p:nvGrpSpPr>
            <p:cNvPr id="5" name="Group 95"/>
            <p:cNvGrpSpPr>
              <a:grpSpLocks/>
            </p:cNvGrpSpPr>
            <p:nvPr/>
          </p:nvGrpSpPr>
          <p:grpSpPr bwMode="auto">
            <a:xfrm>
              <a:off x="6705600" y="2667000"/>
              <a:ext cx="1216025" cy="942975"/>
              <a:chOff x="3986" y="942"/>
              <a:chExt cx="766" cy="594"/>
            </a:xfrm>
          </p:grpSpPr>
          <p:sp>
            <p:nvSpPr>
              <p:cNvPr id="4917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917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9173"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9174"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9175"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49176"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49177"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49178"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49170" name="Freeform 289"/>
            <p:cNvSpPr>
              <a:spLocks/>
            </p:cNvSpPr>
            <p:nvPr/>
          </p:nvSpPr>
          <p:spPr bwMode="auto">
            <a:xfrm>
              <a:off x="7086600" y="3048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grpSp>
        <p:nvGrpSpPr>
          <p:cNvPr id="6" name="Group 2"/>
          <p:cNvGrpSpPr>
            <a:grpSpLocks/>
          </p:cNvGrpSpPr>
          <p:nvPr/>
        </p:nvGrpSpPr>
        <p:grpSpPr bwMode="auto">
          <a:xfrm>
            <a:off x="296863" y="2740025"/>
            <a:ext cx="1216025" cy="942975"/>
            <a:chOff x="1143000" y="1524000"/>
            <a:chExt cx="1216025" cy="942975"/>
          </a:xfrm>
        </p:grpSpPr>
        <p:grpSp>
          <p:nvGrpSpPr>
            <p:cNvPr id="7" name="Group 95"/>
            <p:cNvGrpSpPr>
              <a:grpSpLocks/>
            </p:cNvGrpSpPr>
            <p:nvPr/>
          </p:nvGrpSpPr>
          <p:grpSpPr bwMode="auto">
            <a:xfrm>
              <a:off x="1143000" y="1524000"/>
              <a:ext cx="1216025" cy="942975"/>
              <a:chOff x="3986" y="942"/>
              <a:chExt cx="766" cy="594"/>
            </a:xfrm>
          </p:grpSpPr>
          <p:sp>
            <p:nvSpPr>
              <p:cNvPr id="4916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916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9163"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9164"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49165"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49166"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49167"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49168"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49160"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Stage C: Nonpharmacological Interventions </a:t>
            </a:r>
            <a:r>
              <a:rPr lang="en-US" sz="3600" b="1" smtClean="0">
                <a:solidFill>
                  <a:schemeClr val="accent2"/>
                </a:solidFill>
                <a:latin typeface="Garamond" pitchFamily="18" charset="0"/>
                <a:ea typeface="ＭＳ Ｐゴシック" pitchFamily="34" charset="-128"/>
              </a:rPr>
              <a:t>(cont.)</a:t>
            </a:r>
            <a:endParaRPr lang="en-US" sz="3600" smtClean="0">
              <a:ea typeface="ＭＳ Ｐゴシック" pitchFamily="34" charset="-128"/>
            </a:endParaRPr>
          </a:p>
        </p:txBody>
      </p:sp>
      <p:sp>
        <p:nvSpPr>
          <p:cNvPr id="50179" name="Content Placeholder 2"/>
          <p:cNvSpPr>
            <a:spLocks noGrp="1"/>
          </p:cNvSpPr>
          <p:nvPr>
            <p:ph idx="1"/>
          </p:nvPr>
        </p:nvSpPr>
        <p:spPr>
          <a:xfrm>
            <a:off x="2133600" y="1997075"/>
            <a:ext cx="6553200" cy="3211513"/>
          </a:xfrm>
        </p:spPr>
        <p:txBody>
          <a:bodyPr/>
          <a:lstStyle/>
          <a:p>
            <a:pPr marL="0" indent="0">
              <a:buFontTx/>
              <a:buNone/>
            </a:pPr>
            <a:r>
              <a:rPr lang="en-US" sz="2000" smtClean="0">
                <a:ea typeface="ＭＳ Ｐゴシック" pitchFamily="34" charset="-128"/>
              </a:rPr>
              <a:t>Continuous positive airway pressure (CPAP) can be beneficial to increase LVEF and improve functional status in patients with HF and sleep apnea. </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Cardiac rehabilitation can be useful in clinically stable patients with HF to improve functional capacity, exercise duration, HRQOL, and mortality.</a:t>
            </a:r>
          </a:p>
        </p:txBody>
      </p:sp>
      <p:grpSp>
        <p:nvGrpSpPr>
          <p:cNvPr id="2" name="Group 8"/>
          <p:cNvGrpSpPr>
            <a:grpSpLocks/>
          </p:cNvGrpSpPr>
          <p:nvPr/>
        </p:nvGrpSpPr>
        <p:grpSpPr bwMode="auto">
          <a:xfrm>
            <a:off x="392113" y="3587750"/>
            <a:ext cx="1216025" cy="942975"/>
            <a:chOff x="3810000" y="2667000"/>
            <a:chExt cx="1216025" cy="942975"/>
          </a:xfrm>
        </p:grpSpPr>
        <p:grpSp>
          <p:nvGrpSpPr>
            <p:cNvPr id="3" name="Group 95"/>
            <p:cNvGrpSpPr>
              <a:grpSpLocks/>
            </p:cNvGrpSpPr>
            <p:nvPr/>
          </p:nvGrpSpPr>
          <p:grpSpPr bwMode="auto">
            <a:xfrm>
              <a:off x="3810000" y="2667000"/>
              <a:ext cx="1216025" cy="942975"/>
              <a:chOff x="3986" y="942"/>
              <a:chExt cx="766" cy="594"/>
            </a:xfrm>
          </p:grpSpPr>
          <p:sp>
            <p:nvSpPr>
              <p:cNvPr id="5019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019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019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019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019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5019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5020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5020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50193"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8"/>
          <p:cNvGrpSpPr>
            <a:grpSpLocks/>
          </p:cNvGrpSpPr>
          <p:nvPr/>
        </p:nvGrpSpPr>
        <p:grpSpPr bwMode="auto">
          <a:xfrm>
            <a:off x="368300" y="1855788"/>
            <a:ext cx="1216025" cy="942975"/>
            <a:chOff x="3810000" y="2667000"/>
            <a:chExt cx="1216025" cy="942975"/>
          </a:xfrm>
        </p:grpSpPr>
        <p:grpSp>
          <p:nvGrpSpPr>
            <p:cNvPr id="5" name="Group 95"/>
            <p:cNvGrpSpPr>
              <a:grpSpLocks/>
            </p:cNvGrpSpPr>
            <p:nvPr/>
          </p:nvGrpSpPr>
          <p:grpSpPr bwMode="auto">
            <a:xfrm>
              <a:off x="3810000" y="2667000"/>
              <a:ext cx="1216025" cy="942975"/>
              <a:chOff x="3986" y="942"/>
              <a:chExt cx="766" cy="594"/>
            </a:xfrm>
          </p:grpSpPr>
          <p:sp>
            <p:nvSpPr>
              <p:cNvPr id="5018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018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018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018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018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5018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5019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5019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50183"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ChangeArrowheads="1"/>
          </p:cNvSpPr>
          <p:nvPr/>
        </p:nvSpPr>
        <p:spPr bwMode="auto">
          <a:xfrm>
            <a:off x="990600" y="2498725"/>
            <a:ext cx="7239000" cy="132397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Pharmacological Treatment for Stage C HF</a:t>
            </a:r>
            <a:r>
              <a:rPr lang="en-US" sz="4000" b="1" i="1">
                <a:solidFill>
                  <a:schemeClr val="accent2"/>
                </a:solidFill>
                <a:latin typeface="Arial Unicode MS" pitchFamily="34" charset="-128"/>
                <a:ea typeface="Arial Unicode MS" pitchFamily="34" charset="-128"/>
                <a:cs typeface="Arial Unicode MS" pitchFamily="34" charset="-128"/>
              </a:rPr>
              <a:t>r</a:t>
            </a:r>
            <a:r>
              <a:rPr lang="en-US" sz="4000" b="1">
                <a:solidFill>
                  <a:schemeClr val="accent2"/>
                </a:solidFill>
                <a:latin typeface="Arial Unicode MS" pitchFamily="34" charset="-128"/>
                <a:ea typeface="Arial Unicode MS" pitchFamily="34" charset="-128"/>
                <a:cs typeface="Arial Unicode MS" pitchFamily="34" charset="-128"/>
              </a:rPr>
              <a:t>EF</a:t>
            </a:r>
          </a:p>
        </p:txBody>
      </p:sp>
      <p:sp>
        <p:nvSpPr>
          <p:cNvPr id="51203"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Treatment of Stages A to D</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b="1" smtClean="0">
                <a:solidFill>
                  <a:schemeClr val="accent2"/>
                </a:solidFill>
                <a:latin typeface="Garamond" pitchFamily="18" charset="0"/>
                <a:ea typeface="ＭＳ Ｐゴシック" pitchFamily="34" charset="-128"/>
              </a:rPr>
              <a:t>Pharmacological Treatment for Stage C HF</a:t>
            </a:r>
            <a:r>
              <a:rPr lang="en-US" b="1" i="1" smtClean="0">
                <a:solidFill>
                  <a:schemeClr val="accent2"/>
                </a:solidFill>
                <a:latin typeface="Garamond" pitchFamily="18" charset="0"/>
                <a:ea typeface="ＭＳ Ｐゴシック" pitchFamily="34" charset="-128"/>
              </a:rPr>
              <a:t>r</a:t>
            </a:r>
            <a:r>
              <a:rPr lang="en-US" b="1" smtClean="0">
                <a:solidFill>
                  <a:schemeClr val="accent2"/>
                </a:solidFill>
                <a:latin typeface="Garamond" pitchFamily="18" charset="0"/>
                <a:ea typeface="ＭＳ Ｐゴシック" pitchFamily="34" charset="-128"/>
              </a:rPr>
              <a:t>EF</a:t>
            </a:r>
            <a:endParaRPr lang="en-US" smtClean="0">
              <a:ea typeface="ＭＳ Ｐゴシック" pitchFamily="34" charset="-128"/>
            </a:endParaRPr>
          </a:p>
        </p:txBody>
      </p:sp>
      <p:sp>
        <p:nvSpPr>
          <p:cNvPr id="52227" name="Content Placeholder 2"/>
          <p:cNvSpPr>
            <a:spLocks noGrp="1"/>
          </p:cNvSpPr>
          <p:nvPr>
            <p:ph idx="1"/>
          </p:nvPr>
        </p:nvSpPr>
        <p:spPr>
          <a:xfrm>
            <a:off x="2133600" y="1905000"/>
            <a:ext cx="6553200" cy="3211513"/>
          </a:xfrm>
        </p:spPr>
        <p:txBody>
          <a:bodyPr/>
          <a:lstStyle/>
          <a:p>
            <a:pPr marL="0" indent="0">
              <a:buFontTx/>
              <a:buNone/>
            </a:pPr>
            <a:r>
              <a:rPr lang="en-US" sz="2000" smtClean="0">
                <a:ea typeface="ＭＳ Ｐゴシック" pitchFamily="34" charset="-128"/>
              </a:rPr>
              <a:t>Measures listed as Class I recommendations for patients in stages A and B are recommended where appropriate for patients in stage C. (Levels of Evidence: A, B, and C as appropriate)</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GDMT as depicted in Figure 1 should be the mainstay of pharmacological therapy for HF</a:t>
            </a:r>
            <a:r>
              <a:rPr lang="en-US" sz="2000" i="1" smtClean="0">
                <a:ea typeface="ＭＳ Ｐゴシック" pitchFamily="34" charset="-128"/>
              </a:rPr>
              <a:t>r</a:t>
            </a:r>
            <a:r>
              <a:rPr lang="en-US" sz="2000" smtClean="0">
                <a:ea typeface="ＭＳ Ｐゴシック" pitchFamily="34" charset="-128"/>
              </a:rPr>
              <a:t>EF.</a:t>
            </a:r>
          </a:p>
        </p:txBody>
      </p:sp>
      <p:grpSp>
        <p:nvGrpSpPr>
          <p:cNvPr id="2" name="Group 2"/>
          <p:cNvGrpSpPr>
            <a:grpSpLocks/>
          </p:cNvGrpSpPr>
          <p:nvPr/>
        </p:nvGrpSpPr>
        <p:grpSpPr bwMode="auto">
          <a:xfrm>
            <a:off x="312738" y="4121150"/>
            <a:ext cx="1216025" cy="942975"/>
            <a:chOff x="1143000" y="1524000"/>
            <a:chExt cx="1216025" cy="942975"/>
          </a:xfrm>
        </p:grpSpPr>
        <p:grpSp>
          <p:nvGrpSpPr>
            <p:cNvPr id="3" name="Group 95"/>
            <p:cNvGrpSpPr>
              <a:grpSpLocks/>
            </p:cNvGrpSpPr>
            <p:nvPr/>
          </p:nvGrpSpPr>
          <p:grpSpPr bwMode="auto">
            <a:xfrm>
              <a:off x="1143000" y="1524000"/>
              <a:ext cx="1216025" cy="942975"/>
              <a:chOff x="3986" y="942"/>
              <a:chExt cx="766" cy="594"/>
            </a:xfrm>
          </p:grpSpPr>
          <p:sp>
            <p:nvSpPr>
              <p:cNvPr id="5224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224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224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224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224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5224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5225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5225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52243"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grpSp>
        <p:nvGrpSpPr>
          <p:cNvPr id="4" name="Group 2"/>
          <p:cNvGrpSpPr>
            <a:grpSpLocks/>
          </p:cNvGrpSpPr>
          <p:nvPr/>
        </p:nvGrpSpPr>
        <p:grpSpPr bwMode="auto">
          <a:xfrm>
            <a:off x="295275" y="1784350"/>
            <a:ext cx="1216025" cy="942975"/>
            <a:chOff x="1143000" y="1524000"/>
            <a:chExt cx="1216025" cy="942975"/>
          </a:xfrm>
        </p:grpSpPr>
        <p:grpSp>
          <p:nvGrpSpPr>
            <p:cNvPr id="5" name="Group 95"/>
            <p:cNvGrpSpPr>
              <a:grpSpLocks/>
            </p:cNvGrpSpPr>
            <p:nvPr/>
          </p:nvGrpSpPr>
          <p:grpSpPr bwMode="auto">
            <a:xfrm>
              <a:off x="1143000" y="1524000"/>
              <a:ext cx="1216025" cy="942975"/>
              <a:chOff x="3986" y="942"/>
              <a:chExt cx="766" cy="594"/>
            </a:xfrm>
          </p:grpSpPr>
          <p:sp>
            <p:nvSpPr>
              <p:cNvPr id="5223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223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223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223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223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5223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5224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5224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52233"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endParaRPr lang="en-GB" sz="3600" kern="10">
                <a:ln w="9525">
                  <a:solidFill>
                    <a:srgbClr val="000000"/>
                  </a:solidFill>
                  <a:round/>
                  <a:headEnd/>
                  <a:tailEnd/>
                </a:ln>
                <a:solidFill>
                  <a:srgbClr val="FFFFFF"/>
                </a:solidFill>
                <a:latin typeface="Arial Black"/>
              </a:endParaRPr>
            </a:p>
          </p:txBody>
        </p:sp>
      </p:grpSp>
      <p:sp>
        <p:nvSpPr>
          <p:cNvPr id="52230" name="AutoShape 114"/>
          <p:cNvSpPr>
            <a:spLocks noChangeArrowheads="1"/>
          </p:cNvSpPr>
          <p:nvPr/>
        </p:nvSpPr>
        <p:spPr bwMode="auto">
          <a:xfrm>
            <a:off x="120650" y="2344738"/>
            <a:ext cx="279400" cy="622300"/>
          </a:xfrm>
          <a:prstGeom prst="curvedRightArrow">
            <a:avLst>
              <a:gd name="adj1" fmla="val 26346"/>
              <a:gd name="adj2" fmla="val 52722"/>
              <a:gd name="adj3" fmla="val 33333"/>
            </a:avLst>
          </a:prstGeom>
          <a:solidFill>
            <a:schemeClr val="accent1"/>
          </a:solidFill>
          <a:ln w="9525">
            <a:solidFill>
              <a:schemeClr val="tx1"/>
            </a:solidFill>
            <a:miter lim="800000"/>
            <a:headEnd/>
            <a:tailEnd/>
          </a:ln>
        </p:spPr>
        <p:txBody>
          <a:bodyPr wrap="none" anchor="ctr"/>
          <a:lstStyle/>
          <a:p>
            <a:endParaRPr lang="en-US">
              <a:solidFill>
                <a:srgbClr val="000000"/>
              </a:solidFill>
            </a:endParaRPr>
          </a:p>
        </p:txBody>
      </p:sp>
      <p:sp>
        <p:nvSpPr>
          <p:cNvPr id="52231" name="Rectangle 3"/>
          <p:cNvSpPr txBox="1">
            <a:spLocks noChangeArrowheads="1"/>
          </p:cNvSpPr>
          <p:nvPr/>
        </p:nvSpPr>
        <p:spPr bwMode="auto">
          <a:xfrm>
            <a:off x="120650" y="2727325"/>
            <a:ext cx="1676400" cy="514350"/>
          </a:xfrm>
          <a:prstGeom prst="rect">
            <a:avLst/>
          </a:prstGeom>
          <a:noFill/>
          <a:ln w="9525">
            <a:noFill/>
            <a:miter lim="800000"/>
            <a:headEnd/>
            <a:tailEnd/>
          </a:ln>
        </p:spPr>
        <p:txBody>
          <a:bodyPr/>
          <a:lstStyle/>
          <a:p>
            <a:pPr algn="ctr">
              <a:spcBef>
                <a:spcPct val="50000"/>
              </a:spcBef>
            </a:pPr>
            <a:r>
              <a:rPr lang="en-US" sz="1400" i="1">
                <a:cs typeface="Arial" pitchFamily="34" charset="0"/>
              </a:rPr>
              <a:t>See recommendations for stages A, B, and C LOE </a:t>
            </a:r>
            <a:r>
              <a:rPr lang="en-US" sz="1400" i="1">
                <a:solidFill>
                  <a:schemeClr val="bg1"/>
                </a:solidFill>
                <a:cs typeface="Arial" pitchFamily="34" charset="0"/>
              </a:rPr>
              <a:t>for LOE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533400" y="98425"/>
            <a:ext cx="7924800" cy="715963"/>
          </a:xfrm>
        </p:spPr>
        <p:txBody>
          <a:bodyPr/>
          <a:lstStyle/>
          <a:p>
            <a:r>
              <a:rPr lang="en-US" sz="3000" b="1" smtClean="0">
                <a:solidFill>
                  <a:schemeClr val="accent2"/>
                </a:solidFill>
                <a:latin typeface="Garamond" pitchFamily="18" charset="0"/>
                <a:ea typeface="ＭＳ Ｐゴシック" pitchFamily="34" charset="-128"/>
              </a:rPr>
              <a:t>Pharmacologic Treatment for Stage C HF</a:t>
            </a:r>
            <a:r>
              <a:rPr lang="en-US" sz="3000" b="1" i="1" smtClean="0">
                <a:solidFill>
                  <a:schemeClr val="accent2"/>
                </a:solidFill>
                <a:latin typeface="Garamond" pitchFamily="18" charset="0"/>
                <a:ea typeface="ＭＳ Ｐゴシック" pitchFamily="34" charset="-128"/>
              </a:rPr>
              <a:t>r</a:t>
            </a:r>
            <a:r>
              <a:rPr lang="en-US" sz="3000" b="1" smtClean="0">
                <a:solidFill>
                  <a:schemeClr val="accent2"/>
                </a:solidFill>
                <a:latin typeface="Garamond" pitchFamily="18" charset="0"/>
                <a:ea typeface="ＭＳ Ｐゴシック" pitchFamily="34" charset="-128"/>
              </a:rPr>
              <a:t>EF</a:t>
            </a:r>
            <a:endParaRPr lang="en-US" sz="3000" smtClean="0">
              <a:ea typeface="ＭＳ Ｐゴシック" pitchFamily="34" charset="-128"/>
            </a:endParaRPr>
          </a:p>
        </p:txBody>
      </p:sp>
      <p:sp>
        <p:nvSpPr>
          <p:cNvPr id="5325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53252" name="Picture 5" descr="Figure 1_02082013"/>
          <p:cNvPicPr>
            <a:picLocks noChangeAspect="1" noChangeArrowheads="1"/>
          </p:cNvPicPr>
          <p:nvPr/>
        </p:nvPicPr>
        <p:blipFill>
          <a:blip r:embed="rId3" cstate="print"/>
          <a:srcRect/>
          <a:stretch>
            <a:fillRect/>
          </a:stretch>
        </p:blipFill>
        <p:spPr bwMode="auto">
          <a:xfrm>
            <a:off x="1074738" y="685800"/>
            <a:ext cx="7239000" cy="5554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487363" y="457200"/>
            <a:ext cx="8229600" cy="914400"/>
          </a:xfrm>
        </p:spPr>
        <p:txBody>
          <a:bodyPr/>
          <a:lstStyle/>
          <a:p>
            <a:r>
              <a:rPr lang="en-US" sz="4000" b="1" smtClean="0">
                <a:solidFill>
                  <a:schemeClr val="accent2"/>
                </a:solidFill>
                <a:latin typeface="Garamond" pitchFamily="18" charset="0"/>
                <a:ea typeface="ＭＳ Ｐゴシック" pitchFamily="34" charset="-128"/>
              </a:rPr>
              <a:t>Pharmacological Treatment for </a:t>
            </a:r>
            <a:br>
              <a:rPr lang="en-US" sz="4000" b="1" smtClean="0">
                <a:solidFill>
                  <a:schemeClr val="accent2"/>
                </a:solidFill>
                <a:latin typeface="Garamond" pitchFamily="18" charset="0"/>
                <a:ea typeface="ＭＳ Ｐゴシック" pitchFamily="34" charset="-128"/>
              </a:rPr>
            </a:br>
            <a:r>
              <a:rPr lang="en-US" sz="4000" b="1" smtClean="0">
                <a:solidFill>
                  <a:schemeClr val="accent2"/>
                </a:solidFill>
                <a:latin typeface="Garamond" pitchFamily="18" charset="0"/>
                <a:ea typeface="ＭＳ Ｐゴシック" pitchFamily="34" charset="-128"/>
              </a:rPr>
              <a:t>Stage C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a:t>
            </a:r>
            <a:r>
              <a:rPr lang="en-US" sz="3600" b="1" smtClean="0">
                <a:solidFill>
                  <a:schemeClr val="accent2"/>
                </a:solidFill>
                <a:latin typeface="Garamond" pitchFamily="18" charset="0"/>
                <a:ea typeface="ＭＳ Ｐゴシック" pitchFamily="34" charset="-128"/>
              </a:rPr>
              <a:t>(cont.)</a:t>
            </a:r>
            <a:endParaRPr lang="en-US" sz="3600" smtClean="0">
              <a:ea typeface="ＭＳ Ｐゴシック" pitchFamily="34" charset="-128"/>
            </a:endParaRPr>
          </a:p>
        </p:txBody>
      </p:sp>
      <p:sp>
        <p:nvSpPr>
          <p:cNvPr id="54275" name="Content Placeholder 2"/>
          <p:cNvSpPr>
            <a:spLocks noGrp="1"/>
          </p:cNvSpPr>
          <p:nvPr>
            <p:ph idx="1"/>
          </p:nvPr>
        </p:nvSpPr>
        <p:spPr>
          <a:xfrm>
            <a:off x="2057400" y="2052638"/>
            <a:ext cx="6781800" cy="3213100"/>
          </a:xfrm>
        </p:spPr>
        <p:txBody>
          <a:bodyPr/>
          <a:lstStyle/>
          <a:p>
            <a:pPr marL="0" indent="0">
              <a:buFontTx/>
              <a:buNone/>
            </a:pPr>
            <a:r>
              <a:rPr lang="en-US" sz="2000" smtClean="0">
                <a:ea typeface="ＭＳ Ｐゴシック" pitchFamily="34" charset="-128"/>
              </a:rPr>
              <a:t>Diuretics are recommended in patients with HF</a:t>
            </a:r>
            <a:r>
              <a:rPr lang="en-US" sz="2000" i="1" smtClean="0">
                <a:ea typeface="ＭＳ Ｐゴシック" pitchFamily="34" charset="-128"/>
              </a:rPr>
              <a:t>r</a:t>
            </a:r>
            <a:r>
              <a:rPr lang="en-US" sz="2000" smtClean="0">
                <a:ea typeface="ＭＳ Ｐゴシック" pitchFamily="34" charset="-128"/>
              </a:rPr>
              <a:t>EF who have evidence of fluid retention, unless contraindicated, to improve symptoms.</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ACE inhibitors are recommended in patients with HF</a:t>
            </a:r>
            <a:r>
              <a:rPr lang="en-US" sz="2000" i="1" smtClean="0">
                <a:ea typeface="ＭＳ Ｐゴシック" pitchFamily="34" charset="-128"/>
              </a:rPr>
              <a:t>r</a:t>
            </a:r>
            <a:r>
              <a:rPr lang="en-US" sz="2000" smtClean="0">
                <a:ea typeface="ＭＳ Ｐゴシック" pitchFamily="34" charset="-128"/>
              </a:rPr>
              <a:t>EF and current or prior symptoms, unless contraindicated, to reduce morbidity and mortality.</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ARBs are recommended in patients with HF</a:t>
            </a:r>
            <a:r>
              <a:rPr lang="en-US" sz="2000" i="1" smtClean="0">
                <a:ea typeface="ＭＳ Ｐゴシック" pitchFamily="34" charset="-128"/>
              </a:rPr>
              <a:t>r</a:t>
            </a:r>
            <a:r>
              <a:rPr lang="en-US" sz="2000" smtClean="0">
                <a:ea typeface="ＭＳ Ｐゴシック" pitchFamily="34" charset="-128"/>
              </a:rPr>
              <a:t>EF with current or prior symptoms who are ACE inhibitor-intolerant, unless contraindicated, to reduce morbidity and mortality.</a:t>
            </a:r>
          </a:p>
        </p:txBody>
      </p:sp>
      <p:grpSp>
        <p:nvGrpSpPr>
          <p:cNvPr id="2" name="Group 95"/>
          <p:cNvGrpSpPr>
            <a:grpSpLocks/>
          </p:cNvGrpSpPr>
          <p:nvPr/>
        </p:nvGrpSpPr>
        <p:grpSpPr bwMode="auto">
          <a:xfrm>
            <a:off x="225425" y="1879600"/>
            <a:ext cx="1216025" cy="942975"/>
            <a:chOff x="3986" y="942"/>
            <a:chExt cx="766" cy="594"/>
          </a:xfrm>
        </p:grpSpPr>
        <p:sp>
          <p:nvSpPr>
            <p:cNvPr id="5429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430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4301"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5430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430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4304"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54305"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54306"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54307"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grpSp>
        <p:nvGrpSpPr>
          <p:cNvPr id="3" name="Group 2"/>
          <p:cNvGrpSpPr>
            <a:grpSpLocks/>
          </p:cNvGrpSpPr>
          <p:nvPr/>
        </p:nvGrpSpPr>
        <p:grpSpPr bwMode="auto">
          <a:xfrm>
            <a:off x="230188" y="3194050"/>
            <a:ext cx="1216025" cy="942975"/>
            <a:chOff x="1143000" y="1524000"/>
            <a:chExt cx="1216025" cy="942975"/>
          </a:xfrm>
        </p:grpSpPr>
        <p:grpSp>
          <p:nvGrpSpPr>
            <p:cNvPr id="4" name="Group 95"/>
            <p:cNvGrpSpPr>
              <a:grpSpLocks/>
            </p:cNvGrpSpPr>
            <p:nvPr/>
          </p:nvGrpSpPr>
          <p:grpSpPr bwMode="auto">
            <a:xfrm>
              <a:off x="1143000" y="1524000"/>
              <a:ext cx="1216025" cy="942975"/>
              <a:chOff x="3986" y="942"/>
              <a:chExt cx="766" cy="594"/>
            </a:xfrm>
          </p:grpSpPr>
          <p:sp>
            <p:nvSpPr>
              <p:cNvPr id="5429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429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4293"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4294"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4295"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54296"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54297"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54298"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54290"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grpSp>
        <p:nvGrpSpPr>
          <p:cNvPr id="5" name="Group 2"/>
          <p:cNvGrpSpPr>
            <a:grpSpLocks/>
          </p:cNvGrpSpPr>
          <p:nvPr/>
        </p:nvGrpSpPr>
        <p:grpSpPr bwMode="auto">
          <a:xfrm>
            <a:off x="227013" y="4576763"/>
            <a:ext cx="1216025" cy="942975"/>
            <a:chOff x="1143000" y="1524000"/>
            <a:chExt cx="1216025" cy="942975"/>
          </a:xfrm>
        </p:grpSpPr>
        <p:grpSp>
          <p:nvGrpSpPr>
            <p:cNvPr id="6" name="Group 95"/>
            <p:cNvGrpSpPr>
              <a:grpSpLocks/>
            </p:cNvGrpSpPr>
            <p:nvPr/>
          </p:nvGrpSpPr>
          <p:grpSpPr bwMode="auto">
            <a:xfrm>
              <a:off x="1143000" y="1524000"/>
              <a:ext cx="1216025" cy="942975"/>
              <a:chOff x="3986" y="942"/>
              <a:chExt cx="766" cy="594"/>
            </a:xfrm>
          </p:grpSpPr>
          <p:sp>
            <p:nvSpPr>
              <p:cNvPr id="5428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428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4283"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4284"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4285"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54286"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54287"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54288"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54280"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60375" y="152400"/>
            <a:ext cx="8229600" cy="1143000"/>
          </a:xfrm>
        </p:spPr>
        <p:txBody>
          <a:bodyPr/>
          <a:lstStyle/>
          <a:p>
            <a:r>
              <a:rPr lang="en-US" sz="3200" b="1" smtClean="0">
                <a:solidFill>
                  <a:schemeClr val="accent2"/>
                </a:solidFill>
                <a:latin typeface="Garamond" pitchFamily="18" charset="0"/>
                <a:ea typeface="ＭＳ Ｐゴシック" pitchFamily="34" charset="-128"/>
              </a:rPr>
              <a:t>Drugs Commonly Used for HF</a:t>
            </a:r>
            <a:r>
              <a:rPr lang="en-US" sz="3200" b="1" i="1" smtClean="0">
                <a:solidFill>
                  <a:schemeClr val="accent2"/>
                </a:solidFill>
                <a:latin typeface="Garamond" pitchFamily="18" charset="0"/>
                <a:ea typeface="ＭＳ Ｐゴシック" pitchFamily="34" charset="-128"/>
              </a:rPr>
              <a:t>r</a:t>
            </a:r>
            <a:r>
              <a:rPr lang="en-US" sz="3200" b="1" smtClean="0">
                <a:solidFill>
                  <a:schemeClr val="accent2"/>
                </a:solidFill>
                <a:latin typeface="Garamond" pitchFamily="18" charset="0"/>
                <a:ea typeface="ＭＳ Ｐゴシック" pitchFamily="34" charset="-128"/>
              </a:rPr>
              <a:t>EF </a:t>
            </a:r>
            <a:br>
              <a:rPr lang="en-US" sz="3200" b="1" smtClean="0">
                <a:solidFill>
                  <a:schemeClr val="accent2"/>
                </a:solidFill>
                <a:latin typeface="Garamond" pitchFamily="18" charset="0"/>
                <a:ea typeface="ＭＳ Ｐゴシック" pitchFamily="34" charset="-128"/>
              </a:rPr>
            </a:br>
            <a:r>
              <a:rPr lang="en-US" sz="3200" b="1" smtClean="0">
                <a:solidFill>
                  <a:schemeClr val="accent2"/>
                </a:solidFill>
                <a:latin typeface="Garamond" pitchFamily="18" charset="0"/>
                <a:ea typeface="ＭＳ Ｐゴシック" pitchFamily="34" charset="-128"/>
              </a:rPr>
              <a:t>(Stage C HF)</a:t>
            </a:r>
            <a:endParaRPr lang="en-US" sz="3200" smtClean="0">
              <a:ea typeface="ＭＳ Ｐゴシック" pitchFamily="34" charset="-128"/>
            </a:endParaRPr>
          </a:p>
        </p:txBody>
      </p:sp>
      <p:graphicFrame>
        <p:nvGraphicFramePr>
          <p:cNvPr id="5" name="Table 4"/>
          <p:cNvGraphicFramePr>
            <a:graphicFrameLocks noGrp="1"/>
          </p:cNvGraphicFramePr>
          <p:nvPr/>
        </p:nvGraphicFramePr>
        <p:xfrm>
          <a:off x="457200" y="1295400"/>
          <a:ext cx="8229601" cy="4251441"/>
        </p:xfrm>
        <a:graphic>
          <a:graphicData uri="http://schemas.openxmlformats.org/drawingml/2006/table">
            <a:tbl>
              <a:tblPr firstRow="1" firstCol="1" bandRow="1"/>
              <a:tblGrid>
                <a:gridCol w="1984980"/>
                <a:gridCol w="1896100"/>
                <a:gridCol w="1812158"/>
                <a:gridCol w="2536363"/>
              </a:tblGrid>
              <a:tr h="457185">
                <a:tc>
                  <a:txBody>
                    <a:bodyPr/>
                    <a:lstStyle/>
                    <a:p>
                      <a:pPr marL="0" marR="0" algn="ctr">
                        <a:spcBef>
                          <a:spcPts val="0"/>
                        </a:spcBef>
                        <a:spcAft>
                          <a:spcPts val="0"/>
                        </a:spcAft>
                      </a:pPr>
                      <a:r>
                        <a:rPr lang="en-US" sz="1500" b="1" dirty="0" smtClean="0">
                          <a:effectLst/>
                          <a:latin typeface="Times New Roman"/>
                          <a:ea typeface="Times New Roman"/>
                        </a:rPr>
                        <a:t>Drug</a:t>
                      </a:r>
                      <a:endParaRPr lang="en-US" sz="15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Times New Roman"/>
                          <a:ea typeface="Times New Roman"/>
                        </a:rPr>
                        <a:t>Initial Daily Dose(s)</a:t>
                      </a:r>
                      <a:endParaRPr lang="en-US" sz="15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Times New Roman"/>
                          <a:ea typeface="Times New Roman"/>
                        </a:rPr>
                        <a:t>Maximum Doses(s)</a:t>
                      </a:r>
                      <a:endParaRPr lang="en-US" sz="15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b="1" dirty="0">
                          <a:effectLst/>
                          <a:latin typeface="Times New Roman"/>
                          <a:ea typeface="Times New Roman"/>
                        </a:rPr>
                        <a:t>Mean Doses Achieved in Clinical Trials</a:t>
                      </a:r>
                      <a:endParaRPr lang="en-US" sz="15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47">
                <a:tc gridSpan="4">
                  <a:txBody>
                    <a:bodyPr/>
                    <a:lstStyle/>
                    <a:p>
                      <a:pPr marL="0" marR="0">
                        <a:spcBef>
                          <a:spcPts val="0"/>
                        </a:spcBef>
                        <a:spcAft>
                          <a:spcPts val="0"/>
                        </a:spcAft>
                      </a:pPr>
                      <a:r>
                        <a:rPr lang="en-US" sz="1500" b="1" i="1" dirty="0">
                          <a:effectLst/>
                          <a:latin typeface="Times New Roman"/>
                          <a:ea typeface="Times New Roman"/>
                        </a:rPr>
                        <a:t>ACE Inhibitors</a:t>
                      </a:r>
                      <a:endParaRPr lang="en-US" sz="15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28592">
                <a:tc>
                  <a:txBody>
                    <a:bodyPr/>
                    <a:lstStyle/>
                    <a:p>
                      <a:pPr marL="0" marR="0">
                        <a:spcBef>
                          <a:spcPts val="0"/>
                        </a:spcBef>
                        <a:spcAft>
                          <a:spcPts val="0"/>
                        </a:spcAft>
                      </a:pPr>
                      <a:r>
                        <a:rPr lang="en-US" sz="1500">
                          <a:effectLst/>
                          <a:latin typeface="Times New Roman"/>
                          <a:ea typeface="Times New Roman"/>
                        </a:rPr>
                        <a:t>Captopril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6.25 mg 3 times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50 mg 3 times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122.7 mg/d (421)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92">
                <a:tc>
                  <a:txBody>
                    <a:bodyPr/>
                    <a:lstStyle/>
                    <a:p>
                      <a:pPr marL="0" marR="0">
                        <a:spcBef>
                          <a:spcPts val="0"/>
                        </a:spcBef>
                        <a:spcAft>
                          <a:spcPts val="0"/>
                        </a:spcAft>
                      </a:pPr>
                      <a:r>
                        <a:rPr lang="en-US" sz="1500">
                          <a:effectLst/>
                          <a:latin typeface="Times New Roman"/>
                          <a:ea typeface="Times New Roman"/>
                        </a:rPr>
                        <a:t>Enalapril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2.5 mg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10 to 20 mg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16.6 mg/d</a:t>
                      </a:r>
                      <a:r>
                        <a:rPr lang="en-US" sz="1500" baseline="30000">
                          <a:effectLst/>
                          <a:latin typeface="Times New Roman"/>
                          <a:ea typeface="Times New Roman"/>
                        </a:rPr>
                        <a:t> </a:t>
                      </a:r>
                      <a:r>
                        <a:rPr lang="en-US" sz="1500">
                          <a:effectLst/>
                          <a:latin typeface="Times New Roman"/>
                          <a:ea typeface="Times New Roman"/>
                        </a:rPr>
                        <a:t>(412)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92">
                <a:tc>
                  <a:txBody>
                    <a:bodyPr/>
                    <a:lstStyle/>
                    <a:p>
                      <a:pPr marL="0" marR="0">
                        <a:spcBef>
                          <a:spcPts val="0"/>
                        </a:spcBef>
                        <a:spcAft>
                          <a:spcPts val="0"/>
                        </a:spcAft>
                      </a:pPr>
                      <a:r>
                        <a:rPr lang="en-US" sz="1500">
                          <a:effectLst/>
                          <a:latin typeface="Times New Roman"/>
                          <a:ea typeface="Times New Roman"/>
                        </a:rPr>
                        <a:t>Fosinopril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5 to 10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40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92">
                <a:tc>
                  <a:txBody>
                    <a:bodyPr/>
                    <a:lstStyle/>
                    <a:p>
                      <a:pPr marL="0" marR="0">
                        <a:spcBef>
                          <a:spcPts val="0"/>
                        </a:spcBef>
                        <a:spcAft>
                          <a:spcPts val="0"/>
                        </a:spcAft>
                      </a:pPr>
                      <a:r>
                        <a:rPr lang="en-US" sz="1500">
                          <a:effectLst/>
                          <a:latin typeface="Times New Roman"/>
                          <a:ea typeface="Times New Roman"/>
                        </a:rPr>
                        <a:t>Lisinopril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2.5 to 5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20 to 40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32.5 to 35.0 mg/d (444)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92">
                <a:tc>
                  <a:txBody>
                    <a:bodyPr/>
                    <a:lstStyle/>
                    <a:p>
                      <a:pPr marL="0" marR="0">
                        <a:spcBef>
                          <a:spcPts val="0"/>
                        </a:spcBef>
                        <a:spcAft>
                          <a:spcPts val="0"/>
                        </a:spcAft>
                      </a:pPr>
                      <a:r>
                        <a:rPr lang="en-US" sz="1500">
                          <a:effectLst/>
                          <a:latin typeface="Times New Roman"/>
                          <a:ea typeface="Times New Roman"/>
                        </a:rPr>
                        <a:t>Perindopril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2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8 to 16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92">
                <a:tc>
                  <a:txBody>
                    <a:bodyPr/>
                    <a:lstStyle/>
                    <a:p>
                      <a:pPr marL="0" marR="0">
                        <a:spcBef>
                          <a:spcPts val="0"/>
                        </a:spcBef>
                        <a:spcAft>
                          <a:spcPts val="0"/>
                        </a:spcAft>
                      </a:pPr>
                      <a:r>
                        <a:rPr lang="en-US" sz="1500">
                          <a:effectLst/>
                          <a:latin typeface="Times New Roman"/>
                          <a:ea typeface="Times New Roman"/>
                        </a:rPr>
                        <a:t>Quinapril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5 mg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20 mg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92">
                <a:tc>
                  <a:txBody>
                    <a:bodyPr/>
                    <a:lstStyle/>
                    <a:p>
                      <a:pPr marL="0" marR="0">
                        <a:spcBef>
                          <a:spcPts val="0"/>
                        </a:spcBef>
                        <a:spcAft>
                          <a:spcPts val="0"/>
                        </a:spcAft>
                      </a:pPr>
                      <a:r>
                        <a:rPr lang="en-US" sz="1500">
                          <a:effectLst/>
                          <a:latin typeface="Times New Roman"/>
                          <a:ea typeface="Times New Roman"/>
                        </a:rPr>
                        <a:t>Ramipril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1.25 to 2.5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10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92">
                <a:tc>
                  <a:txBody>
                    <a:bodyPr/>
                    <a:lstStyle/>
                    <a:p>
                      <a:pPr marL="0" marR="0">
                        <a:spcBef>
                          <a:spcPts val="0"/>
                        </a:spcBef>
                        <a:spcAft>
                          <a:spcPts val="0"/>
                        </a:spcAft>
                      </a:pPr>
                      <a:r>
                        <a:rPr lang="en-US" sz="1500">
                          <a:effectLst/>
                          <a:latin typeface="Times New Roman"/>
                          <a:ea typeface="Times New Roman"/>
                        </a:rPr>
                        <a:t>Trandolapril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1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4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47">
                <a:tc gridSpan="4">
                  <a:txBody>
                    <a:bodyPr/>
                    <a:lstStyle/>
                    <a:p>
                      <a:pPr marL="0" marR="0">
                        <a:spcBef>
                          <a:spcPts val="0"/>
                        </a:spcBef>
                        <a:spcAft>
                          <a:spcPts val="0"/>
                        </a:spcAft>
                      </a:pPr>
                      <a:r>
                        <a:rPr lang="en-US" sz="1500" b="1" i="1" dirty="0">
                          <a:effectLst/>
                          <a:latin typeface="Times New Roman"/>
                          <a:ea typeface="Times New Roman"/>
                        </a:rPr>
                        <a:t>ARBs</a:t>
                      </a:r>
                      <a:endParaRPr lang="en-US" sz="15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28592">
                <a:tc>
                  <a:txBody>
                    <a:bodyPr/>
                    <a:lstStyle/>
                    <a:p>
                      <a:pPr marL="0" marR="0">
                        <a:spcBef>
                          <a:spcPts val="0"/>
                        </a:spcBef>
                        <a:spcAft>
                          <a:spcPts val="0"/>
                        </a:spcAft>
                      </a:pPr>
                      <a:r>
                        <a:rPr lang="en-US" sz="1500">
                          <a:effectLst/>
                          <a:latin typeface="Times New Roman"/>
                          <a:ea typeface="Times New Roman"/>
                        </a:rPr>
                        <a:t>Candesartan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4 to 8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32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24 mg/d (419)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92">
                <a:tc>
                  <a:txBody>
                    <a:bodyPr/>
                    <a:lstStyle/>
                    <a:p>
                      <a:pPr marL="0" marR="0">
                        <a:spcBef>
                          <a:spcPts val="0"/>
                        </a:spcBef>
                        <a:spcAft>
                          <a:spcPts val="0"/>
                        </a:spcAft>
                      </a:pPr>
                      <a:r>
                        <a:rPr lang="en-US" sz="1500">
                          <a:effectLst/>
                          <a:latin typeface="Times New Roman"/>
                          <a:ea typeface="Times New Roman"/>
                        </a:rPr>
                        <a:t>Losartan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25 to 50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50 to 150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129 mg/d (420)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92">
                <a:tc>
                  <a:txBody>
                    <a:bodyPr/>
                    <a:lstStyle/>
                    <a:p>
                      <a:pPr marL="0" marR="0">
                        <a:spcBef>
                          <a:spcPts val="0"/>
                        </a:spcBef>
                        <a:spcAft>
                          <a:spcPts val="0"/>
                        </a:spcAft>
                      </a:pPr>
                      <a:r>
                        <a:rPr lang="en-US" sz="1500">
                          <a:effectLst/>
                          <a:latin typeface="Times New Roman"/>
                          <a:ea typeface="Times New Roman"/>
                        </a:rPr>
                        <a:t>Valsartan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20 to 40 mg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160 mg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254 mg/d (109)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147">
                <a:tc gridSpan="4">
                  <a:txBody>
                    <a:bodyPr/>
                    <a:lstStyle/>
                    <a:p>
                      <a:pPr marL="0" marR="0" algn="just">
                        <a:spcBef>
                          <a:spcPts val="0"/>
                        </a:spcBef>
                        <a:spcAft>
                          <a:spcPts val="0"/>
                        </a:spcAft>
                      </a:pPr>
                      <a:r>
                        <a:rPr lang="en-US" sz="1500" b="1" i="1">
                          <a:effectLst/>
                          <a:latin typeface="Times New Roman"/>
                          <a:ea typeface="Times New Roman"/>
                        </a:rPr>
                        <a:t>Aldosterone Antagonists</a:t>
                      </a:r>
                      <a:endParaRPr lang="en-US" sz="15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228592">
                <a:tc>
                  <a:txBody>
                    <a:bodyPr/>
                    <a:lstStyle/>
                    <a:p>
                      <a:pPr marL="0" marR="0">
                        <a:spcBef>
                          <a:spcPts val="0"/>
                        </a:spcBef>
                        <a:spcAft>
                          <a:spcPts val="0"/>
                        </a:spcAft>
                      </a:pPr>
                      <a:r>
                        <a:rPr lang="en-US" sz="1500">
                          <a:effectLst/>
                          <a:latin typeface="Times New Roman"/>
                          <a:ea typeface="Times New Roman"/>
                        </a:rPr>
                        <a:t>Spironolactone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12.5 to 25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25 mg once or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26 mg/d (424)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8592">
                <a:tc>
                  <a:txBody>
                    <a:bodyPr/>
                    <a:lstStyle/>
                    <a:p>
                      <a:pPr marL="0" marR="0">
                        <a:spcBef>
                          <a:spcPts val="0"/>
                        </a:spcBef>
                        <a:spcAft>
                          <a:spcPts val="0"/>
                        </a:spcAft>
                      </a:pPr>
                      <a:r>
                        <a:rPr lang="en-US" sz="1500">
                          <a:effectLst/>
                          <a:latin typeface="Times New Roman"/>
                          <a:ea typeface="Times New Roman"/>
                        </a:rPr>
                        <a:t>Eplerenone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25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a:effectLst/>
                          <a:latin typeface="Times New Roman"/>
                          <a:ea typeface="Times New Roman"/>
                        </a:rPr>
                        <a:t>50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500" dirty="0">
                          <a:effectLst/>
                          <a:latin typeface="Times New Roman"/>
                          <a:ea typeface="Times New Roman"/>
                        </a:rPr>
                        <a:t>42.6 mg/d (445)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460375" y="152400"/>
            <a:ext cx="8229600" cy="1143000"/>
          </a:xfrm>
        </p:spPr>
        <p:txBody>
          <a:bodyPr/>
          <a:lstStyle/>
          <a:p>
            <a:r>
              <a:rPr lang="en-US" sz="4000" b="1" smtClean="0">
                <a:solidFill>
                  <a:schemeClr val="accent2"/>
                </a:solidFill>
                <a:latin typeface="Garamond" pitchFamily="18" charset="0"/>
                <a:ea typeface="ＭＳ Ｐゴシック" pitchFamily="34" charset="-128"/>
              </a:rPr>
              <a:t>Drugs Commonly Used for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(Stage C HF) </a:t>
            </a:r>
            <a:r>
              <a:rPr lang="en-US" sz="3200" b="1" smtClean="0">
                <a:solidFill>
                  <a:schemeClr val="accent2"/>
                </a:solidFill>
                <a:latin typeface="Garamond" pitchFamily="18" charset="0"/>
                <a:ea typeface="ＭＳ Ｐゴシック" pitchFamily="34" charset="-128"/>
              </a:rPr>
              <a:t>(cont.)</a:t>
            </a:r>
            <a:endParaRPr lang="en-US" sz="3200" smtClean="0">
              <a:ea typeface="ＭＳ Ｐゴシック" pitchFamily="34" charset="-128"/>
            </a:endParaRPr>
          </a:p>
        </p:txBody>
      </p:sp>
      <p:graphicFrame>
        <p:nvGraphicFramePr>
          <p:cNvPr id="4" name="Table 3"/>
          <p:cNvGraphicFramePr>
            <a:graphicFrameLocks noGrp="1"/>
          </p:cNvGraphicFramePr>
          <p:nvPr/>
        </p:nvGraphicFramePr>
        <p:xfrm>
          <a:off x="381000" y="1676400"/>
          <a:ext cx="8229601" cy="4114800"/>
        </p:xfrm>
        <a:graphic>
          <a:graphicData uri="http://schemas.openxmlformats.org/drawingml/2006/table">
            <a:tbl>
              <a:tblPr firstRow="1" firstCol="1" bandRow="1"/>
              <a:tblGrid>
                <a:gridCol w="1984980"/>
                <a:gridCol w="1896100"/>
                <a:gridCol w="1812158"/>
                <a:gridCol w="2536363"/>
              </a:tblGrid>
              <a:tr h="274320">
                <a:tc>
                  <a:txBody>
                    <a:bodyPr/>
                    <a:lstStyle/>
                    <a:p>
                      <a:pPr marL="0" marR="0" algn="ctr">
                        <a:spcBef>
                          <a:spcPts val="0"/>
                        </a:spcBef>
                        <a:spcAft>
                          <a:spcPts val="0"/>
                        </a:spcAft>
                      </a:pPr>
                      <a:r>
                        <a:rPr lang="en-US" sz="1400" b="1" dirty="0" smtClean="0">
                          <a:effectLst/>
                          <a:latin typeface="Times New Roman"/>
                          <a:ea typeface="Times New Roman"/>
                        </a:rPr>
                        <a:t>Drug</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b="1" dirty="0">
                          <a:effectLst/>
                          <a:latin typeface="Times New Roman"/>
                          <a:ea typeface="Times New Roman"/>
                        </a:rPr>
                        <a:t>Initial Daily Dose(s)</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tcPr>
                </a:tc>
                <a:tc>
                  <a:txBody>
                    <a:bodyPr/>
                    <a:lstStyle/>
                    <a:p>
                      <a:pPr marL="0" marR="0" algn="ctr">
                        <a:spcBef>
                          <a:spcPts val="0"/>
                        </a:spcBef>
                        <a:spcAft>
                          <a:spcPts val="0"/>
                        </a:spcAft>
                      </a:pPr>
                      <a:r>
                        <a:rPr lang="en-US" sz="1400" b="1" dirty="0">
                          <a:effectLst/>
                          <a:latin typeface="Times New Roman"/>
                          <a:ea typeface="Times New Roman"/>
                        </a:rPr>
                        <a:t>Maximum Doses(s)</a:t>
                      </a:r>
                      <a:endParaRPr lang="en-US" sz="1400" dirty="0">
                        <a:effectLst/>
                        <a:latin typeface="Times New Roman"/>
                        <a:ea typeface="Times New Roman"/>
                      </a:endParaRPr>
                    </a:p>
                  </a:txBody>
                  <a:tcPr marL="68580" marR="68580" marT="0" marB="0" anchor="ctr"/>
                </a:tc>
                <a:tc>
                  <a:txBody>
                    <a:bodyPr/>
                    <a:lstStyle/>
                    <a:p>
                      <a:pPr marL="0" marR="0" algn="ctr">
                        <a:spcBef>
                          <a:spcPts val="0"/>
                        </a:spcBef>
                        <a:spcAft>
                          <a:spcPts val="0"/>
                        </a:spcAft>
                      </a:pPr>
                      <a:r>
                        <a:rPr lang="en-US" sz="1400" b="1" dirty="0">
                          <a:effectLst/>
                          <a:latin typeface="Times New Roman"/>
                          <a:ea typeface="Times New Roman"/>
                        </a:rPr>
                        <a:t>Mean Doses Achieved in Clinical Trials</a:t>
                      </a:r>
                      <a:endParaRPr lang="en-US" sz="1400" dirty="0">
                        <a:effectLst/>
                        <a:latin typeface="Times New Roman"/>
                        <a:ea typeface="Times New Roman"/>
                      </a:endParaRPr>
                    </a:p>
                  </a:txBody>
                  <a:tcPr marL="68580" marR="68580" marT="0" marB="0" anchor="ctr"/>
                </a:tc>
              </a:tr>
              <a:tr h="274320">
                <a:tc gridSpan="4">
                  <a:txBody>
                    <a:bodyPr/>
                    <a:lstStyle/>
                    <a:p>
                      <a:pPr marL="0" marR="0">
                        <a:spcBef>
                          <a:spcPts val="0"/>
                        </a:spcBef>
                        <a:spcAft>
                          <a:spcPts val="0"/>
                        </a:spcAft>
                      </a:pPr>
                      <a:r>
                        <a:rPr lang="en-US" sz="1400" b="1" i="1" dirty="0">
                          <a:effectLst/>
                          <a:latin typeface="Times New Roman"/>
                          <a:ea typeface="Times New Roman"/>
                        </a:rPr>
                        <a:t>Beta Blockers</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82880">
                <a:tc>
                  <a:txBody>
                    <a:bodyPr/>
                    <a:lstStyle/>
                    <a:p>
                      <a:pPr marL="0" marR="0">
                        <a:spcBef>
                          <a:spcPts val="0"/>
                        </a:spcBef>
                        <a:spcAft>
                          <a:spcPts val="0"/>
                        </a:spcAft>
                      </a:pPr>
                      <a:r>
                        <a:rPr lang="en-US" sz="1400">
                          <a:effectLst/>
                          <a:latin typeface="Times New Roman"/>
                          <a:ea typeface="Times New Roman"/>
                        </a:rPr>
                        <a:t>Bisoprolol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1.25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10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8.6 mg/d (118)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spcBef>
                          <a:spcPts val="0"/>
                        </a:spcBef>
                        <a:spcAft>
                          <a:spcPts val="0"/>
                        </a:spcAft>
                      </a:pPr>
                      <a:r>
                        <a:rPr lang="en-US" sz="1400">
                          <a:effectLst/>
                          <a:latin typeface="Times New Roman"/>
                          <a:ea typeface="Times New Roman"/>
                        </a:rPr>
                        <a:t>Carvedilol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3.125 mg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50 mg twice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37 mg/d (446)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a:txBody>
                    <a:bodyPr/>
                    <a:lstStyle/>
                    <a:p>
                      <a:pPr marL="0" marR="0">
                        <a:spcBef>
                          <a:spcPts val="0"/>
                        </a:spcBef>
                        <a:spcAft>
                          <a:spcPts val="0"/>
                        </a:spcAft>
                      </a:pPr>
                      <a:r>
                        <a:rPr lang="en-US" sz="1400">
                          <a:effectLst/>
                          <a:latin typeface="Times New Roman"/>
                          <a:ea typeface="Times New Roman"/>
                        </a:rPr>
                        <a:t>Carvedilol CR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80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800">
                <a:tc>
                  <a:txBody>
                    <a:bodyPr/>
                    <a:lstStyle/>
                    <a:p>
                      <a:pPr marL="0" marR="0">
                        <a:spcBef>
                          <a:spcPts val="0"/>
                        </a:spcBef>
                        <a:spcAft>
                          <a:spcPts val="0"/>
                        </a:spcAft>
                      </a:pPr>
                      <a:r>
                        <a:rPr lang="en-US" sz="1400">
                          <a:effectLst/>
                          <a:latin typeface="Times New Roman"/>
                          <a:ea typeface="Times New Roman"/>
                        </a:rPr>
                        <a:t>Metoprolol succinate extended release (metoprolol CR/XL)</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12.5 to 25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200 mg once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159 mg/d (447)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2880">
                <a:tc gridSpan="4">
                  <a:txBody>
                    <a:bodyPr/>
                    <a:lstStyle/>
                    <a:p>
                      <a:pPr marL="0" marR="0">
                        <a:spcBef>
                          <a:spcPts val="0"/>
                        </a:spcBef>
                        <a:spcAft>
                          <a:spcPts val="0"/>
                        </a:spcAft>
                      </a:pPr>
                      <a:r>
                        <a:rPr lang="en-US" sz="1400" b="1" i="1" dirty="0">
                          <a:effectLst/>
                          <a:latin typeface="Times New Roman"/>
                          <a:ea typeface="Times New Roman"/>
                        </a:rPr>
                        <a:t>Hydralazine</a:t>
                      </a:r>
                      <a:r>
                        <a:rPr lang="en-US" sz="1400" i="1" dirty="0">
                          <a:effectLst/>
                          <a:latin typeface="Times New Roman"/>
                          <a:ea typeface="Times New Roman"/>
                        </a:rPr>
                        <a:t> &amp; </a:t>
                      </a:r>
                      <a:r>
                        <a:rPr lang="en-US" sz="1400" b="1" i="1" dirty="0" err="1">
                          <a:effectLst/>
                          <a:latin typeface="Times New Roman"/>
                          <a:ea typeface="Times New Roman"/>
                        </a:rPr>
                        <a:t>Isosorbide</a:t>
                      </a:r>
                      <a:r>
                        <a:rPr lang="en-US" sz="1400" b="1" i="1" dirty="0">
                          <a:effectLst/>
                          <a:latin typeface="Times New Roman"/>
                          <a:ea typeface="Times New Roman"/>
                        </a:rPr>
                        <a:t> </a:t>
                      </a:r>
                      <a:r>
                        <a:rPr lang="en-US" sz="1400" b="1" i="1" dirty="0" err="1">
                          <a:effectLst/>
                          <a:latin typeface="Times New Roman"/>
                          <a:ea typeface="Times New Roman"/>
                        </a:rPr>
                        <a:t>Dinitrate</a:t>
                      </a:r>
                      <a:endParaRPr lang="en-US" sz="1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457200">
                <a:tc>
                  <a:txBody>
                    <a:bodyPr/>
                    <a:lstStyle/>
                    <a:p>
                      <a:pPr marL="0" marR="0">
                        <a:spcBef>
                          <a:spcPts val="0"/>
                        </a:spcBef>
                        <a:spcAft>
                          <a:spcPts val="0"/>
                        </a:spcAft>
                      </a:pPr>
                      <a:r>
                        <a:rPr lang="en-US" sz="1400">
                          <a:effectLst/>
                          <a:latin typeface="Times New Roman"/>
                          <a:ea typeface="Times New Roman"/>
                        </a:rPr>
                        <a:t>Fixed dose combination </a:t>
                      </a:r>
                      <a:r>
                        <a:rPr lang="en-US" sz="1400">
                          <a:solidFill>
                            <a:srgbClr val="231F20"/>
                          </a:solidFill>
                          <a:effectLst/>
                          <a:latin typeface="Times New Roman"/>
                          <a:ea typeface="Times New Roman"/>
                        </a:rPr>
                        <a:t>(423)</a:t>
                      </a:r>
                      <a:endParaRPr lang="en-US" sz="1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37.5 mg hydralazine/</a:t>
                      </a:r>
                    </a:p>
                    <a:p>
                      <a:pPr marL="0" marR="0" algn="ctr">
                        <a:spcBef>
                          <a:spcPts val="0"/>
                        </a:spcBef>
                        <a:spcAft>
                          <a:spcPts val="0"/>
                        </a:spcAft>
                      </a:pPr>
                      <a:r>
                        <a:rPr lang="en-US" sz="1400">
                          <a:effectLst/>
                          <a:latin typeface="Times New Roman"/>
                          <a:ea typeface="Times New Roman"/>
                        </a:rPr>
                        <a:t>20 mg isosorbide dinitrate 3 times daily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75 mg hydralazine/</a:t>
                      </a:r>
                    </a:p>
                    <a:p>
                      <a:pPr marL="0" marR="0" algn="ctr">
                        <a:spcBef>
                          <a:spcPts val="0"/>
                        </a:spcBef>
                        <a:spcAft>
                          <a:spcPts val="0"/>
                        </a:spcAft>
                      </a:pPr>
                      <a:r>
                        <a:rPr lang="en-US" sz="1400" dirty="0">
                          <a:effectLst/>
                          <a:latin typeface="Times New Roman"/>
                          <a:ea typeface="Times New Roman"/>
                        </a:rPr>
                        <a:t>40  mg </a:t>
                      </a:r>
                      <a:r>
                        <a:rPr lang="en-US" sz="1400" dirty="0" err="1">
                          <a:effectLst/>
                          <a:latin typeface="Times New Roman"/>
                          <a:ea typeface="Times New Roman"/>
                        </a:rPr>
                        <a:t>isosorbide</a:t>
                      </a:r>
                      <a:r>
                        <a:rPr lang="en-US" sz="1400" dirty="0">
                          <a:effectLst/>
                          <a:latin typeface="Times New Roman"/>
                          <a:ea typeface="Times New Roman"/>
                        </a:rPr>
                        <a:t> </a:t>
                      </a:r>
                      <a:r>
                        <a:rPr lang="en-US" sz="1400" dirty="0" err="1">
                          <a:effectLst/>
                          <a:latin typeface="Times New Roman"/>
                          <a:ea typeface="Times New Roman"/>
                        </a:rPr>
                        <a:t>dinitrate</a:t>
                      </a:r>
                      <a:r>
                        <a:rPr lang="en-US" sz="1400" dirty="0">
                          <a:effectLst/>
                          <a:latin typeface="Times New Roman"/>
                          <a:ea typeface="Times New Roman"/>
                        </a:rPr>
                        <a:t> 3 times daily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~175 mg hydralazine/90 mg isosorbide dinitrate daily</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2000">
                <a:tc>
                  <a:txBody>
                    <a:bodyPr/>
                    <a:lstStyle/>
                    <a:p>
                      <a:pPr marL="0" marR="0">
                        <a:spcBef>
                          <a:spcPts val="0"/>
                        </a:spcBef>
                        <a:spcAft>
                          <a:spcPts val="0"/>
                        </a:spcAft>
                      </a:pPr>
                      <a:r>
                        <a:rPr lang="en-US" sz="1400">
                          <a:effectLst/>
                          <a:latin typeface="Times New Roman"/>
                          <a:ea typeface="Times New Roman"/>
                        </a:rPr>
                        <a:t>Hydralazine and isosorbide dinitrate </a:t>
                      </a:r>
                      <a:r>
                        <a:rPr lang="en-US" sz="1400">
                          <a:effectLst/>
                          <a:latin typeface="Times New Roman"/>
                          <a:ea typeface="Calibri"/>
                        </a:rPr>
                        <a:t>(448)</a:t>
                      </a:r>
                      <a:endParaRPr lang="en-US" sz="14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a:effectLst/>
                          <a:latin typeface="Times New Roman"/>
                          <a:ea typeface="Times New Roman"/>
                        </a:rPr>
                        <a:t>Hydralazine: 25 to 50 mg, 3 or 4 times daily and isorsorbide dinitrate: </a:t>
                      </a:r>
                    </a:p>
                    <a:p>
                      <a:pPr marL="0" marR="0" algn="ctr">
                        <a:spcBef>
                          <a:spcPts val="0"/>
                        </a:spcBef>
                        <a:spcAft>
                          <a:spcPts val="0"/>
                        </a:spcAft>
                      </a:pPr>
                      <a:r>
                        <a:rPr lang="en-US" sz="1400">
                          <a:effectLst/>
                          <a:latin typeface="Times New Roman"/>
                          <a:ea typeface="Times New Roman"/>
                        </a:rPr>
                        <a:t>20 to 30 mg </a:t>
                      </a:r>
                    </a:p>
                    <a:p>
                      <a:pPr marL="0" marR="0" algn="ctr">
                        <a:spcBef>
                          <a:spcPts val="0"/>
                        </a:spcBef>
                        <a:spcAft>
                          <a:spcPts val="0"/>
                        </a:spcAft>
                      </a:pPr>
                      <a:r>
                        <a:rPr lang="en-US" sz="1400">
                          <a:effectLst/>
                          <a:latin typeface="Times New Roman"/>
                          <a:ea typeface="Times New Roman"/>
                        </a:rPr>
                        <a:t>3 or 4 times daily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Hydralazine: 300 mg daily in divided doses and </a:t>
                      </a:r>
                      <a:r>
                        <a:rPr lang="en-US" sz="1400" dirty="0" err="1">
                          <a:effectLst/>
                          <a:latin typeface="Times New Roman"/>
                          <a:ea typeface="Times New Roman"/>
                        </a:rPr>
                        <a:t>isosorbide</a:t>
                      </a:r>
                      <a:r>
                        <a:rPr lang="en-US" sz="1400" dirty="0">
                          <a:effectLst/>
                          <a:latin typeface="Times New Roman"/>
                          <a:ea typeface="Times New Roman"/>
                        </a:rPr>
                        <a:t> </a:t>
                      </a:r>
                      <a:r>
                        <a:rPr lang="en-US" sz="1400" dirty="0" err="1">
                          <a:effectLst/>
                          <a:latin typeface="Times New Roman"/>
                          <a:ea typeface="Times New Roman"/>
                        </a:rPr>
                        <a:t>dinitrate</a:t>
                      </a:r>
                      <a:r>
                        <a:rPr lang="en-US" sz="1400" dirty="0">
                          <a:effectLst/>
                          <a:latin typeface="Times New Roman"/>
                          <a:ea typeface="Times New Roman"/>
                        </a:rPr>
                        <a:t> 120 mg daily in divided doses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400" dirty="0">
                          <a:effectLst/>
                          <a:latin typeface="Times New Roman"/>
                          <a:ea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87363" y="457200"/>
            <a:ext cx="8229600" cy="914400"/>
          </a:xfrm>
        </p:spPr>
        <p:txBody>
          <a:bodyPr/>
          <a:lstStyle/>
          <a:p>
            <a:r>
              <a:rPr lang="en-US" sz="4000" b="1" smtClean="0">
                <a:solidFill>
                  <a:schemeClr val="accent2"/>
                </a:solidFill>
                <a:latin typeface="Garamond" pitchFamily="18" charset="0"/>
                <a:ea typeface="ＭＳ Ｐゴシック" pitchFamily="34" charset="-128"/>
              </a:rPr>
              <a:t>Pharmacological Treatment for </a:t>
            </a:r>
            <a:br>
              <a:rPr lang="en-US" sz="4000" b="1" smtClean="0">
                <a:solidFill>
                  <a:schemeClr val="accent2"/>
                </a:solidFill>
                <a:latin typeface="Garamond" pitchFamily="18" charset="0"/>
                <a:ea typeface="ＭＳ Ｐゴシック" pitchFamily="34" charset="-128"/>
              </a:rPr>
            </a:br>
            <a:r>
              <a:rPr lang="en-US" sz="4000" b="1" smtClean="0">
                <a:solidFill>
                  <a:schemeClr val="accent2"/>
                </a:solidFill>
                <a:latin typeface="Garamond" pitchFamily="18" charset="0"/>
                <a:ea typeface="ＭＳ Ｐゴシック" pitchFamily="34" charset="-128"/>
              </a:rPr>
              <a:t>Stage C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(cont.)</a:t>
            </a:r>
            <a:endParaRPr lang="en-US" sz="4000" smtClean="0">
              <a:ea typeface="ＭＳ Ｐゴシック" pitchFamily="34" charset="-128"/>
            </a:endParaRPr>
          </a:p>
        </p:txBody>
      </p:sp>
      <p:sp>
        <p:nvSpPr>
          <p:cNvPr id="57347" name="Content Placeholder 2"/>
          <p:cNvSpPr>
            <a:spLocks noGrp="1"/>
          </p:cNvSpPr>
          <p:nvPr>
            <p:ph idx="1"/>
          </p:nvPr>
        </p:nvSpPr>
        <p:spPr>
          <a:xfrm>
            <a:off x="2057400" y="1797050"/>
            <a:ext cx="6781800" cy="3211513"/>
          </a:xfrm>
        </p:spPr>
        <p:txBody>
          <a:bodyPr/>
          <a:lstStyle/>
          <a:p>
            <a:pPr marL="0" indent="0">
              <a:buFontTx/>
              <a:buNone/>
            </a:pPr>
            <a:r>
              <a:rPr lang="en-US" sz="2000" smtClean="0">
                <a:ea typeface="ＭＳ Ｐゴシック" pitchFamily="34" charset="-128"/>
              </a:rPr>
              <a:t>ARBs are reasonable to reduce morbidity and mortality as alternatives to ACE inhibitors as first-line therapy for patients with HF</a:t>
            </a:r>
            <a:r>
              <a:rPr lang="en-US" sz="2000" i="1" smtClean="0">
                <a:ea typeface="ＭＳ Ｐゴシック" pitchFamily="34" charset="-128"/>
              </a:rPr>
              <a:t>r</a:t>
            </a:r>
            <a:r>
              <a:rPr lang="en-US" sz="2000" smtClean="0">
                <a:ea typeface="ＭＳ Ｐゴシック" pitchFamily="34" charset="-128"/>
              </a:rPr>
              <a:t>EF, especially for patients already taking ARBs for other indications, unless contraindicated.</a:t>
            </a:r>
          </a:p>
          <a:p>
            <a:pPr marL="0" indent="0">
              <a:buFontTx/>
              <a:buNone/>
            </a:pPr>
            <a:endParaRPr lang="en-US" sz="1000" smtClean="0">
              <a:ea typeface="ＭＳ Ｐゴシック" pitchFamily="34" charset="-128"/>
            </a:endParaRPr>
          </a:p>
          <a:p>
            <a:pPr marL="0" indent="0">
              <a:buFontTx/>
              <a:buNone/>
            </a:pPr>
            <a:endParaRPr lang="en-US" sz="1000" smtClean="0">
              <a:ea typeface="ＭＳ Ｐゴシック" pitchFamily="34" charset="-128"/>
            </a:endParaRPr>
          </a:p>
          <a:p>
            <a:pPr marL="0" indent="0">
              <a:buFontTx/>
              <a:buNone/>
            </a:pPr>
            <a:r>
              <a:rPr lang="en-US" sz="2000" smtClean="0">
                <a:ea typeface="ＭＳ Ｐゴシック" pitchFamily="34" charset="-128"/>
              </a:rPr>
              <a:t>Addition of an ARB may be considered in persistently symptomatic patients with HF</a:t>
            </a:r>
            <a:r>
              <a:rPr lang="en-US" sz="2000" i="1" smtClean="0">
                <a:ea typeface="ＭＳ Ｐゴシック" pitchFamily="34" charset="-128"/>
              </a:rPr>
              <a:t>r</a:t>
            </a:r>
            <a:r>
              <a:rPr lang="en-US" sz="2000" smtClean="0">
                <a:ea typeface="ＭＳ Ｐゴシック" pitchFamily="34" charset="-128"/>
              </a:rPr>
              <a:t>EF who are already being treated with an ACE inhibitor and a beta blocker in whom an aldosterone antagonist is not indicated or tolerated.</a:t>
            </a:r>
          </a:p>
          <a:p>
            <a:pPr marL="0" indent="0">
              <a:buFontTx/>
              <a:buNone/>
            </a:pPr>
            <a:endParaRPr lang="en-US" sz="1000" smtClean="0">
              <a:ea typeface="ＭＳ Ｐゴシック" pitchFamily="34" charset="-128"/>
            </a:endParaRPr>
          </a:p>
        </p:txBody>
      </p:sp>
      <p:grpSp>
        <p:nvGrpSpPr>
          <p:cNvPr id="2" name="Group 4"/>
          <p:cNvGrpSpPr>
            <a:grpSpLocks/>
          </p:cNvGrpSpPr>
          <p:nvPr/>
        </p:nvGrpSpPr>
        <p:grpSpPr bwMode="auto">
          <a:xfrm>
            <a:off x="236538" y="1630363"/>
            <a:ext cx="1216025" cy="942975"/>
            <a:chOff x="1143000" y="2667000"/>
            <a:chExt cx="1216025" cy="942975"/>
          </a:xfrm>
        </p:grpSpPr>
        <p:sp>
          <p:nvSpPr>
            <p:cNvPr id="57360" name="Rectangle 278"/>
            <p:cNvSpPr>
              <a:spLocks noChangeArrowheads="1"/>
            </p:cNvSpPr>
            <p:nvPr/>
          </p:nvSpPr>
          <p:spPr bwMode="auto">
            <a:xfrm>
              <a:off x="1143000" y="2943225"/>
              <a:ext cx="301625" cy="66675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7361" name="Rectangle 278"/>
            <p:cNvSpPr>
              <a:spLocks noChangeArrowheads="1"/>
            </p:cNvSpPr>
            <p:nvPr/>
          </p:nvSpPr>
          <p:spPr bwMode="auto">
            <a:xfrm>
              <a:off x="1752600" y="2943225"/>
              <a:ext cx="301625" cy="66675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7362" name="Rectangle 278"/>
            <p:cNvSpPr>
              <a:spLocks noChangeArrowheads="1"/>
            </p:cNvSpPr>
            <p:nvPr/>
          </p:nvSpPr>
          <p:spPr bwMode="auto">
            <a:xfrm>
              <a:off x="1447800" y="2943225"/>
              <a:ext cx="301625" cy="66675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7363" name="Rectangle 278"/>
            <p:cNvSpPr>
              <a:spLocks noChangeArrowheads="1"/>
            </p:cNvSpPr>
            <p:nvPr/>
          </p:nvSpPr>
          <p:spPr bwMode="auto">
            <a:xfrm>
              <a:off x="2057400" y="2943225"/>
              <a:ext cx="301625" cy="66675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7364" name="Rectangle 291"/>
            <p:cNvSpPr>
              <a:spLocks noChangeArrowheads="1"/>
            </p:cNvSpPr>
            <p:nvPr/>
          </p:nvSpPr>
          <p:spPr bwMode="auto">
            <a:xfrm>
              <a:off x="1270000" y="2667000"/>
              <a:ext cx="63500" cy="274638"/>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57365" name="Rectangle 292"/>
            <p:cNvSpPr>
              <a:spLocks noChangeArrowheads="1"/>
            </p:cNvSpPr>
            <p:nvPr/>
          </p:nvSpPr>
          <p:spPr bwMode="auto">
            <a:xfrm>
              <a:off x="1447800" y="2668588"/>
              <a:ext cx="254000" cy="274638"/>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57366" name="Rectangle 293"/>
            <p:cNvSpPr>
              <a:spLocks noChangeArrowheads="1"/>
            </p:cNvSpPr>
            <p:nvPr/>
          </p:nvSpPr>
          <p:spPr bwMode="auto">
            <a:xfrm>
              <a:off x="1752600" y="2668588"/>
              <a:ext cx="266700" cy="274638"/>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57367" name="Rectangle 294"/>
            <p:cNvSpPr>
              <a:spLocks noChangeArrowheads="1"/>
            </p:cNvSpPr>
            <p:nvPr/>
          </p:nvSpPr>
          <p:spPr bwMode="auto">
            <a:xfrm>
              <a:off x="2095500" y="2668588"/>
              <a:ext cx="190500" cy="274638"/>
            </a:xfrm>
            <a:prstGeom prst="rect">
              <a:avLst/>
            </a:prstGeom>
            <a:noFill/>
            <a:ln w="9525">
              <a:noFill/>
              <a:miter lim="800000"/>
              <a:headEnd/>
              <a:tailEnd/>
            </a:ln>
          </p:spPr>
          <p:txBody>
            <a:bodyPr wrap="none" lIns="0" tIns="0" rIns="0" bIns="0">
              <a:spAutoFit/>
            </a:bodyPr>
            <a:lstStyle/>
            <a:p>
              <a:r>
                <a:rPr lang="en-US" b="1"/>
                <a:t>III</a:t>
              </a:r>
              <a:endParaRPr lang="en-US"/>
            </a:p>
          </p:txBody>
        </p:sp>
        <p:sp>
          <p:nvSpPr>
            <p:cNvPr id="57368" name="WordArt 949"/>
            <p:cNvSpPr>
              <a:spLocks noChangeArrowheads="1" noChangeShapeType="1" noTextEdit="1"/>
            </p:cNvSpPr>
            <p:nvPr/>
          </p:nvSpPr>
          <p:spPr bwMode="auto">
            <a:xfrm>
              <a:off x="1524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grpSp>
        <p:nvGrpSpPr>
          <p:cNvPr id="3" name="Group 1"/>
          <p:cNvGrpSpPr>
            <a:grpSpLocks/>
          </p:cNvGrpSpPr>
          <p:nvPr/>
        </p:nvGrpSpPr>
        <p:grpSpPr bwMode="auto">
          <a:xfrm>
            <a:off x="238125" y="3305175"/>
            <a:ext cx="1216025" cy="942975"/>
            <a:chOff x="1143000" y="3810000"/>
            <a:chExt cx="1216025" cy="942975"/>
          </a:xfrm>
        </p:grpSpPr>
        <p:grpSp>
          <p:nvGrpSpPr>
            <p:cNvPr id="4" name="Group 95"/>
            <p:cNvGrpSpPr>
              <a:grpSpLocks/>
            </p:cNvGrpSpPr>
            <p:nvPr/>
          </p:nvGrpSpPr>
          <p:grpSpPr bwMode="auto">
            <a:xfrm>
              <a:off x="1143000" y="3810000"/>
              <a:ext cx="1216025" cy="942975"/>
              <a:chOff x="3986" y="942"/>
              <a:chExt cx="766" cy="594"/>
            </a:xfrm>
          </p:grpSpPr>
          <p:sp>
            <p:nvSpPr>
              <p:cNvPr id="5735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735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735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735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7356"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57357"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57358"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57359"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57351" name="WordArt 949"/>
            <p:cNvSpPr>
              <a:spLocks noChangeArrowheads="1" noChangeShapeType="1" noTextEdit="1"/>
            </p:cNvSpPr>
            <p:nvPr/>
          </p:nvSpPr>
          <p:spPr bwMode="auto">
            <a:xfrm>
              <a:off x="1828800" y="4191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87363" y="457200"/>
            <a:ext cx="8229600" cy="838200"/>
          </a:xfrm>
        </p:spPr>
        <p:txBody>
          <a:bodyPr/>
          <a:lstStyle/>
          <a:p>
            <a:r>
              <a:rPr lang="en-US" sz="4000" b="1" smtClean="0">
                <a:solidFill>
                  <a:schemeClr val="accent2"/>
                </a:solidFill>
                <a:latin typeface="Garamond" pitchFamily="18" charset="0"/>
                <a:ea typeface="ＭＳ Ｐゴシック" pitchFamily="34" charset="-128"/>
              </a:rPr>
              <a:t>Pharmacological Treatment for </a:t>
            </a:r>
            <a:br>
              <a:rPr lang="en-US" sz="4000" b="1" smtClean="0">
                <a:solidFill>
                  <a:schemeClr val="accent2"/>
                </a:solidFill>
                <a:latin typeface="Garamond" pitchFamily="18" charset="0"/>
                <a:ea typeface="ＭＳ Ｐゴシック" pitchFamily="34" charset="-128"/>
              </a:rPr>
            </a:br>
            <a:r>
              <a:rPr lang="en-US" sz="4000" b="1" smtClean="0">
                <a:solidFill>
                  <a:schemeClr val="accent2"/>
                </a:solidFill>
                <a:latin typeface="Garamond" pitchFamily="18" charset="0"/>
                <a:ea typeface="ＭＳ Ｐゴシック" pitchFamily="34" charset="-128"/>
              </a:rPr>
              <a:t>Stage C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(cont.)</a:t>
            </a:r>
            <a:endParaRPr lang="en-US" sz="4000" smtClean="0">
              <a:ea typeface="ＭＳ Ｐゴシック" pitchFamily="34" charset="-128"/>
            </a:endParaRPr>
          </a:p>
        </p:txBody>
      </p:sp>
      <p:sp>
        <p:nvSpPr>
          <p:cNvPr id="58371" name="Content Placeholder 2"/>
          <p:cNvSpPr>
            <a:spLocks noGrp="1"/>
          </p:cNvSpPr>
          <p:nvPr>
            <p:ph idx="1"/>
          </p:nvPr>
        </p:nvSpPr>
        <p:spPr>
          <a:xfrm>
            <a:off x="2057400" y="1957388"/>
            <a:ext cx="6781800" cy="3211512"/>
          </a:xfrm>
        </p:spPr>
        <p:txBody>
          <a:bodyPr/>
          <a:lstStyle/>
          <a:p>
            <a:pPr marL="0" indent="0">
              <a:buFontTx/>
              <a:buNone/>
            </a:pPr>
            <a:r>
              <a:rPr lang="en-US" sz="2000" smtClean="0">
                <a:ea typeface="ＭＳ Ｐゴシック" pitchFamily="34" charset="-128"/>
              </a:rPr>
              <a:t>Routine </a:t>
            </a:r>
            <a:r>
              <a:rPr lang="en-US" sz="2000" i="1" smtClean="0">
                <a:ea typeface="ＭＳ Ｐゴシック" pitchFamily="34" charset="-128"/>
              </a:rPr>
              <a:t>combined</a:t>
            </a:r>
            <a:r>
              <a:rPr lang="en-US" sz="2000" smtClean="0">
                <a:ea typeface="ＭＳ Ｐゴシック" pitchFamily="34" charset="-128"/>
              </a:rPr>
              <a:t> use of an ACE inhibitor, ARB, and aldosterone antagonist </a:t>
            </a:r>
            <a:r>
              <a:rPr lang="en-US" sz="2000" smtClean="0">
                <a:solidFill>
                  <a:srgbClr val="FF0000"/>
                </a:solidFill>
                <a:ea typeface="ＭＳ Ｐゴシック" pitchFamily="34" charset="-128"/>
              </a:rPr>
              <a:t>is potentially harmful </a:t>
            </a:r>
            <a:r>
              <a:rPr lang="en-US" sz="2000" smtClean="0">
                <a:ea typeface="ＭＳ Ｐゴシック" pitchFamily="34" charset="-128"/>
              </a:rPr>
              <a:t>for patients with HF</a:t>
            </a:r>
            <a:r>
              <a:rPr lang="en-US" sz="2000" i="1" smtClean="0">
                <a:ea typeface="ＭＳ Ｐゴシック" pitchFamily="34" charset="-128"/>
              </a:rPr>
              <a:t>r</a:t>
            </a:r>
            <a:r>
              <a:rPr lang="en-US" sz="2000" smtClean="0">
                <a:ea typeface="ＭＳ Ｐゴシック" pitchFamily="34" charset="-128"/>
              </a:rPr>
              <a:t>EF. </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Use of 1 of the 3 beta blockers proven to reduce mortality (i.e., bisoprolol, carvedilol, and sustained-release metoprolol succinate) is recommended for all patients with current or prior symptoms of HF</a:t>
            </a:r>
            <a:r>
              <a:rPr lang="en-US" sz="2000" i="1" smtClean="0">
                <a:ea typeface="ＭＳ Ｐゴシック" pitchFamily="34" charset="-128"/>
              </a:rPr>
              <a:t>r</a:t>
            </a:r>
            <a:r>
              <a:rPr lang="en-US" sz="2000" smtClean="0">
                <a:ea typeface="ＭＳ Ｐゴシック" pitchFamily="34" charset="-128"/>
              </a:rPr>
              <a:t>EF, unless contraindicated, to reduce morbidity and mortality.</a:t>
            </a:r>
          </a:p>
          <a:p>
            <a:pPr marL="0" indent="0">
              <a:buFontTx/>
              <a:buNone/>
            </a:pPr>
            <a:endParaRPr lang="en-US" sz="1200" smtClean="0">
              <a:ea typeface="ＭＳ Ｐゴシック" pitchFamily="34" charset="-128"/>
            </a:endParaRPr>
          </a:p>
        </p:txBody>
      </p:sp>
      <p:grpSp>
        <p:nvGrpSpPr>
          <p:cNvPr id="2" name="Group 2"/>
          <p:cNvGrpSpPr>
            <a:grpSpLocks/>
          </p:cNvGrpSpPr>
          <p:nvPr/>
        </p:nvGrpSpPr>
        <p:grpSpPr bwMode="auto">
          <a:xfrm>
            <a:off x="279400" y="3536950"/>
            <a:ext cx="1216025" cy="942975"/>
            <a:chOff x="1143000" y="1524000"/>
            <a:chExt cx="1216025" cy="942975"/>
          </a:xfrm>
        </p:grpSpPr>
        <p:grpSp>
          <p:nvGrpSpPr>
            <p:cNvPr id="3" name="Group 95"/>
            <p:cNvGrpSpPr>
              <a:grpSpLocks/>
            </p:cNvGrpSpPr>
            <p:nvPr/>
          </p:nvGrpSpPr>
          <p:grpSpPr bwMode="auto">
            <a:xfrm>
              <a:off x="1143000" y="1524000"/>
              <a:ext cx="1216025" cy="942975"/>
              <a:chOff x="3986" y="942"/>
              <a:chExt cx="766" cy="594"/>
            </a:xfrm>
          </p:grpSpPr>
          <p:sp>
            <p:nvSpPr>
              <p:cNvPr id="5838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838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838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839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8391"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58392"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58393"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58394"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58386"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grpSp>
        <p:nvGrpSpPr>
          <p:cNvPr id="4" name="Group 11"/>
          <p:cNvGrpSpPr>
            <a:grpSpLocks/>
          </p:cNvGrpSpPr>
          <p:nvPr/>
        </p:nvGrpSpPr>
        <p:grpSpPr bwMode="auto">
          <a:xfrm>
            <a:off x="277813" y="1765300"/>
            <a:ext cx="1216025" cy="942975"/>
            <a:chOff x="6705600" y="4953000"/>
            <a:chExt cx="1216025" cy="942975"/>
          </a:xfrm>
        </p:grpSpPr>
        <p:grpSp>
          <p:nvGrpSpPr>
            <p:cNvPr id="5" name="Group 95"/>
            <p:cNvGrpSpPr>
              <a:grpSpLocks/>
            </p:cNvGrpSpPr>
            <p:nvPr/>
          </p:nvGrpSpPr>
          <p:grpSpPr bwMode="auto">
            <a:xfrm>
              <a:off x="6705600" y="4953000"/>
              <a:ext cx="1216025" cy="942975"/>
              <a:chOff x="3986" y="942"/>
              <a:chExt cx="766" cy="594"/>
            </a:xfrm>
          </p:grpSpPr>
          <p:sp>
            <p:nvSpPr>
              <p:cNvPr id="58377"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8378"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8379"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8380"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8381"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58382"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58383"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58384"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58376" name="Freeform 289"/>
            <p:cNvSpPr>
              <a:spLocks/>
            </p:cNvSpPr>
            <p:nvPr/>
          </p:nvSpPr>
          <p:spPr bwMode="auto">
            <a:xfrm>
              <a:off x="7696200" y="5334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sp>
        <p:nvSpPr>
          <p:cNvPr id="58374" name="TextBox 88"/>
          <p:cNvSpPr txBox="1">
            <a:spLocks noChangeArrowheads="1"/>
          </p:cNvSpPr>
          <p:nvPr/>
        </p:nvSpPr>
        <p:spPr bwMode="auto">
          <a:xfrm>
            <a:off x="501650" y="2708275"/>
            <a:ext cx="749300" cy="369888"/>
          </a:xfrm>
          <a:prstGeom prst="rect">
            <a:avLst/>
          </a:prstGeom>
          <a:noFill/>
          <a:ln w="9525">
            <a:noFill/>
            <a:miter lim="800000"/>
            <a:headEnd/>
            <a:tailEnd/>
          </a:ln>
        </p:spPr>
        <p:txBody>
          <a:bodyPr wrap="none">
            <a:spAutoFit/>
          </a:bodyPr>
          <a:lstStyle/>
          <a:p>
            <a:r>
              <a:rPr lang="en-US"/>
              <a:t>Harm</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hape 20"/>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7</a:t>
            </a:fld>
            <a:endParaRPr sz="1400"/>
          </a:p>
        </p:txBody>
      </p:sp>
      <p:pic>
        <p:nvPicPr>
          <p:cNvPr id="21" name="IMG_1615.jpeg"/>
          <p:cNvPicPr/>
          <p:nvPr/>
        </p:nvPicPr>
        <p:blipFill>
          <a:blip r:embed="rId2" cstate="print">
            <a:extLst/>
          </a:blip>
          <a:stretch>
            <a:fillRect/>
          </a:stretch>
        </p:blipFill>
        <p:spPr>
          <a:xfrm>
            <a:off x="2806700" y="400050"/>
            <a:ext cx="3530600" cy="6057900"/>
          </a:xfrm>
          <a:prstGeom prst="rect">
            <a:avLst/>
          </a:prstGeom>
          <a:ln w="12700">
            <a:miter lim="400000"/>
          </a:ln>
        </p:spPr>
      </p:pic>
      <p:pic>
        <p:nvPicPr>
          <p:cNvPr id="22" name="IMG_1616.jpeg"/>
          <p:cNvPicPr/>
          <p:nvPr/>
        </p:nvPicPr>
        <p:blipFill>
          <a:blip r:embed="rId3" cstate="print">
            <a:extLst/>
          </a:blip>
          <a:stretch>
            <a:fillRect/>
          </a:stretch>
        </p:blipFill>
        <p:spPr>
          <a:xfrm>
            <a:off x="2387600" y="927100"/>
            <a:ext cx="4622800" cy="5257800"/>
          </a:xfrm>
          <a:prstGeom prst="rect">
            <a:avLst/>
          </a:prstGeom>
          <a:ln w="12700">
            <a:miter lim="400000"/>
          </a:ln>
        </p:spPr>
      </p:pic>
    </p:spTree>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487363" y="304800"/>
            <a:ext cx="8229600" cy="1143000"/>
          </a:xfrm>
        </p:spPr>
        <p:txBody>
          <a:bodyPr/>
          <a:lstStyle/>
          <a:p>
            <a:r>
              <a:rPr lang="en-US" sz="4000" b="1" smtClean="0">
                <a:solidFill>
                  <a:schemeClr val="accent2"/>
                </a:solidFill>
                <a:latin typeface="Garamond" pitchFamily="18" charset="0"/>
                <a:ea typeface="ＭＳ Ｐゴシック" pitchFamily="34" charset="-128"/>
              </a:rPr>
              <a:t>Pharmacological Treatment for </a:t>
            </a:r>
            <a:br>
              <a:rPr lang="en-US" sz="4000" b="1" smtClean="0">
                <a:solidFill>
                  <a:schemeClr val="accent2"/>
                </a:solidFill>
                <a:latin typeface="Garamond" pitchFamily="18" charset="0"/>
                <a:ea typeface="ＭＳ Ｐゴシック" pitchFamily="34" charset="-128"/>
              </a:rPr>
            </a:br>
            <a:r>
              <a:rPr lang="en-US" sz="4000" b="1" smtClean="0">
                <a:solidFill>
                  <a:schemeClr val="accent2"/>
                </a:solidFill>
                <a:latin typeface="Garamond" pitchFamily="18" charset="0"/>
                <a:ea typeface="ＭＳ Ｐゴシック" pitchFamily="34" charset="-128"/>
              </a:rPr>
              <a:t>Stage C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(cont.)</a:t>
            </a:r>
            <a:endParaRPr lang="en-US" sz="4000" smtClean="0">
              <a:ea typeface="ＭＳ Ｐゴシック" pitchFamily="34" charset="-128"/>
            </a:endParaRPr>
          </a:p>
        </p:txBody>
      </p:sp>
      <p:sp>
        <p:nvSpPr>
          <p:cNvPr id="59395" name="Content Placeholder 2"/>
          <p:cNvSpPr>
            <a:spLocks noGrp="1"/>
          </p:cNvSpPr>
          <p:nvPr>
            <p:ph idx="1"/>
          </p:nvPr>
        </p:nvSpPr>
        <p:spPr>
          <a:xfrm>
            <a:off x="2057400" y="1752600"/>
            <a:ext cx="6781800" cy="3211513"/>
          </a:xfrm>
        </p:spPr>
        <p:txBody>
          <a:bodyPr/>
          <a:lstStyle/>
          <a:p>
            <a:pPr marL="0" indent="0">
              <a:buFontTx/>
              <a:buNone/>
            </a:pPr>
            <a:r>
              <a:rPr lang="en-US" sz="1900" smtClean="0">
                <a:ea typeface="ＭＳ Ｐゴシック" pitchFamily="34" charset="-128"/>
              </a:rPr>
              <a:t>Aldosterone receptor antagonists [or mineralocorticoid receptor antagonists (MRA)] are recommended in patients with NYHA class II-IV and who have LVEF of 35% or less, unless contraindicated, to reduce morbidity and mortality. Patients with NYHA class II should have a history of prior cardiovascular hospitalization or elevated plasma natriuretic peptide levels to be considered for aldosterone receptor antagonists. Creatinine should be 2.5 mg/dL or less in men or 2.0 mg/dL or less in women (or estimated glomerular filtration rate &gt;30 mL/min/1.73m2) and potassium should be less than 5.0 mEq/L. Careful monitoring of potassium, renal function, and diuretic dosing should be performed at initiation and closely followed thereafter to minimize risk of hyperkalemia and renal insufficiency.</a:t>
            </a:r>
          </a:p>
        </p:txBody>
      </p:sp>
      <p:grpSp>
        <p:nvGrpSpPr>
          <p:cNvPr id="2" name="Group 2"/>
          <p:cNvGrpSpPr>
            <a:grpSpLocks/>
          </p:cNvGrpSpPr>
          <p:nvPr/>
        </p:nvGrpSpPr>
        <p:grpSpPr bwMode="auto">
          <a:xfrm>
            <a:off x="254000" y="1633538"/>
            <a:ext cx="1216025" cy="942975"/>
            <a:chOff x="1143000" y="1524000"/>
            <a:chExt cx="1216025" cy="942975"/>
          </a:xfrm>
        </p:grpSpPr>
        <p:grpSp>
          <p:nvGrpSpPr>
            <p:cNvPr id="3" name="Group 95"/>
            <p:cNvGrpSpPr>
              <a:grpSpLocks/>
            </p:cNvGrpSpPr>
            <p:nvPr/>
          </p:nvGrpSpPr>
          <p:grpSpPr bwMode="auto">
            <a:xfrm>
              <a:off x="1143000" y="1524000"/>
              <a:ext cx="1216025" cy="942975"/>
              <a:chOff x="3986" y="942"/>
              <a:chExt cx="766" cy="594"/>
            </a:xfrm>
          </p:grpSpPr>
          <p:sp>
            <p:nvSpPr>
              <p:cNvPr id="5939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940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940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940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59403"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59404"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59405"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59406"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59398"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487363" y="228600"/>
            <a:ext cx="8229600" cy="1143000"/>
          </a:xfrm>
        </p:spPr>
        <p:txBody>
          <a:bodyPr/>
          <a:lstStyle/>
          <a:p>
            <a:r>
              <a:rPr lang="en-US" sz="4000" b="1" smtClean="0">
                <a:solidFill>
                  <a:schemeClr val="accent2"/>
                </a:solidFill>
                <a:latin typeface="Garamond" pitchFamily="18" charset="0"/>
                <a:ea typeface="ＭＳ Ｐゴシック" pitchFamily="34" charset="-128"/>
              </a:rPr>
              <a:t>Pharmacological Treatment for </a:t>
            </a:r>
            <a:br>
              <a:rPr lang="en-US" sz="4000" b="1" smtClean="0">
                <a:solidFill>
                  <a:schemeClr val="accent2"/>
                </a:solidFill>
                <a:latin typeface="Garamond" pitchFamily="18" charset="0"/>
                <a:ea typeface="ＭＳ Ｐゴシック" pitchFamily="34" charset="-128"/>
              </a:rPr>
            </a:br>
            <a:r>
              <a:rPr lang="en-US" sz="4000" b="1" smtClean="0">
                <a:solidFill>
                  <a:schemeClr val="accent2"/>
                </a:solidFill>
                <a:latin typeface="Garamond" pitchFamily="18" charset="0"/>
                <a:ea typeface="ＭＳ Ｐゴシック" pitchFamily="34" charset="-128"/>
              </a:rPr>
              <a:t>Stage C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(cont.)</a:t>
            </a:r>
            <a:endParaRPr lang="en-US" sz="4000" smtClean="0">
              <a:ea typeface="ＭＳ Ｐゴシック" pitchFamily="34" charset="-128"/>
            </a:endParaRPr>
          </a:p>
        </p:txBody>
      </p:sp>
      <p:sp>
        <p:nvSpPr>
          <p:cNvPr id="60419" name="Content Placeholder 2"/>
          <p:cNvSpPr>
            <a:spLocks noGrp="1"/>
          </p:cNvSpPr>
          <p:nvPr>
            <p:ph idx="1"/>
          </p:nvPr>
        </p:nvSpPr>
        <p:spPr>
          <a:xfrm>
            <a:off x="2057400" y="1752600"/>
            <a:ext cx="6781800" cy="3211513"/>
          </a:xfrm>
        </p:spPr>
        <p:txBody>
          <a:bodyPr/>
          <a:lstStyle/>
          <a:p>
            <a:pPr marL="0" indent="0">
              <a:buFontTx/>
              <a:buNone/>
            </a:pPr>
            <a:r>
              <a:rPr lang="en-US" sz="2000" smtClean="0">
                <a:ea typeface="ＭＳ Ｐゴシック" pitchFamily="34" charset="-128"/>
              </a:rPr>
              <a:t>Aldosterone receptor antagonists are recommended to reduce morbidity and mortality following an acute MI in patients who have LVEF of 40% or less who develop symptoms of HF or who have a history of diabetes mellitus, unless contraindicated.</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Inappropriate use of aldosterone receptor antagonists </a:t>
            </a:r>
            <a:r>
              <a:rPr lang="en-US" sz="2000" smtClean="0">
                <a:solidFill>
                  <a:srgbClr val="FF0000"/>
                </a:solidFill>
                <a:ea typeface="ＭＳ Ｐゴシック" pitchFamily="34" charset="-128"/>
              </a:rPr>
              <a:t>is potentially harmful</a:t>
            </a:r>
            <a:r>
              <a:rPr lang="en-US" sz="2000" smtClean="0">
                <a:ea typeface="ＭＳ Ｐゴシック" pitchFamily="34" charset="-128"/>
              </a:rPr>
              <a:t> because of life-threatening hyperkalemia or renal insufficiency when serum creatinine greater than 2.5 mg/dL in men or greater than 2.0 mg/dL in women (or estimated glomerular filtration rate &lt;30 mL/min/1.73m2), and/or potassium above 5.0 mEq/L.</a:t>
            </a:r>
          </a:p>
        </p:txBody>
      </p:sp>
      <p:grpSp>
        <p:nvGrpSpPr>
          <p:cNvPr id="2" name="Group 3"/>
          <p:cNvGrpSpPr>
            <a:grpSpLocks/>
          </p:cNvGrpSpPr>
          <p:nvPr/>
        </p:nvGrpSpPr>
        <p:grpSpPr bwMode="auto">
          <a:xfrm>
            <a:off x="293688" y="1593850"/>
            <a:ext cx="1216025" cy="942975"/>
            <a:chOff x="3810000" y="1524000"/>
            <a:chExt cx="1216025" cy="942975"/>
          </a:xfrm>
        </p:grpSpPr>
        <p:grpSp>
          <p:nvGrpSpPr>
            <p:cNvPr id="3" name="Group 95"/>
            <p:cNvGrpSpPr>
              <a:grpSpLocks/>
            </p:cNvGrpSpPr>
            <p:nvPr/>
          </p:nvGrpSpPr>
          <p:grpSpPr bwMode="auto">
            <a:xfrm>
              <a:off x="3810000" y="1524000"/>
              <a:ext cx="1216025" cy="942975"/>
              <a:chOff x="3986" y="942"/>
              <a:chExt cx="766" cy="594"/>
            </a:xfrm>
          </p:grpSpPr>
          <p:sp>
            <p:nvSpPr>
              <p:cNvPr id="6043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043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043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043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0439"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0440"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0441"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0442"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0434"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6"/>
          <p:cNvGrpSpPr>
            <a:grpSpLocks/>
          </p:cNvGrpSpPr>
          <p:nvPr/>
        </p:nvGrpSpPr>
        <p:grpSpPr bwMode="auto">
          <a:xfrm>
            <a:off x="298450" y="3613150"/>
            <a:ext cx="1216025" cy="942975"/>
            <a:chOff x="3810000" y="4953000"/>
            <a:chExt cx="1216025" cy="942975"/>
          </a:xfrm>
        </p:grpSpPr>
        <p:grpSp>
          <p:nvGrpSpPr>
            <p:cNvPr id="5" name="Group 95"/>
            <p:cNvGrpSpPr>
              <a:grpSpLocks/>
            </p:cNvGrpSpPr>
            <p:nvPr/>
          </p:nvGrpSpPr>
          <p:grpSpPr bwMode="auto">
            <a:xfrm>
              <a:off x="3810000" y="4953000"/>
              <a:ext cx="1216025" cy="942975"/>
              <a:chOff x="3986" y="942"/>
              <a:chExt cx="766" cy="594"/>
            </a:xfrm>
          </p:grpSpPr>
          <p:sp>
            <p:nvSpPr>
              <p:cNvPr id="60425"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0426"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042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042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0429"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0430"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0431"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0432"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0424" name="WordArt 622"/>
            <p:cNvSpPr>
              <a:spLocks noChangeArrowheads="1" noChangeShapeType="1" noTextEdit="1"/>
            </p:cNvSpPr>
            <p:nvPr/>
          </p:nvSpPr>
          <p:spPr bwMode="auto">
            <a:xfrm>
              <a:off x="4800600" y="5334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
        <p:nvSpPr>
          <p:cNvPr id="60422" name="TextBox 88"/>
          <p:cNvSpPr txBox="1">
            <a:spLocks noChangeArrowheads="1"/>
          </p:cNvSpPr>
          <p:nvPr/>
        </p:nvSpPr>
        <p:spPr bwMode="auto">
          <a:xfrm>
            <a:off x="525463" y="4556125"/>
            <a:ext cx="749300" cy="369888"/>
          </a:xfrm>
          <a:prstGeom prst="rect">
            <a:avLst/>
          </a:prstGeom>
          <a:noFill/>
          <a:ln w="9525">
            <a:noFill/>
            <a:miter lim="800000"/>
            <a:headEnd/>
            <a:tailEnd/>
          </a:ln>
        </p:spPr>
        <p:txBody>
          <a:bodyPr wrap="none">
            <a:spAutoFit/>
          </a:bodyPr>
          <a:lstStyle/>
          <a:p>
            <a:r>
              <a:rPr lang="en-US"/>
              <a:t>Harm</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87363" y="304800"/>
            <a:ext cx="8229600" cy="1066800"/>
          </a:xfrm>
        </p:spPr>
        <p:txBody>
          <a:bodyPr/>
          <a:lstStyle/>
          <a:p>
            <a:r>
              <a:rPr lang="en-US" sz="4000" b="1" smtClean="0">
                <a:solidFill>
                  <a:schemeClr val="accent2"/>
                </a:solidFill>
                <a:latin typeface="Garamond" pitchFamily="18" charset="0"/>
                <a:ea typeface="ＭＳ Ｐゴシック" pitchFamily="34" charset="-128"/>
              </a:rPr>
              <a:t>Pharmacological Treatment for </a:t>
            </a:r>
            <a:br>
              <a:rPr lang="en-US" sz="4000" b="1" smtClean="0">
                <a:solidFill>
                  <a:schemeClr val="accent2"/>
                </a:solidFill>
                <a:latin typeface="Garamond" pitchFamily="18" charset="0"/>
                <a:ea typeface="ＭＳ Ｐゴシック" pitchFamily="34" charset="-128"/>
              </a:rPr>
            </a:br>
            <a:r>
              <a:rPr lang="en-US" sz="4000" b="1" smtClean="0">
                <a:solidFill>
                  <a:schemeClr val="accent2"/>
                </a:solidFill>
                <a:latin typeface="Garamond" pitchFamily="18" charset="0"/>
                <a:ea typeface="ＭＳ Ｐゴシック" pitchFamily="34" charset="-128"/>
              </a:rPr>
              <a:t>Stage C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(cont.)</a:t>
            </a:r>
            <a:endParaRPr lang="en-US" sz="4000" smtClean="0">
              <a:ea typeface="ＭＳ Ｐゴシック" pitchFamily="34" charset="-128"/>
            </a:endParaRPr>
          </a:p>
        </p:txBody>
      </p:sp>
      <p:sp>
        <p:nvSpPr>
          <p:cNvPr id="61443" name="Content Placeholder 2"/>
          <p:cNvSpPr>
            <a:spLocks noGrp="1"/>
          </p:cNvSpPr>
          <p:nvPr>
            <p:ph idx="1"/>
          </p:nvPr>
        </p:nvSpPr>
        <p:spPr>
          <a:xfrm>
            <a:off x="2057400" y="1752600"/>
            <a:ext cx="6781800" cy="3211513"/>
          </a:xfrm>
        </p:spPr>
        <p:txBody>
          <a:bodyPr/>
          <a:lstStyle/>
          <a:p>
            <a:pPr marL="0" indent="0">
              <a:buFontTx/>
              <a:buNone/>
            </a:pPr>
            <a:r>
              <a:rPr lang="en-US" sz="2000" smtClean="0">
                <a:ea typeface="ＭＳ Ｐゴシック" pitchFamily="34" charset="-128"/>
              </a:rPr>
              <a:t>The combination of hydralazine and isosorbide dinitrate is recommended to reduce morbidity and mortality for patients self-described as African Americans with NYHA class III–IV HF</a:t>
            </a:r>
            <a:r>
              <a:rPr lang="en-US" sz="2000" i="1" smtClean="0">
                <a:ea typeface="ＭＳ Ｐゴシック" pitchFamily="34" charset="-128"/>
              </a:rPr>
              <a:t>r</a:t>
            </a:r>
            <a:r>
              <a:rPr lang="en-US" sz="2000" smtClean="0">
                <a:ea typeface="ＭＳ Ｐゴシック" pitchFamily="34" charset="-128"/>
              </a:rPr>
              <a:t>EF receiving optimal therapy with ACE inhibitors and beta blockers, unless contraindicated.</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A combination of hydralazine and isosorbide dinitrate can be useful to reduce morbidity or mortality in patients with current or prior symptomatic HF</a:t>
            </a:r>
            <a:r>
              <a:rPr lang="en-US" sz="2000" i="1" smtClean="0">
                <a:ea typeface="ＭＳ Ｐゴシック" pitchFamily="34" charset="-128"/>
              </a:rPr>
              <a:t>r</a:t>
            </a:r>
            <a:r>
              <a:rPr lang="en-US" sz="2000" smtClean="0">
                <a:ea typeface="ＭＳ Ｐゴシック" pitchFamily="34" charset="-128"/>
              </a:rPr>
              <a:t>EF who cannot be given an ACE inhibitor or ARB because of drug intolerance, hypotension, or renal insufficiency, unless contraindicated.</a:t>
            </a:r>
          </a:p>
        </p:txBody>
      </p:sp>
      <p:grpSp>
        <p:nvGrpSpPr>
          <p:cNvPr id="2" name="Group 2"/>
          <p:cNvGrpSpPr>
            <a:grpSpLocks/>
          </p:cNvGrpSpPr>
          <p:nvPr/>
        </p:nvGrpSpPr>
        <p:grpSpPr bwMode="auto">
          <a:xfrm>
            <a:off x="315913" y="1595438"/>
            <a:ext cx="1216025" cy="942975"/>
            <a:chOff x="1143000" y="1524000"/>
            <a:chExt cx="1216025" cy="942975"/>
          </a:xfrm>
        </p:grpSpPr>
        <p:grpSp>
          <p:nvGrpSpPr>
            <p:cNvPr id="3" name="Group 95"/>
            <p:cNvGrpSpPr>
              <a:grpSpLocks/>
            </p:cNvGrpSpPr>
            <p:nvPr/>
          </p:nvGrpSpPr>
          <p:grpSpPr bwMode="auto">
            <a:xfrm>
              <a:off x="1143000" y="1524000"/>
              <a:ext cx="1216025" cy="942975"/>
              <a:chOff x="3986" y="942"/>
              <a:chExt cx="766" cy="594"/>
            </a:xfrm>
          </p:grpSpPr>
          <p:sp>
            <p:nvSpPr>
              <p:cNvPr id="6145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145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146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146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1462"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1463"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1464"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1465"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1457"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grpSp>
        <p:nvGrpSpPr>
          <p:cNvPr id="4" name="Group 8"/>
          <p:cNvGrpSpPr>
            <a:grpSpLocks/>
          </p:cNvGrpSpPr>
          <p:nvPr/>
        </p:nvGrpSpPr>
        <p:grpSpPr bwMode="auto">
          <a:xfrm>
            <a:off x="314325" y="3527425"/>
            <a:ext cx="1216025" cy="942975"/>
            <a:chOff x="3810000" y="2667000"/>
            <a:chExt cx="1216025" cy="942975"/>
          </a:xfrm>
        </p:grpSpPr>
        <p:grpSp>
          <p:nvGrpSpPr>
            <p:cNvPr id="5" name="Group 95"/>
            <p:cNvGrpSpPr>
              <a:grpSpLocks/>
            </p:cNvGrpSpPr>
            <p:nvPr/>
          </p:nvGrpSpPr>
          <p:grpSpPr bwMode="auto">
            <a:xfrm>
              <a:off x="3810000" y="2667000"/>
              <a:ext cx="1216025" cy="942975"/>
              <a:chOff x="3986" y="942"/>
              <a:chExt cx="766" cy="594"/>
            </a:xfrm>
          </p:grpSpPr>
          <p:sp>
            <p:nvSpPr>
              <p:cNvPr id="6144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144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145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145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1452"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1453"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1454"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1455"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1447"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87363" y="304800"/>
            <a:ext cx="8229600" cy="1066800"/>
          </a:xfrm>
        </p:spPr>
        <p:txBody>
          <a:bodyPr/>
          <a:lstStyle/>
          <a:p>
            <a:r>
              <a:rPr lang="en-US" sz="4000" b="1" smtClean="0">
                <a:solidFill>
                  <a:schemeClr val="accent2"/>
                </a:solidFill>
                <a:latin typeface="Garamond" pitchFamily="18" charset="0"/>
                <a:ea typeface="ＭＳ Ｐゴシック" pitchFamily="34" charset="-128"/>
              </a:rPr>
              <a:t>Pharmacological Treatment for </a:t>
            </a:r>
            <a:br>
              <a:rPr lang="en-US" sz="4000" b="1" smtClean="0">
                <a:solidFill>
                  <a:schemeClr val="accent2"/>
                </a:solidFill>
                <a:latin typeface="Garamond" pitchFamily="18" charset="0"/>
                <a:ea typeface="ＭＳ Ｐゴシック" pitchFamily="34" charset="-128"/>
              </a:rPr>
            </a:br>
            <a:r>
              <a:rPr lang="en-US" sz="4000" b="1" smtClean="0">
                <a:solidFill>
                  <a:schemeClr val="accent2"/>
                </a:solidFill>
                <a:latin typeface="Garamond" pitchFamily="18" charset="0"/>
                <a:ea typeface="ＭＳ Ｐゴシック" pitchFamily="34" charset="-128"/>
              </a:rPr>
              <a:t>Stage C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(cont.)</a:t>
            </a:r>
            <a:endParaRPr lang="en-US" sz="4000" smtClean="0">
              <a:ea typeface="ＭＳ Ｐゴシック" pitchFamily="34" charset="-128"/>
            </a:endParaRPr>
          </a:p>
        </p:txBody>
      </p:sp>
      <p:sp>
        <p:nvSpPr>
          <p:cNvPr id="62467" name="Content Placeholder 2"/>
          <p:cNvSpPr>
            <a:spLocks noGrp="1"/>
          </p:cNvSpPr>
          <p:nvPr>
            <p:ph idx="1"/>
          </p:nvPr>
        </p:nvSpPr>
        <p:spPr>
          <a:xfrm>
            <a:off x="2057400" y="1957388"/>
            <a:ext cx="6781800" cy="3211512"/>
          </a:xfrm>
        </p:spPr>
        <p:txBody>
          <a:bodyPr/>
          <a:lstStyle/>
          <a:p>
            <a:pPr marL="0" indent="0">
              <a:buFontTx/>
              <a:buNone/>
            </a:pPr>
            <a:r>
              <a:rPr lang="en-US" sz="2000" smtClean="0">
                <a:ea typeface="ＭＳ Ｐゴシック" pitchFamily="34" charset="-128"/>
              </a:rPr>
              <a:t>Digoxin can be beneficial in patients with HF</a:t>
            </a:r>
            <a:r>
              <a:rPr lang="en-US" sz="2000" i="1" smtClean="0">
                <a:ea typeface="ＭＳ Ｐゴシック" pitchFamily="34" charset="-128"/>
              </a:rPr>
              <a:t>r</a:t>
            </a:r>
            <a:r>
              <a:rPr lang="en-US" sz="2000" smtClean="0">
                <a:ea typeface="ＭＳ Ｐゴシック" pitchFamily="34" charset="-128"/>
              </a:rPr>
              <a:t>EF, unless contraindicated, to decrease hospitalizations for HF.</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Patients with chronic HF with permanent/persistent/ paroxysmal AF and an additional risk factor for cardioembolic stroke (history of hypertension, diabetes mellitus, previous stroke or transient ischemic attack, or ≥75 years of age) should receive chronic anticoagulant therapy (in the absence of contraindications to anticoagulation).</a:t>
            </a:r>
          </a:p>
        </p:txBody>
      </p:sp>
      <p:grpSp>
        <p:nvGrpSpPr>
          <p:cNvPr id="2" name="Group 8"/>
          <p:cNvGrpSpPr>
            <a:grpSpLocks/>
          </p:cNvGrpSpPr>
          <p:nvPr/>
        </p:nvGrpSpPr>
        <p:grpSpPr bwMode="auto">
          <a:xfrm>
            <a:off x="309563" y="1851025"/>
            <a:ext cx="1216025" cy="942975"/>
            <a:chOff x="3810000" y="2667000"/>
            <a:chExt cx="1216025" cy="942975"/>
          </a:xfrm>
        </p:grpSpPr>
        <p:grpSp>
          <p:nvGrpSpPr>
            <p:cNvPr id="3" name="Group 95"/>
            <p:cNvGrpSpPr>
              <a:grpSpLocks/>
            </p:cNvGrpSpPr>
            <p:nvPr/>
          </p:nvGrpSpPr>
          <p:grpSpPr bwMode="auto">
            <a:xfrm>
              <a:off x="3810000" y="2667000"/>
              <a:ext cx="1216025" cy="942975"/>
              <a:chOff x="3986" y="942"/>
              <a:chExt cx="766" cy="594"/>
            </a:xfrm>
          </p:grpSpPr>
          <p:sp>
            <p:nvSpPr>
              <p:cNvPr id="6248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248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248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248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2486"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2487"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2488"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2489"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2481"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2"/>
          <p:cNvGrpSpPr>
            <a:grpSpLocks/>
          </p:cNvGrpSpPr>
          <p:nvPr/>
        </p:nvGrpSpPr>
        <p:grpSpPr bwMode="auto">
          <a:xfrm>
            <a:off x="325438" y="3308350"/>
            <a:ext cx="1216025" cy="942975"/>
            <a:chOff x="1143000" y="1524000"/>
            <a:chExt cx="1216025" cy="942975"/>
          </a:xfrm>
        </p:grpSpPr>
        <p:grpSp>
          <p:nvGrpSpPr>
            <p:cNvPr id="5" name="Group 95"/>
            <p:cNvGrpSpPr>
              <a:grpSpLocks/>
            </p:cNvGrpSpPr>
            <p:nvPr/>
          </p:nvGrpSpPr>
          <p:grpSpPr bwMode="auto">
            <a:xfrm>
              <a:off x="1143000" y="1524000"/>
              <a:ext cx="1216025" cy="942975"/>
              <a:chOff x="3986" y="942"/>
              <a:chExt cx="766" cy="594"/>
            </a:xfrm>
          </p:grpSpPr>
          <p:sp>
            <p:nvSpPr>
              <p:cNvPr id="6247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247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247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247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2476"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2477"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2478"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2479"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2471"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487363" y="228600"/>
            <a:ext cx="8229600" cy="1066800"/>
          </a:xfrm>
        </p:spPr>
        <p:txBody>
          <a:bodyPr/>
          <a:lstStyle/>
          <a:p>
            <a:r>
              <a:rPr lang="en-US" sz="4000" b="1" smtClean="0">
                <a:solidFill>
                  <a:schemeClr val="accent2"/>
                </a:solidFill>
                <a:latin typeface="Garamond" pitchFamily="18" charset="0"/>
                <a:ea typeface="ＭＳ Ｐゴシック" pitchFamily="34" charset="-128"/>
              </a:rPr>
              <a:t>Pharmacological Treatment for </a:t>
            </a:r>
            <a:br>
              <a:rPr lang="en-US" sz="4000" b="1" smtClean="0">
                <a:solidFill>
                  <a:schemeClr val="accent2"/>
                </a:solidFill>
                <a:latin typeface="Garamond" pitchFamily="18" charset="0"/>
                <a:ea typeface="ＭＳ Ｐゴシック" pitchFamily="34" charset="-128"/>
              </a:rPr>
            </a:br>
            <a:r>
              <a:rPr lang="en-US" sz="4000" b="1" smtClean="0">
                <a:solidFill>
                  <a:schemeClr val="accent2"/>
                </a:solidFill>
                <a:latin typeface="Garamond" pitchFamily="18" charset="0"/>
                <a:ea typeface="ＭＳ Ｐゴシック" pitchFamily="34" charset="-128"/>
              </a:rPr>
              <a:t>Stage C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(cont.)</a:t>
            </a:r>
            <a:endParaRPr lang="en-US" sz="4000" smtClean="0">
              <a:ea typeface="ＭＳ Ｐゴシック" pitchFamily="34" charset="-128"/>
            </a:endParaRPr>
          </a:p>
        </p:txBody>
      </p:sp>
      <p:sp>
        <p:nvSpPr>
          <p:cNvPr id="63491" name="Content Placeholder 2"/>
          <p:cNvSpPr>
            <a:spLocks noGrp="1"/>
          </p:cNvSpPr>
          <p:nvPr>
            <p:ph idx="1"/>
          </p:nvPr>
        </p:nvSpPr>
        <p:spPr>
          <a:xfrm>
            <a:off x="2057400" y="1752600"/>
            <a:ext cx="6781800" cy="3416300"/>
          </a:xfrm>
        </p:spPr>
        <p:txBody>
          <a:bodyPr/>
          <a:lstStyle/>
          <a:p>
            <a:pPr marL="0" indent="0">
              <a:buFontTx/>
              <a:buNone/>
            </a:pPr>
            <a:r>
              <a:rPr lang="en-US" sz="2000" smtClean="0">
                <a:ea typeface="ＭＳ Ｐゴシック" pitchFamily="34" charset="-128"/>
              </a:rPr>
              <a:t>The selection of an anticoagulant agent (warfarin, dabigatran, apixaban, or rivaroxaban) for permanent/persistent/paroxysmal AF should be individualized on the basis of risk factors, cost, tolerability, patient preference, potential for drug interactions, and other clinical characteristics, including time in the international normalized rate therapeutic ration if the patient has been taking warfarin.</a:t>
            </a:r>
          </a:p>
          <a:p>
            <a:pPr marL="0" indent="0">
              <a:buFontTx/>
              <a:buNone/>
            </a:pPr>
            <a:endParaRPr lang="en-US" sz="1000" smtClean="0">
              <a:ea typeface="ＭＳ Ｐゴシック" pitchFamily="34" charset="-128"/>
            </a:endParaRPr>
          </a:p>
          <a:p>
            <a:pPr marL="0" indent="0">
              <a:buFontTx/>
              <a:buNone/>
            </a:pPr>
            <a:r>
              <a:rPr lang="en-US" sz="2000" smtClean="0">
                <a:ea typeface="ＭＳ Ｐゴシック" pitchFamily="34" charset="-128"/>
              </a:rPr>
              <a:t>Chronic anticoagulation is reasonable for patients with chronic HF who have permanent/persistent/paroxysmal AF but are without an additional risk factor for cardioembolic stroke (in the absence of contraindications to anticoagulation).</a:t>
            </a:r>
          </a:p>
        </p:txBody>
      </p:sp>
      <p:grpSp>
        <p:nvGrpSpPr>
          <p:cNvPr id="2" name="Group 95"/>
          <p:cNvGrpSpPr>
            <a:grpSpLocks/>
          </p:cNvGrpSpPr>
          <p:nvPr/>
        </p:nvGrpSpPr>
        <p:grpSpPr bwMode="auto">
          <a:xfrm>
            <a:off x="290513" y="1631950"/>
            <a:ext cx="1216025" cy="942975"/>
            <a:chOff x="3986" y="942"/>
            <a:chExt cx="766" cy="594"/>
          </a:xfrm>
        </p:grpSpPr>
        <p:sp>
          <p:nvSpPr>
            <p:cNvPr id="6350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350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3506"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63507"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3508"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3509"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3510"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3511"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3512"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grpSp>
        <p:nvGrpSpPr>
          <p:cNvPr id="3" name="Group 8"/>
          <p:cNvGrpSpPr>
            <a:grpSpLocks/>
          </p:cNvGrpSpPr>
          <p:nvPr/>
        </p:nvGrpSpPr>
        <p:grpSpPr bwMode="auto">
          <a:xfrm>
            <a:off x="292100" y="4306888"/>
            <a:ext cx="1216025" cy="942975"/>
            <a:chOff x="3810000" y="2667000"/>
            <a:chExt cx="1216025" cy="942975"/>
          </a:xfrm>
        </p:grpSpPr>
        <p:grpSp>
          <p:nvGrpSpPr>
            <p:cNvPr id="4" name="Group 95"/>
            <p:cNvGrpSpPr>
              <a:grpSpLocks/>
            </p:cNvGrpSpPr>
            <p:nvPr/>
          </p:nvGrpSpPr>
          <p:grpSpPr bwMode="auto">
            <a:xfrm>
              <a:off x="3810000" y="2667000"/>
              <a:ext cx="1216025" cy="942975"/>
              <a:chOff x="3986" y="942"/>
              <a:chExt cx="766" cy="594"/>
            </a:xfrm>
          </p:grpSpPr>
          <p:sp>
            <p:nvSpPr>
              <p:cNvPr id="63496"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3497"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3498"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3499"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3500"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3501"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3502"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3503"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3495"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87363" y="228600"/>
            <a:ext cx="8229600" cy="1066800"/>
          </a:xfrm>
        </p:spPr>
        <p:txBody>
          <a:bodyPr/>
          <a:lstStyle/>
          <a:p>
            <a:r>
              <a:rPr lang="en-US" sz="4000" b="1" smtClean="0">
                <a:solidFill>
                  <a:schemeClr val="accent2"/>
                </a:solidFill>
                <a:latin typeface="Garamond" pitchFamily="18" charset="0"/>
                <a:ea typeface="ＭＳ Ｐゴシック" pitchFamily="34" charset="-128"/>
              </a:rPr>
              <a:t>Pharmacological Treatment for </a:t>
            </a:r>
            <a:br>
              <a:rPr lang="en-US" sz="4000" b="1" smtClean="0">
                <a:solidFill>
                  <a:schemeClr val="accent2"/>
                </a:solidFill>
                <a:latin typeface="Garamond" pitchFamily="18" charset="0"/>
                <a:ea typeface="ＭＳ Ｐゴシック" pitchFamily="34" charset="-128"/>
              </a:rPr>
            </a:br>
            <a:r>
              <a:rPr lang="en-US" sz="4000" b="1" smtClean="0">
                <a:solidFill>
                  <a:schemeClr val="accent2"/>
                </a:solidFill>
                <a:latin typeface="Garamond" pitchFamily="18" charset="0"/>
                <a:ea typeface="ＭＳ Ｐゴシック" pitchFamily="34" charset="-128"/>
              </a:rPr>
              <a:t>Stage C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(cont.)</a:t>
            </a:r>
            <a:endParaRPr lang="en-US" sz="4000" smtClean="0">
              <a:ea typeface="ＭＳ Ｐゴシック" pitchFamily="34" charset="-128"/>
            </a:endParaRPr>
          </a:p>
        </p:txBody>
      </p:sp>
      <p:sp>
        <p:nvSpPr>
          <p:cNvPr id="64515" name="Content Placeholder 2"/>
          <p:cNvSpPr>
            <a:spLocks noGrp="1"/>
          </p:cNvSpPr>
          <p:nvPr>
            <p:ph idx="1"/>
          </p:nvPr>
        </p:nvSpPr>
        <p:spPr>
          <a:xfrm>
            <a:off x="2057400" y="1677988"/>
            <a:ext cx="6781800" cy="3416300"/>
          </a:xfrm>
        </p:spPr>
        <p:txBody>
          <a:bodyPr/>
          <a:lstStyle/>
          <a:p>
            <a:pPr marL="0" indent="0">
              <a:buFontTx/>
              <a:buNone/>
            </a:pPr>
            <a:r>
              <a:rPr lang="en-US" sz="2000" smtClean="0">
                <a:ea typeface="ＭＳ Ｐゴシック" pitchFamily="34" charset="-128"/>
              </a:rPr>
              <a:t>Anticoagulation is </a:t>
            </a:r>
            <a:r>
              <a:rPr lang="en-US" sz="2000" smtClean="0">
                <a:solidFill>
                  <a:srgbClr val="FF0000"/>
                </a:solidFill>
                <a:ea typeface="ＭＳ Ｐゴシック" pitchFamily="34" charset="-128"/>
              </a:rPr>
              <a:t>not recommended </a:t>
            </a:r>
            <a:r>
              <a:rPr lang="en-US" sz="2000" smtClean="0">
                <a:ea typeface="ＭＳ Ｐゴシック" pitchFamily="34" charset="-128"/>
              </a:rPr>
              <a:t>in patients with chronic HF</a:t>
            </a:r>
            <a:r>
              <a:rPr lang="en-US" sz="2000" i="1" smtClean="0">
                <a:ea typeface="ＭＳ Ｐゴシック" pitchFamily="34" charset="-128"/>
              </a:rPr>
              <a:t>r</a:t>
            </a:r>
            <a:r>
              <a:rPr lang="en-US" sz="2000" smtClean="0">
                <a:ea typeface="ＭＳ Ｐゴシック" pitchFamily="34" charset="-128"/>
              </a:rPr>
              <a:t>EF without AF, a prior thromboembolic event, or a cardioembolic source.</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Statins are not beneficial as adjunctive therapy when prescribed solely for the diagnosis of HF in the absence of other indications for their use.</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Omega-3 polyunsaturated fatty acid (PUFA) supplementation is reasonable to use as adjunctive therapy in patients with NYHA class II-IV symptoms and HF</a:t>
            </a:r>
            <a:r>
              <a:rPr lang="en-US" sz="2000" i="1" smtClean="0">
                <a:ea typeface="ＭＳ Ｐゴシック" pitchFamily="34" charset="-128"/>
              </a:rPr>
              <a:t>r</a:t>
            </a:r>
            <a:r>
              <a:rPr lang="en-US" sz="2000" smtClean="0">
                <a:ea typeface="ＭＳ Ｐゴシック" pitchFamily="34" charset="-128"/>
              </a:rPr>
              <a:t>EF or HF</a:t>
            </a:r>
            <a:r>
              <a:rPr lang="en-US" sz="2000" i="1" smtClean="0">
                <a:ea typeface="ＭＳ Ｐゴシック" pitchFamily="34" charset="-128"/>
              </a:rPr>
              <a:t>p</a:t>
            </a:r>
            <a:r>
              <a:rPr lang="en-US" sz="2000" smtClean="0">
                <a:ea typeface="ＭＳ Ｐゴシック" pitchFamily="34" charset="-128"/>
              </a:rPr>
              <a:t>EF, unless contraindicated, to reduce mortality and cardiovascular hospitalizations.</a:t>
            </a:r>
          </a:p>
        </p:txBody>
      </p:sp>
      <p:grpSp>
        <p:nvGrpSpPr>
          <p:cNvPr id="2" name="Group 6"/>
          <p:cNvGrpSpPr>
            <a:grpSpLocks/>
          </p:cNvGrpSpPr>
          <p:nvPr/>
        </p:nvGrpSpPr>
        <p:grpSpPr bwMode="auto">
          <a:xfrm>
            <a:off x="319088" y="1495425"/>
            <a:ext cx="1216025" cy="942975"/>
            <a:chOff x="3810000" y="4953000"/>
            <a:chExt cx="1216025" cy="942975"/>
          </a:xfrm>
        </p:grpSpPr>
        <p:grpSp>
          <p:nvGrpSpPr>
            <p:cNvPr id="3" name="Group 95"/>
            <p:cNvGrpSpPr>
              <a:grpSpLocks/>
            </p:cNvGrpSpPr>
            <p:nvPr/>
          </p:nvGrpSpPr>
          <p:grpSpPr bwMode="auto">
            <a:xfrm>
              <a:off x="3810000" y="4953000"/>
              <a:ext cx="1216025" cy="942975"/>
              <a:chOff x="3986" y="942"/>
              <a:chExt cx="766" cy="594"/>
            </a:xfrm>
          </p:grpSpPr>
          <p:sp>
            <p:nvSpPr>
              <p:cNvPr id="6454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454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454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454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4547"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4548"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4549"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4550"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4542" name="WordArt 622"/>
            <p:cNvSpPr>
              <a:spLocks noChangeArrowheads="1" noChangeShapeType="1" noTextEdit="1"/>
            </p:cNvSpPr>
            <p:nvPr/>
          </p:nvSpPr>
          <p:spPr bwMode="auto">
            <a:xfrm>
              <a:off x="4800600" y="5334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
        <p:nvSpPr>
          <p:cNvPr id="64517" name="TextBox 24"/>
          <p:cNvSpPr txBox="1">
            <a:spLocks noChangeArrowheads="1"/>
          </p:cNvSpPr>
          <p:nvPr/>
        </p:nvSpPr>
        <p:spPr bwMode="auto">
          <a:xfrm>
            <a:off x="304800" y="2438400"/>
            <a:ext cx="1262063" cy="369888"/>
          </a:xfrm>
          <a:prstGeom prst="rect">
            <a:avLst/>
          </a:prstGeom>
          <a:noFill/>
          <a:ln w="9525">
            <a:noFill/>
            <a:miter lim="800000"/>
            <a:headEnd/>
            <a:tailEnd/>
          </a:ln>
        </p:spPr>
        <p:txBody>
          <a:bodyPr wrap="none">
            <a:spAutoFit/>
          </a:bodyPr>
          <a:lstStyle/>
          <a:p>
            <a:r>
              <a:rPr lang="en-US"/>
              <a:t>No Benefit</a:t>
            </a:r>
          </a:p>
        </p:txBody>
      </p:sp>
      <p:grpSp>
        <p:nvGrpSpPr>
          <p:cNvPr id="4" name="Group 5"/>
          <p:cNvGrpSpPr>
            <a:grpSpLocks/>
          </p:cNvGrpSpPr>
          <p:nvPr/>
        </p:nvGrpSpPr>
        <p:grpSpPr bwMode="auto">
          <a:xfrm>
            <a:off x="320675" y="2908300"/>
            <a:ext cx="1216025" cy="942975"/>
            <a:chOff x="1143000" y="4953000"/>
            <a:chExt cx="1216025" cy="942975"/>
          </a:xfrm>
        </p:grpSpPr>
        <p:grpSp>
          <p:nvGrpSpPr>
            <p:cNvPr id="5" name="Group 95"/>
            <p:cNvGrpSpPr>
              <a:grpSpLocks/>
            </p:cNvGrpSpPr>
            <p:nvPr/>
          </p:nvGrpSpPr>
          <p:grpSpPr bwMode="auto">
            <a:xfrm>
              <a:off x="1143000" y="4953000"/>
              <a:ext cx="1216025" cy="942975"/>
              <a:chOff x="3986" y="942"/>
              <a:chExt cx="766" cy="594"/>
            </a:xfrm>
          </p:grpSpPr>
          <p:sp>
            <p:nvSpPr>
              <p:cNvPr id="6453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453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453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453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4537"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4538"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4539"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4540"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4532" name="WordArt 949"/>
            <p:cNvSpPr>
              <a:spLocks noChangeArrowheads="1" noChangeShapeType="1" noTextEdit="1"/>
            </p:cNvSpPr>
            <p:nvPr/>
          </p:nvSpPr>
          <p:spPr bwMode="auto">
            <a:xfrm>
              <a:off x="2133600" y="5334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sp>
        <p:nvSpPr>
          <p:cNvPr id="64519" name="TextBox 24"/>
          <p:cNvSpPr txBox="1">
            <a:spLocks noChangeArrowheads="1"/>
          </p:cNvSpPr>
          <p:nvPr/>
        </p:nvSpPr>
        <p:spPr bwMode="auto">
          <a:xfrm>
            <a:off x="287338" y="3851275"/>
            <a:ext cx="1262062" cy="369888"/>
          </a:xfrm>
          <a:prstGeom prst="rect">
            <a:avLst/>
          </a:prstGeom>
          <a:noFill/>
          <a:ln w="9525">
            <a:noFill/>
            <a:miter lim="800000"/>
            <a:headEnd/>
            <a:tailEnd/>
          </a:ln>
        </p:spPr>
        <p:txBody>
          <a:bodyPr wrap="none">
            <a:spAutoFit/>
          </a:bodyPr>
          <a:lstStyle/>
          <a:p>
            <a:r>
              <a:rPr lang="en-US"/>
              <a:t>No Benefit</a:t>
            </a:r>
          </a:p>
        </p:txBody>
      </p:sp>
      <p:grpSp>
        <p:nvGrpSpPr>
          <p:cNvPr id="6" name="Group 8"/>
          <p:cNvGrpSpPr>
            <a:grpSpLocks/>
          </p:cNvGrpSpPr>
          <p:nvPr/>
        </p:nvGrpSpPr>
        <p:grpSpPr bwMode="auto">
          <a:xfrm>
            <a:off x="320675" y="4467225"/>
            <a:ext cx="1216025" cy="942975"/>
            <a:chOff x="3810000" y="2667000"/>
            <a:chExt cx="1216025" cy="942975"/>
          </a:xfrm>
        </p:grpSpPr>
        <p:grpSp>
          <p:nvGrpSpPr>
            <p:cNvPr id="7" name="Group 95"/>
            <p:cNvGrpSpPr>
              <a:grpSpLocks/>
            </p:cNvGrpSpPr>
            <p:nvPr/>
          </p:nvGrpSpPr>
          <p:grpSpPr bwMode="auto">
            <a:xfrm>
              <a:off x="3810000" y="2667000"/>
              <a:ext cx="1216025" cy="942975"/>
              <a:chOff x="3986" y="942"/>
              <a:chExt cx="766" cy="594"/>
            </a:xfrm>
          </p:grpSpPr>
          <p:sp>
            <p:nvSpPr>
              <p:cNvPr id="6452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452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452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452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4527"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4528"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4529"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4530"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4522"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487363" y="228600"/>
            <a:ext cx="8229600" cy="1066800"/>
          </a:xfrm>
        </p:spPr>
        <p:txBody>
          <a:bodyPr/>
          <a:lstStyle/>
          <a:p>
            <a:r>
              <a:rPr lang="en-US" sz="4000" b="1" smtClean="0">
                <a:solidFill>
                  <a:schemeClr val="accent2"/>
                </a:solidFill>
                <a:latin typeface="Garamond" pitchFamily="18" charset="0"/>
                <a:ea typeface="ＭＳ Ｐゴシック" pitchFamily="34" charset="-128"/>
              </a:rPr>
              <a:t>Pharmacological Treatment for </a:t>
            </a:r>
            <a:br>
              <a:rPr lang="en-US" sz="4000" b="1" smtClean="0">
                <a:solidFill>
                  <a:schemeClr val="accent2"/>
                </a:solidFill>
                <a:latin typeface="Garamond" pitchFamily="18" charset="0"/>
                <a:ea typeface="ＭＳ Ｐゴシック" pitchFamily="34" charset="-128"/>
              </a:rPr>
            </a:br>
            <a:r>
              <a:rPr lang="en-US" sz="4000" b="1" smtClean="0">
                <a:solidFill>
                  <a:schemeClr val="accent2"/>
                </a:solidFill>
                <a:latin typeface="Garamond" pitchFamily="18" charset="0"/>
                <a:ea typeface="ＭＳ Ｐゴシック" pitchFamily="34" charset="-128"/>
              </a:rPr>
              <a:t>Stage C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(cont.)</a:t>
            </a:r>
            <a:endParaRPr lang="en-US" sz="4000" smtClean="0">
              <a:ea typeface="ＭＳ Ｐゴシック" pitchFamily="34" charset="-128"/>
            </a:endParaRPr>
          </a:p>
        </p:txBody>
      </p:sp>
      <p:sp>
        <p:nvSpPr>
          <p:cNvPr id="65539" name="Content Placeholder 2"/>
          <p:cNvSpPr>
            <a:spLocks noGrp="1"/>
          </p:cNvSpPr>
          <p:nvPr>
            <p:ph idx="1"/>
          </p:nvPr>
        </p:nvSpPr>
        <p:spPr>
          <a:xfrm>
            <a:off x="2057400" y="1600200"/>
            <a:ext cx="6781800" cy="4648200"/>
          </a:xfrm>
        </p:spPr>
        <p:txBody>
          <a:bodyPr/>
          <a:lstStyle/>
          <a:p>
            <a:pPr marL="0" indent="0">
              <a:buFontTx/>
              <a:buNone/>
            </a:pPr>
            <a:r>
              <a:rPr lang="en-US" sz="2000" smtClean="0">
                <a:ea typeface="ＭＳ Ｐゴシック" pitchFamily="34" charset="-128"/>
              </a:rPr>
              <a:t>Nutritional supplements as treatment for HF are </a:t>
            </a:r>
            <a:r>
              <a:rPr lang="en-US" sz="2000" smtClean="0">
                <a:solidFill>
                  <a:srgbClr val="FF0000"/>
                </a:solidFill>
                <a:ea typeface="ＭＳ Ｐゴシック" pitchFamily="34" charset="-128"/>
              </a:rPr>
              <a:t>not recommended </a:t>
            </a:r>
            <a:r>
              <a:rPr lang="en-US" sz="2000" smtClean="0">
                <a:ea typeface="ＭＳ Ｐゴシック" pitchFamily="34" charset="-128"/>
              </a:rPr>
              <a:t>in patients with current or prior symptoms of HFrEF.</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Hormonal therapies other than to correct deficiencies </a:t>
            </a:r>
            <a:r>
              <a:rPr lang="en-US" sz="2000" smtClean="0">
                <a:solidFill>
                  <a:srgbClr val="FF0000"/>
                </a:solidFill>
                <a:ea typeface="ＭＳ Ｐゴシック" pitchFamily="34" charset="-128"/>
              </a:rPr>
              <a:t>are not recommended</a:t>
            </a:r>
            <a:r>
              <a:rPr lang="en-US" sz="2000" smtClean="0">
                <a:ea typeface="ＭＳ Ｐゴシック" pitchFamily="34" charset="-128"/>
              </a:rPr>
              <a:t> for patients with current or prior symptoms of HF</a:t>
            </a:r>
            <a:r>
              <a:rPr lang="en-US" sz="2000" i="1" smtClean="0">
                <a:ea typeface="ＭＳ Ｐゴシック" pitchFamily="34" charset="-128"/>
              </a:rPr>
              <a:t>r</a:t>
            </a:r>
            <a:r>
              <a:rPr lang="en-US" sz="2000" smtClean="0">
                <a:ea typeface="ＭＳ Ｐゴシック" pitchFamily="34" charset="-128"/>
              </a:rPr>
              <a:t>EF. </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Drugs known to adversely affect the clinical status of patients with current or prior symptoms of HF</a:t>
            </a:r>
            <a:r>
              <a:rPr lang="en-US" sz="2000" i="1" smtClean="0">
                <a:ea typeface="ＭＳ Ｐゴシック" pitchFamily="34" charset="-128"/>
              </a:rPr>
              <a:t>r</a:t>
            </a:r>
            <a:r>
              <a:rPr lang="en-US" sz="2000" smtClean="0">
                <a:ea typeface="ＭＳ Ｐゴシック" pitchFamily="34" charset="-128"/>
              </a:rPr>
              <a:t>EF </a:t>
            </a:r>
            <a:r>
              <a:rPr lang="en-US" sz="2000" smtClean="0">
                <a:solidFill>
                  <a:srgbClr val="FF0000"/>
                </a:solidFill>
                <a:ea typeface="ＭＳ Ｐゴシック" pitchFamily="34" charset="-128"/>
              </a:rPr>
              <a:t>are potentially harmful </a:t>
            </a:r>
            <a:r>
              <a:rPr lang="en-US" sz="2000" smtClean="0">
                <a:ea typeface="ＭＳ Ｐゴシック" pitchFamily="34" charset="-128"/>
              </a:rPr>
              <a:t>and should be avoided or withdrawn whenever possible (e.g., most antiarrhythmic drugs, most calcium channel blocking drugs (except amlodipine), NSAIDs, or TZDs).</a:t>
            </a:r>
          </a:p>
        </p:txBody>
      </p:sp>
      <p:sp>
        <p:nvSpPr>
          <p:cNvPr id="65540" name="TextBox 24"/>
          <p:cNvSpPr txBox="1">
            <a:spLocks noChangeArrowheads="1"/>
          </p:cNvSpPr>
          <p:nvPr/>
        </p:nvSpPr>
        <p:spPr bwMode="auto">
          <a:xfrm>
            <a:off x="293688" y="2420938"/>
            <a:ext cx="1262062" cy="368300"/>
          </a:xfrm>
          <a:prstGeom prst="rect">
            <a:avLst/>
          </a:prstGeom>
          <a:noFill/>
          <a:ln w="9525">
            <a:noFill/>
            <a:miter lim="800000"/>
            <a:headEnd/>
            <a:tailEnd/>
          </a:ln>
        </p:spPr>
        <p:txBody>
          <a:bodyPr wrap="none">
            <a:spAutoFit/>
          </a:bodyPr>
          <a:lstStyle/>
          <a:p>
            <a:r>
              <a:rPr lang="en-US"/>
              <a:t>No Benefit</a:t>
            </a:r>
          </a:p>
        </p:txBody>
      </p:sp>
      <p:grpSp>
        <p:nvGrpSpPr>
          <p:cNvPr id="2" name="Group 6"/>
          <p:cNvGrpSpPr>
            <a:grpSpLocks/>
          </p:cNvGrpSpPr>
          <p:nvPr/>
        </p:nvGrpSpPr>
        <p:grpSpPr bwMode="auto">
          <a:xfrm>
            <a:off x="309563" y="1465263"/>
            <a:ext cx="1216025" cy="942975"/>
            <a:chOff x="3810000" y="4953000"/>
            <a:chExt cx="1216025" cy="942975"/>
          </a:xfrm>
        </p:grpSpPr>
        <p:grpSp>
          <p:nvGrpSpPr>
            <p:cNvPr id="3" name="Group 95"/>
            <p:cNvGrpSpPr>
              <a:grpSpLocks/>
            </p:cNvGrpSpPr>
            <p:nvPr/>
          </p:nvGrpSpPr>
          <p:grpSpPr bwMode="auto">
            <a:xfrm>
              <a:off x="3810000" y="4953000"/>
              <a:ext cx="1216025" cy="942975"/>
              <a:chOff x="3986" y="942"/>
              <a:chExt cx="766" cy="594"/>
            </a:xfrm>
          </p:grpSpPr>
          <p:sp>
            <p:nvSpPr>
              <p:cNvPr id="6556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556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557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557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5572"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5573"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5574"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5575"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5567" name="WordArt 622"/>
            <p:cNvSpPr>
              <a:spLocks noChangeArrowheads="1" noChangeShapeType="1" noTextEdit="1"/>
            </p:cNvSpPr>
            <p:nvPr/>
          </p:nvSpPr>
          <p:spPr bwMode="auto">
            <a:xfrm>
              <a:off x="4800600" y="5334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11"/>
          <p:cNvGrpSpPr>
            <a:grpSpLocks/>
          </p:cNvGrpSpPr>
          <p:nvPr/>
        </p:nvGrpSpPr>
        <p:grpSpPr bwMode="auto">
          <a:xfrm>
            <a:off x="315913" y="2827338"/>
            <a:ext cx="1216025" cy="942975"/>
            <a:chOff x="6705600" y="4953000"/>
            <a:chExt cx="1216025" cy="942975"/>
          </a:xfrm>
        </p:grpSpPr>
        <p:grpSp>
          <p:nvGrpSpPr>
            <p:cNvPr id="5" name="Group 95"/>
            <p:cNvGrpSpPr>
              <a:grpSpLocks/>
            </p:cNvGrpSpPr>
            <p:nvPr/>
          </p:nvGrpSpPr>
          <p:grpSpPr bwMode="auto">
            <a:xfrm>
              <a:off x="6705600" y="4953000"/>
              <a:ext cx="1216025" cy="942975"/>
              <a:chOff x="3986" y="942"/>
              <a:chExt cx="766" cy="594"/>
            </a:xfrm>
          </p:grpSpPr>
          <p:sp>
            <p:nvSpPr>
              <p:cNvPr id="6555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555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556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556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5562"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5563"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5564"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5565"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5557" name="Freeform 289"/>
            <p:cNvSpPr>
              <a:spLocks/>
            </p:cNvSpPr>
            <p:nvPr/>
          </p:nvSpPr>
          <p:spPr bwMode="auto">
            <a:xfrm>
              <a:off x="7696200" y="5334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grpSp>
        <p:nvGrpSpPr>
          <p:cNvPr id="6" name="Group 6"/>
          <p:cNvGrpSpPr>
            <a:grpSpLocks/>
          </p:cNvGrpSpPr>
          <p:nvPr/>
        </p:nvGrpSpPr>
        <p:grpSpPr bwMode="auto">
          <a:xfrm>
            <a:off x="293688" y="4448175"/>
            <a:ext cx="1216025" cy="942975"/>
            <a:chOff x="3810000" y="4953000"/>
            <a:chExt cx="1216025" cy="942975"/>
          </a:xfrm>
        </p:grpSpPr>
        <p:grpSp>
          <p:nvGrpSpPr>
            <p:cNvPr id="7" name="Group 95"/>
            <p:cNvGrpSpPr>
              <a:grpSpLocks/>
            </p:cNvGrpSpPr>
            <p:nvPr/>
          </p:nvGrpSpPr>
          <p:grpSpPr bwMode="auto">
            <a:xfrm>
              <a:off x="3810000" y="4953000"/>
              <a:ext cx="1216025" cy="942975"/>
              <a:chOff x="3986" y="942"/>
              <a:chExt cx="766" cy="594"/>
            </a:xfrm>
          </p:grpSpPr>
          <p:sp>
            <p:nvSpPr>
              <p:cNvPr id="6554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554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555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555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5552"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5553"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5554"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5555"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5547" name="WordArt 622"/>
            <p:cNvSpPr>
              <a:spLocks noChangeArrowheads="1" noChangeShapeType="1" noTextEdit="1"/>
            </p:cNvSpPr>
            <p:nvPr/>
          </p:nvSpPr>
          <p:spPr bwMode="auto">
            <a:xfrm>
              <a:off x="4800600" y="5334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
        <p:nvSpPr>
          <p:cNvPr id="65544" name="TextBox 24"/>
          <p:cNvSpPr txBox="1">
            <a:spLocks noChangeArrowheads="1"/>
          </p:cNvSpPr>
          <p:nvPr/>
        </p:nvSpPr>
        <p:spPr bwMode="auto">
          <a:xfrm>
            <a:off x="304800" y="3770313"/>
            <a:ext cx="1262063" cy="369887"/>
          </a:xfrm>
          <a:prstGeom prst="rect">
            <a:avLst/>
          </a:prstGeom>
          <a:noFill/>
          <a:ln w="9525">
            <a:noFill/>
            <a:miter lim="800000"/>
            <a:headEnd/>
            <a:tailEnd/>
          </a:ln>
        </p:spPr>
        <p:txBody>
          <a:bodyPr wrap="none">
            <a:spAutoFit/>
          </a:bodyPr>
          <a:lstStyle/>
          <a:p>
            <a:r>
              <a:rPr lang="en-US"/>
              <a:t>No Benefit</a:t>
            </a:r>
          </a:p>
        </p:txBody>
      </p:sp>
      <p:sp>
        <p:nvSpPr>
          <p:cNvPr id="65545" name="TextBox 24"/>
          <p:cNvSpPr txBox="1">
            <a:spLocks noChangeArrowheads="1"/>
          </p:cNvSpPr>
          <p:nvPr/>
        </p:nvSpPr>
        <p:spPr bwMode="auto">
          <a:xfrm>
            <a:off x="503238" y="5391150"/>
            <a:ext cx="749300" cy="369888"/>
          </a:xfrm>
          <a:prstGeom prst="rect">
            <a:avLst/>
          </a:prstGeom>
          <a:noFill/>
          <a:ln w="9525">
            <a:noFill/>
            <a:miter lim="800000"/>
            <a:headEnd/>
            <a:tailEnd/>
          </a:ln>
        </p:spPr>
        <p:txBody>
          <a:bodyPr wrap="none">
            <a:spAutoFit/>
          </a:bodyPr>
          <a:lstStyle/>
          <a:p>
            <a:r>
              <a:rPr lang="en-US"/>
              <a:t>Harm</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487363" y="457200"/>
            <a:ext cx="8229600" cy="1143000"/>
          </a:xfrm>
        </p:spPr>
        <p:txBody>
          <a:bodyPr/>
          <a:lstStyle/>
          <a:p>
            <a:r>
              <a:rPr lang="en-US" sz="4000" b="1" smtClean="0">
                <a:solidFill>
                  <a:schemeClr val="accent2"/>
                </a:solidFill>
                <a:latin typeface="Garamond" pitchFamily="18" charset="0"/>
                <a:ea typeface="ＭＳ Ｐゴシック" pitchFamily="34" charset="-128"/>
              </a:rPr>
              <a:t>Pharmacological Treatment for </a:t>
            </a:r>
            <a:br>
              <a:rPr lang="en-US" sz="4000" b="1" smtClean="0">
                <a:solidFill>
                  <a:schemeClr val="accent2"/>
                </a:solidFill>
                <a:latin typeface="Garamond" pitchFamily="18" charset="0"/>
                <a:ea typeface="ＭＳ Ｐゴシック" pitchFamily="34" charset="-128"/>
              </a:rPr>
            </a:br>
            <a:r>
              <a:rPr lang="en-US" sz="4000" b="1" smtClean="0">
                <a:solidFill>
                  <a:schemeClr val="accent2"/>
                </a:solidFill>
                <a:latin typeface="Garamond" pitchFamily="18" charset="0"/>
                <a:ea typeface="ＭＳ Ｐゴシック" pitchFamily="34" charset="-128"/>
              </a:rPr>
              <a:t>Stage C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(cont.)</a:t>
            </a:r>
            <a:endParaRPr lang="en-US" sz="4000" smtClean="0">
              <a:ea typeface="ＭＳ Ｐゴシック" pitchFamily="34" charset="-128"/>
            </a:endParaRPr>
          </a:p>
        </p:txBody>
      </p:sp>
      <p:sp>
        <p:nvSpPr>
          <p:cNvPr id="66563" name="Content Placeholder 2"/>
          <p:cNvSpPr>
            <a:spLocks noGrp="1"/>
          </p:cNvSpPr>
          <p:nvPr>
            <p:ph idx="1"/>
          </p:nvPr>
        </p:nvSpPr>
        <p:spPr>
          <a:xfrm>
            <a:off x="2057400" y="1938338"/>
            <a:ext cx="6781800" cy="3448050"/>
          </a:xfrm>
        </p:spPr>
        <p:txBody>
          <a:bodyPr/>
          <a:lstStyle/>
          <a:p>
            <a:pPr marL="0" indent="0">
              <a:buFontTx/>
              <a:buNone/>
            </a:pPr>
            <a:r>
              <a:rPr lang="en-US" sz="2000" smtClean="0">
                <a:ea typeface="ＭＳ Ｐゴシック" pitchFamily="34" charset="-128"/>
              </a:rPr>
              <a:t>Long-term use of infused positive inotropic drugs </a:t>
            </a:r>
            <a:r>
              <a:rPr lang="en-US" sz="2000" smtClean="0">
                <a:solidFill>
                  <a:srgbClr val="FF0000"/>
                </a:solidFill>
                <a:ea typeface="ＭＳ Ｐゴシック" pitchFamily="34" charset="-128"/>
              </a:rPr>
              <a:t>is potentially harmful</a:t>
            </a:r>
            <a:r>
              <a:rPr lang="en-US" sz="2000" b="1" smtClean="0">
                <a:solidFill>
                  <a:srgbClr val="FF0000"/>
                </a:solidFill>
                <a:ea typeface="ＭＳ Ｐゴシック" pitchFamily="34" charset="-128"/>
              </a:rPr>
              <a:t> </a:t>
            </a:r>
            <a:r>
              <a:rPr lang="en-US" sz="2000" smtClean="0">
                <a:ea typeface="ＭＳ Ｐゴシック" pitchFamily="34" charset="-128"/>
              </a:rPr>
              <a:t>for patients with HF</a:t>
            </a:r>
            <a:r>
              <a:rPr lang="en-US" sz="2000" i="1" smtClean="0">
                <a:ea typeface="ＭＳ Ｐゴシック" pitchFamily="34" charset="-128"/>
              </a:rPr>
              <a:t>r</a:t>
            </a:r>
            <a:r>
              <a:rPr lang="en-US" sz="2000" smtClean="0">
                <a:ea typeface="ＭＳ Ｐゴシック" pitchFamily="34" charset="-128"/>
              </a:rPr>
              <a:t>EF, except as palliation for patients with end-stage disease who cannot be stabilized with standard medical treatment (see recommendations for stage D).</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Calcium channel blocking drugs are </a:t>
            </a:r>
            <a:r>
              <a:rPr lang="en-US" sz="2000" smtClean="0">
                <a:solidFill>
                  <a:srgbClr val="FF0000"/>
                </a:solidFill>
                <a:ea typeface="ＭＳ Ｐゴシック" pitchFamily="34" charset="-128"/>
              </a:rPr>
              <a:t>not recommended </a:t>
            </a:r>
            <a:r>
              <a:rPr lang="en-US" sz="2000" smtClean="0">
                <a:ea typeface="ＭＳ Ｐゴシック" pitchFamily="34" charset="-128"/>
              </a:rPr>
              <a:t>as routine treatment for patients with HF</a:t>
            </a:r>
            <a:r>
              <a:rPr lang="en-US" sz="2000" i="1" smtClean="0">
                <a:ea typeface="ＭＳ Ｐゴシック" pitchFamily="34" charset="-128"/>
              </a:rPr>
              <a:t>r</a:t>
            </a:r>
            <a:r>
              <a:rPr lang="en-US" sz="2000" smtClean="0">
                <a:ea typeface="ＭＳ Ｐゴシック" pitchFamily="34" charset="-128"/>
              </a:rPr>
              <a:t>EF.</a:t>
            </a:r>
          </a:p>
        </p:txBody>
      </p:sp>
      <p:sp>
        <p:nvSpPr>
          <p:cNvPr id="66564" name="TextBox 24"/>
          <p:cNvSpPr txBox="1">
            <a:spLocks noChangeArrowheads="1"/>
          </p:cNvSpPr>
          <p:nvPr/>
        </p:nvSpPr>
        <p:spPr bwMode="auto">
          <a:xfrm>
            <a:off x="533400" y="2709863"/>
            <a:ext cx="749300" cy="368300"/>
          </a:xfrm>
          <a:prstGeom prst="rect">
            <a:avLst/>
          </a:prstGeom>
          <a:noFill/>
          <a:ln w="9525">
            <a:noFill/>
            <a:miter lim="800000"/>
            <a:headEnd/>
            <a:tailEnd/>
          </a:ln>
        </p:spPr>
        <p:txBody>
          <a:bodyPr wrap="none">
            <a:spAutoFit/>
          </a:bodyPr>
          <a:lstStyle/>
          <a:p>
            <a:r>
              <a:rPr lang="en-US"/>
              <a:t>Harm</a:t>
            </a:r>
          </a:p>
        </p:txBody>
      </p:sp>
      <p:grpSp>
        <p:nvGrpSpPr>
          <p:cNvPr id="2" name="Group 11"/>
          <p:cNvGrpSpPr>
            <a:grpSpLocks/>
          </p:cNvGrpSpPr>
          <p:nvPr/>
        </p:nvGrpSpPr>
        <p:grpSpPr bwMode="auto">
          <a:xfrm>
            <a:off x="369888" y="1766888"/>
            <a:ext cx="1216025" cy="942975"/>
            <a:chOff x="6705600" y="4953000"/>
            <a:chExt cx="1216025" cy="942975"/>
          </a:xfrm>
        </p:grpSpPr>
        <p:grpSp>
          <p:nvGrpSpPr>
            <p:cNvPr id="3" name="Group 95"/>
            <p:cNvGrpSpPr>
              <a:grpSpLocks/>
            </p:cNvGrpSpPr>
            <p:nvPr/>
          </p:nvGrpSpPr>
          <p:grpSpPr bwMode="auto">
            <a:xfrm>
              <a:off x="6705600" y="4953000"/>
              <a:ext cx="1216025" cy="942975"/>
              <a:chOff x="3986" y="942"/>
              <a:chExt cx="766" cy="594"/>
            </a:xfrm>
          </p:grpSpPr>
          <p:sp>
            <p:nvSpPr>
              <p:cNvPr id="66580"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6581"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658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658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6584"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6585"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6586"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6587"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6579" name="Freeform 289"/>
            <p:cNvSpPr>
              <a:spLocks/>
            </p:cNvSpPr>
            <p:nvPr/>
          </p:nvSpPr>
          <p:spPr bwMode="auto">
            <a:xfrm>
              <a:off x="7696200" y="5334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grpSp>
        <p:nvGrpSpPr>
          <p:cNvPr id="4" name="Group 5"/>
          <p:cNvGrpSpPr>
            <a:grpSpLocks/>
          </p:cNvGrpSpPr>
          <p:nvPr/>
        </p:nvGrpSpPr>
        <p:grpSpPr bwMode="auto">
          <a:xfrm>
            <a:off x="338138" y="3736975"/>
            <a:ext cx="1216025" cy="942975"/>
            <a:chOff x="1143000" y="4953000"/>
            <a:chExt cx="1216025" cy="942975"/>
          </a:xfrm>
        </p:grpSpPr>
        <p:grpSp>
          <p:nvGrpSpPr>
            <p:cNvPr id="5" name="Group 95"/>
            <p:cNvGrpSpPr>
              <a:grpSpLocks/>
            </p:cNvGrpSpPr>
            <p:nvPr/>
          </p:nvGrpSpPr>
          <p:grpSpPr bwMode="auto">
            <a:xfrm>
              <a:off x="1143000" y="4953000"/>
              <a:ext cx="1216025" cy="942975"/>
              <a:chOff x="3986" y="942"/>
              <a:chExt cx="766" cy="594"/>
            </a:xfrm>
          </p:grpSpPr>
          <p:sp>
            <p:nvSpPr>
              <p:cNvPr id="66570"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6571"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6572"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6573"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6574"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6575"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6576"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6577"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6569" name="WordArt 949"/>
            <p:cNvSpPr>
              <a:spLocks noChangeArrowheads="1" noChangeShapeType="1" noTextEdit="1"/>
            </p:cNvSpPr>
            <p:nvPr/>
          </p:nvSpPr>
          <p:spPr bwMode="auto">
            <a:xfrm>
              <a:off x="2133600" y="5334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sp>
        <p:nvSpPr>
          <p:cNvPr id="66567" name="TextBox 24"/>
          <p:cNvSpPr txBox="1">
            <a:spLocks noChangeArrowheads="1"/>
          </p:cNvSpPr>
          <p:nvPr/>
        </p:nvSpPr>
        <p:spPr bwMode="auto">
          <a:xfrm>
            <a:off x="344488" y="4700588"/>
            <a:ext cx="1262062" cy="369887"/>
          </a:xfrm>
          <a:prstGeom prst="rect">
            <a:avLst/>
          </a:prstGeom>
          <a:noFill/>
          <a:ln w="9525">
            <a:noFill/>
            <a:miter lim="800000"/>
            <a:headEnd/>
            <a:tailEnd/>
          </a:ln>
        </p:spPr>
        <p:txBody>
          <a:bodyPr wrap="none">
            <a:spAutoFit/>
          </a:bodyPr>
          <a:lstStyle/>
          <a:p>
            <a:r>
              <a:rPr lang="en-US"/>
              <a:t>No Benefit</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87363" y="457200"/>
            <a:ext cx="8229600" cy="1143000"/>
          </a:xfrm>
        </p:spPr>
        <p:txBody>
          <a:bodyPr/>
          <a:lstStyle/>
          <a:p>
            <a:r>
              <a:rPr lang="en-US" sz="4000" b="1" smtClean="0">
                <a:solidFill>
                  <a:schemeClr val="accent2"/>
                </a:solidFill>
                <a:latin typeface="Garamond" pitchFamily="18" charset="0"/>
                <a:ea typeface="ＭＳ Ｐゴシック" pitchFamily="34" charset="-128"/>
              </a:rPr>
              <a:t>Pharmacological Treatment for </a:t>
            </a:r>
            <a:br>
              <a:rPr lang="en-US" sz="4000" b="1" smtClean="0">
                <a:solidFill>
                  <a:schemeClr val="accent2"/>
                </a:solidFill>
                <a:latin typeface="Garamond" pitchFamily="18" charset="0"/>
                <a:ea typeface="ＭＳ Ｐゴシック" pitchFamily="34" charset="-128"/>
              </a:rPr>
            </a:br>
            <a:r>
              <a:rPr lang="en-US" sz="4000" b="1" smtClean="0">
                <a:solidFill>
                  <a:schemeClr val="accent2"/>
                </a:solidFill>
                <a:latin typeface="Garamond" pitchFamily="18" charset="0"/>
                <a:ea typeface="ＭＳ Ｐゴシック" pitchFamily="34" charset="-128"/>
              </a:rPr>
              <a:t>Stage C HF</a:t>
            </a:r>
            <a:r>
              <a:rPr lang="en-US" sz="4000" b="1" i="1" smtClean="0">
                <a:solidFill>
                  <a:schemeClr val="accent2"/>
                </a:solidFill>
                <a:latin typeface="Garamond" pitchFamily="18" charset="0"/>
                <a:ea typeface="ＭＳ Ｐゴシック" pitchFamily="34" charset="-128"/>
              </a:rPr>
              <a:t>p</a:t>
            </a:r>
            <a:r>
              <a:rPr lang="en-US" sz="4000" b="1" smtClean="0">
                <a:solidFill>
                  <a:schemeClr val="accent2"/>
                </a:solidFill>
                <a:latin typeface="Garamond" pitchFamily="18" charset="0"/>
                <a:ea typeface="ＭＳ Ｐゴシック" pitchFamily="34" charset="-128"/>
              </a:rPr>
              <a:t>EF </a:t>
            </a:r>
            <a:endParaRPr lang="en-US" sz="4000" smtClean="0">
              <a:ea typeface="ＭＳ Ｐゴシック" pitchFamily="34" charset="-128"/>
            </a:endParaRPr>
          </a:p>
        </p:txBody>
      </p:sp>
      <p:sp>
        <p:nvSpPr>
          <p:cNvPr id="67587" name="Content Placeholder 2"/>
          <p:cNvSpPr>
            <a:spLocks noGrp="1"/>
          </p:cNvSpPr>
          <p:nvPr>
            <p:ph idx="1"/>
          </p:nvPr>
        </p:nvSpPr>
        <p:spPr>
          <a:xfrm>
            <a:off x="2057400" y="1765300"/>
            <a:ext cx="6781800" cy="3621088"/>
          </a:xfrm>
        </p:spPr>
        <p:txBody>
          <a:bodyPr/>
          <a:lstStyle/>
          <a:p>
            <a:pPr marL="0" indent="0">
              <a:buFontTx/>
              <a:buNone/>
            </a:pPr>
            <a:r>
              <a:rPr lang="en-US" sz="2000" smtClean="0">
                <a:ea typeface="ＭＳ Ｐゴシック" pitchFamily="34" charset="-128"/>
              </a:rPr>
              <a:t>Systolic and diastolic blood pressure should be controlled in patients with HF</a:t>
            </a:r>
            <a:r>
              <a:rPr lang="en-US" sz="2000" i="1" smtClean="0">
                <a:ea typeface="ＭＳ Ｐゴシック" pitchFamily="34" charset="-128"/>
              </a:rPr>
              <a:t>p</a:t>
            </a:r>
            <a:r>
              <a:rPr lang="en-US" sz="2000" smtClean="0">
                <a:ea typeface="ＭＳ Ｐゴシック" pitchFamily="34" charset="-128"/>
              </a:rPr>
              <a:t>EF in accordance with published clinical practice guidelines to prevent morbidity.</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Diuretics should be used for relief of symptoms due to volume overload in patients with HF</a:t>
            </a:r>
            <a:r>
              <a:rPr lang="en-US" sz="2000" i="1" smtClean="0">
                <a:ea typeface="ＭＳ Ｐゴシック" pitchFamily="34" charset="-128"/>
              </a:rPr>
              <a:t>p</a:t>
            </a:r>
            <a:r>
              <a:rPr lang="en-US" sz="2000" smtClean="0">
                <a:ea typeface="ＭＳ Ｐゴシック" pitchFamily="34" charset="-128"/>
              </a:rPr>
              <a:t>EF. </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Coronary revascularization is reasonable in patients with CAD in whom symptoms (angina) or demonstrable myocardial ischemia is judged to be having an adverse effect on symptomatic HF</a:t>
            </a:r>
            <a:r>
              <a:rPr lang="en-US" sz="2000" i="1" smtClean="0">
                <a:ea typeface="ＭＳ Ｐゴシック" pitchFamily="34" charset="-128"/>
              </a:rPr>
              <a:t>p</a:t>
            </a:r>
            <a:r>
              <a:rPr lang="en-US" sz="2000" smtClean="0">
                <a:ea typeface="ＭＳ Ｐゴシック" pitchFamily="34" charset="-128"/>
              </a:rPr>
              <a:t>EF despite GDMT.</a:t>
            </a:r>
          </a:p>
        </p:txBody>
      </p:sp>
      <p:grpSp>
        <p:nvGrpSpPr>
          <p:cNvPr id="2" name="Group 3"/>
          <p:cNvGrpSpPr>
            <a:grpSpLocks/>
          </p:cNvGrpSpPr>
          <p:nvPr/>
        </p:nvGrpSpPr>
        <p:grpSpPr bwMode="auto">
          <a:xfrm>
            <a:off x="314325" y="1624013"/>
            <a:ext cx="1216025" cy="942975"/>
            <a:chOff x="3810000" y="1524000"/>
            <a:chExt cx="1216025" cy="942975"/>
          </a:xfrm>
        </p:grpSpPr>
        <p:grpSp>
          <p:nvGrpSpPr>
            <p:cNvPr id="3" name="Group 95"/>
            <p:cNvGrpSpPr>
              <a:grpSpLocks/>
            </p:cNvGrpSpPr>
            <p:nvPr/>
          </p:nvGrpSpPr>
          <p:grpSpPr bwMode="auto">
            <a:xfrm>
              <a:off x="3810000" y="1524000"/>
              <a:ext cx="1216025" cy="942975"/>
              <a:chOff x="3986" y="942"/>
              <a:chExt cx="766" cy="594"/>
            </a:xfrm>
          </p:grpSpPr>
          <p:sp>
            <p:nvSpPr>
              <p:cNvPr id="6761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761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761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761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7616"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7617"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7618"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7619"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7611"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95"/>
          <p:cNvGrpSpPr>
            <a:grpSpLocks/>
          </p:cNvGrpSpPr>
          <p:nvPr/>
        </p:nvGrpSpPr>
        <p:grpSpPr bwMode="auto">
          <a:xfrm>
            <a:off x="298450" y="2890838"/>
            <a:ext cx="1216025" cy="942975"/>
            <a:chOff x="3986" y="942"/>
            <a:chExt cx="766" cy="594"/>
          </a:xfrm>
        </p:grpSpPr>
        <p:sp>
          <p:nvSpPr>
            <p:cNvPr id="6760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760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7603" name="Freeform 289"/>
            <p:cNvSpPr>
              <a:spLocks/>
            </p:cNvSpPr>
            <p:nvPr/>
          </p:nvSpPr>
          <p:spPr bwMode="auto">
            <a:xfrm>
              <a:off x="4032" y="1200"/>
              <a:ext cx="111" cy="246"/>
            </a:xfrm>
            <a:custGeom>
              <a:avLst/>
              <a:gdLst>
                <a:gd name="T0" fmla="*/ 2 w 136"/>
                <a:gd name="T1" fmla="*/ 12 h 270"/>
                <a:gd name="T2" fmla="*/ 2 w 136"/>
                <a:gd name="T3" fmla="*/ 14 h 270"/>
                <a:gd name="T4" fmla="*/ 2 w 136"/>
                <a:gd name="T5" fmla="*/ 15 h 270"/>
                <a:gd name="T6" fmla="*/ 2 w 136"/>
                <a:gd name="T7" fmla="*/ 16 h 270"/>
                <a:gd name="T8" fmla="*/ 2 w 136"/>
                <a:gd name="T9" fmla="*/ 16 h 270"/>
                <a:gd name="T10" fmla="*/ 2 w 136"/>
                <a:gd name="T11" fmla="*/ 16 h 270"/>
                <a:gd name="T12" fmla="*/ 2 w 136"/>
                <a:gd name="T13" fmla="*/ 16 h 270"/>
                <a:gd name="T14" fmla="*/ 2 w 136"/>
                <a:gd name="T15" fmla="*/ 15 h 270"/>
                <a:gd name="T16" fmla="*/ 2 w 136"/>
                <a:gd name="T17" fmla="*/ 14 h 270"/>
                <a:gd name="T18" fmla="*/ 2 w 136"/>
                <a:gd name="T19" fmla="*/ 13 h 270"/>
                <a:gd name="T20" fmla="*/ 2 w 136"/>
                <a:gd name="T21" fmla="*/ 12 h 270"/>
                <a:gd name="T22" fmla="*/ 1 w 136"/>
                <a:gd name="T23" fmla="*/ 10 h 270"/>
                <a:gd name="T24" fmla="*/ 0 w 136"/>
                <a:gd name="T25" fmla="*/ 7 h 270"/>
                <a:gd name="T26" fmla="*/ 2 w 136"/>
                <a:gd name="T27" fmla="*/ 5 h 270"/>
                <a:gd name="T28" fmla="*/ 2 w 136"/>
                <a:gd name="T29" fmla="*/ 5 h 270"/>
                <a:gd name="T30" fmla="*/ 2 w 136"/>
                <a:gd name="T31" fmla="*/ 5 h 270"/>
                <a:gd name="T32" fmla="*/ 2 w 136"/>
                <a:gd name="T33" fmla="*/ 4 h 270"/>
                <a:gd name="T34" fmla="*/ 2 w 136"/>
                <a:gd name="T35" fmla="*/ 0 h 270"/>
                <a:gd name="T36" fmla="*/ 2 w 136"/>
                <a:gd name="T37" fmla="*/ 3 h 270"/>
                <a:gd name="T38" fmla="*/ 2 w 136"/>
                <a:gd name="T39" fmla="*/ 5 h 270"/>
                <a:gd name="T40" fmla="*/ 2 w 136"/>
                <a:gd name="T41" fmla="*/ 5 h 270"/>
                <a:gd name="T42" fmla="*/ 2 w 136"/>
                <a:gd name="T43" fmla="*/ 5 h 270"/>
                <a:gd name="T44" fmla="*/ 2 w 136"/>
                <a:gd name="T45" fmla="*/ 5 h 270"/>
                <a:gd name="T46" fmla="*/ 2 w 136"/>
                <a:gd name="T47" fmla="*/ 5 h 270"/>
                <a:gd name="T48" fmla="*/ 2 w 136"/>
                <a:gd name="T49" fmla="*/ 5 h 270"/>
                <a:gd name="T50" fmla="*/ 2 w 136"/>
                <a:gd name="T51" fmla="*/ 5 h 270"/>
                <a:gd name="T52" fmla="*/ 2 w 136"/>
                <a:gd name="T53" fmla="*/ 5 h 270"/>
                <a:gd name="T54" fmla="*/ 2 w 136"/>
                <a:gd name="T55" fmla="*/ 5 h 270"/>
                <a:gd name="T56" fmla="*/ 2 w 136"/>
                <a:gd name="T57" fmla="*/ 5 h 270"/>
                <a:gd name="T58" fmla="*/ 2 w 136"/>
                <a:gd name="T59" fmla="*/ 5 h 270"/>
                <a:gd name="T60" fmla="*/ 2 w 136"/>
                <a:gd name="T61" fmla="*/ 5 h 270"/>
                <a:gd name="T62" fmla="*/ 2 w 136"/>
                <a:gd name="T63" fmla="*/ 6 h 270"/>
                <a:gd name="T64" fmla="*/ 2 w 136"/>
                <a:gd name="T65" fmla="*/ 8 h 270"/>
                <a:gd name="T66" fmla="*/ 2 w 136"/>
                <a:gd name="T67" fmla="*/ 11 h 270"/>
                <a:gd name="T68" fmla="*/ 2 w 136"/>
                <a:gd name="T69" fmla="*/ 12 h 270"/>
                <a:gd name="T70" fmla="*/ 2 w 136"/>
                <a:gd name="T71" fmla="*/ 13 h 270"/>
                <a:gd name="T72" fmla="*/ 2 w 136"/>
                <a:gd name="T73" fmla="*/ 13 h 270"/>
                <a:gd name="T74" fmla="*/ 2 w 136"/>
                <a:gd name="T75" fmla="*/ 13 h 270"/>
                <a:gd name="T76" fmla="*/ 2 w 136"/>
                <a:gd name="T77" fmla="*/ 13 h 270"/>
                <a:gd name="T78" fmla="*/ 2 w 136"/>
                <a:gd name="T79" fmla="*/ 13 h 270"/>
                <a:gd name="T80" fmla="*/ 2 w 136"/>
                <a:gd name="T81" fmla="*/ 13 h 270"/>
                <a:gd name="T82" fmla="*/ 2 w 136"/>
                <a:gd name="T83" fmla="*/ 11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sp>
          <p:nvSpPr>
            <p:cNvPr id="6760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760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7606"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7607"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7608"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7609"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grpSp>
        <p:nvGrpSpPr>
          <p:cNvPr id="5" name="Group 9"/>
          <p:cNvGrpSpPr>
            <a:grpSpLocks/>
          </p:cNvGrpSpPr>
          <p:nvPr/>
        </p:nvGrpSpPr>
        <p:grpSpPr bwMode="auto">
          <a:xfrm>
            <a:off x="317500" y="4267200"/>
            <a:ext cx="1216025" cy="942975"/>
            <a:chOff x="6705600" y="2667000"/>
            <a:chExt cx="1216025" cy="942975"/>
          </a:xfrm>
        </p:grpSpPr>
        <p:grpSp>
          <p:nvGrpSpPr>
            <p:cNvPr id="6" name="Group 95"/>
            <p:cNvGrpSpPr>
              <a:grpSpLocks/>
            </p:cNvGrpSpPr>
            <p:nvPr/>
          </p:nvGrpSpPr>
          <p:grpSpPr bwMode="auto">
            <a:xfrm>
              <a:off x="6705600" y="2667000"/>
              <a:ext cx="1216025" cy="942975"/>
              <a:chOff x="3986" y="942"/>
              <a:chExt cx="766" cy="594"/>
            </a:xfrm>
          </p:grpSpPr>
          <p:sp>
            <p:nvSpPr>
              <p:cNvPr id="67593"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7594"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7595"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7596"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7597"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7598"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7599"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7600"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7592" name="Freeform 289"/>
            <p:cNvSpPr>
              <a:spLocks/>
            </p:cNvSpPr>
            <p:nvPr/>
          </p:nvSpPr>
          <p:spPr bwMode="auto">
            <a:xfrm>
              <a:off x="7086600" y="3048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487363" y="457200"/>
            <a:ext cx="8229600" cy="1143000"/>
          </a:xfrm>
        </p:spPr>
        <p:txBody>
          <a:bodyPr/>
          <a:lstStyle/>
          <a:p>
            <a:r>
              <a:rPr lang="en-US" sz="4000" b="1" smtClean="0">
                <a:solidFill>
                  <a:schemeClr val="accent2"/>
                </a:solidFill>
                <a:latin typeface="Garamond" pitchFamily="18" charset="0"/>
                <a:ea typeface="ＭＳ Ｐゴシック" pitchFamily="34" charset="-128"/>
              </a:rPr>
              <a:t>Pharmacological Treatment for </a:t>
            </a:r>
            <a:br>
              <a:rPr lang="en-US" sz="4000" b="1" smtClean="0">
                <a:solidFill>
                  <a:schemeClr val="accent2"/>
                </a:solidFill>
                <a:latin typeface="Garamond" pitchFamily="18" charset="0"/>
                <a:ea typeface="ＭＳ Ｐゴシック" pitchFamily="34" charset="-128"/>
              </a:rPr>
            </a:br>
            <a:r>
              <a:rPr lang="en-US" sz="4000" b="1" smtClean="0">
                <a:solidFill>
                  <a:schemeClr val="accent2"/>
                </a:solidFill>
                <a:latin typeface="Garamond" pitchFamily="18" charset="0"/>
                <a:ea typeface="ＭＳ Ｐゴシック" pitchFamily="34" charset="-128"/>
              </a:rPr>
              <a:t>Stage C HF</a:t>
            </a:r>
            <a:r>
              <a:rPr lang="en-US" sz="4000" b="1" i="1" smtClean="0">
                <a:solidFill>
                  <a:schemeClr val="accent2"/>
                </a:solidFill>
                <a:latin typeface="Garamond" pitchFamily="18" charset="0"/>
                <a:ea typeface="ＭＳ Ｐゴシック" pitchFamily="34" charset="-128"/>
              </a:rPr>
              <a:t>p</a:t>
            </a:r>
            <a:r>
              <a:rPr lang="en-US" sz="4000" b="1" smtClean="0">
                <a:solidFill>
                  <a:schemeClr val="accent2"/>
                </a:solidFill>
                <a:latin typeface="Garamond" pitchFamily="18" charset="0"/>
                <a:ea typeface="ＭＳ Ｐゴシック" pitchFamily="34" charset="-128"/>
              </a:rPr>
              <a:t>EF (cont.)</a:t>
            </a:r>
            <a:endParaRPr lang="en-US" sz="4000" smtClean="0">
              <a:ea typeface="ＭＳ Ｐゴシック" pitchFamily="34" charset="-128"/>
            </a:endParaRPr>
          </a:p>
        </p:txBody>
      </p:sp>
      <p:sp>
        <p:nvSpPr>
          <p:cNvPr id="68611" name="Content Placeholder 2"/>
          <p:cNvSpPr>
            <a:spLocks noGrp="1"/>
          </p:cNvSpPr>
          <p:nvPr>
            <p:ph idx="1"/>
          </p:nvPr>
        </p:nvSpPr>
        <p:spPr>
          <a:xfrm>
            <a:off x="2057400" y="1898650"/>
            <a:ext cx="6781800" cy="3487738"/>
          </a:xfrm>
        </p:spPr>
        <p:txBody>
          <a:bodyPr/>
          <a:lstStyle/>
          <a:p>
            <a:pPr marL="0" indent="0">
              <a:buFontTx/>
              <a:buNone/>
            </a:pPr>
            <a:r>
              <a:rPr lang="en-US" sz="2000" smtClean="0">
                <a:ea typeface="ＭＳ Ｐゴシック" pitchFamily="34" charset="-128"/>
              </a:rPr>
              <a:t>Management of AF according to published clinical practice guidelines in patients with HF</a:t>
            </a:r>
            <a:r>
              <a:rPr lang="en-US" sz="2000" i="1" smtClean="0">
                <a:ea typeface="ＭＳ Ｐゴシック" pitchFamily="34" charset="-128"/>
              </a:rPr>
              <a:t>p</a:t>
            </a:r>
            <a:r>
              <a:rPr lang="en-US" sz="2000" smtClean="0">
                <a:ea typeface="ＭＳ Ｐゴシック" pitchFamily="34" charset="-128"/>
              </a:rPr>
              <a:t>EF is reasonable to improve symptomatic HF.</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The use of beta-blocking agents, ACE inhibitors, and ARBs in patients with hypertension is reasonable to control blood pressure in patients with HF</a:t>
            </a:r>
            <a:r>
              <a:rPr lang="en-US" sz="2000" i="1" smtClean="0">
                <a:ea typeface="ＭＳ Ｐゴシック" pitchFamily="34" charset="-128"/>
              </a:rPr>
              <a:t>p</a:t>
            </a:r>
            <a:r>
              <a:rPr lang="en-US" sz="2000" smtClean="0">
                <a:ea typeface="ＭＳ Ｐゴシック" pitchFamily="34" charset="-128"/>
              </a:rPr>
              <a:t>EF. </a:t>
            </a:r>
          </a:p>
          <a:p>
            <a:pPr marL="0" indent="0">
              <a:buFontTx/>
              <a:buNone/>
            </a:pPr>
            <a:endParaRPr lang="en-US" sz="2000" smtClean="0">
              <a:ea typeface="ＭＳ Ｐゴシック" pitchFamily="34" charset="-128"/>
            </a:endParaRPr>
          </a:p>
        </p:txBody>
      </p:sp>
      <p:grpSp>
        <p:nvGrpSpPr>
          <p:cNvPr id="2" name="Group 9"/>
          <p:cNvGrpSpPr>
            <a:grpSpLocks/>
          </p:cNvGrpSpPr>
          <p:nvPr/>
        </p:nvGrpSpPr>
        <p:grpSpPr bwMode="auto">
          <a:xfrm>
            <a:off x="290513" y="1847850"/>
            <a:ext cx="1216025" cy="942975"/>
            <a:chOff x="6705600" y="2667000"/>
            <a:chExt cx="1216025" cy="942975"/>
          </a:xfrm>
        </p:grpSpPr>
        <p:grpSp>
          <p:nvGrpSpPr>
            <p:cNvPr id="3" name="Group 95"/>
            <p:cNvGrpSpPr>
              <a:grpSpLocks/>
            </p:cNvGrpSpPr>
            <p:nvPr/>
          </p:nvGrpSpPr>
          <p:grpSpPr bwMode="auto">
            <a:xfrm>
              <a:off x="6705600" y="2667000"/>
              <a:ext cx="1216025" cy="942975"/>
              <a:chOff x="3986" y="942"/>
              <a:chExt cx="766" cy="594"/>
            </a:xfrm>
          </p:grpSpPr>
          <p:sp>
            <p:nvSpPr>
              <p:cNvPr id="68626"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8627"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8628"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8629"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8630"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8631"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8632"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8633"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8625" name="Freeform 289"/>
            <p:cNvSpPr>
              <a:spLocks/>
            </p:cNvSpPr>
            <p:nvPr/>
          </p:nvSpPr>
          <p:spPr bwMode="auto">
            <a:xfrm>
              <a:off x="7086600" y="3048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grpSp>
        <p:nvGrpSpPr>
          <p:cNvPr id="4" name="Group 9"/>
          <p:cNvGrpSpPr>
            <a:grpSpLocks/>
          </p:cNvGrpSpPr>
          <p:nvPr/>
        </p:nvGrpSpPr>
        <p:grpSpPr bwMode="auto">
          <a:xfrm>
            <a:off x="276225" y="3625850"/>
            <a:ext cx="1216025" cy="942975"/>
            <a:chOff x="6705600" y="2667000"/>
            <a:chExt cx="1216025" cy="942975"/>
          </a:xfrm>
        </p:grpSpPr>
        <p:grpSp>
          <p:nvGrpSpPr>
            <p:cNvPr id="5" name="Group 95"/>
            <p:cNvGrpSpPr>
              <a:grpSpLocks/>
            </p:cNvGrpSpPr>
            <p:nvPr/>
          </p:nvGrpSpPr>
          <p:grpSpPr bwMode="auto">
            <a:xfrm>
              <a:off x="6705600" y="2667000"/>
              <a:ext cx="1216025" cy="942975"/>
              <a:chOff x="3986" y="942"/>
              <a:chExt cx="766" cy="594"/>
            </a:xfrm>
          </p:grpSpPr>
          <p:sp>
            <p:nvSpPr>
              <p:cNvPr id="68616"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8617"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8618"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8619"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8620"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8621"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8622"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8623"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8615" name="Freeform 289"/>
            <p:cNvSpPr>
              <a:spLocks/>
            </p:cNvSpPr>
            <p:nvPr/>
          </p:nvSpPr>
          <p:spPr bwMode="auto">
            <a:xfrm>
              <a:off x="7086600" y="3048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Shape 24"/>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8</a:t>
            </a:fld>
            <a:endParaRPr sz="1400"/>
          </a:p>
        </p:txBody>
      </p:sp>
      <p:pic>
        <p:nvPicPr>
          <p:cNvPr id="25" name="IMG_1618.jpeg"/>
          <p:cNvPicPr/>
          <p:nvPr/>
        </p:nvPicPr>
        <p:blipFill>
          <a:blip r:embed="rId2" cstate="print">
            <a:extLst/>
          </a:blip>
          <a:stretch>
            <a:fillRect/>
          </a:stretch>
        </p:blipFill>
        <p:spPr>
          <a:xfrm>
            <a:off x="2076851" y="222303"/>
            <a:ext cx="5495873" cy="6160697"/>
          </a:xfrm>
          <a:prstGeom prst="rect">
            <a:avLst/>
          </a:prstGeom>
          <a:ln w="12700">
            <a:miter lim="400000"/>
          </a:ln>
        </p:spPr>
      </p:pic>
    </p:spTree>
  </p:cSld>
  <p:clrMapOvr>
    <a:masterClrMapping/>
  </p:clrMapOvr>
  <p:transition spd="med"/>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487363" y="457200"/>
            <a:ext cx="8229600" cy="1143000"/>
          </a:xfrm>
        </p:spPr>
        <p:txBody>
          <a:bodyPr/>
          <a:lstStyle/>
          <a:p>
            <a:r>
              <a:rPr lang="en-US" sz="4000" b="1" smtClean="0">
                <a:solidFill>
                  <a:schemeClr val="accent2"/>
                </a:solidFill>
                <a:latin typeface="Garamond" pitchFamily="18" charset="0"/>
                <a:ea typeface="ＭＳ Ｐゴシック" pitchFamily="34" charset="-128"/>
              </a:rPr>
              <a:t>Pharmacological Treatment for </a:t>
            </a:r>
            <a:br>
              <a:rPr lang="en-US" sz="4000" b="1" smtClean="0">
                <a:solidFill>
                  <a:schemeClr val="accent2"/>
                </a:solidFill>
                <a:latin typeface="Garamond" pitchFamily="18" charset="0"/>
                <a:ea typeface="ＭＳ Ｐゴシック" pitchFamily="34" charset="-128"/>
              </a:rPr>
            </a:br>
            <a:r>
              <a:rPr lang="en-US" sz="4000" b="1" smtClean="0">
                <a:solidFill>
                  <a:schemeClr val="accent2"/>
                </a:solidFill>
                <a:latin typeface="Garamond" pitchFamily="18" charset="0"/>
                <a:ea typeface="ＭＳ Ｐゴシック" pitchFamily="34" charset="-128"/>
              </a:rPr>
              <a:t>Stage C HF</a:t>
            </a:r>
            <a:r>
              <a:rPr lang="en-US" sz="4000" b="1" i="1" smtClean="0">
                <a:solidFill>
                  <a:schemeClr val="accent2"/>
                </a:solidFill>
                <a:latin typeface="Garamond" pitchFamily="18" charset="0"/>
                <a:ea typeface="ＭＳ Ｐゴシック" pitchFamily="34" charset="-128"/>
              </a:rPr>
              <a:t>p</a:t>
            </a:r>
            <a:r>
              <a:rPr lang="en-US" sz="4000" b="1" smtClean="0">
                <a:solidFill>
                  <a:schemeClr val="accent2"/>
                </a:solidFill>
                <a:latin typeface="Garamond" pitchFamily="18" charset="0"/>
                <a:ea typeface="ＭＳ Ｐゴシック" pitchFamily="34" charset="-128"/>
              </a:rPr>
              <a:t>EF (cont.)</a:t>
            </a:r>
            <a:endParaRPr lang="en-US" sz="4000" smtClean="0">
              <a:ea typeface="ＭＳ Ｐゴシック" pitchFamily="34" charset="-128"/>
            </a:endParaRPr>
          </a:p>
        </p:txBody>
      </p:sp>
      <p:sp>
        <p:nvSpPr>
          <p:cNvPr id="69635" name="Content Placeholder 2"/>
          <p:cNvSpPr>
            <a:spLocks noGrp="1"/>
          </p:cNvSpPr>
          <p:nvPr>
            <p:ph idx="1"/>
          </p:nvPr>
        </p:nvSpPr>
        <p:spPr>
          <a:xfrm>
            <a:off x="2133600" y="1895475"/>
            <a:ext cx="6781800" cy="3489325"/>
          </a:xfrm>
        </p:spPr>
        <p:txBody>
          <a:bodyPr/>
          <a:lstStyle/>
          <a:p>
            <a:pPr marL="0" indent="0">
              <a:buFontTx/>
              <a:buNone/>
            </a:pPr>
            <a:r>
              <a:rPr lang="en-US" sz="2000" smtClean="0">
                <a:ea typeface="ＭＳ Ｐゴシック" pitchFamily="34" charset="-128"/>
              </a:rPr>
              <a:t>The use of ARBs might be considered to decrease hospitalizations for patients with HF</a:t>
            </a:r>
            <a:r>
              <a:rPr lang="en-US" sz="2000" i="1" smtClean="0">
                <a:ea typeface="ＭＳ Ｐゴシック" pitchFamily="34" charset="-128"/>
              </a:rPr>
              <a:t>p</a:t>
            </a:r>
            <a:r>
              <a:rPr lang="en-US" sz="2000" smtClean="0">
                <a:ea typeface="ＭＳ Ｐゴシック" pitchFamily="34" charset="-128"/>
              </a:rPr>
              <a:t>EF.</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Routine use of nutritional supplements is </a:t>
            </a:r>
            <a:r>
              <a:rPr lang="en-US" sz="2000" smtClean="0">
                <a:solidFill>
                  <a:srgbClr val="FF0000"/>
                </a:solidFill>
                <a:ea typeface="ＭＳ Ｐゴシック" pitchFamily="34" charset="-128"/>
              </a:rPr>
              <a:t>not recommended </a:t>
            </a:r>
            <a:r>
              <a:rPr lang="en-US" sz="2000" smtClean="0">
                <a:ea typeface="ＭＳ Ｐゴシック" pitchFamily="34" charset="-128"/>
              </a:rPr>
              <a:t>for patients with HF</a:t>
            </a:r>
            <a:r>
              <a:rPr lang="en-US" sz="2000" i="1" smtClean="0">
                <a:ea typeface="ＭＳ Ｐゴシック" pitchFamily="34" charset="-128"/>
              </a:rPr>
              <a:t>p</a:t>
            </a:r>
            <a:r>
              <a:rPr lang="en-US" sz="2000" smtClean="0">
                <a:ea typeface="ＭＳ Ｐゴシック" pitchFamily="34" charset="-128"/>
              </a:rPr>
              <a:t>EF. </a:t>
            </a:r>
          </a:p>
        </p:txBody>
      </p:sp>
      <p:grpSp>
        <p:nvGrpSpPr>
          <p:cNvPr id="2" name="Group 11"/>
          <p:cNvGrpSpPr>
            <a:grpSpLocks/>
          </p:cNvGrpSpPr>
          <p:nvPr/>
        </p:nvGrpSpPr>
        <p:grpSpPr bwMode="auto">
          <a:xfrm>
            <a:off x="358775" y="3578225"/>
            <a:ext cx="1216025" cy="942975"/>
            <a:chOff x="6705600" y="4953000"/>
            <a:chExt cx="1216025" cy="942975"/>
          </a:xfrm>
        </p:grpSpPr>
        <p:grpSp>
          <p:nvGrpSpPr>
            <p:cNvPr id="3" name="Group 95"/>
            <p:cNvGrpSpPr>
              <a:grpSpLocks/>
            </p:cNvGrpSpPr>
            <p:nvPr/>
          </p:nvGrpSpPr>
          <p:grpSpPr bwMode="auto">
            <a:xfrm>
              <a:off x="6705600" y="4953000"/>
              <a:ext cx="1216025" cy="942975"/>
              <a:chOff x="3986" y="942"/>
              <a:chExt cx="766" cy="594"/>
            </a:xfrm>
          </p:grpSpPr>
          <p:sp>
            <p:nvSpPr>
              <p:cNvPr id="6965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965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9653"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9654"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9655"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9656"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9657"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9658"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9650" name="Freeform 289"/>
            <p:cNvSpPr>
              <a:spLocks/>
            </p:cNvSpPr>
            <p:nvPr/>
          </p:nvSpPr>
          <p:spPr bwMode="auto">
            <a:xfrm>
              <a:off x="7696200" y="5334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sp>
        <p:nvSpPr>
          <p:cNvPr id="69637" name="TextBox 24"/>
          <p:cNvSpPr txBox="1">
            <a:spLocks noChangeArrowheads="1"/>
          </p:cNvSpPr>
          <p:nvPr/>
        </p:nvSpPr>
        <p:spPr bwMode="auto">
          <a:xfrm>
            <a:off x="312738" y="4521200"/>
            <a:ext cx="1262062" cy="369888"/>
          </a:xfrm>
          <a:prstGeom prst="rect">
            <a:avLst/>
          </a:prstGeom>
          <a:noFill/>
          <a:ln w="9525">
            <a:noFill/>
            <a:miter lim="800000"/>
            <a:headEnd/>
            <a:tailEnd/>
          </a:ln>
        </p:spPr>
        <p:txBody>
          <a:bodyPr wrap="none">
            <a:spAutoFit/>
          </a:bodyPr>
          <a:lstStyle/>
          <a:p>
            <a:r>
              <a:rPr lang="en-US"/>
              <a:t>No Benefit</a:t>
            </a:r>
          </a:p>
        </p:txBody>
      </p:sp>
      <p:grpSp>
        <p:nvGrpSpPr>
          <p:cNvPr id="4" name="Group 7"/>
          <p:cNvGrpSpPr>
            <a:grpSpLocks/>
          </p:cNvGrpSpPr>
          <p:nvPr/>
        </p:nvGrpSpPr>
        <p:grpSpPr bwMode="auto">
          <a:xfrm>
            <a:off x="346075" y="1895475"/>
            <a:ext cx="1216025" cy="942975"/>
            <a:chOff x="3810000" y="3810000"/>
            <a:chExt cx="1216025" cy="942975"/>
          </a:xfrm>
        </p:grpSpPr>
        <p:grpSp>
          <p:nvGrpSpPr>
            <p:cNvPr id="5" name="Group 95"/>
            <p:cNvGrpSpPr>
              <a:grpSpLocks/>
            </p:cNvGrpSpPr>
            <p:nvPr/>
          </p:nvGrpSpPr>
          <p:grpSpPr bwMode="auto">
            <a:xfrm>
              <a:off x="3810000" y="3810000"/>
              <a:ext cx="1216025" cy="942975"/>
              <a:chOff x="3986" y="942"/>
              <a:chExt cx="766" cy="594"/>
            </a:xfrm>
          </p:grpSpPr>
          <p:sp>
            <p:nvSpPr>
              <p:cNvPr id="69641"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9642"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9643"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9644"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69645"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69646"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69647"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69648"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69640" name="WordArt 622"/>
            <p:cNvSpPr>
              <a:spLocks noChangeArrowheads="1" noChangeShapeType="1" noTextEdit="1"/>
            </p:cNvSpPr>
            <p:nvPr/>
          </p:nvSpPr>
          <p:spPr bwMode="auto">
            <a:xfrm>
              <a:off x="4495800" y="4191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028700" y="98425"/>
            <a:ext cx="7086600" cy="715963"/>
          </a:xfrm>
        </p:spPr>
        <p:txBody>
          <a:bodyPr/>
          <a:lstStyle/>
          <a:p>
            <a:r>
              <a:rPr lang="en-US" sz="3200" b="1" smtClean="0">
                <a:solidFill>
                  <a:schemeClr val="accent2"/>
                </a:solidFill>
                <a:latin typeface="Garamond" pitchFamily="18" charset="0"/>
                <a:ea typeface="ＭＳ Ｐゴシック" pitchFamily="34" charset="-128"/>
              </a:rPr>
              <a:t>Pharmacological Therapy for Management of Stage C HF</a:t>
            </a:r>
            <a:r>
              <a:rPr lang="en-US" sz="3200" b="1" i="1" smtClean="0">
                <a:solidFill>
                  <a:schemeClr val="accent2"/>
                </a:solidFill>
                <a:latin typeface="Garamond" pitchFamily="18" charset="0"/>
                <a:ea typeface="ＭＳ Ｐゴシック" pitchFamily="34" charset="-128"/>
              </a:rPr>
              <a:t>r</a:t>
            </a:r>
            <a:r>
              <a:rPr lang="en-US" sz="3200" b="1" smtClean="0">
                <a:solidFill>
                  <a:schemeClr val="accent2"/>
                </a:solidFill>
                <a:latin typeface="Garamond" pitchFamily="18" charset="0"/>
                <a:ea typeface="ＭＳ Ｐゴシック" pitchFamily="34" charset="-128"/>
              </a:rPr>
              <a:t>EF</a:t>
            </a:r>
            <a:endParaRPr lang="en-US" sz="3200" smtClean="0">
              <a:ea typeface="ＭＳ Ｐゴシック" pitchFamily="34" charset="-128"/>
            </a:endParaRPr>
          </a:p>
        </p:txBody>
      </p:sp>
      <p:sp>
        <p:nvSpPr>
          <p:cNvPr id="7065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graphicFrame>
        <p:nvGraphicFramePr>
          <p:cNvPr id="2" name="Table 1"/>
          <p:cNvGraphicFramePr>
            <a:graphicFrameLocks noGrp="1"/>
          </p:cNvGraphicFramePr>
          <p:nvPr/>
        </p:nvGraphicFramePr>
        <p:xfrm>
          <a:off x="533400" y="990600"/>
          <a:ext cx="7772400" cy="4564066"/>
        </p:xfrm>
        <a:graphic>
          <a:graphicData uri="http://schemas.openxmlformats.org/drawingml/2006/table">
            <a:tbl>
              <a:tblPr firstRow="1" firstCol="1" bandRow="1"/>
              <a:tblGrid>
                <a:gridCol w="5277088"/>
                <a:gridCol w="1213267"/>
                <a:gridCol w="1282045"/>
              </a:tblGrid>
              <a:tr h="280416">
                <a:tc>
                  <a:txBody>
                    <a:bodyPr/>
                    <a:lstStyle/>
                    <a:p>
                      <a:pPr marL="0" marR="0" algn="ctr">
                        <a:lnSpc>
                          <a:spcPct val="115000"/>
                        </a:lnSpc>
                        <a:spcBef>
                          <a:spcPts val="0"/>
                        </a:spcBef>
                        <a:spcAft>
                          <a:spcPts val="0"/>
                        </a:spcAft>
                      </a:pPr>
                      <a:r>
                        <a:rPr lang="en-US" sz="1600" b="1" dirty="0">
                          <a:effectLst/>
                          <a:latin typeface="Times New Roman"/>
                          <a:ea typeface="Times New Roman"/>
                        </a:rPr>
                        <a:t>Recommendations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Times New Roman"/>
                          <a:ea typeface="Times New Roman"/>
                        </a:rPr>
                        <a:t>COR</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Times New Roman"/>
                          <a:ea typeface="Times New Roman"/>
                        </a:rPr>
                        <a:t>LOE</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416">
                <a:tc gridSpan="3">
                  <a:txBody>
                    <a:bodyPr/>
                    <a:lstStyle/>
                    <a:p>
                      <a:pPr marL="0" marR="0">
                        <a:lnSpc>
                          <a:spcPct val="115000"/>
                        </a:lnSpc>
                        <a:spcBef>
                          <a:spcPts val="0"/>
                        </a:spcBef>
                        <a:spcAft>
                          <a:spcPts val="0"/>
                        </a:spcAft>
                      </a:pPr>
                      <a:r>
                        <a:rPr lang="en-US" sz="1600" b="1" i="1" dirty="0">
                          <a:effectLst/>
                          <a:latin typeface="Times New Roman"/>
                          <a:ea typeface="Times New Roman"/>
                        </a:rPr>
                        <a:t>Diuretics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60832">
                <a:tc>
                  <a:txBody>
                    <a:bodyPr/>
                    <a:lstStyle/>
                    <a:p>
                      <a:pPr marL="0" marR="0">
                        <a:lnSpc>
                          <a:spcPct val="115000"/>
                        </a:lnSpc>
                        <a:spcBef>
                          <a:spcPts val="0"/>
                        </a:spcBef>
                        <a:spcAft>
                          <a:spcPts val="0"/>
                        </a:spcAft>
                      </a:pPr>
                      <a:r>
                        <a:rPr lang="en-US" sz="1600" dirty="0">
                          <a:effectLst/>
                          <a:latin typeface="Times New Roman"/>
                          <a:ea typeface="Calibri"/>
                        </a:rPr>
                        <a:t>Diuretics are recommended in patients with </a:t>
                      </a:r>
                      <a:r>
                        <a:rPr lang="en-US" sz="1600" dirty="0" err="1">
                          <a:effectLst/>
                          <a:latin typeface="Times New Roman"/>
                          <a:ea typeface="Calibri"/>
                        </a:rPr>
                        <a:t>HFrEF</a:t>
                      </a:r>
                      <a:r>
                        <a:rPr lang="en-US" sz="1600" dirty="0">
                          <a:effectLst/>
                          <a:latin typeface="Times New Roman"/>
                          <a:ea typeface="Calibri"/>
                        </a:rPr>
                        <a:t> with fluid retention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a:effectLst/>
                          <a:latin typeface="Times New Roman"/>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80416">
                <a:tc gridSpan="3">
                  <a:txBody>
                    <a:bodyPr/>
                    <a:lstStyle/>
                    <a:p>
                      <a:pPr marL="0" marR="0">
                        <a:lnSpc>
                          <a:spcPct val="115000"/>
                        </a:lnSpc>
                        <a:spcBef>
                          <a:spcPts val="0"/>
                        </a:spcBef>
                        <a:spcAft>
                          <a:spcPts val="0"/>
                        </a:spcAft>
                      </a:pPr>
                      <a:r>
                        <a:rPr lang="en-US" sz="1600" b="1" i="1" dirty="0">
                          <a:effectLst/>
                          <a:latin typeface="Times New Roman"/>
                          <a:ea typeface="Times New Roman"/>
                        </a:rPr>
                        <a:t>ACE Inhibitors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52898">
                <a:tc>
                  <a:txBody>
                    <a:bodyPr/>
                    <a:lstStyle/>
                    <a:p>
                      <a:pPr marL="0" marR="0">
                        <a:lnSpc>
                          <a:spcPct val="115000"/>
                        </a:lnSpc>
                        <a:spcBef>
                          <a:spcPts val="0"/>
                        </a:spcBef>
                        <a:spcAft>
                          <a:spcPts val="0"/>
                        </a:spcAft>
                      </a:pPr>
                      <a:r>
                        <a:rPr lang="en-US" sz="1600" dirty="0">
                          <a:effectLst/>
                          <a:latin typeface="Times New Roman"/>
                          <a:ea typeface="Calibri"/>
                        </a:rPr>
                        <a:t>ACE inhibitors are recommended for all patients with </a:t>
                      </a:r>
                      <a:r>
                        <a:rPr lang="en-US" sz="1600" dirty="0" err="1">
                          <a:effectLst/>
                          <a:latin typeface="Times New Roman"/>
                          <a:ea typeface="Calibri"/>
                        </a:rPr>
                        <a:t>HFrEF</a:t>
                      </a:r>
                      <a:r>
                        <a:rPr lang="en-US" sz="1600" dirty="0">
                          <a:effectLst/>
                          <a:latin typeface="Times New Roman"/>
                          <a:ea typeface="Calibri"/>
                        </a:rPr>
                        <a:t>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a:effectLst/>
                          <a:latin typeface="Times New Roman"/>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80416">
                <a:tc gridSpan="3">
                  <a:txBody>
                    <a:bodyPr/>
                    <a:lstStyle/>
                    <a:p>
                      <a:pPr marL="0" marR="0">
                        <a:lnSpc>
                          <a:spcPct val="115000"/>
                        </a:lnSpc>
                        <a:spcBef>
                          <a:spcPts val="0"/>
                        </a:spcBef>
                        <a:spcAft>
                          <a:spcPts val="0"/>
                        </a:spcAft>
                      </a:pPr>
                      <a:r>
                        <a:rPr lang="en-US" sz="1600" b="1" i="1" dirty="0">
                          <a:effectLst/>
                          <a:latin typeface="Times New Roman"/>
                          <a:ea typeface="Times New Roman"/>
                        </a:rPr>
                        <a:t>ARBs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60832">
                <a:tc>
                  <a:txBody>
                    <a:bodyPr/>
                    <a:lstStyle/>
                    <a:p>
                      <a:pPr marL="0" marR="0">
                        <a:lnSpc>
                          <a:spcPct val="115000"/>
                        </a:lnSpc>
                        <a:spcBef>
                          <a:spcPts val="0"/>
                        </a:spcBef>
                        <a:spcAft>
                          <a:spcPts val="0"/>
                        </a:spcAft>
                      </a:pPr>
                      <a:r>
                        <a:rPr lang="en-US" sz="1600" dirty="0">
                          <a:effectLst/>
                          <a:latin typeface="Times New Roman"/>
                          <a:ea typeface="Calibri"/>
                        </a:rPr>
                        <a:t>ARBs are recommended in patients with </a:t>
                      </a:r>
                      <a:r>
                        <a:rPr lang="en-US" sz="1600" dirty="0" err="1">
                          <a:effectLst/>
                          <a:latin typeface="Times New Roman"/>
                          <a:ea typeface="Calibri"/>
                        </a:rPr>
                        <a:t>HFrEF</a:t>
                      </a:r>
                      <a:r>
                        <a:rPr lang="en-US" sz="1600" dirty="0">
                          <a:effectLst/>
                          <a:latin typeface="Times New Roman"/>
                          <a:ea typeface="Calibri"/>
                        </a:rPr>
                        <a:t> who are ACE inhibitor intolerant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600">
                          <a:effectLst/>
                          <a:latin typeface="Times New Roman"/>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560832">
                <a:tc>
                  <a:txBody>
                    <a:bodyPr/>
                    <a:lstStyle/>
                    <a:p>
                      <a:pPr marL="0" marR="0">
                        <a:lnSpc>
                          <a:spcPct val="115000"/>
                        </a:lnSpc>
                        <a:spcBef>
                          <a:spcPts val="0"/>
                        </a:spcBef>
                        <a:spcAft>
                          <a:spcPts val="0"/>
                        </a:spcAft>
                      </a:pPr>
                      <a:r>
                        <a:rPr lang="en-US" sz="1600" dirty="0">
                          <a:effectLst/>
                          <a:latin typeface="Times New Roman"/>
                          <a:ea typeface="Calibri"/>
                        </a:rPr>
                        <a:t>ARBs are reasonable as alternatives to ACE inhibitor as first line therapy in </a:t>
                      </a:r>
                      <a:r>
                        <a:rPr lang="en-US" sz="1600" dirty="0" err="1">
                          <a:effectLst/>
                          <a:latin typeface="Times New Roman"/>
                          <a:ea typeface="Calibri"/>
                        </a:rPr>
                        <a:t>HFrEF</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rPr>
                        <a:t>IIa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600">
                          <a:effectLst/>
                          <a:latin typeface="Times New Roman"/>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597408">
                <a:tc>
                  <a:txBody>
                    <a:bodyPr/>
                    <a:lstStyle/>
                    <a:p>
                      <a:pPr marL="0" marR="0">
                        <a:lnSpc>
                          <a:spcPct val="115000"/>
                        </a:lnSpc>
                        <a:spcBef>
                          <a:spcPts val="0"/>
                        </a:spcBef>
                        <a:spcAft>
                          <a:spcPts val="0"/>
                        </a:spcAft>
                      </a:pPr>
                      <a:r>
                        <a:rPr lang="en-US" sz="1600" dirty="0">
                          <a:effectLst/>
                          <a:latin typeface="Times New Roman"/>
                          <a:ea typeface="Calibri"/>
                        </a:rPr>
                        <a:t>The addition of an ARB may be considered in persistently symptomatic patients with </a:t>
                      </a:r>
                      <a:r>
                        <a:rPr lang="en-US" sz="1600" dirty="0" err="1">
                          <a:effectLst/>
                          <a:latin typeface="Times New Roman"/>
                          <a:ea typeface="Calibri"/>
                        </a:rPr>
                        <a:t>HFrEF</a:t>
                      </a:r>
                      <a:r>
                        <a:rPr lang="en-US" sz="1600" dirty="0">
                          <a:effectLst/>
                          <a:latin typeface="Times New Roman"/>
                          <a:ea typeface="Calibri"/>
                        </a:rPr>
                        <a:t> on GDMT</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rPr>
                        <a:t>IIb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15000"/>
                        </a:lnSpc>
                        <a:spcBef>
                          <a:spcPts val="0"/>
                        </a:spcBef>
                        <a:spcAft>
                          <a:spcPts val="0"/>
                        </a:spcAft>
                      </a:pPr>
                      <a:r>
                        <a:rPr lang="en-US" sz="1600">
                          <a:effectLst/>
                          <a:latin typeface="Times New Roman"/>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609600">
                <a:tc>
                  <a:txBody>
                    <a:bodyPr/>
                    <a:lstStyle/>
                    <a:p>
                      <a:pPr marL="0" marR="0">
                        <a:lnSpc>
                          <a:spcPct val="115000"/>
                        </a:lnSpc>
                        <a:spcBef>
                          <a:spcPts val="0"/>
                        </a:spcBef>
                        <a:spcAft>
                          <a:spcPts val="0"/>
                        </a:spcAft>
                      </a:pPr>
                      <a:r>
                        <a:rPr lang="en-US" sz="1600" dirty="0">
                          <a:effectLst/>
                          <a:latin typeface="Times New Roman"/>
                          <a:ea typeface="Calibri"/>
                        </a:rPr>
                        <a:t>Routine </a:t>
                      </a:r>
                      <a:r>
                        <a:rPr lang="en-US" sz="1600" i="1" dirty="0">
                          <a:effectLst/>
                          <a:latin typeface="Times New Roman"/>
                          <a:ea typeface="Calibri"/>
                        </a:rPr>
                        <a:t>combined</a:t>
                      </a:r>
                      <a:r>
                        <a:rPr lang="en-US" sz="1600" dirty="0">
                          <a:effectLst/>
                          <a:latin typeface="Times New Roman"/>
                          <a:ea typeface="Calibri"/>
                        </a:rPr>
                        <a:t> use of an ACE inhibitor, ARB, and aldosterone antagonist is potentially harmful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rPr>
                        <a:t>III: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600" dirty="0">
                          <a:effectLst/>
                          <a:latin typeface="Times New Roman"/>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1028700" y="98425"/>
            <a:ext cx="7086600" cy="715963"/>
          </a:xfrm>
        </p:spPr>
        <p:txBody>
          <a:bodyPr/>
          <a:lstStyle/>
          <a:p>
            <a:r>
              <a:rPr lang="en-US" sz="3200" b="1" smtClean="0">
                <a:solidFill>
                  <a:schemeClr val="accent2"/>
                </a:solidFill>
                <a:latin typeface="Garamond" pitchFamily="18" charset="0"/>
                <a:ea typeface="ＭＳ Ｐゴシック" pitchFamily="34" charset="-128"/>
              </a:rPr>
              <a:t>Pharmacological Therapy for Management of Stage C HF</a:t>
            </a:r>
            <a:r>
              <a:rPr lang="en-US" sz="3200" b="1" i="1" smtClean="0">
                <a:solidFill>
                  <a:schemeClr val="accent2"/>
                </a:solidFill>
                <a:latin typeface="Garamond" pitchFamily="18" charset="0"/>
                <a:ea typeface="ＭＳ Ｐゴシック" pitchFamily="34" charset="-128"/>
              </a:rPr>
              <a:t>r</a:t>
            </a:r>
            <a:r>
              <a:rPr lang="en-US" sz="3200" b="1" smtClean="0">
                <a:solidFill>
                  <a:schemeClr val="accent2"/>
                </a:solidFill>
                <a:latin typeface="Garamond" pitchFamily="18" charset="0"/>
                <a:ea typeface="ＭＳ Ｐゴシック" pitchFamily="34" charset="-128"/>
              </a:rPr>
              <a:t>EF (cont.)</a:t>
            </a:r>
            <a:endParaRPr lang="en-US" sz="3200" smtClean="0">
              <a:ea typeface="ＭＳ Ｐゴシック" pitchFamily="34" charset="-128"/>
            </a:endParaRPr>
          </a:p>
        </p:txBody>
      </p:sp>
      <p:sp>
        <p:nvSpPr>
          <p:cNvPr id="71683"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graphicFrame>
        <p:nvGraphicFramePr>
          <p:cNvPr id="3" name="Table 2"/>
          <p:cNvGraphicFramePr>
            <a:graphicFrameLocks noGrp="1"/>
          </p:cNvGraphicFramePr>
          <p:nvPr/>
        </p:nvGraphicFramePr>
        <p:xfrm>
          <a:off x="914400" y="914400"/>
          <a:ext cx="7010400" cy="5360990"/>
        </p:xfrm>
        <a:graphic>
          <a:graphicData uri="http://schemas.openxmlformats.org/drawingml/2006/table">
            <a:tbl>
              <a:tblPr/>
              <a:tblGrid>
                <a:gridCol w="5129213"/>
                <a:gridCol w="903287"/>
                <a:gridCol w="977900"/>
              </a:tblGrid>
              <a:tr h="280456">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Recommendations</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COR</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LOE</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0456">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Beta Blockers</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6091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rPr>
                        <a:t>Use of 1 of the 3 beta blockers proven to reduce mortality is recommended for all stable patients</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r>
              <a:tr h="280456">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Aldosterone Antagonists</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56091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Aldosterone receptor antagonists are recommended in patients with NYHA class II-IV HF who have LVEF ≤35%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r>
              <a:tr h="84136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Aldosterone receptor antagonists are recommended in patients following an acute MI who have LVEF ≤40% with symptoms of HF or DM</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r>
              <a:tr h="56091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Inappropriate use of aldosterone receptor antagonists may be harmful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III: Harm</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r>
              <a:tr h="312782">
                <a:tc gridSpan="3">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1" i="1"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Hydralazine and Isosorbide Dinitrate</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84136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rPr>
                        <a:t>The combination of hydralazine and isosorbide dinitrate is recommended for African-Americans, with NYHA class III–IV HFrEF on GDMT </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r>
              <a:tr h="84136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rPr>
                        <a:t>A combination of hydralazine and isosorbide dinitrate can be useful in patients with HFrEF who cannot be given ACE inhibitors or ARBs </a:t>
                      </a:r>
                      <a:endPar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IIa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CC3F"/>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r>
            </a:tbl>
          </a:graphicData>
        </a:graphic>
      </p:graphicFrame>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1028700" y="98425"/>
            <a:ext cx="7086600" cy="715963"/>
          </a:xfrm>
        </p:spPr>
        <p:txBody>
          <a:bodyPr/>
          <a:lstStyle/>
          <a:p>
            <a:r>
              <a:rPr lang="en-US" sz="3200" b="1" smtClean="0">
                <a:solidFill>
                  <a:schemeClr val="accent2"/>
                </a:solidFill>
                <a:latin typeface="Garamond" pitchFamily="18" charset="0"/>
                <a:ea typeface="ＭＳ Ｐゴシック" pitchFamily="34" charset="-128"/>
              </a:rPr>
              <a:t>Pharmacologic Therapy for Management of Stage C HF</a:t>
            </a:r>
            <a:r>
              <a:rPr lang="en-US" sz="3200" b="1" i="1" smtClean="0">
                <a:solidFill>
                  <a:schemeClr val="accent2"/>
                </a:solidFill>
                <a:latin typeface="Garamond" pitchFamily="18" charset="0"/>
                <a:ea typeface="ＭＳ Ｐゴシック" pitchFamily="34" charset="-128"/>
              </a:rPr>
              <a:t>r</a:t>
            </a:r>
            <a:r>
              <a:rPr lang="en-US" sz="3200" b="1" smtClean="0">
                <a:solidFill>
                  <a:schemeClr val="accent2"/>
                </a:solidFill>
                <a:latin typeface="Garamond" pitchFamily="18" charset="0"/>
                <a:ea typeface="ＭＳ Ｐゴシック" pitchFamily="34" charset="-128"/>
              </a:rPr>
              <a:t>EF (cont.)</a:t>
            </a:r>
            <a:endParaRPr lang="en-US" sz="3200" smtClean="0">
              <a:ea typeface="ＭＳ Ｐゴシック" pitchFamily="34" charset="-128"/>
            </a:endParaRPr>
          </a:p>
        </p:txBody>
      </p:sp>
      <p:sp>
        <p:nvSpPr>
          <p:cNvPr id="72707"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graphicFrame>
        <p:nvGraphicFramePr>
          <p:cNvPr id="4" name="Table 3"/>
          <p:cNvGraphicFramePr>
            <a:graphicFrameLocks noGrp="1"/>
          </p:cNvGraphicFramePr>
          <p:nvPr/>
        </p:nvGraphicFramePr>
        <p:xfrm>
          <a:off x="266700" y="990600"/>
          <a:ext cx="8610600" cy="4994910"/>
        </p:xfrm>
        <a:graphic>
          <a:graphicData uri="http://schemas.openxmlformats.org/drawingml/2006/table">
            <a:tbl>
              <a:tblPr firstRow="1" firstCol="1" bandRow="1"/>
              <a:tblGrid>
                <a:gridCol w="6286500"/>
                <a:gridCol w="1254193"/>
                <a:gridCol w="1069907"/>
              </a:tblGrid>
              <a:tr h="262857">
                <a:tc>
                  <a:txBody>
                    <a:bodyPr/>
                    <a:lstStyle/>
                    <a:p>
                      <a:pPr marL="0" marR="0" algn="ctr">
                        <a:lnSpc>
                          <a:spcPct val="115000"/>
                        </a:lnSpc>
                        <a:spcBef>
                          <a:spcPts val="0"/>
                        </a:spcBef>
                        <a:spcAft>
                          <a:spcPts val="0"/>
                        </a:spcAft>
                      </a:pPr>
                      <a:r>
                        <a:rPr lang="en-US" sz="1500" b="1" dirty="0">
                          <a:effectLst/>
                          <a:latin typeface="Times New Roman" pitchFamily="18" charset="0"/>
                          <a:ea typeface="Times New Roman"/>
                          <a:cs typeface="Times New Roman" pitchFamily="18" charset="0"/>
                        </a:rPr>
                        <a:t>Recommendations</a:t>
                      </a:r>
                      <a:endParaRPr lang="en-US" sz="1500" dirty="0">
                        <a:effectLst/>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b="1" dirty="0">
                          <a:effectLst/>
                          <a:latin typeface="Times New Roman" pitchFamily="18" charset="0"/>
                          <a:ea typeface="Times New Roman"/>
                          <a:cs typeface="Times New Roman" pitchFamily="18" charset="0"/>
                        </a:rPr>
                        <a:t>COR</a:t>
                      </a:r>
                      <a:endParaRPr lang="en-US" sz="1500" dirty="0">
                        <a:effectLst/>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500" b="1" dirty="0">
                          <a:effectLst/>
                          <a:latin typeface="Times New Roman" pitchFamily="18" charset="0"/>
                          <a:ea typeface="Times New Roman"/>
                          <a:cs typeface="Times New Roman" pitchFamily="18" charset="0"/>
                        </a:rPr>
                        <a:t>LOE</a:t>
                      </a:r>
                      <a:endParaRPr lang="en-US" sz="1500" dirty="0">
                        <a:effectLst/>
                        <a:latin typeface="Times New Roman" pitchFamily="18" charset="0"/>
                        <a:ea typeface="Times New Roman"/>
                        <a:cs typeface="Times New Roman" pitchFamily="18" charset="0"/>
                      </a:endParaRPr>
                    </a:p>
                  </a:txBody>
                  <a:tcPr marL="68580" marR="68580" marT="0" marB="0"/>
                </a:tc>
              </a:tr>
              <a:tr h="262857">
                <a:tc gridSpan="3">
                  <a:txBody>
                    <a:bodyPr/>
                    <a:lstStyle/>
                    <a:p>
                      <a:pPr marL="0" marR="0">
                        <a:lnSpc>
                          <a:spcPct val="115000"/>
                        </a:lnSpc>
                        <a:spcBef>
                          <a:spcPts val="0"/>
                        </a:spcBef>
                        <a:spcAft>
                          <a:spcPts val="0"/>
                        </a:spcAft>
                      </a:pPr>
                      <a:r>
                        <a:rPr lang="en-US" sz="1500" b="1" i="1" dirty="0">
                          <a:effectLst/>
                          <a:latin typeface="Times New Roman" pitchFamily="18" charset="0"/>
                          <a:ea typeface="Times New Roman"/>
                          <a:cs typeface="Times New Roman" pitchFamily="18" charset="0"/>
                        </a:rPr>
                        <a:t>Digoxin</a:t>
                      </a:r>
                      <a:endParaRPr lang="en-US" sz="1500" dirty="0">
                        <a:effectLst/>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262857">
                <a:tc>
                  <a:txBody>
                    <a:bodyPr/>
                    <a:lstStyle/>
                    <a:p>
                      <a:pPr marL="0" marR="0">
                        <a:lnSpc>
                          <a:spcPct val="115000"/>
                        </a:lnSpc>
                        <a:spcBef>
                          <a:spcPts val="0"/>
                        </a:spcBef>
                        <a:spcAft>
                          <a:spcPts val="0"/>
                        </a:spcAft>
                      </a:pPr>
                      <a:r>
                        <a:rPr lang="en-US" sz="1500" dirty="0">
                          <a:effectLst/>
                          <a:latin typeface="Times New Roman" pitchFamily="18" charset="0"/>
                          <a:ea typeface="Calibri"/>
                          <a:cs typeface="Times New Roman" pitchFamily="18" charset="0"/>
                        </a:rPr>
                        <a:t>Digoxin can be beneficial in patients with </a:t>
                      </a:r>
                      <a:r>
                        <a:rPr lang="en-US" sz="1500" dirty="0" err="1">
                          <a:effectLst/>
                          <a:latin typeface="Times New Roman" pitchFamily="18" charset="0"/>
                          <a:ea typeface="Calibri"/>
                          <a:cs typeface="Times New Roman" pitchFamily="18" charset="0"/>
                        </a:rPr>
                        <a:t>HFrEF</a:t>
                      </a:r>
                      <a:r>
                        <a:rPr lang="en-US" sz="1500" dirty="0">
                          <a:effectLst/>
                          <a:latin typeface="Times New Roman" pitchFamily="18" charset="0"/>
                          <a:ea typeface="Calibri"/>
                          <a:cs typeface="Times New Roman" pitchFamily="18" charset="0"/>
                        </a:rPr>
                        <a:t> </a:t>
                      </a:r>
                      <a:endParaRPr lang="en-US" sz="1500" dirty="0">
                        <a:effectLst/>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Times New Roman" pitchFamily="18" charset="0"/>
                          <a:ea typeface="Times New Roman"/>
                          <a:cs typeface="Times New Roman" pitchFamily="18" charset="0"/>
                        </a:rPr>
                        <a:t>IIa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500">
                          <a:effectLst/>
                          <a:latin typeface="Times New Roman" pitchFamily="18" charset="0"/>
                          <a:ea typeface="Times New Roman"/>
                          <a:cs typeface="Times New Roman" pitchFamily="18" charset="0"/>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262857">
                <a:tc gridSpan="3">
                  <a:txBody>
                    <a:bodyPr/>
                    <a:lstStyle/>
                    <a:p>
                      <a:pPr marL="0" marR="0">
                        <a:lnSpc>
                          <a:spcPct val="115000"/>
                        </a:lnSpc>
                        <a:spcBef>
                          <a:spcPts val="0"/>
                        </a:spcBef>
                        <a:spcAft>
                          <a:spcPts val="0"/>
                        </a:spcAft>
                      </a:pPr>
                      <a:r>
                        <a:rPr lang="en-US" sz="1500" b="1" i="1" dirty="0">
                          <a:effectLst/>
                          <a:latin typeface="Times New Roman" pitchFamily="18" charset="0"/>
                          <a:ea typeface="Times New Roman"/>
                          <a:cs typeface="Times New Roman" pitchFamily="18" charset="0"/>
                        </a:rPr>
                        <a:t>Anticoagulation </a:t>
                      </a:r>
                      <a:endParaRPr lang="en-US" sz="1500" dirty="0">
                        <a:effectLst/>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788570">
                <a:tc>
                  <a:txBody>
                    <a:bodyPr/>
                    <a:lstStyle/>
                    <a:p>
                      <a:pPr marL="0" marR="0">
                        <a:lnSpc>
                          <a:spcPct val="115000"/>
                        </a:lnSpc>
                        <a:spcBef>
                          <a:spcPts val="0"/>
                        </a:spcBef>
                        <a:spcAft>
                          <a:spcPts val="0"/>
                        </a:spcAft>
                      </a:pPr>
                      <a:r>
                        <a:rPr lang="en-US" sz="1500" dirty="0">
                          <a:effectLst/>
                          <a:latin typeface="Times New Roman" pitchFamily="18" charset="0"/>
                          <a:ea typeface="Times New Roman"/>
                          <a:cs typeface="Times New Roman" pitchFamily="18" charset="0"/>
                        </a:rPr>
                        <a:t>Patients with chronic HF with permanent/persistent/paroxysmal AF and an additional risk factor for </a:t>
                      </a:r>
                      <a:r>
                        <a:rPr lang="en-US" sz="1500" dirty="0" err="1">
                          <a:effectLst/>
                          <a:latin typeface="Times New Roman" pitchFamily="18" charset="0"/>
                          <a:ea typeface="Times New Roman"/>
                          <a:cs typeface="Times New Roman" pitchFamily="18" charset="0"/>
                        </a:rPr>
                        <a:t>cardioembolic</a:t>
                      </a:r>
                      <a:r>
                        <a:rPr lang="en-US" sz="1500" dirty="0">
                          <a:effectLst/>
                          <a:latin typeface="Times New Roman" pitchFamily="18" charset="0"/>
                          <a:ea typeface="Times New Roman"/>
                          <a:cs typeface="Times New Roman" pitchFamily="18" charset="0"/>
                        </a:rPr>
                        <a:t> stroke should receive chronic anticoagulant therapy*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a:effectLst/>
                          <a:latin typeface="Times New Roman" pitchFamily="18" charset="0"/>
                          <a:ea typeface="Times New Roman"/>
                          <a:cs typeface="Times New Roman" pitchFamily="18"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500">
                          <a:effectLst/>
                          <a:latin typeface="Times New Roman" pitchFamily="18" charset="0"/>
                          <a:ea typeface="Times New Roman"/>
                          <a:cs typeface="Times New Roman"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262857">
                <a:tc>
                  <a:txBody>
                    <a:bodyPr/>
                    <a:lstStyle/>
                    <a:p>
                      <a:pPr marL="0" marR="0">
                        <a:lnSpc>
                          <a:spcPct val="115000"/>
                        </a:lnSpc>
                        <a:spcBef>
                          <a:spcPts val="0"/>
                        </a:spcBef>
                        <a:spcAft>
                          <a:spcPts val="0"/>
                        </a:spcAft>
                      </a:pPr>
                      <a:r>
                        <a:rPr lang="en-US" sz="1500" dirty="0">
                          <a:effectLst/>
                          <a:latin typeface="Times New Roman" pitchFamily="18" charset="0"/>
                          <a:ea typeface="Times New Roman"/>
                          <a:cs typeface="Times New Roman" pitchFamily="18" charset="0"/>
                        </a:rPr>
                        <a:t>The selection of an anticoagulant agent should be individualized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effectLst/>
                          <a:latin typeface="Times New Roman" pitchFamily="18" charset="0"/>
                          <a:ea typeface="Times New Roman"/>
                          <a:cs typeface="Times New Roman" pitchFamily="18" charset="0"/>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0"/>
                        </a:spcAft>
                      </a:pPr>
                      <a:r>
                        <a:rPr lang="en-US" sz="1500">
                          <a:effectLst/>
                          <a:latin typeface="Times New Roman" pitchFamily="18" charset="0"/>
                          <a:ea typeface="Times New Roman"/>
                          <a:cs typeface="Times New Roman" pitchFamily="18" charset="0"/>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788570">
                <a:tc>
                  <a:txBody>
                    <a:bodyPr/>
                    <a:lstStyle/>
                    <a:p>
                      <a:pPr>
                        <a:lnSpc>
                          <a:spcPct val="115000"/>
                        </a:lnSpc>
                        <a:spcAft>
                          <a:spcPts val="600"/>
                        </a:spcAft>
                      </a:pPr>
                      <a:r>
                        <a:rPr lang="en-US" sz="1500" dirty="0">
                          <a:effectLst/>
                          <a:latin typeface="Times New Roman" pitchFamily="18" charset="0"/>
                          <a:cs typeface="Times New Roman" pitchFamily="18" charset="0"/>
                        </a:rPr>
                        <a:t>Chronic anticoagulation is reasonable for patients with chronic HF who have permanent/persistent/paroxysmal AF but without an additional risk factor for </a:t>
                      </a:r>
                      <a:r>
                        <a:rPr lang="en-US" sz="1500" dirty="0" err="1">
                          <a:effectLst/>
                          <a:latin typeface="Times New Roman" pitchFamily="18" charset="0"/>
                          <a:cs typeface="Times New Roman" pitchFamily="18" charset="0"/>
                        </a:rPr>
                        <a:t>cardioembolic</a:t>
                      </a:r>
                      <a:r>
                        <a:rPr lang="en-US" sz="1500" dirty="0">
                          <a:effectLst/>
                          <a:latin typeface="Times New Roman" pitchFamily="18" charset="0"/>
                          <a:cs typeface="Times New Roman" pitchFamily="18" charset="0"/>
                        </a:rPr>
                        <a:t> stroke*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err="1">
                          <a:effectLst/>
                          <a:latin typeface="Times New Roman" pitchFamily="18" charset="0"/>
                          <a:ea typeface="Times New Roman"/>
                          <a:cs typeface="Times New Roman" pitchFamily="18" charset="0"/>
                        </a:rPr>
                        <a:t>IIa</a:t>
                      </a:r>
                      <a:endParaRPr lang="en-US" sz="1500" dirty="0">
                        <a:effectLst/>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500" dirty="0">
                          <a:effectLst/>
                          <a:latin typeface="Times New Roman" pitchFamily="18" charset="0"/>
                          <a:ea typeface="Times New Roman"/>
                          <a:cs typeface="Times New Roman" pitchFamily="18" charset="0"/>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25713">
                <a:tc>
                  <a:txBody>
                    <a:bodyPr/>
                    <a:lstStyle/>
                    <a:p>
                      <a:pPr>
                        <a:lnSpc>
                          <a:spcPct val="115000"/>
                        </a:lnSpc>
                        <a:spcAft>
                          <a:spcPts val="600"/>
                        </a:spcAft>
                      </a:pPr>
                      <a:r>
                        <a:rPr lang="en-US" sz="1500" dirty="0">
                          <a:effectLst/>
                          <a:latin typeface="Times New Roman" pitchFamily="18" charset="0"/>
                          <a:cs typeface="Times New Roman" pitchFamily="18" charset="0"/>
                        </a:rPr>
                        <a:t>Anticoagulation is not recommended in patients with chronic </a:t>
                      </a:r>
                      <a:r>
                        <a:rPr lang="en-US" sz="1500" dirty="0" err="1">
                          <a:effectLst/>
                          <a:latin typeface="Times New Roman" pitchFamily="18" charset="0"/>
                          <a:cs typeface="Times New Roman" pitchFamily="18" charset="0"/>
                        </a:rPr>
                        <a:t>HFrEF</a:t>
                      </a:r>
                      <a:r>
                        <a:rPr lang="en-US" sz="1500" dirty="0">
                          <a:effectLst/>
                          <a:latin typeface="Times New Roman" pitchFamily="18" charset="0"/>
                          <a:cs typeface="Times New Roman" pitchFamily="18" charset="0"/>
                        </a:rPr>
                        <a:t> without AF, prior thromboembolic event, or a </a:t>
                      </a:r>
                      <a:r>
                        <a:rPr lang="en-US" sz="1500" dirty="0" err="1">
                          <a:effectLst/>
                          <a:latin typeface="Times New Roman" pitchFamily="18" charset="0"/>
                          <a:cs typeface="Times New Roman" pitchFamily="18" charset="0"/>
                        </a:rPr>
                        <a:t>cardioembolic</a:t>
                      </a:r>
                      <a:r>
                        <a:rPr lang="en-US" sz="1500" dirty="0">
                          <a:effectLst/>
                          <a:latin typeface="Times New Roman" pitchFamily="18" charset="0"/>
                          <a:cs typeface="Times New Roman" pitchFamily="18" charset="0"/>
                        </a:rPr>
                        <a:t> source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effectLst/>
                          <a:latin typeface="Times New Roman" pitchFamily="18" charset="0"/>
                          <a:ea typeface="Times New Roman"/>
                          <a:cs typeface="Times New Roman" pitchFamily="18" charset="0"/>
                        </a:rPr>
                        <a:t>III: No Benefit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500" dirty="0">
                          <a:effectLst/>
                          <a:latin typeface="Times New Roman" pitchFamily="18" charset="0"/>
                          <a:ea typeface="Times New Roman"/>
                          <a:cs typeface="Times New Roman" pitchFamily="18" charset="0"/>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262857">
                <a:tc gridSpan="3">
                  <a:txBody>
                    <a:bodyPr/>
                    <a:lstStyle/>
                    <a:p>
                      <a:pPr marL="0" marR="0" algn="just">
                        <a:lnSpc>
                          <a:spcPct val="115000"/>
                        </a:lnSpc>
                        <a:spcBef>
                          <a:spcPts val="0"/>
                        </a:spcBef>
                        <a:spcAft>
                          <a:spcPts val="0"/>
                        </a:spcAft>
                      </a:pPr>
                      <a:r>
                        <a:rPr lang="en-US" sz="1500" b="1" i="1" dirty="0">
                          <a:effectLst/>
                          <a:latin typeface="Times New Roman" pitchFamily="18" charset="0"/>
                          <a:ea typeface="Times New Roman"/>
                          <a:cs typeface="Times New Roman" pitchFamily="18" charset="0"/>
                        </a:rPr>
                        <a:t>Statins</a:t>
                      </a:r>
                      <a:endParaRPr lang="en-US" sz="1500" dirty="0">
                        <a:effectLst/>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25713">
                <a:tc>
                  <a:txBody>
                    <a:bodyPr/>
                    <a:lstStyle/>
                    <a:p>
                      <a:pPr>
                        <a:lnSpc>
                          <a:spcPct val="115000"/>
                        </a:lnSpc>
                        <a:spcAft>
                          <a:spcPts val="600"/>
                        </a:spcAft>
                      </a:pPr>
                      <a:r>
                        <a:rPr lang="en-US" sz="1500" dirty="0">
                          <a:solidFill>
                            <a:srgbClr val="000000"/>
                          </a:solidFill>
                          <a:effectLst/>
                          <a:latin typeface="Times New Roman" pitchFamily="18" charset="0"/>
                          <a:cs typeface="Times New Roman" pitchFamily="18" charset="0"/>
                        </a:rPr>
                        <a:t>Statins are not beneficial as adjunctive therapy when prescribed solely for HF</a:t>
                      </a:r>
                      <a:endParaRPr lang="en-US" sz="1500" dirty="0">
                        <a:effectLst/>
                        <a:latin typeface="Times New Roman" pitchFamily="18" charset="0"/>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a:effectLst/>
                          <a:latin typeface="Times New Roman" pitchFamily="18" charset="0"/>
                          <a:ea typeface="Times New Roman"/>
                          <a:cs typeface="Times New Roman" pitchFamily="18" charset="0"/>
                        </a:rPr>
                        <a:t>III: No Benefit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500" dirty="0">
                          <a:effectLst/>
                          <a:latin typeface="Times New Roman" pitchFamily="18" charset="0"/>
                          <a:ea typeface="Times New Roman"/>
                          <a:cs typeface="Times New Roman" pitchFamily="18" charset="0"/>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r h="262857">
                <a:tc gridSpan="3">
                  <a:txBody>
                    <a:bodyPr/>
                    <a:lstStyle/>
                    <a:p>
                      <a:pPr marL="0" marR="0">
                        <a:lnSpc>
                          <a:spcPct val="115000"/>
                        </a:lnSpc>
                        <a:spcBef>
                          <a:spcPts val="0"/>
                        </a:spcBef>
                        <a:spcAft>
                          <a:spcPts val="0"/>
                        </a:spcAft>
                      </a:pPr>
                      <a:r>
                        <a:rPr lang="en-US" sz="1500" b="1" i="1" dirty="0">
                          <a:effectLst/>
                          <a:latin typeface="Times New Roman" pitchFamily="18" charset="0"/>
                          <a:ea typeface="Times New Roman"/>
                          <a:cs typeface="Times New Roman" pitchFamily="18" charset="0"/>
                        </a:rPr>
                        <a:t>Omega-3 Fatty Acids</a:t>
                      </a:r>
                      <a:endParaRPr lang="en-US" sz="1500" dirty="0">
                        <a:effectLst/>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25713">
                <a:tc>
                  <a:txBody>
                    <a:bodyPr/>
                    <a:lstStyle/>
                    <a:p>
                      <a:pPr marL="0" marR="0">
                        <a:lnSpc>
                          <a:spcPct val="115000"/>
                        </a:lnSpc>
                        <a:spcBef>
                          <a:spcPts val="0"/>
                        </a:spcBef>
                        <a:spcAft>
                          <a:spcPts val="0"/>
                        </a:spcAft>
                      </a:pPr>
                      <a:r>
                        <a:rPr lang="en-US" sz="1500">
                          <a:effectLst/>
                          <a:latin typeface="Times New Roman" pitchFamily="18" charset="0"/>
                          <a:ea typeface="Times New Roman"/>
                          <a:cs typeface="Times New Roman" pitchFamily="18" charset="0"/>
                        </a:rPr>
                        <a:t>Omega-3 PUFA supplementation is reasonable to use as adjunctive therapy in HFrEF or HFpEF patients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500" dirty="0" err="1">
                          <a:effectLst/>
                          <a:latin typeface="Times New Roman" pitchFamily="18" charset="0"/>
                          <a:ea typeface="Times New Roman"/>
                          <a:cs typeface="Times New Roman" pitchFamily="18" charset="0"/>
                        </a:rPr>
                        <a:t>IIa</a:t>
                      </a:r>
                      <a:endParaRPr lang="en-US" sz="1500" dirty="0">
                        <a:effectLst/>
                        <a:latin typeface="Times New Roman" pitchFamily="18" charset="0"/>
                        <a:ea typeface="Times New Roman"/>
                        <a:cs typeface="Times New Roman"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15000"/>
                        </a:lnSpc>
                        <a:spcBef>
                          <a:spcPts val="0"/>
                        </a:spcBef>
                        <a:spcAft>
                          <a:spcPts val="0"/>
                        </a:spcAft>
                      </a:pPr>
                      <a:r>
                        <a:rPr lang="en-US" sz="1500" dirty="0">
                          <a:effectLst/>
                          <a:latin typeface="Times New Roman" pitchFamily="18" charset="0"/>
                          <a:ea typeface="Times New Roman"/>
                          <a:cs typeface="Times New Roman" pitchFamily="18" charset="0"/>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bl>
          </a:graphicData>
        </a:graphic>
      </p:graphicFrame>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028700" y="247650"/>
            <a:ext cx="7086600" cy="715963"/>
          </a:xfrm>
        </p:spPr>
        <p:txBody>
          <a:bodyPr/>
          <a:lstStyle/>
          <a:p>
            <a:r>
              <a:rPr lang="en-US" sz="3200" b="1" smtClean="0">
                <a:solidFill>
                  <a:schemeClr val="accent2"/>
                </a:solidFill>
                <a:latin typeface="Garamond" pitchFamily="18" charset="0"/>
                <a:ea typeface="ＭＳ Ｐゴシック" pitchFamily="34" charset="-128"/>
              </a:rPr>
              <a:t>Pharmacological Therapy for Management of Stage C HF</a:t>
            </a:r>
            <a:r>
              <a:rPr lang="en-US" sz="3200" b="1" i="1" smtClean="0">
                <a:solidFill>
                  <a:schemeClr val="accent2"/>
                </a:solidFill>
                <a:latin typeface="Garamond" pitchFamily="18" charset="0"/>
                <a:ea typeface="ＭＳ Ｐゴシック" pitchFamily="34" charset="-128"/>
              </a:rPr>
              <a:t>r</a:t>
            </a:r>
            <a:r>
              <a:rPr lang="en-US" sz="3200" b="1" smtClean="0">
                <a:solidFill>
                  <a:schemeClr val="accent2"/>
                </a:solidFill>
                <a:latin typeface="Garamond" pitchFamily="18" charset="0"/>
                <a:ea typeface="ＭＳ Ｐゴシック" pitchFamily="34" charset="-128"/>
              </a:rPr>
              <a:t>EF (cont.)</a:t>
            </a:r>
            <a:endParaRPr lang="en-US" sz="3200" smtClean="0">
              <a:ea typeface="ＭＳ Ｐゴシック" pitchFamily="34" charset="-128"/>
            </a:endParaRPr>
          </a:p>
        </p:txBody>
      </p:sp>
      <p:sp>
        <p:nvSpPr>
          <p:cNvPr id="73731"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graphicFrame>
        <p:nvGraphicFramePr>
          <p:cNvPr id="2" name="Table 1"/>
          <p:cNvGraphicFramePr>
            <a:graphicFrameLocks noGrp="1"/>
          </p:cNvGraphicFramePr>
          <p:nvPr/>
        </p:nvGraphicFramePr>
        <p:xfrm>
          <a:off x="609600" y="1447800"/>
          <a:ext cx="7696200" cy="3925889"/>
        </p:xfrm>
        <a:graphic>
          <a:graphicData uri="http://schemas.openxmlformats.org/drawingml/2006/table">
            <a:tbl>
              <a:tblPr firstRow="1" firstCol="1" bandRow="1"/>
              <a:tblGrid>
                <a:gridCol w="5622022"/>
                <a:gridCol w="989213"/>
                <a:gridCol w="1084965"/>
              </a:tblGrid>
              <a:tr h="280421">
                <a:tc>
                  <a:txBody>
                    <a:bodyPr/>
                    <a:lstStyle/>
                    <a:p>
                      <a:pPr marL="0" marR="0" algn="ctr">
                        <a:lnSpc>
                          <a:spcPct val="115000"/>
                        </a:lnSpc>
                        <a:spcBef>
                          <a:spcPts val="0"/>
                        </a:spcBef>
                        <a:spcAft>
                          <a:spcPts val="0"/>
                        </a:spcAft>
                      </a:pPr>
                      <a:r>
                        <a:rPr lang="en-US" sz="1600" b="1" dirty="0">
                          <a:effectLst/>
                          <a:latin typeface="Times New Roman" pitchFamily="18" charset="0"/>
                          <a:ea typeface="Times New Roman"/>
                          <a:cs typeface="Times New Roman" pitchFamily="18" charset="0"/>
                        </a:rPr>
                        <a:t>Recommendations</a:t>
                      </a:r>
                      <a:endParaRPr lang="en-US" sz="1600" dirty="0">
                        <a:effectLst/>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latin typeface="Times New Roman" pitchFamily="18" charset="0"/>
                          <a:ea typeface="Times New Roman"/>
                          <a:cs typeface="Times New Roman" pitchFamily="18" charset="0"/>
                        </a:rPr>
                        <a:t>COR</a:t>
                      </a:r>
                      <a:endParaRPr lang="en-US" sz="1600" dirty="0">
                        <a:effectLst/>
                        <a:latin typeface="Times New Roman" pitchFamily="18" charset="0"/>
                        <a:ea typeface="Times New Roman"/>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tcPr>
                </a:tc>
                <a:tc>
                  <a:txBody>
                    <a:bodyPr/>
                    <a:lstStyle/>
                    <a:p>
                      <a:pPr marL="0" marR="0" algn="ctr">
                        <a:lnSpc>
                          <a:spcPct val="115000"/>
                        </a:lnSpc>
                        <a:spcBef>
                          <a:spcPts val="0"/>
                        </a:spcBef>
                        <a:spcAft>
                          <a:spcPts val="0"/>
                        </a:spcAft>
                      </a:pPr>
                      <a:r>
                        <a:rPr lang="en-US" sz="1600" b="1" dirty="0">
                          <a:effectLst/>
                          <a:latin typeface="Times New Roman" pitchFamily="18" charset="0"/>
                          <a:ea typeface="Times New Roman"/>
                          <a:cs typeface="Times New Roman" pitchFamily="18" charset="0"/>
                        </a:rPr>
                        <a:t>LOE</a:t>
                      </a:r>
                      <a:endParaRPr lang="en-US" sz="1600" dirty="0">
                        <a:effectLst/>
                        <a:latin typeface="Times New Roman" pitchFamily="18" charset="0"/>
                        <a:ea typeface="Times New Roman"/>
                        <a:cs typeface="Times New Roman" pitchFamily="18" charset="0"/>
                      </a:endParaRPr>
                    </a:p>
                  </a:txBody>
                  <a:tcPr marL="68580" marR="68580" marT="0" marB="0"/>
                </a:tc>
              </a:tr>
              <a:tr h="280421">
                <a:tc gridSpan="3">
                  <a:txBody>
                    <a:bodyPr/>
                    <a:lstStyle/>
                    <a:p>
                      <a:pPr marL="0" marR="0">
                        <a:lnSpc>
                          <a:spcPct val="115000"/>
                        </a:lnSpc>
                        <a:spcBef>
                          <a:spcPts val="0"/>
                        </a:spcBef>
                        <a:spcAft>
                          <a:spcPts val="0"/>
                        </a:spcAft>
                      </a:pPr>
                      <a:r>
                        <a:rPr lang="en-US" sz="1600" b="1" i="1" dirty="0">
                          <a:effectLst/>
                          <a:latin typeface="Times New Roman"/>
                          <a:ea typeface="Times New Roman"/>
                        </a:rPr>
                        <a:t>Other Drugs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60841">
                <a:tc>
                  <a:txBody>
                    <a:bodyPr/>
                    <a:lstStyle/>
                    <a:p>
                      <a:pPr marL="0" marR="0">
                        <a:lnSpc>
                          <a:spcPct val="115000"/>
                        </a:lnSpc>
                        <a:spcBef>
                          <a:spcPts val="0"/>
                        </a:spcBef>
                        <a:spcAft>
                          <a:spcPts val="0"/>
                        </a:spcAft>
                      </a:pPr>
                      <a:r>
                        <a:rPr lang="en-US" sz="1600" dirty="0">
                          <a:effectLst/>
                          <a:latin typeface="Times New Roman"/>
                          <a:ea typeface="Calibri"/>
                        </a:rPr>
                        <a:t>Nutritional supplements as treatment for HF are not recommended in </a:t>
                      </a:r>
                      <a:r>
                        <a:rPr lang="en-US" sz="1600" dirty="0" err="1">
                          <a:effectLst/>
                          <a:latin typeface="Times New Roman"/>
                          <a:ea typeface="Calibri"/>
                        </a:rPr>
                        <a:t>HFrEF</a:t>
                      </a:r>
                      <a:r>
                        <a:rPr lang="en-US" sz="1600" dirty="0">
                          <a:effectLst/>
                          <a:latin typeface="Times New Roman"/>
                          <a:ea typeface="Calibri"/>
                        </a:rPr>
                        <a:t>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rPr>
                        <a:t>III: No Benefit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600">
                          <a:effectLst/>
                          <a:latin typeface="Times New Roman"/>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60841">
                <a:tc>
                  <a:txBody>
                    <a:bodyPr/>
                    <a:lstStyle/>
                    <a:p>
                      <a:pPr marL="0" marR="0">
                        <a:lnSpc>
                          <a:spcPct val="115000"/>
                        </a:lnSpc>
                        <a:spcBef>
                          <a:spcPts val="0"/>
                        </a:spcBef>
                        <a:spcAft>
                          <a:spcPts val="0"/>
                        </a:spcAft>
                      </a:pPr>
                      <a:r>
                        <a:rPr lang="en-US" sz="1600" dirty="0">
                          <a:effectLst/>
                          <a:latin typeface="Times New Roman"/>
                          <a:ea typeface="Calibri"/>
                        </a:rPr>
                        <a:t>Hormonal therapies other than to replete deficiencies are not recommended in </a:t>
                      </a:r>
                      <a:r>
                        <a:rPr lang="en-US" sz="1600" dirty="0" err="1">
                          <a:effectLst/>
                          <a:latin typeface="Times New Roman"/>
                          <a:ea typeface="Calibri"/>
                        </a:rPr>
                        <a:t>HFrEF</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rPr>
                        <a:t>III: No Benefit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600">
                          <a:effectLst/>
                          <a:latin typeface="Times New Roman"/>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841262">
                <a:tc>
                  <a:txBody>
                    <a:bodyPr/>
                    <a:lstStyle/>
                    <a:p>
                      <a:pPr marL="0" marR="0">
                        <a:lnSpc>
                          <a:spcPct val="115000"/>
                        </a:lnSpc>
                        <a:spcBef>
                          <a:spcPts val="0"/>
                        </a:spcBef>
                        <a:spcAft>
                          <a:spcPts val="0"/>
                        </a:spcAft>
                      </a:pPr>
                      <a:r>
                        <a:rPr lang="en-US" sz="1600" dirty="0">
                          <a:effectLst/>
                          <a:latin typeface="Times New Roman"/>
                          <a:ea typeface="Calibri"/>
                        </a:rPr>
                        <a:t>Drugs known to adversely affect the clinical status of patients with </a:t>
                      </a:r>
                      <a:r>
                        <a:rPr lang="en-US" sz="1600" dirty="0" err="1">
                          <a:effectLst/>
                          <a:latin typeface="Times New Roman"/>
                          <a:ea typeface="Calibri"/>
                        </a:rPr>
                        <a:t>HFrEF</a:t>
                      </a:r>
                      <a:r>
                        <a:rPr lang="en-US" sz="1600" dirty="0">
                          <a:effectLst/>
                          <a:latin typeface="Times New Roman"/>
                          <a:ea typeface="Calibri"/>
                        </a:rPr>
                        <a:t> are potentially harmful and should be avoided or withdrawn </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rPr>
                        <a:t>III: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600">
                          <a:effectLst/>
                          <a:latin typeface="Times New Roman"/>
                          <a:ea typeface="Times New Roman"/>
                        </a:rPr>
                        <a:t>B</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60841">
                <a:tc>
                  <a:txBody>
                    <a:bodyPr/>
                    <a:lstStyle/>
                    <a:p>
                      <a:pPr marL="0" marR="0">
                        <a:lnSpc>
                          <a:spcPct val="115000"/>
                        </a:lnSpc>
                        <a:spcBef>
                          <a:spcPts val="0"/>
                        </a:spcBef>
                        <a:spcAft>
                          <a:spcPts val="0"/>
                        </a:spcAft>
                      </a:pPr>
                      <a:r>
                        <a:rPr lang="en-US" sz="1600" dirty="0">
                          <a:effectLst/>
                          <a:latin typeface="Times New Roman"/>
                          <a:ea typeface="Calibri"/>
                        </a:rPr>
                        <a:t>Long-term use of an infusion of a positive inotropic drug is not recommended and may be harmful except as palliation</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effectLst/>
                          <a:latin typeface="Times New Roman"/>
                          <a:ea typeface="Times New Roman"/>
                        </a:rPr>
                        <a:t>III: Harm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600">
                          <a:effectLst/>
                          <a:latin typeface="Times New Roman"/>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280421">
                <a:tc gridSpan="3">
                  <a:txBody>
                    <a:bodyPr/>
                    <a:lstStyle/>
                    <a:p>
                      <a:pPr marL="0" marR="0">
                        <a:lnSpc>
                          <a:spcPct val="115000"/>
                        </a:lnSpc>
                        <a:spcBef>
                          <a:spcPts val="0"/>
                        </a:spcBef>
                        <a:spcAft>
                          <a:spcPts val="0"/>
                        </a:spcAft>
                      </a:pPr>
                      <a:r>
                        <a:rPr lang="en-US" sz="1600" b="1" i="1" dirty="0">
                          <a:effectLst/>
                          <a:latin typeface="Times New Roman"/>
                          <a:ea typeface="Times New Roman"/>
                        </a:rPr>
                        <a:t>Calcium Channel Blockers</a:t>
                      </a:r>
                      <a:endParaRPr lang="en-US" sz="16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560841">
                <a:tc>
                  <a:txBody>
                    <a:bodyPr/>
                    <a:lstStyle/>
                    <a:p>
                      <a:pPr marL="0" marR="0">
                        <a:lnSpc>
                          <a:spcPct val="115000"/>
                        </a:lnSpc>
                        <a:spcBef>
                          <a:spcPts val="0"/>
                        </a:spcBef>
                        <a:spcAft>
                          <a:spcPts val="0"/>
                        </a:spcAft>
                      </a:pPr>
                      <a:r>
                        <a:rPr lang="en-US" sz="1600">
                          <a:effectLst/>
                          <a:latin typeface="Times New Roman"/>
                          <a:ea typeface="Calibri"/>
                        </a:rPr>
                        <a:t>Calcium channel blocking drugs are not recommended as routine in HFrEF</a:t>
                      </a:r>
                      <a:endParaRPr lang="en-US" sz="16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a:effectLst/>
                          <a:latin typeface="Times New Roman"/>
                          <a:ea typeface="Times New Roman"/>
                        </a:rPr>
                        <a:t>III: No Benefit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15000"/>
                        </a:lnSpc>
                        <a:spcBef>
                          <a:spcPts val="0"/>
                        </a:spcBef>
                        <a:spcAft>
                          <a:spcPts val="0"/>
                        </a:spcAft>
                      </a:pPr>
                      <a:r>
                        <a:rPr lang="en-US" sz="1600" dirty="0">
                          <a:effectLst/>
                          <a:latin typeface="Times New Roman"/>
                          <a:ea typeface="Times New Roman"/>
                        </a:rPr>
                        <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r>
            </a:tbl>
          </a:graphicData>
        </a:graphic>
      </p:graphicFrame>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sz="3200" b="1" smtClean="0">
                <a:solidFill>
                  <a:schemeClr val="accent2"/>
                </a:solidFill>
                <a:latin typeface="Garamond" pitchFamily="18" charset="0"/>
                <a:ea typeface="ＭＳ Ｐゴシック" pitchFamily="34" charset="-128"/>
              </a:rPr>
              <a:t>Medical Therapy for Stage C HF</a:t>
            </a:r>
            <a:r>
              <a:rPr lang="en-US" sz="3200" b="1" i="1" smtClean="0">
                <a:solidFill>
                  <a:schemeClr val="accent2"/>
                </a:solidFill>
                <a:latin typeface="Garamond" pitchFamily="18" charset="0"/>
                <a:ea typeface="ＭＳ Ｐゴシック" pitchFamily="34" charset="-128"/>
              </a:rPr>
              <a:t>r</a:t>
            </a:r>
            <a:r>
              <a:rPr lang="en-US" sz="3200" b="1" smtClean="0">
                <a:solidFill>
                  <a:schemeClr val="accent2"/>
                </a:solidFill>
                <a:latin typeface="Garamond" pitchFamily="18" charset="0"/>
                <a:ea typeface="ＭＳ Ｐゴシック" pitchFamily="34" charset="-128"/>
              </a:rPr>
              <a:t>EF: Magnitude of Benefit Demonstrated in RCTs</a:t>
            </a:r>
          </a:p>
        </p:txBody>
      </p:sp>
      <p:graphicFrame>
        <p:nvGraphicFramePr>
          <p:cNvPr id="3" name="Table 2"/>
          <p:cNvGraphicFramePr>
            <a:graphicFrameLocks noGrp="1"/>
          </p:cNvGraphicFramePr>
          <p:nvPr/>
        </p:nvGraphicFramePr>
        <p:xfrm>
          <a:off x="609600" y="1676400"/>
          <a:ext cx="8001000" cy="3525847"/>
        </p:xfrm>
        <a:graphic>
          <a:graphicData uri="http://schemas.openxmlformats.org/drawingml/2006/table">
            <a:tbl>
              <a:tblPr firstRow="1" firstCol="1" bandRow="1"/>
              <a:tblGrid>
                <a:gridCol w="2133600"/>
                <a:gridCol w="1686697"/>
                <a:gridCol w="2234514"/>
                <a:gridCol w="1946189"/>
              </a:tblGrid>
              <a:tr h="1288011">
                <a:tc>
                  <a:txBody>
                    <a:bodyPr/>
                    <a:lstStyle/>
                    <a:p>
                      <a:pPr marL="0" marR="0" algn="ctr">
                        <a:lnSpc>
                          <a:spcPct val="115000"/>
                        </a:lnSpc>
                        <a:spcBef>
                          <a:spcPts val="0"/>
                        </a:spcBef>
                        <a:spcAft>
                          <a:spcPts val="0"/>
                        </a:spcAft>
                      </a:pPr>
                      <a:r>
                        <a:rPr lang="en-US" sz="1800" b="1" dirty="0">
                          <a:effectLst/>
                          <a:latin typeface="Times New Roman"/>
                          <a:ea typeface="Times New Roman"/>
                        </a:rPr>
                        <a:t>GDMT</a:t>
                      </a:r>
                      <a:endParaRPr lang="en-US" sz="1800" dirty="0">
                        <a:effectLst/>
                        <a:latin typeface="Times New Roman"/>
                        <a:ea typeface="Times New Roman"/>
                      </a:endParaRP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Times New Roman"/>
                          <a:ea typeface="Times New Roman"/>
                        </a:rPr>
                        <a:t>RR Reduction in Mortality</a:t>
                      </a:r>
                      <a:endParaRPr lang="en-US" sz="1800" dirty="0">
                        <a:effectLst/>
                        <a:latin typeface="Times New Roman"/>
                        <a:ea typeface="Times New Roman"/>
                      </a:endParaRP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Times New Roman"/>
                          <a:ea typeface="Times New Roman"/>
                        </a:rPr>
                        <a:t>NNT for Mortality Reduction </a:t>
                      </a:r>
                      <a:endParaRPr lang="en-US" sz="1800" dirty="0">
                        <a:effectLst/>
                        <a:latin typeface="Times New Roman"/>
                        <a:ea typeface="Times New Roman"/>
                      </a:endParaRPr>
                    </a:p>
                    <a:p>
                      <a:pPr marL="0" marR="0" algn="ctr">
                        <a:lnSpc>
                          <a:spcPct val="115000"/>
                        </a:lnSpc>
                        <a:spcBef>
                          <a:spcPts val="0"/>
                        </a:spcBef>
                        <a:spcAft>
                          <a:spcPts val="0"/>
                        </a:spcAft>
                      </a:pPr>
                      <a:r>
                        <a:rPr lang="en-US" sz="1600" b="1" dirty="0">
                          <a:effectLst/>
                          <a:latin typeface="Times New Roman"/>
                          <a:ea typeface="Times New Roman"/>
                        </a:rPr>
                        <a:t>(Standardized to 36 </a:t>
                      </a:r>
                      <a:r>
                        <a:rPr lang="en-US" sz="1600" b="1" dirty="0" err="1">
                          <a:effectLst/>
                          <a:latin typeface="Times New Roman"/>
                          <a:ea typeface="Times New Roman"/>
                        </a:rPr>
                        <a:t>mo</a:t>
                      </a:r>
                      <a:r>
                        <a:rPr lang="en-US" sz="1600" b="1" dirty="0">
                          <a:effectLst/>
                          <a:latin typeface="Times New Roman"/>
                          <a:ea typeface="Times New Roman"/>
                        </a:rPr>
                        <a:t>)</a:t>
                      </a:r>
                      <a:endParaRPr lang="en-US" sz="1600" dirty="0">
                        <a:effectLst/>
                        <a:latin typeface="Times New Roman"/>
                        <a:ea typeface="Times New Roman"/>
                      </a:endParaRP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Times New Roman"/>
                          <a:ea typeface="Times New Roman"/>
                        </a:rPr>
                        <a:t>RR Reduction</a:t>
                      </a:r>
                      <a:endParaRPr lang="en-US" sz="1800" dirty="0">
                        <a:effectLst/>
                        <a:latin typeface="Times New Roman"/>
                        <a:ea typeface="Times New Roman"/>
                      </a:endParaRPr>
                    </a:p>
                    <a:p>
                      <a:pPr marL="0" marR="0" algn="ctr">
                        <a:lnSpc>
                          <a:spcPct val="115000"/>
                        </a:lnSpc>
                        <a:spcBef>
                          <a:spcPts val="0"/>
                        </a:spcBef>
                        <a:spcAft>
                          <a:spcPts val="0"/>
                        </a:spcAft>
                      </a:pPr>
                      <a:r>
                        <a:rPr lang="en-US" sz="1800" b="1" dirty="0">
                          <a:effectLst/>
                          <a:latin typeface="Times New Roman"/>
                          <a:ea typeface="Times New Roman"/>
                        </a:rPr>
                        <a:t>in HF Hospitalizations</a:t>
                      </a:r>
                      <a:endParaRPr lang="en-US" sz="1800" dirty="0">
                        <a:effectLst/>
                        <a:latin typeface="Times New Roman"/>
                        <a:ea typeface="Times New Roman"/>
                      </a:endParaRP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186">
                <a:tc>
                  <a:txBody>
                    <a:bodyPr/>
                    <a:lstStyle/>
                    <a:p>
                      <a:pPr marL="0" marR="0">
                        <a:lnSpc>
                          <a:spcPct val="115000"/>
                        </a:lnSpc>
                        <a:spcBef>
                          <a:spcPts val="0"/>
                        </a:spcBef>
                        <a:spcAft>
                          <a:spcPts val="0"/>
                        </a:spcAft>
                      </a:pPr>
                      <a:r>
                        <a:rPr lang="en-US" sz="1800" b="1">
                          <a:effectLst/>
                          <a:latin typeface="Times New Roman"/>
                          <a:ea typeface="Times New Roman"/>
                        </a:rPr>
                        <a:t>ACE inhibitor or ARB</a:t>
                      </a:r>
                      <a:r>
                        <a:rPr lang="en-US" sz="1800">
                          <a:effectLst/>
                          <a:latin typeface="Times New Roman"/>
                          <a:ea typeface="Times New Roman"/>
                        </a:rPr>
                        <a:t> </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17%</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26</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31%</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3720">
                <a:tc>
                  <a:txBody>
                    <a:bodyPr/>
                    <a:lstStyle/>
                    <a:p>
                      <a:pPr marL="0" marR="0">
                        <a:lnSpc>
                          <a:spcPct val="115000"/>
                        </a:lnSpc>
                        <a:spcBef>
                          <a:spcPts val="0"/>
                        </a:spcBef>
                        <a:spcAft>
                          <a:spcPts val="0"/>
                        </a:spcAft>
                      </a:pPr>
                      <a:r>
                        <a:rPr lang="en-US" sz="1800" b="1" dirty="0">
                          <a:effectLst/>
                          <a:latin typeface="Times New Roman"/>
                          <a:ea typeface="Times New Roman"/>
                        </a:rPr>
                        <a:t>Beta </a:t>
                      </a:r>
                      <a:r>
                        <a:rPr lang="en-US" sz="1800" b="1" dirty="0" smtClean="0">
                          <a:effectLst/>
                          <a:latin typeface="Times New Roman"/>
                          <a:ea typeface="Times New Roman"/>
                        </a:rPr>
                        <a:t>blocker</a:t>
                      </a:r>
                      <a:endParaRPr lang="en-US" sz="1800" dirty="0">
                        <a:effectLst/>
                        <a:latin typeface="Times New Roman"/>
                        <a:ea typeface="Times New Roman"/>
                      </a:endParaRP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rPr>
                        <a:t>34%</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9</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41%</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9186">
                <a:tc>
                  <a:txBody>
                    <a:bodyPr/>
                    <a:lstStyle/>
                    <a:p>
                      <a:pPr marL="0" marR="0">
                        <a:lnSpc>
                          <a:spcPct val="115000"/>
                        </a:lnSpc>
                        <a:spcBef>
                          <a:spcPts val="0"/>
                        </a:spcBef>
                        <a:spcAft>
                          <a:spcPts val="0"/>
                        </a:spcAft>
                      </a:pPr>
                      <a:r>
                        <a:rPr lang="en-US" sz="1800" b="1" dirty="0">
                          <a:effectLst/>
                          <a:latin typeface="Times New Roman"/>
                          <a:ea typeface="Times New Roman"/>
                        </a:rPr>
                        <a:t>Aldosterone </a:t>
                      </a:r>
                      <a:r>
                        <a:rPr lang="en-US" sz="1800" b="1" dirty="0" smtClean="0">
                          <a:effectLst/>
                          <a:latin typeface="Times New Roman"/>
                          <a:ea typeface="Times New Roman"/>
                        </a:rPr>
                        <a:t>antagonist</a:t>
                      </a:r>
                      <a:endParaRPr lang="en-US" sz="1800" dirty="0">
                        <a:effectLst/>
                        <a:latin typeface="Times New Roman"/>
                        <a:ea typeface="Times New Roman"/>
                      </a:endParaRP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rPr>
                        <a:t>30%</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6</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35%</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5734">
                <a:tc>
                  <a:txBody>
                    <a:bodyPr/>
                    <a:lstStyle/>
                    <a:p>
                      <a:pPr marL="0" marR="0">
                        <a:lnSpc>
                          <a:spcPct val="115000"/>
                        </a:lnSpc>
                        <a:spcBef>
                          <a:spcPts val="0"/>
                        </a:spcBef>
                        <a:spcAft>
                          <a:spcPts val="0"/>
                        </a:spcAft>
                      </a:pPr>
                      <a:r>
                        <a:rPr lang="en-US" sz="1800" b="1" dirty="0" smtClean="0">
                          <a:effectLst/>
                          <a:latin typeface="Times New Roman"/>
                          <a:ea typeface="Times New Roman"/>
                        </a:rPr>
                        <a:t>Hydralazine/nitrate</a:t>
                      </a:r>
                      <a:endParaRPr lang="en-US" sz="1800" dirty="0">
                        <a:effectLst/>
                        <a:latin typeface="Times New Roman"/>
                        <a:ea typeface="Times New Roman"/>
                      </a:endParaRP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rPr>
                        <a:t>43%</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a:effectLst/>
                          <a:latin typeface="Times New Roman"/>
                          <a:ea typeface="Times New Roman"/>
                        </a:rPr>
                        <a:t>7</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dirty="0">
                          <a:effectLst/>
                          <a:latin typeface="Times New Roman"/>
                          <a:ea typeface="Times New Roman"/>
                        </a:rPr>
                        <a:t>33%</a:t>
                      </a:r>
                    </a:p>
                  </a:txBody>
                  <a:tcPr marL="68580" marR="68580" marT="825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990600" y="2498725"/>
            <a:ext cx="7239000" cy="70802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Treatment for Stage C HF</a:t>
            </a:r>
            <a:r>
              <a:rPr lang="en-US" sz="4000" b="1" i="1">
                <a:solidFill>
                  <a:schemeClr val="accent2"/>
                </a:solidFill>
                <a:latin typeface="Arial Unicode MS" pitchFamily="34" charset="-128"/>
                <a:ea typeface="Arial Unicode MS" pitchFamily="34" charset="-128"/>
                <a:cs typeface="Arial Unicode MS" pitchFamily="34" charset="-128"/>
              </a:rPr>
              <a:t>p</a:t>
            </a:r>
            <a:r>
              <a:rPr lang="en-US" sz="4000" b="1">
                <a:solidFill>
                  <a:schemeClr val="accent2"/>
                </a:solidFill>
                <a:latin typeface="Arial Unicode MS" pitchFamily="34" charset="-128"/>
                <a:ea typeface="Arial Unicode MS" pitchFamily="34" charset="-128"/>
                <a:cs typeface="Arial Unicode MS" pitchFamily="34" charset="-128"/>
              </a:rPr>
              <a:t>EF</a:t>
            </a:r>
          </a:p>
        </p:txBody>
      </p:sp>
      <p:sp>
        <p:nvSpPr>
          <p:cNvPr id="75779"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Treatment of Stages A to D</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457200" y="274638"/>
            <a:ext cx="8229600" cy="639762"/>
          </a:xfrm>
        </p:spPr>
        <p:txBody>
          <a:bodyPr/>
          <a:lstStyle/>
          <a:p>
            <a:r>
              <a:rPr lang="en-US" sz="4000" b="1" smtClean="0">
                <a:solidFill>
                  <a:schemeClr val="accent2"/>
                </a:solidFill>
                <a:latin typeface="Garamond" pitchFamily="18" charset="0"/>
                <a:ea typeface="ＭＳ Ｐゴシック" pitchFamily="34" charset="-128"/>
              </a:rPr>
              <a:t>Treatment of HF</a:t>
            </a:r>
            <a:r>
              <a:rPr lang="en-US" sz="4000" b="1" i="1" smtClean="0">
                <a:solidFill>
                  <a:schemeClr val="accent2"/>
                </a:solidFill>
                <a:latin typeface="Garamond" pitchFamily="18" charset="0"/>
                <a:ea typeface="ＭＳ Ｐゴシック" pitchFamily="34" charset="-128"/>
              </a:rPr>
              <a:t>p</a:t>
            </a:r>
            <a:r>
              <a:rPr lang="en-US" sz="4000" b="1" smtClean="0">
                <a:solidFill>
                  <a:schemeClr val="accent2"/>
                </a:solidFill>
                <a:latin typeface="Garamond" pitchFamily="18" charset="0"/>
                <a:ea typeface="ＭＳ Ｐゴシック" pitchFamily="34" charset="-128"/>
              </a:rPr>
              <a:t>EF</a:t>
            </a:r>
          </a:p>
        </p:txBody>
      </p:sp>
      <p:graphicFrame>
        <p:nvGraphicFramePr>
          <p:cNvPr id="4" name="Table 3"/>
          <p:cNvGraphicFramePr>
            <a:graphicFrameLocks noGrp="1"/>
          </p:cNvGraphicFramePr>
          <p:nvPr/>
        </p:nvGraphicFramePr>
        <p:xfrm>
          <a:off x="762000" y="1066800"/>
          <a:ext cx="7772400" cy="4724402"/>
        </p:xfrm>
        <a:graphic>
          <a:graphicData uri="http://schemas.openxmlformats.org/drawingml/2006/table">
            <a:tbl>
              <a:tblPr firstRow="1" firstCol="1" bandRow="1"/>
              <a:tblGrid>
                <a:gridCol w="5181600"/>
                <a:gridCol w="1295400"/>
                <a:gridCol w="1295400"/>
              </a:tblGrid>
              <a:tr h="304221">
                <a:tc>
                  <a:txBody>
                    <a:bodyPr/>
                    <a:lstStyle/>
                    <a:p>
                      <a:pPr marL="0" marR="0" algn="ctr">
                        <a:lnSpc>
                          <a:spcPct val="115000"/>
                        </a:lnSpc>
                        <a:spcBef>
                          <a:spcPts val="0"/>
                        </a:spcBef>
                        <a:spcAft>
                          <a:spcPts val="0"/>
                        </a:spcAft>
                      </a:pPr>
                      <a:r>
                        <a:rPr lang="en-US" sz="1700" b="1" dirty="0">
                          <a:effectLst/>
                          <a:latin typeface="Times New Roman"/>
                          <a:ea typeface="Times New Roman"/>
                        </a:rPr>
                        <a:t>Recommendations</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b="1">
                          <a:effectLst/>
                          <a:latin typeface="Times New Roman"/>
                          <a:ea typeface="Times New Roman"/>
                        </a:rPr>
                        <a:t>COR</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700" b="1">
                          <a:effectLst/>
                          <a:latin typeface="Times New Roman"/>
                          <a:ea typeface="Times New Roman"/>
                        </a:rPr>
                        <a:t>LOE</a:t>
                      </a:r>
                      <a:endParaRPr lang="en-US" sz="17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34936">
                <a:tc>
                  <a:txBody>
                    <a:bodyPr/>
                    <a:lstStyle/>
                    <a:p>
                      <a:pPr marL="0" marR="0">
                        <a:lnSpc>
                          <a:spcPct val="100000"/>
                        </a:lnSpc>
                        <a:spcBef>
                          <a:spcPts val="0"/>
                        </a:spcBef>
                        <a:spcAft>
                          <a:spcPts val="0"/>
                        </a:spcAft>
                      </a:pPr>
                      <a:r>
                        <a:rPr lang="en-US" sz="1700" dirty="0">
                          <a:solidFill>
                            <a:srgbClr val="000000"/>
                          </a:solidFill>
                          <a:effectLst/>
                          <a:latin typeface="Times New Roman"/>
                          <a:ea typeface="Times New Roman"/>
                        </a:rPr>
                        <a:t>Systolic and diastolic blood pressure should be controlled according to published clinical practice guidelines </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dirty="0">
                          <a:effectLst/>
                          <a:latin typeface="Times New Roman"/>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0000"/>
                        </a:lnSpc>
                        <a:spcBef>
                          <a:spcPts val="0"/>
                        </a:spcBef>
                        <a:spcAft>
                          <a:spcPts val="0"/>
                        </a:spcAft>
                      </a:pPr>
                      <a:r>
                        <a:rPr lang="en-US" sz="1700" dirty="0" smtClean="0">
                          <a:effectLst/>
                          <a:latin typeface="Times New Roman"/>
                          <a:ea typeface="Times New Roman"/>
                        </a:rPr>
                        <a:t>B</a:t>
                      </a:r>
                      <a:endParaRPr lang="en-US" sz="17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18160">
                <a:tc>
                  <a:txBody>
                    <a:bodyPr/>
                    <a:lstStyle/>
                    <a:p>
                      <a:pPr marL="0" marR="0">
                        <a:lnSpc>
                          <a:spcPct val="100000"/>
                        </a:lnSpc>
                        <a:spcBef>
                          <a:spcPts val="0"/>
                        </a:spcBef>
                        <a:spcAft>
                          <a:spcPts val="0"/>
                        </a:spcAft>
                      </a:pPr>
                      <a:r>
                        <a:rPr lang="en-US" sz="1700" dirty="0">
                          <a:effectLst/>
                          <a:latin typeface="Times New Roman"/>
                          <a:ea typeface="Times New Roman"/>
                        </a:rPr>
                        <a:t>Diuretics should be used for relief of symptoms due to volume overload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dirty="0">
                          <a:effectLst/>
                          <a:latin typeface="Times New Roman"/>
                          <a:ea typeface="Times New Roman"/>
                        </a:rPr>
                        <a:t>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00000"/>
                        </a:lnSpc>
                        <a:spcBef>
                          <a:spcPts val="0"/>
                        </a:spcBef>
                        <a:spcAft>
                          <a:spcPts val="0"/>
                        </a:spcAft>
                      </a:pPr>
                      <a:r>
                        <a:rPr lang="en-US" sz="1700" dirty="0">
                          <a:effectLst/>
                          <a:latin typeface="Times New Roman"/>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828685">
                <a:tc>
                  <a:txBody>
                    <a:bodyPr/>
                    <a:lstStyle/>
                    <a:p>
                      <a:pPr marL="0" marR="0">
                        <a:lnSpc>
                          <a:spcPct val="100000"/>
                        </a:lnSpc>
                        <a:spcBef>
                          <a:spcPts val="0"/>
                        </a:spcBef>
                        <a:spcAft>
                          <a:spcPts val="0"/>
                        </a:spcAft>
                      </a:pPr>
                      <a:r>
                        <a:rPr lang="en-US" sz="1700" dirty="0">
                          <a:effectLst/>
                          <a:latin typeface="Times New Roman"/>
                          <a:ea typeface="Times New Roman"/>
                        </a:rPr>
                        <a:t>Coronary revascularization for patients with CAD in whom angina or demonstrable myocardial ischemia is present despite GDMT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dirty="0" err="1">
                          <a:effectLst/>
                          <a:latin typeface="Times New Roman"/>
                          <a:ea typeface="Times New Roman"/>
                        </a:rPr>
                        <a:t>IIa</a:t>
                      </a:r>
                      <a:endParaRPr lang="en-US" sz="1700" dirty="0">
                        <a:effectLst/>
                        <a:latin typeface="Times New Roman"/>
                        <a:ea typeface="Times New Roman"/>
                      </a:endParaRPr>
                    </a:p>
                    <a:p>
                      <a:pPr marL="0" marR="0" algn="ctr">
                        <a:lnSpc>
                          <a:spcPct val="100000"/>
                        </a:lnSpc>
                        <a:spcBef>
                          <a:spcPts val="0"/>
                        </a:spcBef>
                        <a:spcAft>
                          <a:spcPts val="0"/>
                        </a:spcAft>
                      </a:pPr>
                      <a:r>
                        <a:rPr lang="en-US" sz="1700" dirty="0">
                          <a:effectLst/>
                          <a:latin typeface="Times New Roman"/>
                          <a:ea typeface="Times New Roman"/>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0000"/>
                        </a:lnSpc>
                        <a:spcBef>
                          <a:spcPts val="0"/>
                        </a:spcBef>
                        <a:spcAft>
                          <a:spcPts val="0"/>
                        </a:spcAft>
                      </a:pPr>
                      <a:r>
                        <a:rPr lang="en-US" sz="1700" dirty="0">
                          <a:effectLst/>
                          <a:latin typeface="Times New Roman"/>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777240">
                <a:tc>
                  <a:txBody>
                    <a:bodyPr/>
                    <a:lstStyle/>
                    <a:p>
                      <a:pPr marL="0" marR="0">
                        <a:lnSpc>
                          <a:spcPct val="100000"/>
                        </a:lnSpc>
                        <a:spcBef>
                          <a:spcPts val="0"/>
                        </a:spcBef>
                        <a:spcAft>
                          <a:spcPts val="0"/>
                        </a:spcAft>
                      </a:pPr>
                      <a:r>
                        <a:rPr lang="en-US" sz="1700" dirty="0">
                          <a:effectLst/>
                          <a:latin typeface="Times New Roman"/>
                          <a:ea typeface="Times New Roman"/>
                        </a:rPr>
                        <a:t>Management of AF according to </a:t>
                      </a:r>
                      <a:r>
                        <a:rPr lang="en-US" sz="1700" dirty="0">
                          <a:solidFill>
                            <a:srgbClr val="000000"/>
                          </a:solidFill>
                          <a:effectLst/>
                          <a:latin typeface="Times New Roman"/>
                          <a:ea typeface="Times New Roman"/>
                        </a:rPr>
                        <a:t>published clinical practice guidelines </a:t>
                      </a:r>
                      <a:r>
                        <a:rPr lang="en-US" sz="1700" dirty="0">
                          <a:effectLst/>
                          <a:latin typeface="Times New Roman"/>
                          <a:ea typeface="Times New Roman"/>
                        </a:rPr>
                        <a:t>for </a:t>
                      </a:r>
                      <a:r>
                        <a:rPr lang="en-US" sz="1700" dirty="0" err="1">
                          <a:effectLst/>
                          <a:latin typeface="Times New Roman"/>
                          <a:ea typeface="Times New Roman"/>
                        </a:rPr>
                        <a:t>HFpEF</a:t>
                      </a:r>
                      <a:r>
                        <a:rPr lang="en-US" sz="1700" dirty="0">
                          <a:effectLst/>
                          <a:latin typeface="Times New Roman"/>
                          <a:ea typeface="Times New Roman"/>
                        </a:rPr>
                        <a:t> to improve symptomatic HF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dirty="0" err="1">
                          <a:effectLst/>
                          <a:latin typeface="Times New Roman"/>
                          <a:ea typeface="Times New Roman"/>
                        </a:rPr>
                        <a:t>IIa</a:t>
                      </a:r>
                      <a:endParaRPr lang="en-US" sz="17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0000"/>
                        </a:lnSpc>
                        <a:spcBef>
                          <a:spcPts val="0"/>
                        </a:spcBef>
                        <a:spcAft>
                          <a:spcPts val="0"/>
                        </a:spcAft>
                      </a:pPr>
                      <a:r>
                        <a:rPr lang="en-US" sz="1700" dirty="0">
                          <a:effectLst/>
                          <a:latin typeface="Times New Roman"/>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94360">
                <a:tc>
                  <a:txBody>
                    <a:bodyPr/>
                    <a:lstStyle/>
                    <a:p>
                      <a:pPr marL="0" marR="0">
                        <a:lnSpc>
                          <a:spcPct val="100000"/>
                        </a:lnSpc>
                        <a:spcBef>
                          <a:spcPts val="0"/>
                        </a:spcBef>
                        <a:spcAft>
                          <a:spcPts val="0"/>
                        </a:spcAft>
                      </a:pPr>
                      <a:r>
                        <a:rPr lang="en-US" sz="1700" dirty="0">
                          <a:effectLst/>
                          <a:latin typeface="Times New Roman"/>
                          <a:ea typeface="Times New Roman"/>
                        </a:rPr>
                        <a:t>Use of beta-blocking agents, ACE inhibitors, and ARBs for hypertension in </a:t>
                      </a:r>
                      <a:r>
                        <a:rPr lang="en-US" sz="1700" dirty="0" err="1">
                          <a:effectLst/>
                          <a:latin typeface="Times New Roman"/>
                          <a:ea typeface="Times New Roman"/>
                        </a:rPr>
                        <a:t>HFpEF</a:t>
                      </a:r>
                      <a:r>
                        <a:rPr lang="en-US" sz="1700" dirty="0">
                          <a:effectLst/>
                          <a:latin typeface="Times New Roman"/>
                          <a:ea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dirty="0" err="1">
                          <a:effectLst/>
                          <a:latin typeface="Times New Roman"/>
                          <a:ea typeface="Times New Roman"/>
                        </a:rPr>
                        <a:t>IIa</a:t>
                      </a:r>
                      <a:endParaRPr lang="en-US" sz="17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lnSpc>
                          <a:spcPct val="100000"/>
                        </a:lnSpc>
                        <a:spcBef>
                          <a:spcPts val="0"/>
                        </a:spcBef>
                        <a:spcAft>
                          <a:spcPts val="0"/>
                        </a:spcAft>
                      </a:pPr>
                      <a:r>
                        <a:rPr lang="en-US" sz="1700" dirty="0">
                          <a:effectLst/>
                          <a:latin typeface="Times New Roman"/>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r h="533400">
                <a:tc>
                  <a:txBody>
                    <a:bodyPr/>
                    <a:lstStyle/>
                    <a:p>
                      <a:pPr marL="0" marR="0">
                        <a:lnSpc>
                          <a:spcPct val="100000"/>
                        </a:lnSpc>
                        <a:spcBef>
                          <a:spcPts val="0"/>
                        </a:spcBef>
                        <a:spcAft>
                          <a:spcPts val="0"/>
                        </a:spcAft>
                      </a:pPr>
                      <a:r>
                        <a:rPr lang="en-US" sz="1700" dirty="0">
                          <a:effectLst/>
                          <a:latin typeface="Times New Roman"/>
                          <a:ea typeface="Times New Roman"/>
                        </a:rPr>
                        <a:t>ARBs might be considered to decrease hospitalizations in </a:t>
                      </a:r>
                      <a:r>
                        <a:rPr lang="en-US" sz="1700" dirty="0" err="1">
                          <a:effectLst/>
                          <a:latin typeface="Times New Roman"/>
                          <a:ea typeface="Times New Roman"/>
                        </a:rPr>
                        <a:t>HFpEF</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dirty="0" err="1">
                          <a:effectLst/>
                          <a:latin typeface="Times New Roman"/>
                          <a:ea typeface="Times New Roman"/>
                        </a:rPr>
                        <a:t>IIb</a:t>
                      </a:r>
                      <a:endParaRPr lang="en-US" sz="17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tc>
                  <a:txBody>
                    <a:bodyPr/>
                    <a:lstStyle/>
                    <a:p>
                      <a:pPr marL="0" marR="0" algn="ctr">
                        <a:lnSpc>
                          <a:spcPct val="100000"/>
                        </a:lnSpc>
                        <a:spcBef>
                          <a:spcPts val="0"/>
                        </a:spcBef>
                        <a:spcAft>
                          <a:spcPts val="0"/>
                        </a:spcAft>
                      </a:pPr>
                      <a:r>
                        <a:rPr lang="en-US" sz="1700" dirty="0" smtClean="0">
                          <a:effectLst/>
                          <a:latin typeface="Times New Roman"/>
                          <a:ea typeface="Times New Roman"/>
                        </a:rPr>
                        <a:t>B</a:t>
                      </a:r>
                      <a:endParaRPr lang="en-US" sz="17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r>
              <a:tr h="533400">
                <a:tc>
                  <a:txBody>
                    <a:bodyPr/>
                    <a:lstStyle/>
                    <a:p>
                      <a:pPr marL="0" marR="0">
                        <a:lnSpc>
                          <a:spcPct val="100000"/>
                        </a:lnSpc>
                        <a:spcBef>
                          <a:spcPts val="0"/>
                        </a:spcBef>
                        <a:spcAft>
                          <a:spcPts val="0"/>
                        </a:spcAft>
                      </a:pPr>
                      <a:r>
                        <a:rPr lang="en-US" sz="1700" dirty="0">
                          <a:effectLst/>
                          <a:latin typeface="Times New Roman"/>
                          <a:ea typeface="Times New Roman"/>
                        </a:rPr>
                        <a:t>Nutritional supplementation is not recommended in </a:t>
                      </a:r>
                      <a:r>
                        <a:rPr lang="en-US" sz="1700" dirty="0" err="1">
                          <a:effectLst/>
                          <a:latin typeface="Times New Roman"/>
                          <a:ea typeface="Times New Roman"/>
                        </a:rPr>
                        <a:t>HFpEF</a:t>
                      </a:r>
                      <a:endParaRPr lang="en-US" sz="17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1700" dirty="0">
                          <a:effectLst/>
                          <a:latin typeface="Times New Roman"/>
                          <a:ea typeface="Times New Roman"/>
                        </a:rPr>
                        <a:t>III: No Benefit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marR="0" algn="ctr">
                        <a:lnSpc>
                          <a:spcPct val="100000"/>
                        </a:lnSpc>
                        <a:spcBef>
                          <a:spcPts val="0"/>
                        </a:spcBef>
                        <a:spcAft>
                          <a:spcPts val="0"/>
                        </a:spcAft>
                      </a:pPr>
                      <a:r>
                        <a:rPr lang="en-US" sz="1700" dirty="0">
                          <a:effectLst/>
                          <a:latin typeface="Times New Roman"/>
                          <a:ea typeface="Times New Roman"/>
                        </a:rPr>
                        <a:t>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990600" y="2498725"/>
            <a:ext cx="7239000" cy="132397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Device Treatment for Stage C HF</a:t>
            </a:r>
            <a:r>
              <a:rPr lang="en-US" sz="4000" b="1" i="1">
                <a:solidFill>
                  <a:schemeClr val="accent2"/>
                </a:solidFill>
                <a:latin typeface="Arial Unicode MS" pitchFamily="34" charset="-128"/>
                <a:ea typeface="Arial Unicode MS" pitchFamily="34" charset="-128"/>
                <a:cs typeface="Arial Unicode MS" pitchFamily="34" charset="-128"/>
              </a:rPr>
              <a:t>r</a:t>
            </a:r>
            <a:r>
              <a:rPr lang="en-US" sz="4000" b="1">
                <a:solidFill>
                  <a:schemeClr val="accent2"/>
                </a:solidFill>
                <a:latin typeface="Arial Unicode MS" pitchFamily="34" charset="-128"/>
                <a:ea typeface="Arial Unicode MS" pitchFamily="34" charset="-128"/>
                <a:cs typeface="Arial Unicode MS" pitchFamily="34" charset="-128"/>
              </a:rPr>
              <a:t>EF</a:t>
            </a:r>
          </a:p>
        </p:txBody>
      </p:sp>
      <p:sp>
        <p:nvSpPr>
          <p:cNvPr id="77827"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Treatment of Stages A to D</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487363" y="228600"/>
            <a:ext cx="8229600" cy="990600"/>
          </a:xfrm>
        </p:spPr>
        <p:txBody>
          <a:bodyPr/>
          <a:lstStyle/>
          <a:p>
            <a:r>
              <a:rPr lang="en-US" sz="4000" b="1" smtClean="0">
                <a:solidFill>
                  <a:schemeClr val="accent2"/>
                </a:solidFill>
                <a:latin typeface="Garamond" pitchFamily="18" charset="0"/>
                <a:ea typeface="ＭＳ Ｐゴシック" pitchFamily="34" charset="-128"/>
              </a:rPr>
              <a:t>Device Therapy for Stage C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a:t>
            </a:r>
            <a:endParaRPr lang="en-US" sz="4000" smtClean="0">
              <a:ea typeface="ＭＳ Ｐゴシック" pitchFamily="34" charset="-128"/>
            </a:endParaRPr>
          </a:p>
        </p:txBody>
      </p:sp>
      <p:sp>
        <p:nvSpPr>
          <p:cNvPr id="78851" name="Content Placeholder 2"/>
          <p:cNvSpPr>
            <a:spLocks noGrp="1"/>
          </p:cNvSpPr>
          <p:nvPr>
            <p:ph idx="1"/>
          </p:nvPr>
        </p:nvSpPr>
        <p:spPr>
          <a:xfrm>
            <a:off x="2066925" y="1609725"/>
            <a:ext cx="6781800" cy="3621088"/>
          </a:xfrm>
        </p:spPr>
        <p:txBody>
          <a:bodyPr/>
          <a:lstStyle/>
          <a:p>
            <a:pPr marL="0" indent="0">
              <a:buFontTx/>
              <a:buNone/>
            </a:pPr>
            <a:r>
              <a:rPr lang="en-US" sz="1800" smtClean="0">
                <a:ea typeface="ＭＳ Ｐゴシック" pitchFamily="34" charset="-128"/>
              </a:rPr>
              <a:t>ICD therapy is recommended for primary prevention of SCD to reduce total mortality in selected patients with nonischemic DCM or ischemic heart disease at least 40 days post-MI with LVEF of 35% or less, and NYHA class II or III symptoms on chronic GDMT, who have reasonable expectation of meaningful survival for more than 1 year.</a:t>
            </a:r>
          </a:p>
          <a:p>
            <a:pPr marL="0" indent="0">
              <a:buFontTx/>
              <a:buNone/>
            </a:pPr>
            <a:endParaRPr lang="en-US" sz="500" smtClean="0">
              <a:ea typeface="ＭＳ Ｐゴシック" pitchFamily="34" charset="-128"/>
            </a:endParaRPr>
          </a:p>
          <a:p>
            <a:pPr marL="0" indent="0">
              <a:buFontTx/>
              <a:buNone/>
            </a:pPr>
            <a:endParaRPr lang="en-US" sz="1800" smtClean="0">
              <a:ea typeface="ＭＳ Ｐゴシック" pitchFamily="34" charset="-128"/>
            </a:endParaRPr>
          </a:p>
          <a:p>
            <a:pPr marL="0" indent="0">
              <a:buFontTx/>
              <a:buNone/>
            </a:pPr>
            <a:r>
              <a:rPr lang="en-US" sz="1800" smtClean="0">
                <a:ea typeface="ＭＳ Ｐゴシック" pitchFamily="34" charset="-128"/>
              </a:rPr>
              <a:t>CRT is indicated for patients who have LVEF of 35% or less, sinus rhythm, left bundle-branch block (LBBB) with a QRS duration of 150 ms or greater, and NYHA class II, III, or ambulatory IV symptoms on GDMT. </a:t>
            </a:r>
          </a:p>
        </p:txBody>
      </p:sp>
      <p:grpSp>
        <p:nvGrpSpPr>
          <p:cNvPr id="2" name="Group 2"/>
          <p:cNvGrpSpPr>
            <a:grpSpLocks/>
          </p:cNvGrpSpPr>
          <p:nvPr/>
        </p:nvGrpSpPr>
        <p:grpSpPr bwMode="auto">
          <a:xfrm>
            <a:off x="300038" y="1458913"/>
            <a:ext cx="1216025" cy="942975"/>
            <a:chOff x="1143000" y="1524000"/>
            <a:chExt cx="1216025" cy="942975"/>
          </a:xfrm>
        </p:grpSpPr>
        <p:grpSp>
          <p:nvGrpSpPr>
            <p:cNvPr id="3" name="Group 95"/>
            <p:cNvGrpSpPr>
              <a:grpSpLocks/>
            </p:cNvGrpSpPr>
            <p:nvPr/>
          </p:nvGrpSpPr>
          <p:grpSpPr bwMode="auto">
            <a:xfrm>
              <a:off x="1143000" y="1524000"/>
              <a:ext cx="1216025" cy="942975"/>
              <a:chOff x="3986" y="942"/>
              <a:chExt cx="766" cy="594"/>
            </a:xfrm>
          </p:grpSpPr>
          <p:sp>
            <p:nvSpPr>
              <p:cNvPr id="7887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888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888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888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8883"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78884"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78885"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78886"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78878"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grpSp>
        <p:nvGrpSpPr>
          <p:cNvPr id="4" name="Group 2"/>
          <p:cNvGrpSpPr>
            <a:grpSpLocks/>
          </p:cNvGrpSpPr>
          <p:nvPr/>
        </p:nvGrpSpPr>
        <p:grpSpPr bwMode="auto">
          <a:xfrm>
            <a:off x="279400" y="3232150"/>
            <a:ext cx="1216025" cy="942975"/>
            <a:chOff x="1143000" y="1524000"/>
            <a:chExt cx="1216025" cy="942975"/>
          </a:xfrm>
        </p:grpSpPr>
        <p:grpSp>
          <p:nvGrpSpPr>
            <p:cNvPr id="5" name="Group 95"/>
            <p:cNvGrpSpPr>
              <a:grpSpLocks/>
            </p:cNvGrpSpPr>
            <p:nvPr/>
          </p:nvGrpSpPr>
          <p:grpSpPr bwMode="auto">
            <a:xfrm>
              <a:off x="1143000" y="1524000"/>
              <a:ext cx="1216025" cy="942975"/>
              <a:chOff x="3986" y="942"/>
              <a:chExt cx="766" cy="594"/>
            </a:xfrm>
          </p:grpSpPr>
          <p:sp>
            <p:nvSpPr>
              <p:cNvPr id="7886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887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887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887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8873"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78874"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78875"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78876"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78868" name="WordArt 949"/>
            <p:cNvSpPr>
              <a:spLocks noChangeArrowheads="1" noChangeShapeType="1" noTextEdit="1"/>
            </p:cNvSpPr>
            <p:nvPr/>
          </p:nvSpPr>
          <p:spPr bwMode="auto">
            <a:xfrm>
              <a:off x="1219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sp>
        <p:nvSpPr>
          <p:cNvPr id="78854" name="TextBox 1"/>
          <p:cNvSpPr txBox="1">
            <a:spLocks noChangeArrowheads="1"/>
          </p:cNvSpPr>
          <p:nvPr/>
        </p:nvSpPr>
        <p:spPr bwMode="auto">
          <a:xfrm>
            <a:off x="61913" y="4175125"/>
            <a:ext cx="1792287" cy="338138"/>
          </a:xfrm>
          <a:prstGeom prst="rect">
            <a:avLst/>
          </a:prstGeom>
          <a:noFill/>
          <a:ln w="9525">
            <a:noFill/>
            <a:miter lim="800000"/>
            <a:headEnd/>
            <a:tailEnd/>
          </a:ln>
        </p:spPr>
        <p:txBody>
          <a:bodyPr wrap="none">
            <a:spAutoFit/>
          </a:bodyPr>
          <a:lstStyle/>
          <a:p>
            <a:r>
              <a:rPr lang="en-US" sz="1600"/>
              <a:t>NYHA Class III/IV</a:t>
            </a:r>
          </a:p>
        </p:txBody>
      </p:sp>
      <p:grpSp>
        <p:nvGrpSpPr>
          <p:cNvPr id="6" name="Group 3"/>
          <p:cNvGrpSpPr>
            <a:grpSpLocks/>
          </p:cNvGrpSpPr>
          <p:nvPr/>
        </p:nvGrpSpPr>
        <p:grpSpPr bwMode="auto">
          <a:xfrm>
            <a:off x="277813" y="4475163"/>
            <a:ext cx="1216025" cy="942975"/>
            <a:chOff x="3810000" y="1524000"/>
            <a:chExt cx="1216025" cy="942975"/>
          </a:xfrm>
        </p:grpSpPr>
        <p:grpSp>
          <p:nvGrpSpPr>
            <p:cNvPr id="7" name="Group 95"/>
            <p:cNvGrpSpPr>
              <a:grpSpLocks/>
            </p:cNvGrpSpPr>
            <p:nvPr/>
          </p:nvGrpSpPr>
          <p:grpSpPr bwMode="auto">
            <a:xfrm>
              <a:off x="3810000" y="1524000"/>
              <a:ext cx="1216025" cy="942975"/>
              <a:chOff x="3986" y="942"/>
              <a:chExt cx="766" cy="594"/>
            </a:xfrm>
          </p:grpSpPr>
          <p:sp>
            <p:nvSpPr>
              <p:cNvPr id="7885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886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886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886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8863"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78864"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78865"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78866"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78858"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
        <p:nvSpPr>
          <p:cNvPr id="78856" name="TextBox 71"/>
          <p:cNvSpPr txBox="1">
            <a:spLocks noChangeArrowheads="1"/>
          </p:cNvSpPr>
          <p:nvPr/>
        </p:nvSpPr>
        <p:spPr bwMode="auto">
          <a:xfrm>
            <a:off x="168275" y="5418138"/>
            <a:ext cx="1482725" cy="338137"/>
          </a:xfrm>
          <a:prstGeom prst="rect">
            <a:avLst/>
          </a:prstGeom>
          <a:noFill/>
          <a:ln w="9525">
            <a:noFill/>
            <a:miter lim="800000"/>
            <a:headEnd/>
            <a:tailEnd/>
          </a:ln>
        </p:spPr>
        <p:txBody>
          <a:bodyPr wrap="none">
            <a:spAutoFit/>
          </a:bodyPr>
          <a:lstStyle/>
          <a:p>
            <a:r>
              <a:rPr lang="en-US" sz="1600"/>
              <a:t>NYHA Class II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hape 27"/>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pPr>
            <a:fld id="{86CB4B4D-7CA3-9044-876B-883B54F8677D}" type="slidenum">
              <a:rPr sz="1400"/>
              <a:pPr lvl="0">
                <a:defRPr sz="1800"/>
              </a:pPr>
              <a:t>9</a:t>
            </a:fld>
            <a:endParaRPr sz="1400"/>
          </a:p>
        </p:txBody>
      </p:sp>
      <p:pic>
        <p:nvPicPr>
          <p:cNvPr id="28" name="IMG_1619.jpeg"/>
          <p:cNvPicPr/>
          <p:nvPr/>
        </p:nvPicPr>
        <p:blipFill>
          <a:blip r:embed="rId2" cstate="print">
            <a:extLst/>
          </a:blip>
          <a:stretch>
            <a:fillRect/>
          </a:stretch>
        </p:blipFill>
        <p:spPr>
          <a:xfrm>
            <a:off x="1354222" y="152024"/>
            <a:ext cx="6053233" cy="5538396"/>
          </a:xfrm>
          <a:prstGeom prst="rect">
            <a:avLst/>
          </a:prstGeom>
          <a:ln w="12700">
            <a:miter lim="400000"/>
          </a:ln>
        </p:spPr>
      </p:pic>
    </p:spTree>
  </p:cSld>
  <p:clrMapOvr>
    <a:masterClrMapping/>
  </p:clrMapOvr>
  <p:transition spd="med"/>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487363" y="457200"/>
            <a:ext cx="8229600" cy="1143000"/>
          </a:xfrm>
        </p:spPr>
        <p:txBody>
          <a:bodyPr/>
          <a:lstStyle/>
          <a:p>
            <a:r>
              <a:rPr lang="en-US" sz="4000" b="1" smtClean="0">
                <a:solidFill>
                  <a:schemeClr val="accent2"/>
                </a:solidFill>
                <a:latin typeface="Garamond" pitchFamily="18" charset="0"/>
                <a:ea typeface="ＭＳ Ｐゴシック" pitchFamily="34" charset="-128"/>
              </a:rPr>
              <a:t>Device Therapy for Stage C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(cont.)</a:t>
            </a:r>
            <a:endParaRPr lang="en-US" sz="4000" smtClean="0">
              <a:ea typeface="ＭＳ Ｐゴシック" pitchFamily="34" charset="-128"/>
            </a:endParaRPr>
          </a:p>
        </p:txBody>
      </p:sp>
      <p:sp>
        <p:nvSpPr>
          <p:cNvPr id="79875" name="Content Placeholder 2"/>
          <p:cNvSpPr>
            <a:spLocks noGrp="1"/>
          </p:cNvSpPr>
          <p:nvPr>
            <p:ph idx="1"/>
          </p:nvPr>
        </p:nvSpPr>
        <p:spPr>
          <a:xfrm>
            <a:off x="2057400" y="1839913"/>
            <a:ext cx="6781800" cy="3621087"/>
          </a:xfrm>
        </p:spPr>
        <p:txBody>
          <a:bodyPr/>
          <a:lstStyle/>
          <a:p>
            <a:pPr marL="0" indent="0">
              <a:buFontTx/>
              <a:buNone/>
            </a:pPr>
            <a:r>
              <a:rPr lang="en-US" sz="2000" smtClean="0">
                <a:ea typeface="ＭＳ Ｐゴシック" pitchFamily="34" charset="-128"/>
              </a:rPr>
              <a:t>ICD therapy is recommended for primary prevention of SCD to reduce total mortality in selected patients at least 40 days post-MI with LVEF less than or equal to 30%, and NYHA class I symptoms while receiving GDMT, who have reasonable expectation of meaningful survival for more than 1 year.</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CRT can be useful for patients who have LVEF of 35% or less, sinus rhythm, a non-LBBB pattern with a QRS duration of 150 ms or greater, and NYHA class III/ambulatory class IV symptoms on GDMT.</a:t>
            </a:r>
            <a:endParaRPr lang="en-US" sz="1800" smtClean="0">
              <a:ea typeface="ＭＳ Ｐゴシック" pitchFamily="34" charset="-128"/>
            </a:endParaRPr>
          </a:p>
          <a:p>
            <a:pPr marL="0" indent="0">
              <a:buFontTx/>
              <a:buNone/>
            </a:pPr>
            <a:endParaRPr lang="en-US" sz="1800" smtClean="0">
              <a:ea typeface="ＭＳ Ｐゴシック" pitchFamily="34" charset="-128"/>
            </a:endParaRPr>
          </a:p>
        </p:txBody>
      </p:sp>
      <p:grpSp>
        <p:nvGrpSpPr>
          <p:cNvPr id="2" name="Group 3"/>
          <p:cNvGrpSpPr>
            <a:grpSpLocks/>
          </p:cNvGrpSpPr>
          <p:nvPr/>
        </p:nvGrpSpPr>
        <p:grpSpPr bwMode="auto">
          <a:xfrm>
            <a:off x="396875" y="1905000"/>
            <a:ext cx="1216025" cy="942975"/>
            <a:chOff x="3810000" y="1524000"/>
            <a:chExt cx="1216025" cy="942975"/>
          </a:xfrm>
        </p:grpSpPr>
        <p:grpSp>
          <p:nvGrpSpPr>
            <p:cNvPr id="3" name="Group 95"/>
            <p:cNvGrpSpPr>
              <a:grpSpLocks/>
            </p:cNvGrpSpPr>
            <p:nvPr/>
          </p:nvGrpSpPr>
          <p:grpSpPr bwMode="auto">
            <a:xfrm>
              <a:off x="3810000" y="1524000"/>
              <a:ext cx="1216025" cy="942975"/>
              <a:chOff x="3986" y="942"/>
              <a:chExt cx="766" cy="594"/>
            </a:xfrm>
          </p:grpSpPr>
          <p:sp>
            <p:nvSpPr>
              <p:cNvPr id="79889"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9890"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9891"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9892"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9893"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79894"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79895"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79896"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79888" name="WordArt 622"/>
            <p:cNvSpPr>
              <a:spLocks noChangeArrowheads="1" noChangeShapeType="1" noTextEdit="1"/>
            </p:cNvSpPr>
            <p:nvPr/>
          </p:nvSpPr>
          <p:spPr bwMode="auto">
            <a:xfrm>
              <a:off x="3886200" y="1905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4"/>
          <p:cNvGrpSpPr>
            <a:grpSpLocks/>
          </p:cNvGrpSpPr>
          <p:nvPr/>
        </p:nvGrpSpPr>
        <p:grpSpPr bwMode="auto">
          <a:xfrm>
            <a:off x="422275" y="4114800"/>
            <a:ext cx="1216025" cy="942975"/>
            <a:chOff x="1143000" y="2667000"/>
            <a:chExt cx="1216025" cy="942975"/>
          </a:xfrm>
        </p:grpSpPr>
        <p:sp>
          <p:nvSpPr>
            <p:cNvPr id="79878" name="Rectangle 278"/>
            <p:cNvSpPr>
              <a:spLocks noChangeArrowheads="1"/>
            </p:cNvSpPr>
            <p:nvPr/>
          </p:nvSpPr>
          <p:spPr bwMode="auto">
            <a:xfrm>
              <a:off x="1143000" y="2943225"/>
              <a:ext cx="301625" cy="66675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9879" name="Rectangle 278"/>
            <p:cNvSpPr>
              <a:spLocks noChangeArrowheads="1"/>
            </p:cNvSpPr>
            <p:nvPr/>
          </p:nvSpPr>
          <p:spPr bwMode="auto">
            <a:xfrm>
              <a:off x="1752600" y="2943225"/>
              <a:ext cx="301625" cy="66675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9880" name="Rectangle 278"/>
            <p:cNvSpPr>
              <a:spLocks noChangeArrowheads="1"/>
            </p:cNvSpPr>
            <p:nvPr/>
          </p:nvSpPr>
          <p:spPr bwMode="auto">
            <a:xfrm>
              <a:off x="1447800" y="2943225"/>
              <a:ext cx="301625" cy="66675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9881" name="Rectangle 278"/>
            <p:cNvSpPr>
              <a:spLocks noChangeArrowheads="1"/>
            </p:cNvSpPr>
            <p:nvPr/>
          </p:nvSpPr>
          <p:spPr bwMode="auto">
            <a:xfrm>
              <a:off x="2057400" y="2943225"/>
              <a:ext cx="301625" cy="66675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79882" name="Rectangle 291"/>
            <p:cNvSpPr>
              <a:spLocks noChangeArrowheads="1"/>
            </p:cNvSpPr>
            <p:nvPr/>
          </p:nvSpPr>
          <p:spPr bwMode="auto">
            <a:xfrm>
              <a:off x="1270000" y="2667000"/>
              <a:ext cx="63500" cy="274638"/>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79883" name="Rectangle 292"/>
            <p:cNvSpPr>
              <a:spLocks noChangeArrowheads="1"/>
            </p:cNvSpPr>
            <p:nvPr/>
          </p:nvSpPr>
          <p:spPr bwMode="auto">
            <a:xfrm>
              <a:off x="1447800" y="2668588"/>
              <a:ext cx="254000" cy="274638"/>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79884" name="Rectangle 293"/>
            <p:cNvSpPr>
              <a:spLocks noChangeArrowheads="1"/>
            </p:cNvSpPr>
            <p:nvPr/>
          </p:nvSpPr>
          <p:spPr bwMode="auto">
            <a:xfrm>
              <a:off x="1752600" y="2668588"/>
              <a:ext cx="266700" cy="274638"/>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79885" name="Rectangle 294"/>
            <p:cNvSpPr>
              <a:spLocks noChangeArrowheads="1"/>
            </p:cNvSpPr>
            <p:nvPr/>
          </p:nvSpPr>
          <p:spPr bwMode="auto">
            <a:xfrm>
              <a:off x="2095500" y="2668588"/>
              <a:ext cx="190500" cy="274638"/>
            </a:xfrm>
            <a:prstGeom prst="rect">
              <a:avLst/>
            </a:prstGeom>
            <a:noFill/>
            <a:ln w="9525">
              <a:noFill/>
              <a:miter lim="800000"/>
              <a:headEnd/>
              <a:tailEnd/>
            </a:ln>
          </p:spPr>
          <p:txBody>
            <a:bodyPr wrap="none" lIns="0" tIns="0" rIns="0" bIns="0">
              <a:spAutoFit/>
            </a:bodyPr>
            <a:lstStyle/>
            <a:p>
              <a:r>
                <a:rPr lang="en-US" b="1"/>
                <a:t>III</a:t>
              </a:r>
              <a:endParaRPr lang="en-US"/>
            </a:p>
          </p:txBody>
        </p:sp>
        <p:sp>
          <p:nvSpPr>
            <p:cNvPr id="79886" name="WordArt 949"/>
            <p:cNvSpPr>
              <a:spLocks noChangeArrowheads="1" noChangeShapeType="1" noTextEdit="1"/>
            </p:cNvSpPr>
            <p:nvPr/>
          </p:nvSpPr>
          <p:spPr bwMode="auto">
            <a:xfrm>
              <a:off x="1524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A</a:t>
              </a:r>
            </a:p>
          </p:txBody>
        </p:sp>
      </p:gr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487363" y="457200"/>
            <a:ext cx="8229600" cy="1143000"/>
          </a:xfrm>
        </p:spPr>
        <p:txBody>
          <a:bodyPr/>
          <a:lstStyle/>
          <a:p>
            <a:r>
              <a:rPr lang="en-US" sz="4000" b="1" smtClean="0">
                <a:solidFill>
                  <a:schemeClr val="accent2"/>
                </a:solidFill>
                <a:latin typeface="Garamond" pitchFamily="18" charset="0"/>
                <a:ea typeface="ＭＳ Ｐゴシック" pitchFamily="34" charset="-128"/>
              </a:rPr>
              <a:t>Device Therapy for Stage C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(cont.)</a:t>
            </a:r>
            <a:endParaRPr lang="en-US" sz="4000" smtClean="0">
              <a:ea typeface="ＭＳ Ｐゴシック" pitchFamily="34" charset="-128"/>
            </a:endParaRPr>
          </a:p>
        </p:txBody>
      </p:sp>
      <p:sp>
        <p:nvSpPr>
          <p:cNvPr id="80899" name="Content Placeholder 2"/>
          <p:cNvSpPr>
            <a:spLocks noGrp="1"/>
          </p:cNvSpPr>
          <p:nvPr>
            <p:ph idx="1"/>
          </p:nvPr>
        </p:nvSpPr>
        <p:spPr>
          <a:xfrm>
            <a:off x="2057400" y="1839913"/>
            <a:ext cx="6781800" cy="3621087"/>
          </a:xfrm>
        </p:spPr>
        <p:txBody>
          <a:bodyPr/>
          <a:lstStyle/>
          <a:p>
            <a:pPr marL="0" indent="0">
              <a:buFontTx/>
              <a:buNone/>
            </a:pPr>
            <a:r>
              <a:rPr lang="en-US" sz="2000" smtClean="0">
                <a:ea typeface="ＭＳ Ｐゴシック" pitchFamily="34" charset="-128"/>
              </a:rPr>
              <a:t>CRT can be useful for patients who have LVEF of 35% or less, sinus rhythm, LBBB with a QRS duration of 120 to 149 ms, and NYHA class II, III, or ambulatory IV symptoms on GDMT.</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CRT can be useful in patients with AF and LVEF of 35% or less on GDMT if a) the patient requires ventricular pacing or otherwise meets CRT criteria and b) atrioventricular nodal ablation or pharmacological rate control will allow near 100% ventricular pacing with CRT.</a:t>
            </a:r>
            <a:endParaRPr lang="en-US" sz="1800" smtClean="0">
              <a:ea typeface="ＭＳ Ｐゴシック" pitchFamily="34" charset="-128"/>
            </a:endParaRPr>
          </a:p>
        </p:txBody>
      </p:sp>
      <p:grpSp>
        <p:nvGrpSpPr>
          <p:cNvPr id="2" name="Group 8"/>
          <p:cNvGrpSpPr>
            <a:grpSpLocks/>
          </p:cNvGrpSpPr>
          <p:nvPr/>
        </p:nvGrpSpPr>
        <p:grpSpPr bwMode="auto">
          <a:xfrm>
            <a:off x="476250" y="1914525"/>
            <a:ext cx="1216025" cy="942975"/>
            <a:chOff x="3810000" y="2667000"/>
            <a:chExt cx="1216025" cy="942975"/>
          </a:xfrm>
        </p:grpSpPr>
        <p:grpSp>
          <p:nvGrpSpPr>
            <p:cNvPr id="3" name="Group 95"/>
            <p:cNvGrpSpPr>
              <a:grpSpLocks/>
            </p:cNvGrpSpPr>
            <p:nvPr/>
          </p:nvGrpSpPr>
          <p:grpSpPr bwMode="auto">
            <a:xfrm>
              <a:off x="3810000" y="2667000"/>
              <a:ext cx="1216025" cy="942975"/>
              <a:chOff x="3986" y="942"/>
              <a:chExt cx="766" cy="594"/>
            </a:xfrm>
          </p:grpSpPr>
          <p:sp>
            <p:nvSpPr>
              <p:cNvPr id="8091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091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091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091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091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8091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8092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8092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80913"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8"/>
          <p:cNvGrpSpPr>
            <a:grpSpLocks/>
          </p:cNvGrpSpPr>
          <p:nvPr/>
        </p:nvGrpSpPr>
        <p:grpSpPr bwMode="auto">
          <a:xfrm>
            <a:off x="477838" y="3571875"/>
            <a:ext cx="1216025" cy="942975"/>
            <a:chOff x="3810000" y="2667000"/>
            <a:chExt cx="1216025" cy="942975"/>
          </a:xfrm>
        </p:grpSpPr>
        <p:grpSp>
          <p:nvGrpSpPr>
            <p:cNvPr id="5" name="Group 95"/>
            <p:cNvGrpSpPr>
              <a:grpSpLocks/>
            </p:cNvGrpSpPr>
            <p:nvPr/>
          </p:nvGrpSpPr>
          <p:grpSpPr bwMode="auto">
            <a:xfrm>
              <a:off x="3810000" y="2667000"/>
              <a:ext cx="1216025" cy="942975"/>
              <a:chOff x="3986" y="942"/>
              <a:chExt cx="766" cy="594"/>
            </a:xfrm>
          </p:grpSpPr>
          <p:sp>
            <p:nvSpPr>
              <p:cNvPr id="80904"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0905"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0906"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0907"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0908"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80909"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80910"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80911"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80903" name="WordArt 622"/>
            <p:cNvSpPr>
              <a:spLocks noChangeArrowheads="1" noChangeShapeType="1" noTextEdit="1"/>
            </p:cNvSpPr>
            <p:nvPr/>
          </p:nvSpPr>
          <p:spPr bwMode="auto">
            <a:xfrm>
              <a:off x="4191000" y="3048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a:xfrm>
            <a:off x="487363" y="457200"/>
            <a:ext cx="8229600" cy="1143000"/>
          </a:xfrm>
        </p:spPr>
        <p:txBody>
          <a:bodyPr/>
          <a:lstStyle/>
          <a:p>
            <a:r>
              <a:rPr lang="en-US" sz="4000" b="1" smtClean="0">
                <a:solidFill>
                  <a:schemeClr val="accent2"/>
                </a:solidFill>
                <a:latin typeface="Garamond" pitchFamily="18" charset="0"/>
                <a:ea typeface="ＭＳ Ｐゴシック" pitchFamily="34" charset="-128"/>
              </a:rPr>
              <a:t>Device Therapy for Stage C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(cont.)</a:t>
            </a:r>
            <a:endParaRPr lang="en-US" sz="4000" smtClean="0">
              <a:ea typeface="ＭＳ Ｐゴシック" pitchFamily="34" charset="-128"/>
            </a:endParaRPr>
          </a:p>
        </p:txBody>
      </p:sp>
      <p:sp>
        <p:nvSpPr>
          <p:cNvPr id="81923" name="Content Placeholder 2"/>
          <p:cNvSpPr>
            <a:spLocks noGrp="1"/>
          </p:cNvSpPr>
          <p:nvPr>
            <p:ph idx="1"/>
          </p:nvPr>
        </p:nvSpPr>
        <p:spPr>
          <a:xfrm>
            <a:off x="2057400" y="1839913"/>
            <a:ext cx="6781800" cy="3621087"/>
          </a:xfrm>
        </p:spPr>
        <p:txBody>
          <a:bodyPr/>
          <a:lstStyle/>
          <a:p>
            <a:pPr marL="0" indent="0">
              <a:buFontTx/>
              <a:buNone/>
            </a:pPr>
            <a:r>
              <a:rPr lang="en-US" sz="2000" smtClean="0">
                <a:ea typeface="ＭＳ Ｐゴシック" pitchFamily="34" charset="-128"/>
              </a:rPr>
              <a:t>CRT can be useful for patients on GDMT who have LVEF of 35% or less, and are undergoing placement of a new or replacement device placement with anticipated requirement for significant (&gt;40%) ventricular pacing.</a:t>
            </a:r>
          </a:p>
          <a:p>
            <a:pPr marL="0" indent="0">
              <a:buFontTx/>
              <a:buNone/>
            </a:pPr>
            <a:endParaRPr lang="en-US" sz="1800" smtClean="0">
              <a:ea typeface="ＭＳ Ｐゴシック" pitchFamily="34" charset="-128"/>
            </a:endParaRPr>
          </a:p>
          <a:p>
            <a:pPr marL="0" indent="0">
              <a:buFontTx/>
              <a:buNone/>
            </a:pPr>
            <a:endParaRPr lang="en-US" sz="1800" smtClean="0">
              <a:ea typeface="ＭＳ Ｐゴシック" pitchFamily="34" charset="-128"/>
            </a:endParaRPr>
          </a:p>
          <a:p>
            <a:pPr marL="0" indent="0">
              <a:buFontTx/>
              <a:buNone/>
            </a:pPr>
            <a:r>
              <a:rPr lang="en-US" sz="2000" smtClean="0">
                <a:ea typeface="ＭＳ Ｐゴシック" pitchFamily="34" charset="-128"/>
              </a:rPr>
              <a:t>The usefulness of implantation of an ICD is of uncertain benefit to prolong meaningful survival in patients with a high risk of nonsudden death as predicted by frequent hospitalizations, advanced frailty, or comorbidities such as systemic malignancy or severe renal dysfunction.</a:t>
            </a:r>
          </a:p>
          <a:p>
            <a:pPr marL="0" indent="0">
              <a:buFontTx/>
              <a:buNone/>
            </a:pPr>
            <a:endParaRPr lang="en-US" sz="1800" smtClean="0">
              <a:ea typeface="ＭＳ Ｐゴシック" pitchFamily="34" charset="-128"/>
            </a:endParaRPr>
          </a:p>
        </p:txBody>
      </p:sp>
      <p:grpSp>
        <p:nvGrpSpPr>
          <p:cNvPr id="2" name="Group 9"/>
          <p:cNvGrpSpPr>
            <a:grpSpLocks/>
          </p:cNvGrpSpPr>
          <p:nvPr/>
        </p:nvGrpSpPr>
        <p:grpSpPr bwMode="auto">
          <a:xfrm>
            <a:off x="533400" y="1884363"/>
            <a:ext cx="1216025" cy="942975"/>
            <a:chOff x="6705600" y="2667000"/>
            <a:chExt cx="1216025" cy="942975"/>
          </a:xfrm>
        </p:grpSpPr>
        <p:grpSp>
          <p:nvGrpSpPr>
            <p:cNvPr id="3" name="Group 95"/>
            <p:cNvGrpSpPr>
              <a:grpSpLocks/>
            </p:cNvGrpSpPr>
            <p:nvPr/>
          </p:nvGrpSpPr>
          <p:grpSpPr bwMode="auto">
            <a:xfrm>
              <a:off x="6705600" y="2667000"/>
              <a:ext cx="1216025" cy="942975"/>
              <a:chOff x="3986" y="942"/>
              <a:chExt cx="766" cy="594"/>
            </a:xfrm>
          </p:grpSpPr>
          <p:sp>
            <p:nvSpPr>
              <p:cNvPr id="8193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193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194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194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1942"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81943"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81944"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81945"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81937" name="Freeform 289"/>
            <p:cNvSpPr>
              <a:spLocks/>
            </p:cNvSpPr>
            <p:nvPr/>
          </p:nvSpPr>
          <p:spPr bwMode="auto">
            <a:xfrm>
              <a:off x="7086600" y="3048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grpSp>
        <p:nvGrpSpPr>
          <p:cNvPr id="4" name="Group 7"/>
          <p:cNvGrpSpPr>
            <a:grpSpLocks/>
          </p:cNvGrpSpPr>
          <p:nvPr/>
        </p:nvGrpSpPr>
        <p:grpSpPr bwMode="auto">
          <a:xfrm>
            <a:off x="546100" y="3811588"/>
            <a:ext cx="1216025" cy="942975"/>
            <a:chOff x="3810000" y="3810000"/>
            <a:chExt cx="1216025" cy="942975"/>
          </a:xfrm>
        </p:grpSpPr>
        <p:grpSp>
          <p:nvGrpSpPr>
            <p:cNvPr id="5" name="Group 95"/>
            <p:cNvGrpSpPr>
              <a:grpSpLocks/>
            </p:cNvGrpSpPr>
            <p:nvPr/>
          </p:nvGrpSpPr>
          <p:grpSpPr bwMode="auto">
            <a:xfrm>
              <a:off x="3810000" y="3810000"/>
              <a:ext cx="1216025" cy="942975"/>
              <a:chOff x="3986" y="942"/>
              <a:chExt cx="766" cy="594"/>
            </a:xfrm>
          </p:grpSpPr>
          <p:sp>
            <p:nvSpPr>
              <p:cNvPr id="8192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192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193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193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1932"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81933"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81934"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81935"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81927" name="WordArt 622"/>
            <p:cNvSpPr>
              <a:spLocks noChangeArrowheads="1" noChangeShapeType="1" noTextEdit="1"/>
            </p:cNvSpPr>
            <p:nvPr/>
          </p:nvSpPr>
          <p:spPr bwMode="auto">
            <a:xfrm>
              <a:off x="4495800" y="4191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87363" y="457200"/>
            <a:ext cx="8229600" cy="1143000"/>
          </a:xfrm>
        </p:spPr>
        <p:txBody>
          <a:bodyPr/>
          <a:lstStyle/>
          <a:p>
            <a:r>
              <a:rPr lang="en-US" sz="4000" b="1" smtClean="0">
                <a:solidFill>
                  <a:schemeClr val="accent2"/>
                </a:solidFill>
                <a:latin typeface="Garamond" pitchFamily="18" charset="0"/>
                <a:ea typeface="ＭＳ Ｐゴシック" pitchFamily="34" charset="-128"/>
              </a:rPr>
              <a:t>Device Therapy for Stage C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(cont.)</a:t>
            </a:r>
            <a:endParaRPr lang="en-US" sz="4000" smtClean="0">
              <a:ea typeface="ＭＳ Ｐゴシック" pitchFamily="34" charset="-128"/>
            </a:endParaRPr>
          </a:p>
        </p:txBody>
      </p:sp>
      <p:sp>
        <p:nvSpPr>
          <p:cNvPr id="82947" name="Content Placeholder 2"/>
          <p:cNvSpPr>
            <a:spLocks noGrp="1"/>
          </p:cNvSpPr>
          <p:nvPr>
            <p:ph idx="1"/>
          </p:nvPr>
        </p:nvSpPr>
        <p:spPr>
          <a:xfrm>
            <a:off x="2057400" y="1839913"/>
            <a:ext cx="6781800" cy="3621087"/>
          </a:xfrm>
        </p:spPr>
        <p:txBody>
          <a:bodyPr/>
          <a:lstStyle/>
          <a:p>
            <a:pPr marL="0" indent="0">
              <a:buFontTx/>
              <a:buNone/>
            </a:pPr>
            <a:r>
              <a:rPr lang="en-US" sz="2000" smtClean="0">
                <a:ea typeface="ＭＳ Ｐゴシック" pitchFamily="34" charset="-128"/>
              </a:rPr>
              <a:t>CRT may be considered for patients who have LVEF of 35% or less , sinus rhythm, a non-LBBB pattern with a QRS duration of 150 ms or greater, and NYHA class II symptoms on GDMT.</a:t>
            </a: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CRT may be considered for patients who have LVEF of 30% or less, ischemic etiology of HF, sinus rhythm, LBBB with a QRS duration of 150 ms or greater, and NYHA class I symptoms on GDMT.</a:t>
            </a:r>
            <a:endParaRPr lang="en-US" sz="1800" smtClean="0">
              <a:ea typeface="ＭＳ Ｐゴシック" pitchFamily="34" charset="-128"/>
            </a:endParaRPr>
          </a:p>
        </p:txBody>
      </p:sp>
      <p:grpSp>
        <p:nvGrpSpPr>
          <p:cNvPr id="2" name="Group 7"/>
          <p:cNvGrpSpPr>
            <a:grpSpLocks/>
          </p:cNvGrpSpPr>
          <p:nvPr/>
        </p:nvGrpSpPr>
        <p:grpSpPr bwMode="auto">
          <a:xfrm>
            <a:off x="381000" y="1905000"/>
            <a:ext cx="1216025" cy="942975"/>
            <a:chOff x="3810000" y="3810000"/>
            <a:chExt cx="1216025" cy="942975"/>
          </a:xfrm>
        </p:grpSpPr>
        <p:grpSp>
          <p:nvGrpSpPr>
            <p:cNvPr id="3" name="Group 95"/>
            <p:cNvGrpSpPr>
              <a:grpSpLocks/>
            </p:cNvGrpSpPr>
            <p:nvPr/>
          </p:nvGrpSpPr>
          <p:grpSpPr bwMode="auto">
            <a:xfrm>
              <a:off x="3810000" y="3810000"/>
              <a:ext cx="1216025" cy="942975"/>
              <a:chOff x="3986" y="942"/>
              <a:chExt cx="766" cy="594"/>
            </a:xfrm>
          </p:grpSpPr>
          <p:sp>
            <p:nvSpPr>
              <p:cNvPr id="8296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296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296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296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2966"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82967"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82968"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82969"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82961" name="WordArt 622"/>
            <p:cNvSpPr>
              <a:spLocks noChangeArrowheads="1" noChangeShapeType="1" noTextEdit="1"/>
            </p:cNvSpPr>
            <p:nvPr/>
          </p:nvSpPr>
          <p:spPr bwMode="auto">
            <a:xfrm>
              <a:off x="4495800" y="4191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10"/>
          <p:cNvGrpSpPr>
            <a:grpSpLocks/>
          </p:cNvGrpSpPr>
          <p:nvPr/>
        </p:nvGrpSpPr>
        <p:grpSpPr bwMode="auto">
          <a:xfrm>
            <a:off x="379413" y="3546475"/>
            <a:ext cx="1216025" cy="942975"/>
            <a:chOff x="6705600" y="3810000"/>
            <a:chExt cx="1216025" cy="942975"/>
          </a:xfrm>
        </p:grpSpPr>
        <p:grpSp>
          <p:nvGrpSpPr>
            <p:cNvPr id="5" name="Group 95"/>
            <p:cNvGrpSpPr>
              <a:grpSpLocks/>
            </p:cNvGrpSpPr>
            <p:nvPr/>
          </p:nvGrpSpPr>
          <p:grpSpPr bwMode="auto">
            <a:xfrm>
              <a:off x="6705600" y="3810000"/>
              <a:ext cx="1216025" cy="942975"/>
              <a:chOff x="3986" y="942"/>
              <a:chExt cx="766" cy="594"/>
            </a:xfrm>
          </p:grpSpPr>
          <p:sp>
            <p:nvSpPr>
              <p:cNvPr id="82952"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2953"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2954"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2955"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2956"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82957"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82958"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82959"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82951" name="Freeform 289"/>
            <p:cNvSpPr>
              <a:spLocks/>
            </p:cNvSpPr>
            <p:nvPr/>
          </p:nvSpPr>
          <p:spPr bwMode="auto">
            <a:xfrm>
              <a:off x="7391400" y="4191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87363" y="457200"/>
            <a:ext cx="8229600" cy="1143000"/>
          </a:xfrm>
        </p:spPr>
        <p:txBody>
          <a:bodyPr/>
          <a:lstStyle/>
          <a:p>
            <a:r>
              <a:rPr lang="en-US" sz="4000" b="1" smtClean="0">
                <a:solidFill>
                  <a:schemeClr val="accent2"/>
                </a:solidFill>
                <a:latin typeface="Garamond" pitchFamily="18" charset="0"/>
                <a:ea typeface="ＭＳ Ｐゴシック" pitchFamily="34" charset="-128"/>
              </a:rPr>
              <a:t>Device Therapy for Stage C HF</a:t>
            </a:r>
            <a:r>
              <a:rPr lang="en-US" sz="4000" b="1" i="1" smtClean="0">
                <a:solidFill>
                  <a:schemeClr val="accent2"/>
                </a:solidFill>
                <a:latin typeface="Garamond" pitchFamily="18" charset="0"/>
                <a:ea typeface="ＭＳ Ｐゴシック" pitchFamily="34" charset="-128"/>
              </a:rPr>
              <a:t>r</a:t>
            </a:r>
            <a:r>
              <a:rPr lang="en-US" sz="4000" b="1" smtClean="0">
                <a:solidFill>
                  <a:schemeClr val="accent2"/>
                </a:solidFill>
                <a:latin typeface="Garamond" pitchFamily="18" charset="0"/>
                <a:ea typeface="ＭＳ Ｐゴシック" pitchFamily="34" charset="-128"/>
              </a:rPr>
              <a:t>EF (cont.)</a:t>
            </a:r>
            <a:endParaRPr lang="en-US" sz="4000" smtClean="0">
              <a:ea typeface="ＭＳ Ｐゴシック" pitchFamily="34" charset="-128"/>
            </a:endParaRPr>
          </a:p>
        </p:txBody>
      </p:sp>
      <p:sp>
        <p:nvSpPr>
          <p:cNvPr id="83971" name="Content Placeholder 2"/>
          <p:cNvSpPr>
            <a:spLocks noGrp="1"/>
          </p:cNvSpPr>
          <p:nvPr>
            <p:ph idx="1"/>
          </p:nvPr>
        </p:nvSpPr>
        <p:spPr>
          <a:xfrm>
            <a:off x="2057400" y="1839913"/>
            <a:ext cx="6781800" cy="3621087"/>
          </a:xfrm>
        </p:spPr>
        <p:txBody>
          <a:bodyPr/>
          <a:lstStyle/>
          <a:p>
            <a:pPr marL="0" indent="0">
              <a:buFontTx/>
              <a:buNone/>
            </a:pPr>
            <a:r>
              <a:rPr lang="en-US" sz="2000" smtClean="0">
                <a:ea typeface="ＭＳ Ｐゴシック" pitchFamily="34" charset="-128"/>
              </a:rPr>
              <a:t>CRT is </a:t>
            </a:r>
            <a:r>
              <a:rPr lang="en-US" sz="2000" smtClean="0">
                <a:solidFill>
                  <a:srgbClr val="FF0000"/>
                </a:solidFill>
                <a:ea typeface="ＭＳ Ｐゴシック" pitchFamily="34" charset="-128"/>
              </a:rPr>
              <a:t>not recommended </a:t>
            </a:r>
            <a:r>
              <a:rPr lang="en-US" sz="2000" smtClean="0">
                <a:ea typeface="ＭＳ Ｐゴシック" pitchFamily="34" charset="-128"/>
              </a:rPr>
              <a:t>for patients with NYHA class I or II symptoms and non-LBBB pattern with a QRS duration of less than 150 ms.</a:t>
            </a:r>
          </a:p>
          <a:p>
            <a:pPr marL="0" indent="0">
              <a:buFontTx/>
              <a:buNone/>
            </a:pPr>
            <a:endParaRPr lang="en-US" sz="2000" smtClean="0">
              <a:ea typeface="ＭＳ Ｐゴシック" pitchFamily="34" charset="-128"/>
            </a:endParaRPr>
          </a:p>
          <a:p>
            <a:pPr marL="0" indent="0">
              <a:buFontTx/>
              <a:buNone/>
            </a:pPr>
            <a:endParaRPr lang="en-US" sz="2000" smtClean="0">
              <a:ea typeface="ＭＳ Ｐゴシック" pitchFamily="34" charset="-128"/>
            </a:endParaRPr>
          </a:p>
          <a:p>
            <a:pPr marL="0" indent="0">
              <a:buFontTx/>
              <a:buNone/>
            </a:pPr>
            <a:r>
              <a:rPr lang="en-US" sz="2000" smtClean="0">
                <a:ea typeface="ＭＳ Ｐゴシック" pitchFamily="34" charset="-128"/>
              </a:rPr>
              <a:t>CRT is </a:t>
            </a:r>
            <a:r>
              <a:rPr lang="en-US" sz="2000" smtClean="0">
                <a:solidFill>
                  <a:srgbClr val="FF0000"/>
                </a:solidFill>
                <a:ea typeface="ＭＳ Ｐゴシック" pitchFamily="34" charset="-128"/>
              </a:rPr>
              <a:t>not indicated </a:t>
            </a:r>
            <a:r>
              <a:rPr lang="en-US" sz="2000" smtClean="0">
                <a:ea typeface="ＭＳ Ｐゴシック" pitchFamily="34" charset="-128"/>
              </a:rPr>
              <a:t>for patients whose comorbidities and/or frailty limit survival with good functional capacity to less than 1 year.</a:t>
            </a:r>
          </a:p>
        </p:txBody>
      </p:sp>
      <p:grpSp>
        <p:nvGrpSpPr>
          <p:cNvPr id="2" name="Group 6"/>
          <p:cNvGrpSpPr>
            <a:grpSpLocks/>
          </p:cNvGrpSpPr>
          <p:nvPr/>
        </p:nvGrpSpPr>
        <p:grpSpPr bwMode="auto">
          <a:xfrm>
            <a:off x="381000" y="1884363"/>
            <a:ext cx="1216025" cy="942975"/>
            <a:chOff x="3810000" y="4953000"/>
            <a:chExt cx="1216025" cy="942975"/>
          </a:xfrm>
        </p:grpSpPr>
        <p:grpSp>
          <p:nvGrpSpPr>
            <p:cNvPr id="3" name="Group 95"/>
            <p:cNvGrpSpPr>
              <a:grpSpLocks/>
            </p:cNvGrpSpPr>
            <p:nvPr/>
          </p:nvGrpSpPr>
          <p:grpSpPr bwMode="auto">
            <a:xfrm>
              <a:off x="3810000" y="4953000"/>
              <a:ext cx="1216025" cy="942975"/>
              <a:chOff x="3986" y="942"/>
              <a:chExt cx="766" cy="594"/>
            </a:xfrm>
          </p:grpSpPr>
          <p:sp>
            <p:nvSpPr>
              <p:cNvPr id="8398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398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399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399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3992"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83993"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83994"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83995"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83987" name="WordArt 622"/>
            <p:cNvSpPr>
              <a:spLocks noChangeArrowheads="1" noChangeShapeType="1" noTextEdit="1"/>
            </p:cNvSpPr>
            <p:nvPr/>
          </p:nvSpPr>
          <p:spPr bwMode="auto">
            <a:xfrm>
              <a:off x="4800600" y="5334000"/>
              <a:ext cx="160338" cy="388938"/>
            </a:xfrm>
            <a:prstGeom prst="rect">
              <a:avLst/>
            </a:prstGeom>
          </p:spPr>
          <p:txBody>
            <a:bodyPr wrap="none" fromWordArt="1">
              <a:prstTxWarp prst="textPlain">
                <a:avLst>
                  <a:gd name="adj" fmla="val 50000"/>
                </a:avLst>
              </a:prstTxWarp>
            </a:bodyPr>
            <a:lstStyle/>
            <a:p>
              <a:pPr algn="ctr"/>
              <a:r>
                <a:rPr lang="en-GB" sz="3600" kern="10">
                  <a:ln w="9525">
                    <a:solidFill>
                      <a:srgbClr val="000000"/>
                    </a:solidFill>
                    <a:round/>
                    <a:headEnd/>
                    <a:tailEnd/>
                  </a:ln>
                  <a:solidFill>
                    <a:srgbClr val="FFFFFF"/>
                  </a:solidFill>
                  <a:latin typeface="Arial Black"/>
                </a:rPr>
                <a:t>B</a:t>
              </a:r>
            </a:p>
          </p:txBody>
        </p:sp>
      </p:grpSp>
      <p:grpSp>
        <p:nvGrpSpPr>
          <p:cNvPr id="4" name="Group 11"/>
          <p:cNvGrpSpPr>
            <a:grpSpLocks/>
          </p:cNvGrpSpPr>
          <p:nvPr/>
        </p:nvGrpSpPr>
        <p:grpSpPr bwMode="auto">
          <a:xfrm>
            <a:off x="384175" y="3552825"/>
            <a:ext cx="1216025" cy="942975"/>
            <a:chOff x="6705600" y="4953000"/>
            <a:chExt cx="1216025" cy="942975"/>
          </a:xfrm>
        </p:grpSpPr>
        <p:grpSp>
          <p:nvGrpSpPr>
            <p:cNvPr id="5" name="Group 95"/>
            <p:cNvGrpSpPr>
              <a:grpSpLocks/>
            </p:cNvGrpSpPr>
            <p:nvPr/>
          </p:nvGrpSpPr>
          <p:grpSpPr bwMode="auto">
            <a:xfrm>
              <a:off x="6705600" y="4953000"/>
              <a:ext cx="1216025" cy="942975"/>
              <a:chOff x="3986" y="942"/>
              <a:chExt cx="766" cy="594"/>
            </a:xfrm>
          </p:grpSpPr>
          <p:sp>
            <p:nvSpPr>
              <p:cNvPr id="83978" name="Rectangle 278"/>
              <p:cNvSpPr>
                <a:spLocks noChangeArrowheads="1"/>
              </p:cNvSpPr>
              <p:nvPr/>
            </p:nvSpPr>
            <p:spPr bwMode="auto">
              <a:xfrm>
                <a:off x="3986" y="1116"/>
                <a:ext cx="190" cy="420"/>
              </a:xfrm>
              <a:prstGeom prst="rect">
                <a:avLst/>
              </a:prstGeom>
              <a:solidFill>
                <a:srgbClr val="57AC69"/>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3979" name="Rectangle 278"/>
              <p:cNvSpPr>
                <a:spLocks noChangeArrowheads="1"/>
              </p:cNvSpPr>
              <p:nvPr/>
            </p:nvSpPr>
            <p:spPr bwMode="auto">
              <a:xfrm>
                <a:off x="4370" y="1116"/>
                <a:ext cx="190" cy="420"/>
              </a:xfrm>
              <a:prstGeom prst="rect">
                <a:avLst/>
              </a:prstGeom>
              <a:solidFill>
                <a:srgbClr val="F7983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3980" name="Rectangle 278"/>
              <p:cNvSpPr>
                <a:spLocks noChangeArrowheads="1"/>
              </p:cNvSpPr>
              <p:nvPr/>
            </p:nvSpPr>
            <p:spPr bwMode="auto">
              <a:xfrm>
                <a:off x="4178" y="1116"/>
                <a:ext cx="190" cy="420"/>
              </a:xfrm>
              <a:prstGeom prst="rect">
                <a:avLst/>
              </a:prstGeom>
              <a:solidFill>
                <a:srgbClr val="FDCC3F"/>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3981" name="Rectangle 278"/>
              <p:cNvSpPr>
                <a:spLocks noChangeArrowheads="1"/>
              </p:cNvSpPr>
              <p:nvPr/>
            </p:nvSpPr>
            <p:spPr bwMode="auto">
              <a:xfrm>
                <a:off x="4562" y="1116"/>
                <a:ext cx="190" cy="420"/>
              </a:xfrm>
              <a:prstGeom prst="rect">
                <a:avLst/>
              </a:prstGeom>
              <a:solidFill>
                <a:srgbClr val="C9382A"/>
              </a:solidFill>
              <a:ln w="19050">
                <a:solidFill>
                  <a:srgbClr val="000000"/>
                </a:solidFill>
                <a:miter lim="800000"/>
                <a:headEnd/>
                <a:tailEnd/>
              </a:ln>
            </p:spPr>
            <p:txBody>
              <a:bodyPr/>
              <a:lstStyle/>
              <a:p>
                <a:pPr>
                  <a:spcBef>
                    <a:spcPct val="20000"/>
                  </a:spcBef>
                </a:pPr>
                <a:endParaRPr lang="en-US" sz="2400">
                  <a:solidFill>
                    <a:schemeClr val="bg1"/>
                  </a:solidFill>
                </a:endParaRPr>
              </a:p>
            </p:txBody>
          </p:sp>
          <p:sp>
            <p:nvSpPr>
              <p:cNvPr id="83982" name="Rectangle 291"/>
              <p:cNvSpPr>
                <a:spLocks noChangeArrowheads="1"/>
              </p:cNvSpPr>
              <p:nvPr/>
            </p:nvSpPr>
            <p:spPr bwMode="auto">
              <a:xfrm>
                <a:off x="4066" y="942"/>
                <a:ext cx="40" cy="173"/>
              </a:xfrm>
              <a:prstGeom prst="rect">
                <a:avLst/>
              </a:prstGeom>
              <a:noFill/>
              <a:ln w="9525">
                <a:noFill/>
                <a:miter lim="800000"/>
                <a:headEnd/>
                <a:tailEnd/>
              </a:ln>
            </p:spPr>
            <p:txBody>
              <a:bodyPr wrap="none" lIns="0" tIns="0" rIns="0" bIns="0">
                <a:spAutoFit/>
              </a:bodyPr>
              <a:lstStyle/>
              <a:p>
                <a:r>
                  <a:rPr lang="en-US" b="1"/>
                  <a:t>I</a:t>
                </a:r>
                <a:endParaRPr lang="en-US"/>
              </a:p>
            </p:txBody>
          </p:sp>
          <p:sp>
            <p:nvSpPr>
              <p:cNvPr id="83983" name="Rectangle 292"/>
              <p:cNvSpPr>
                <a:spLocks noChangeArrowheads="1"/>
              </p:cNvSpPr>
              <p:nvPr/>
            </p:nvSpPr>
            <p:spPr bwMode="auto">
              <a:xfrm>
                <a:off x="4178" y="943"/>
                <a:ext cx="160" cy="173"/>
              </a:xfrm>
              <a:prstGeom prst="rect">
                <a:avLst/>
              </a:prstGeom>
              <a:noFill/>
              <a:ln w="9525">
                <a:noFill/>
                <a:miter lim="800000"/>
                <a:headEnd/>
                <a:tailEnd/>
              </a:ln>
            </p:spPr>
            <p:txBody>
              <a:bodyPr wrap="none" lIns="0" tIns="0" rIns="0" bIns="0">
                <a:spAutoFit/>
              </a:bodyPr>
              <a:lstStyle/>
              <a:p>
                <a:r>
                  <a:rPr lang="en-US" b="1"/>
                  <a:t>IIa</a:t>
                </a:r>
                <a:endParaRPr lang="en-US"/>
              </a:p>
            </p:txBody>
          </p:sp>
          <p:sp>
            <p:nvSpPr>
              <p:cNvPr id="83984" name="Rectangle 293"/>
              <p:cNvSpPr>
                <a:spLocks noChangeArrowheads="1"/>
              </p:cNvSpPr>
              <p:nvPr/>
            </p:nvSpPr>
            <p:spPr bwMode="auto">
              <a:xfrm>
                <a:off x="4370" y="943"/>
                <a:ext cx="168" cy="173"/>
              </a:xfrm>
              <a:prstGeom prst="rect">
                <a:avLst/>
              </a:prstGeom>
              <a:noFill/>
              <a:ln w="9525">
                <a:noFill/>
                <a:miter lim="800000"/>
                <a:headEnd/>
                <a:tailEnd/>
              </a:ln>
            </p:spPr>
            <p:txBody>
              <a:bodyPr wrap="none" lIns="0" tIns="0" rIns="0" bIns="0">
                <a:spAutoFit/>
              </a:bodyPr>
              <a:lstStyle/>
              <a:p>
                <a:r>
                  <a:rPr lang="en-US" b="1"/>
                  <a:t>IIb</a:t>
                </a:r>
                <a:endParaRPr lang="en-US"/>
              </a:p>
            </p:txBody>
          </p:sp>
          <p:sp>
            <p:nvSpPr>
              <p:cNvPr id="83985" name="Rectangle 294"/>
              <p:cNvSpPr>
                <a:spLocks noChangeArrowheads="1"/>
              </p:cNvSpPr>
              <p:nvPr/>
            </p:nvSpPr>
            <p:spPr bwMode="auto">
              <a:xfrm>
                <a:off x="4586" y="943"/>
                <a:ext cx="120" cy="173"/>
              </a:xfrm>
              <a:prstGeom prst="rect">
                <a:avLst/>
              </a:prstGeom>
              <a:noFill/>
              <a:ln w="9525">
                <a:noFill/>
                <a:miter lim="800000"/>
                <a:headEnd/>
                <a:tailEnd/>
              </a:ln>
            </p:spPr>
            <p:txBody>
              <a:bodyPr wrap="none" lIns="0" tIns="0" rIns="0" bIns="0">
                <a:spAutoFit/>
              </a:bodyPr>
              <a:lstStyle/>
              <a:p>
                <a:r>
                  <a:rPr lang="en-US" b="1"/>
                  <a:t>III</a:t>
                </a:r>
                <a:endParaRPr lang="en-US"/>
              </a:p>
            </p:txBody>
          </p:sp>
        </p:grpSp>
        <p:sp>
          <p:nvSpPr>
            <p:cNvPr id="83977" name="Freeform 289"/>
            <p:cNvSpPr>
              <a:spLocks/>
            </p:cNvSpPr>
            <p:nvPr/>
          </p:nvSpPr>
          <p:spPr bwMode="auto">
            <a:xfrm>
              <a:off x="7696200" y="5334000"/>
              <a:ext cx="176213" cy="390525"/>
            </a:xfrm>
            <a:custGeom>
              <a:avLst/>
              <a:gdLst>
                <a:gd name="T0" fmla="*/ 2147483647 w 136"/>
                <a:gd name="T1" fmla="*/ 2147483647 h 270"/>
                <a:gd name="T2" fmla="*/ 2147483647 w 136"/>
                <a:gd name="T3" fmla="*/ 2147483647 h 270"/>
                <a:gd name="T4" fmla="*/ 2147483647 w 136"/>
                <a:gd name="T5" fmla="*/ 2147483647 h 270"/>
                <a:gd name="T6" fmla="*/ 2147483647 w 136"/>
                <a:gd name="T7" fmla="*/ 2147483647 h 270"/>
                <a:gd name="T8" fmla="*/ 2147483647 w 136"/>
                <a:gd name="T9" fmla="*/ 2147483647 h 270"/>
                <a:gd name="T10" fmla="*/ 2147483647 w 136"/>
                <a:gd name="T11" fmla="*/ 2147483647 h 270"/>
                <a:gd name="T12" fmla="*/ 2147483647 w 136"/>
                <a:gd name="T13" fmla="*/ 2147483647 h 270"/>
                <a:gd name="T14" fmla="*/ 2147483647 w 136"/>
                <a:gd name="T15" fmla="*/ 2147483647 h 270"/>
                <a:gd name="T16" fmla="*/ 2147483647 w 136"/>
                <a:gd name="T17" fmla="*/ 2147483647 h 270"/>
                <a:gd name="T18" fmla="*/ 2147483647 w 136"/>
                <a:gd name="T19" fmla="*/ 2147483647 h 270"/>
                <a:gd name="T20" fmla="*/ 2147483647 w 136"/>
                <a:gd name="T21" fmla="*/ 2147483647 h 270"/>
                <a:gd name="T22" fmla="*/ 2147483647 w 136"/>
                <a:gd name="T23" fmla="*/ 2147483647 h 270"/>
                <a:gd name="T24" fmla="*/ 0 w 136"/>
                <a:gd name="T25" fmla="*/ 2147483647 h 270"/>
                <a:gd name="T26" fmla="*/ 2147483647 w 136"/>
                <a:gd name="T27" fmla="*/ 2147483647 h 270"/>
                <a:gd name="T28" fmla="*/ 2147483647 w 136"/>
                <a:gd name="T29" fmla="*/ 2147483647 h 270"/>
                <a:gd name="T30" fmla="*/ 2147483647 w 136"/>
                <a:gd name="T31" fmla="*/ 2147483647 h 270"/>
                <a:gd name="T32" fmla="*/ 2147483647 w 136"/>
                <a:gd name="T33" fmla="*/ 2147483647 h 270"/>
                <a:gd name="T34" fmla="*/ 2147483647 w 136"/>
                <a:gd name="T35" fmla="*/ 0 h 270"/>
                <a:gd name="T36" fmla="*/ 2147483647 w 136"/>
                <a:gd name="T37" fmla="*/ 2147483647 h 270"/>
                <a:gd name="T38" fmla="*/ 2147483647 w 136"/>
                <a:gd name="T39" fmla="*/ 2147483647 h 270"/>
                <a:gd name="T40" fmla="*/ 2147483647 w 136"/>
                <a:gd name="T41" fmla="*/ 2147483647 h 270"/>
                <a:gd name="T42" fmla="*/ 2147483647 w 136"/>
                <a:gd name="T43" fmla="*/ 2147483647 h 270"/>
                <a:gd name="T44" fmla="*/ 2147483647 w 136"/>
                <a:gd name="T45" fmla="*/ 2147483647 h 270"/>
                <a:gd name="T46" fmla="*/ 2147483647 w 136"/>
                <a:gd name="T47" fmla="*/ 2147483647 h 270"/>
                <a:gd name="T48" fmla="*/ 2147483647 w 136"/>
                <a:gd name="T49" fmla="*/ 2147483647 h 270"/>
                <a:gd name="T50" fmla="*/ 2147483647 w 136"/>
                <a:gd name="T51" fmla="*/ 2147483647 h 270"/>
                <a:gd name="T52" fmla="*/ 2147483647 w 136"/>
                <a:gd name="T53" fmla="*/ 2147483647 h 270"/>
                <a:gd name="T54" fmla="*/ 2147483647 w 136"/>
                <a:gd name="T55" fmla="*/ 2147483647 h 270"/>
                <a:gd name="T56" fmla="*/ 2147483647 w 136"/>
                <a:gd name="T57" fmla="*/ 2147483647 h 270"/>
                <a:gd name="T58" fmla="*/ 2147483647 w 136"/>
                <a:gd name="T59" fmla="*/ 2147483647 h 270"/>
                <a:gd name="T60" fmla="*/ 2147483647 w 136"/>
                <a:gd name="T61" fmla="*/ 2147483647 h 270"/>
                <a:gd name="T62" fmla="*/ 2147483647 w 136"/>
                <a:gd name="T63" fmla="*/ 2147483647 h 270"/>
                <a:gd name="T64" fmla="*/ 2147483647 w 136"/>
                <a:gd name="T65" fmla="*/ 2147483647 h 270"/>
                <a:gd name="T66" fmla="*/ 2147483647 w 136"/>
                <a:gd name="T67" fmla="*/ 2147483647 h 270"/>
                <a:gd name="T68" fmla="*/ 2147483647 w 136"/>
                <a:gd name="T69" fmla="*/ 2147483647 h 270"/>
                <a:gd name="T70" fmla="*/ 2147483647 w 136"/>
                <a:gd name="T71" fmla="*/ 2147483647 h 270"/>
                <a:gd name="T72" fmla="*/ 2147483647 w 136"/>
                <a:gd name="T73" fmla="*/ 2147483647 h 270"/>
                <a:gd name="T74" fmla="*/ 2147483647 w 136"/>
                <a:gd name="T75" fmla="*/ 2147483647 h 270"/>
                <a:gd name="T76" fmla="*/ 2147483647 w 136"/>
                <a:gd name="T77" fmla="*/ 2147483647 h 270"/>
                <a:gd name="T78" fmla="*/ 2147483647 w 136"/>
                <a:gd name="T79" fmla="*/ 2147483647 h 270"/>
                <a:gd name="T80" fmla="*/ 2147483647 w 136"/>
                <a:gd name="T81" fmla="*/ 2147483647 h 270"/>
                <a:gd name="T82" fmla="*/ 2147483647 w 136"/>
                <a:gd name="T83" fmla="*/ 2147483647 h 27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6"/>
                <a:gd name="T127" fmla="*/ 0 h 270"/>
                <a:gd name="T128" fmla="*/ 136 w 136"/>
                <a:gd name="T129" fmla="*/ 270 h 27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6" h="270">
                  <a:moveTo>
                    <a:pt x="97" y="159"/>
                  </a:moveTo>
                  <a:lnTo>
                    <a:pt x="116" y="170"/>
                  </a:lnTo>
                  <a:lnTo>
                    <a:pt x="136" y="180"/>
                  </a:lnTo>
                  <a:lnTo>
                    <a:pt x="133" y="194"/>
                  </a:lnTo>
                  <a:lnTo>
                    <a:pt x="130" y="208"/>
                  </a:lnTo>
                  <a:lnTo>
                    <a:pt x="127" y="219"/>
                  </a:lnTo>
                  <a:lnTo>
                    <a:pt x="124" y="230"/>
                  </a:lnTo>
                  <a:lnTo>
                    <a:pt x="119" y="239"/>
                  </a:lnTo>
                  <a:lnTo>
                    <a:pt x="114" y="247"/>
                  </a:lnTo>
                  <a:lnTo>
                    <a:pt x="110" y="255"/>
                  </a:lnTo>
                  <a:lnTo>
                    <a:pt x="103" y="261"/>
                  </a:lnTo>
                  <a:lnTo>
                    <a:pt x="97" y="264"/>
                  </a:lnTo>
                  <a:lnTo>
                    <a:pt x="89" y="268"/>
                  </a:lnTo>
                  <a:lnTo>
                    <a:pt x="82" y="270"/>
                  </a:lnTo>
                  <a:lnTo>
                    <a:pt x="72" y="270"/>
                  </a:lnTo>
                  <a:lnTo>
                    <a:pt x="62" y="270"/>
                  </a:lnTo>
                  <a:lnTo>
                    <a:pt x="57" y="268"/>
                  </a:lnTo>
                  <a:lnTo>
                    <a:pt x="52" y="267"/>
                  </a:lnTo>
                  <a:lnTo>
                    <a:pt x="48" y="265"/>
                  </a:lnTo>
                  <a:lnTo>
                    <a:pt x="43" y="264"/>
                  </a:lnTo>
                  <a:lnTo>
                    <a:pt x="38" y="261"/>
                  </a:lnTo>
                  <a:lnTo>
                    <a:pt x="35" y="258"/>
                  </a:lnTo>
                  <a:lnTo>
                    <a:pt x="32" y="255"/>
                  </a:lnTo>
                  <a:lnTo>
                    <a:pt x="29" y="250"/>
                  </a:lnTo>
                  <a:lnTo>
                    <a:pt x="25" y="245"/>
                  </a:lnTo>
                  <a:lnTo>
                    <a:pt x="21" y="241"/>
                  </a:lnTo>
                  <a:lnTo>
                    <a:pt x="18" y="234"/>
                  </a:lnTo>
                  <a:lnTo>
                    <a:pt x="15" y="228"/>
                  </a:lnTo>
                  <a:lnTo>
                    <a:pt x="14" y="222"/>
                  </a:lnTo>
                  <a:lnTo>
                    <a:pt x="11" y="214"/>
                  </a:lnTo>
                  <a:lnTo>
                    <a:pt x="8" y="207"/>
                  </a:lnTo>
                  <a:lnTo>
                    <a:pt x="6" y="197"/>
                  </a:lnTo>
                  <a:lnTo>
                    <a:pt x="4" y="188"/>
                  </a:lnTo>
                  <a:lnTo>
                    <a:pt x="3" y="179"/>
                  </a:lnTo>
                  <a:lnTo>
                    <a:pt x="1" y="168"/>
                  </a:lnTo>
                  <a:lnTo>
                    <a:pt x="1" y="157"/>
                  </a:lnTo>
                  <a:lnTo>
                    <a:pt x="0" y="146"/>
                  </a:lnTo>
                  <a:lnTo>
                    <a:pt x="0" y="134"/>
                  </a:lnTo>
                  <a:lnTo>
                    <a:pt x="0" y="119"/>
                  </a:lnTo>
                  <a:lnTo>
                    <a:pt x="1" y="105"/>
                  </a:lnTo>
                  <a:lnTo>
                    <a:pt x="3" y="91"/>
                  </a:lnTo>
                  <a:lnTo>
                    <a:pt x="4" y="77"/>
                  </a:lnTo>
                  <a:lnTo>
                    <a:pt x="8" y="64"/>
                  </a:lnTo>
                  <a:lnTo>
                    <a:pt x="11" y="54"/>
                  </a:lnTo>
                  <a:lnTo>
                    <a:pt x="14" y="44"/>
                  </a:lnTo>
                  <a:lnTo>
                    <a:pt x="18" y="35"/>
                  </a:lnTo>
                  <a:lnTo>
                    <a:pt x="23" y="26"/>
                  </a:lnTo>
                  <a:lnTo>
                    <a:pt x="29" y="20"/>
                  </a:lnTo>
                  <a:lnTo>
                    <a:pt x="34" y="13"/>
                  </a:lnTo>
                  <a:lnTo>
                    <a:pt x="40" y="9"/>
                  </a:lnTo>
                  <a:lnTo>
                    <a:pt x="48" y="4"/>
                  </a:lnTo>
                  <a:lnTo>
                    <a:pt x="54" y="3"/>
                  </a:lnTo>
                  <a:lnTo>
                    <a:pt x="62" y="1"/>
                  </a:lnTo>
                  <a:lnTo>
                    <a:pt x="71" y="0"/>
                  </a:lnTo>
                  <a:lnTo>
                    <a:pt x="77" y="0"/>
                  </a:lnTo>
                  <a:lnTo>
                    <a:pt x="83" y="1"/>
                  </a:lnTo>
                  <a:lnTo>
                    <a:pt x="88" y="3"/>
                  </a:lnTo>
                  <a:lnTo>
                    <a:pt x="94" y="4"/>
                  </a:lnTo>
                  <a:lnTo>
                    <a:pt x="99" y="7"/>
                  </a:lnTo>
                  <a:lnTo>
                    <a:pt x="103" y="10"/>
                  </a:lnTo>
                  <a:lnTo>
                    <a:pt x="108" y="15"/>
                  </a:lnTo>
                  <a:lnTo>
                    <a:pt x="111" y="20"/>
                  </a:lnTo>
                  <a:lnTo>
                    <a:pt x="116" y="26"/>
                  </a:lnTo>
                  <a:lnTo>
                    <a:pt x="119" y="32"/>
                  </a:lnTo>
                  <a:lnTo>
                    <a:pt x="122" y="38"/>
                  </a:lnTo>
                  <a:lnTo>
                    <a:pt x="125" y="46"/>
                  </a:lnTo>
                  <a:lnTo>
                    <a:pt x="128" y="54"/>
                  </a:lnTo>
                  <a:lnTo>
                    <a:pt x="130" y="61"/>
                  </a:lnTo>
                  <a:lnTo>
                    <a:pt x="133" y="71"/>
                  </a:lnTo>
                  <a:lnTo>
                    <a:pt x="134" y="81"/>
                  </a:lnTo>
                  <a:lnTo>
                    <a:pt x="96" y="97"/>
                  </a:lnTo>
                  <a:lnTo>
                    <a:pt x="96" y="92"/>
                  </a:lnTo>
                  <a:lnTo>
                    <a:pt x="94" y="86"/>
                  </a:lnTo>
                  <a:lnTo>
                    <a:pt x="93" y="83"/>
                  </a:lnTo>
                  <a:lnTo>
                    <a:pt x="93" y="80"/>
                  </a:lnTo>
                  <a:lnTo>
                    <a:pt x="89" y="75"/>
                  </a:lnTo>
                  <a:lnTo>
                    <a:pt x="88" y="71"/>
                  </a:lnTo>
                  <a:lnTo>
                    <a:pt x="86" y="68"/>
                  </a:lnTo>
                  <a:lnTo>
                    <a:pt x="83" y="66"/>
                  </a:lnTo>
                  <a:lnTo>
                    <a:pt x="80" y="63"/>
                  </a:lnTo>
                  <a:lnTo>
                    <a:pt x="77" y="61"/>
                  </a:lnTo>
                  <a:lnTo>
                    <a:pt x="74" y="61"/>
                  </a:lnTo>
                  <a:lnTo>
                    <a:pt x="71" y="60"/>
                  </a:lnTo>
                  <a:lnTo>
                    <a:pt x="68" y="61"/>
                  </a:lnTo>
                  <a:lnTo>
                    <a:pt x="65" y="61"/>
                  </a:lnTo>
                  <a:lnTo>
                    <a:pt x="62" y="63"/>
                  </a:lnTo>
                  <a:lnTo>
                    <a:pt x="59" y="66"/>
                  </a:lnTo>
                  <a:lnTo>
                    <a:pt x="55" y="69"/>
                  </a:lnTo>
                  <a:lnTo>
                    <a:pt x="54" y="72"/>
                  </a:lnTo>
                  <a:lnTo>
                    <a:pt x="51" y="77"/>
                  </a:lnTo>
                  <a:lnTo>
                    <a:pt x="49" y="83"/>
                  </a:lnTo>
                  <a:lnTo>
                    <a:pt x="48" y="88"/>
                  </a:lnTo>
                  <a:lnTo>
                    <a:pt x="46" y="92"/>
                  </a:lnTo>
                  <a:lnTo>
                    <a:pt x="46" y="97"/>
                  </a:lnTo>
                  <a:lnTo>
                    <a:pt x="45" y="103"/>
                  </a:lnTo>
                  <a:lnTo>
                    <a:pt x="45" y="111"/>
                  </a:lnTo>
                  <a:lnTo>
                    <a:pt x="43" y="117"/>
                  </a:lnTo>
                  <a:lnTo>
                    <a:pt x="43" y="126"/>
                  </a:lnTo>
                  <a:lnTo>
                    <a:pt x="43" y="134"/>
                  </a:lnTo>
                  <a:lnTo>
                    <a:pt x="43" y="145"/>
                  </a:lnTo>
                  <a:lnTo>
                    <a:pt x="43" y="154"/>
                  </a:lnTo>
                  <a:lnTo>
                    <a:pt x="45" y="163"/>
                  </a:lnTo>
                  <a:lnTo>
                    <a:pt x="45" y="171"/>
                  </a:lnTo>
                  <a:lnTo>
                    <a:pt x="46" y="177"/>
                  </a:lnTo>
                  <a:lnTo>
                    <a:pt x="48" y="183"/>
                  </a:lnTo>
                  <a:lnTo>
                    <a:pt x="49" y="190"/>
                  </a:lnTo>
                  <a:lnTo>
                    <a:pt x="51" y="194"/>
                  </a:lnTo>
                  <a:lnTo>
                    <a:pt x="52" y="197"/>
                  </a:lnTo>
                  <a:lnTo>
                    <a:pt x="54" y="200"/>
                  </a:lnTo>
                  <a:lnTo>
                    <a:pt x="55" y="204"/>
                  </a:lnTo>
                  <a:lnTo>
                    <a:pt x="59" y="205"/>
                  </a:lnTo>
                  <a:lnTo>
                    <a:pt x="62" y="207"/>
                  </a:lnTo>
                  <a:lnTo>
                    <a:pt x="63" y="208"/>
                  </a:lnTo>
                  <a:lnTo>
                    <a:pt x="66" y="210"/>
                  </a:lnTo>
                  <a:lnTo>
                    <a:pt x="69" y="210"/>
                  </a:lnTo>
                  <a:lnTo>
                    <a:pt x="72" y="210"/>
                  </a:lnTo>
                  <a:lnTo>
                    <a:pt x="76" y="208"/>
                  </a:lnTo>
                  <a:lnTo>
                    <a:pt x="79" y="208"/>
                  </a:lnTo>
                  <a:lnTo>
                    <a:pt x="80" y="207"/>
                  </a:lnTo>
                  <a:lnTo>
                    <a:pt x="83" y="205"/>
                  </a:lnTo>
                  <a:lnTo>
                    <a:pt x="85" y="202"/>
                  </a:lnTo>
                  <a:lnTo>
                    <a:pt x="86" y="199"/>
                  </a:lnTo>
                  <a:lnTo>
                    <a:pt x="88" y="197"/>
                  </a:lnTo>
                  <a:lnTo>
                    <a:pt x="91" y="190"/>
                  </a:lnTo>
                  <a:lnTo>
                    <a:pt x="94" y="180"/>
                  </a:lnTo>
                  <a:lnTo>
                    <a:pt x="96" y="171"/>
                  </a:lnTo>
                  <a:lnTo>
                    <a:pt x="97" y="165"/>
                  </a:lnTo>
                  <a:lnTo>
                    <a:pt x="97" y="159"/>
                  </a:lnTo>
                  <a:close/>
                </a:path>
              </a:pathLst>
            </a:custGeom>
            <a:solidFill>
              <a:srgbClr val="FFFFFF"/>
            </a:solidFill>
            <a:ln w="9525">
              <a:solidFill>
                <a:srgbClr val="000000"/>
              </a:solidFill>
              <a:round/>
              <a:headEnd/>
              <a:tailEnd/>
            </a:ln>
          </p:spPr>
          <p:txBody>
            <a:bodyPr/>
            <a:lstStyle/>
            <a:p>
              <a:endParaRPr lang="en-GB"/>
            </a:p>
          </p:txBody>
        </p:sp>
      </p:grpSp>
      <p:sp>
        <p:nvSpPr>
          <p:cNvPr id="83974" name="TextBox 24"/>
          <p:cNvSpPr txBox="1">
            <a:spLocks noChangeArrowheads="1"/>
          </p:cNvSpPr>
          <p:nvPr/>
        </p:nvSpPr>
        <p:spPr bwMode="auto">
          <a:xfrm>
            <a:off x="357188" y="2827338"/>
            <a:ext cx="1260475" cy="369887"/>
          </a:xfrm>
          <a:prstGeom prst="rect">
            <a:avLst/>
          </a:prstGeom>
          <a:noFill/>
          <a:ln w="9525">
            <a:noFill/>
            <a:miter lim="800000"/>
            <a:headEnd/>
            <a:tailEnd/>
          </a:ln>
        </p:spPr>
        <p:txBody>
          <a:bodyPr wrap="none">
            <a:spAutoFit/>
          </a:bodyPr>
          <a:lstStyle/>
          <a:p>
            <a:r>
              <a:rPr lang="en-US"/>
              <a:t>No Benefit</a:t>
            </a:r>
          </a:p>
        </p:txBody>
      </p:sp>
      <p:sp>
        <p:nvSpPr>
          <p:cNvPr id="83975" name="TextBox 24"/>
          <p:cNvSpPr txBox="1">
            <a:spLocks noChangeArrowheads="1"/>
          </p:cNvSpPr>
          <p:nvPr/>
        </p:nvSpPr>
        <p:spPr bwMode="auto">
          <a:xfrm>
            <a:off x="361950" y="4491038"/>
            <a:ext cx="1262063" cy="369887"/>
          </a:xfrm>
          <a:prstGeom prst="rect">
            <a:avLst/>
          </a:prstGeom>
          <a:noFill/>
          <a:ln w="9525">
            <a:noFill/>
            <a:miter lim="800000"/>
            <a:headEnd/>
            <a:tailEnd/>
          </a:ln>
        </p:spPr>
        <p:txBody>
          <a:bodyPr wrap="none">
            <a:spAutoFit/>
          </a:bodyPr>
          <a:lstStyle/>
          <a:p>
            <a:r>
              <a:rPr lang="en-US"/>
              <a:t>No Benefit</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1028700" y="0"/>
            <a:ext cx="7086600" cy="457200"/>
          </a:xfrm>
        </p:spPr>
        <p:txBody>
          <a:bodyPr/>
          <a:lstStyle/>
          <a:p>
            <a:pPr algn="l"/>
            <a:r>
              <a:rPr lang="en-US" sz="2800" b="1" smtClean="0">
                <a:solidFill>
                  <a:schemeClr val="accent2"/>
                </a:solidFill>
                <a:latin typeface="Garamond" pitchFamily="18" charset="0"/>
                <a:ea typeface="ＭＳ Ｐゴシック" pitchFamily="34" charset="-128"/>
              </a:rPr>
              <a:t>         Indications for CRT Therapy</a:t>
            </a:r>
            <a:endParaRPr lang="en-US" sz="1800" smtClean="0">
              <a:ea typeface="ＭＳ Ｐゴシック" pitchFamily="34" charset="-128"/>
            </a:endParaRPr>
          </a:p>
        </p:txBody>
      </p:sp>
      <p:sp>
        <p:nvSpPr>
          <p:cNvPr id="84995"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pic>
        <p:nvPicPr>
          <p:cNvPr id="84996" name="Picture 6" descr="Q:\Clinical Policy &amp; Documents\Guidelines\2012 HF Full Revision\Current Draft\Figures\Figure 2_DBT_CRT_Algorithm_02282013.emf"/>
          <p:cNvPicPr>
            <a:picLocks noChangeAspect="1" noChangeArrowheads="1"/>
          </p:cNvPicPr>
          <p:nvPr/>
        </p:nvPicPr>
        <p:blipFill>
          <a:blip r:embed="rId3" cstate="print"/>
          <a:srcRect/>
          <a:stretch>
            <a:fillRect/>
          </a:stretch>
        </p:blipFill>
        <p:spPr bwMode="auto">
          <a:xfrm>
            <a:off x="0" y="457200"/>
            <a:ext cx="914400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1028700" y="0"/>
            <a:ext cx="7086600" cy="585788"/>
          </a:xfrm>
        </p:spPr>
        <p:txBody>
          <a:bodyPr/>
          <a:lstStyle/>
          <a:p>
            <a:r>
              <a:rPr lang="en-US" sz="2800" b="1" smtClean="0">
                <a:solidFill>
                  <a:schemeClr val="accent2"/>
                </a:solidFill>
                <a:latin typeface="Garamond" pitchFamily="18" charset="0"/>
                <a:ea typeface="ＭＳ Ｐゴシック" pitchFamily="34" charset="-128"/>
              </a:rPr>
              <a:t>Device Therapy for Stage C HF</a:t>
            </a:r>
            <a:r>
              <a:rPr lang="en-US" sz="2800" b="1" i="1" smtClean="0">
                <a:solidFill>
                  <a:schemeClr val="accent2"/>
                </a:solidFill>
                <a:latin typeface="Garamond" pitchFamily="18" charset="0"/>
                <a:ea typeface="ＭＳ Ｐゴシック" pitchFamily="34" charset="-128"/>
              </a:rPr>
              <a:t>r</a:t>
            </a:r>
            <a:r>
              <a:rPr lang="en-US" sz="2800" b="1" smtClean="0">
                <a:solidFill>
                  <a:schemeClr val="accent2"/>
                </a:solidFill>
                <a:latin typeface="Garamond" pitchFamily="18" charset="0"/>
                <a:ea typeface="ＭＳ Ｐゴシック" pitchFamily="34" charset="-128"/>
              </a:rPr>
              <a:t>EF (cont.)</a:t>
            </a:r>
            <a:endParaRPr lang="en-US" sz="2800" smtClean="0">
              <a:ea typeface="ＭＳ Ｐゴシック" pitchFamily="34" charset="-128"/>
            </a:endParaRPr>
          </a:p>
        </p:txBody>
      </p:sp>
      <p:sp>
        <p:nvSpPr>
          <p:cNvPr id="8601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graphicFrame>
        <p:nvGraphicFramePr>
          <p:cNvPr id="2" name="Table 1"/>
          <p:cNvGraphicFramePr>
            <a:graphicFrameLocks noGrp="1"/>
          </p:cNvGraphicFramePr>
          <p:nvPr/>
        </p:nvGraphicFramePr>
        <p:xfrm>
          <a:off x="285750" y="533400"/>
          <a:ext cx="8572500" cy="5524498"/>
        </p:xfrm>
        <a:graphic>
          <a:graphicData uri="http://schemas.openxmlformats.org/drawingml/2006/table">
            <a:tbl>
              <a:tblPr/>
              <a:tblGrid>
                <a:gridCol w="6191250"/>
                <a:gridCol w="1219200"/>
                <a:gridCol w="1162050"/>
              </a:tblGrid>
              <a:tr h="26289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Recommendations</a:t>
                      </a:r>
                      <a:endPar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58258" marR="582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COR</a:t>
                      </a:r>
                      <a:endPar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58258" marR="582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LOE</a:t>
                      </a:r>
                      <a:endPar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58258" marR="582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2201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ICD therapy is recommended for primary prevention of SCD in selected patients with </a:t>
                      </a:r>
                      <a:r>
                        <a:rPr kumimoji="0" lang="en-US" sz="1500" b="0" i="0" u="none" strike="noStrike" cap="none" normalizeH="0" baseline="0" dirty="0" err="1" smtClean="0">
                          <a:ln>
                            <a:noFill/>
                          </a:ln>
                          <a:solidFill>
                            <a:srgbClr val="000000"/>
                          </a:solidFill>
                          <a:effectLst/>
                          <a:latin typeface="Times New Roman" pitchFamily="18" charset="0"/>
                          <a:ea typeface="ＭＳ Ｐゴシック" pitchFamily="34" charset="-128"/>
                          <a:cs typeface="Times New Roman" pitchFamily="18" charset="0"/>
                        </a:rPr>
                        <a:t>HFrEF</a:t>
                      </a:r>
                      <a:r>
                        <a:rPr kumimoji="0" lang="en-US" sz="15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 at least 40 days post-MI with LVEF ≤35%, and NYHA class II or III symptoms on chronic GDMT, who are expected to live ≥1 year*</a:t>
                      </a:r>
                      <a:endPar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58258" marR="582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a:t>
                      </a:r>
                    </a:p>
                  </a:txBody>
                  <a:tcPr marL="58258" marR="5825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A</a:t>
                      </a:r>
                    </a:p>
                  </a:txBody>
                  <a:tcPr marL="58258" marR="5825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r>
              <a:tr h="525780">
                <a:tc rowSpan="2">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CRT is indicated for patients who have LVEF </a:t>
                      </a:r>
                      <a:r>
                        <a:rPr kumimoji="0" lang="en-US" sz="15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a:t>
                      </a:r>
                      <a:r>
                        <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35%, sinus rhythm, LBBB with a QRS ≥150 </a:t>
                      </a:r>
                      <a:r>
                        <a:rPr kumimoji="0" lang="en-US" sz="15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ms</a:t>
                      </a:r>
                      <a:endPar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58258" marR="582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a:t>
                      </a:r>
                    </a:p>
                  </a:txBody>
                  <a:tcPr marL="58258" marR="5825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 (NYHA class III/IV)</a:t>
                      </a:r>
                    </a:p>
                  </a:txBody>
                  <a:tcPr marL="58258" marR="5825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4F81BD"/>
                    </a:solidFill>
                  </a:tcPr>
                </a:tc>
              </a:tr>
              <a:tr h="525780">
                <a:tc vMerge="1">
                  <a:txBody>
                    <a:bodyPr/>
                    <a:lstStyle/>
                    <a:p>
                      <a:endParaRPr lang="en-US"/>
                    </a:p>
                  </a:txBody>
                  <a:tcPr/>
                </a:tc>
                <a:tc vMerge="1">
                  <a:txBody>
                    <a:bodyPr/>
                    <a:lstStyle/>
                    <a:p>
                      <a:endParaRPr lang="en-US"/>
                    </a:p>
                  </a:txBody>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 (NYHA class II)</a:t>
                      </a:r>
                    </a:p>
                  </a:txBody>
                  <a:tcPr marL="58258" marR="5825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r>
              <a:tr h="92201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ICD therapy is recommended for primary prevention of SCD in selected patients with </a:t>
                      </a:r>
                      <a:r>
                        <a:rPr kumimoji="0" lang="en-US" sz="1500" b="0" i="0" u="none" strike="noStrike" cap="none" normalizeH="0" baseline="0" dirty="0" err="1" smtClean="0">
                          <a:ln>
                            <a:noFill/>
                          </a:ln>
                          <a:solidFill>
                            <a:srgbClr val="000000"/>
                          </a:solidFill>
                          <a:effectLst/>
                          <a:latin typeface="Times New Roman" pitchFamily="18" charset="0"/>
                          <a:ea typeface="ＭＳ Ｐゴシック" pitchFamily="34" charset="-128"/>
                          <a:cs typeface="Times New Roman" pitchFamily="18" charset="0"/>
                        </a:rPr>
                        <a:t>HFrEF</a:t>
                      </a:r>
                      <a:r>
                        <a:rPr kumimoji="0" lang="en-US" sz="15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 at least 40 days post-MI with LVEF ≤30%, and NYHA class I symptoms while receiving GDMT, who are expected to live ≥1 year*</a:t>
                      </a:r>
                      <a:endPar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58258" marR="582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I</a:t>
                      </a:r>
                      <a:endPar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58258" marR="5825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B</a:t>
                      </a:r>
                      <a:endPar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58258" marR="5825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r>
              <a:tr h="78867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CRT can be useful for patients who have LVEF </a:t>
                      </a:r>
                      <a:r>
                        <a:rPr kumimoji="0" lang="en-US" sz="15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a:t>
                      </a:r>
                      <a:r>
                        <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35%, sinus rhythm, a non-LBBB pattern with a QRS ≥150 </a:t>
                      </a:r>
                      <a:r>
                        <a:rPr kumimoji="0" lang="en-US" sz="15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ms</a:t>
                      </a:r>
                      <a:r>
                        <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and NYHA class III/ambulatory class IV symptoms on GDMT.</a:t>
                      </a:r>
                    </a:p>
                  </a:txBody>
                  <a:tcPr marL="58258" marR="582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IIa</a:t>
                      </a:r>
                      <a:endPar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58258" marR="5825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a:t>
                      </a:r>
                    </a:p>
                  </a:txBody>
                  <a:tcPr marL="58258" marR="5825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548DD4"/>
                    </a:solidFill>
                  </a:tcPr>
                </a:tc>
              </a:tr>
              <a:tr h="78867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CRT can be useful for patients who have LVEF </a:t>
                      </a:r>
                      <a:r>
                        <a:rPr kumimoji="0" lang="en-US" sz="1500" b="0" i="0" u="none" strike="noStrike" cap="none" normalizeH="0" baseline="0" smtClean="0">
                          <a:ln>
                            <a:noFill/>
                          </a:ln>
                          <a:solidFill>
                            <a:srgbClr val="000000"/>
                          </a:solidFill>
                          <a:effectLst/>
                          <a:latin typeface="Times New Roman" pitchFamily="18" charset="0"/>
                          <a:ea typeface="ＭＳ Ｐゴシック" pitchFamily="34" charset="-128"/>
                          <a:cs typeface="Times New Roman" pitchFamily="18" charset="0"/>
                        </a:rPr>
                        <a:t>≤</a:t>
                      </a:r>
                      <a:r>
                        <a:rPr kumimoji="0" lang="en-US" sz="15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35%, sinus rhythm, LBBB with a QRS 120 to 149 ms, and NYHA class II, III or ambulatory IV symptoms on GDMT</a:t>
                      </a:r>
                    </a:p>
                  </a:txBody>
                  <a:tcPr marL="58258" marR="582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IIa</a:t>
                      </a:r>
                      <a:endPar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a:t>
                      </a:r>
                    </a:p>
                  </a:txBody>
                  <a:tcPr marL="58258" marR="5825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58258" marR="5825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r>
              <a:tr h="788670">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CRT can be useful in patients with AF and LVEF </a:t>
                      </a:r>
                      <a:r>
                        <a:rPr kumimoji="0" lang="en-US" sz="15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a:t>
                      </a:r>
                      <a:r>
                        <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35% on GDMT if a) the patient requires ventricular pacing or otherwise meets CRT criteria and b) AV nodal ablation or rate control allows near 100% ventricular pacing with CRT</a:t>
                      </a:r>
                    </a:p>
                  </a:txBody>
                  <a:tcPr marL="58258" marR="582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IIa</a:t>
                      </a:r>
                      <a:endPar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58258" marR="5825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5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58258" marR="58258"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r>
            </a:tbl>
          </a:graphicData>
        </a:graphic>
      </p:graphicFrame>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graphicFrame>
        <p:nvGraphicFramePr>
          <p:cNvPr id="4" name="Table 3"/>
          <p:cNvGraphicFramePr>
            <a:graphicFrameLocks noGrp="1"/>
          </p:cNvGraphicFramePr>
          <p:nvPr/>
        </p:nvGraphicFramePr>
        <p:xfrm>
          <a:off x="228600" y="533400"/>
          <a:ext cx="8686800" cy="5697405"/>
        </p:xfrm>
        <a:graphic>
          <a:graphicData uri="http://schemas.openxmlformats.org/drawingml/2006/table">
            <a:tbl>
              <a:tblPr/>
              <a:tblGrid>
                <a:gridCol w="6781800"/>
                <a:gridCol w="990600"/>
                <a:gridCol w="914400"/>
              </a:tblGrid>
              <a:tr h="304804">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Recommendations</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58258" marR="582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COR</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58258" marR="582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LOE</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58258" marR="58258"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125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CRT can be useful for patients on GDMT who have LVEF </a:t>
                      </a:r>
                      <a:r>
                        <a:rPr kumimoji="0" lang="en-US" sz="16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35%, and are undergoing new or replacement device with anticipated (&gt;40%) ventricular pacing</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IIa</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84125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An ICD is of uncertain benefit to prolong meaningful survival in patients with high risk of </a:t>
                      </a: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nonsudden</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death such as frequent hospitalizations, frailty, or severe comorbidities</a:t>
                      </a:r>
                      <a:r>
                        <a:rPr kumimoji="0" lang="en-US" sz="1600" b="0" i="1"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IIb</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r>
              <a:tr h="84125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CRT may be considered for patients who have LVEF </a:t>
                      </a:r>
                      <a:r>
                        <a:rPr kumimoji="0" lang="en-US" sz="16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35%, sinus rhythm, a non-LBBB pattern with QRS 120 to 149 </a:t>
                      </a: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ms</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and NYHA class III/ambulatory class IV on GDMT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IIb</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r>
              <a:tr h="62548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CRT may be considered for patients who have LVEF </a:t>
                      </a:r>
                      <a:r>
                        <a:rPr kumimoji="0" lang="en-US" sz="16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35%, sinus rhythm, a non-LBBB pattern with a QRS ≥150 </a:t>
                      </a: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ms</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and NYHA class II symptoms on GDMT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IIb</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r>
              <a:tr h="841258">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CRT may be considered for patients who have LVEF </a:t>
                      </a:r>
                      <a:r>
                        <a:rPr kumimoji="0" lang="en-US" sz="1600" b="0" i="0" u="none" strike="noStrike" cap="none" normalizeH="0" baseline="0" dirty="0" smtClean="0">
                          <a:ln>
                            <a:noFill/>
                          </a:ln>
                          <a:solidFill>
                            <a:srgbClr val="000000"/>
                          </a:solidFill>
                          <a:effectLst/>
                          <a:latin typeface="Times New Roman" pitchFamily="18" charset="0"/>
                          <a:ea typeface="ＭＳ Ｐゴシック" pitchFamily="34" charset="-128"/>
                          <a:cs typeface="Times New Roman" pitchFamily="18" charset="0"/>
                        </a:rPr>
                        <a:t>≤</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30%, ischemic etiology of HF, sinus rhythm, LBBB with a QRS ≥150 </a:t>
                      </a: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ms</a:t>
                      </a: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 and NYHA class I symptoms on GDMT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IIb</a:t>
                      </a:r>
                      <a:endPar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79646"/>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r h="625482">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CRT is not recommended for patients with NYHA class I or II symptoms and non-LBBB pattern with QRS &lt;150 ms </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III: No Benefit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B</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DB3E2"/>
                    </a:solidFill>
                  </a:tcPr>
                </a:tc>
              </a:tr>
              <a:tr h="560839">
                <a:tc>
                  <a:txBody>
                    <a:bodyPr/>
                    <a:lstStyle/>
                    <a:p>
                      <a:pPr marL="0" marR="0" lvl="0" indent="0" algn="l"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CRT is not indicated for patients whose comorbidities and/or frailty limit survival to &lt;1 year</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III: No Benefit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C</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6D9F1"/>
                    </a:solidFill>
                  </a:tcPr>
                </a:tc>
              </a:tr>
            </a:tbl>
          </a:graphicData>
        </a:graphic>
      </p:graphicFrame>
      <p:sp>
        <p:nvSpPr>
          <p:cNvPr id="87081" name="Title 1"/>
          <p:cNvSpPr>
            <a:spLocks noGrp="1"/>
          </p:cNvSpPr>
          <p:nvPr>
            <p:ph type="title"/>
          </p:nvPr>
        </p:nvSpPr>
        <p:spPr>
          <a:xfrm>
            <a:off x="1028700" y="9525"/>
            <a:ext cx="7086600" cy="447675"/>
          </a:xfrm>
        </p:spPr>
        <p:txBody>
          <a:bodyPr/>
          <a:lstStyle/>
          <a:p>
            <a:r>
              <a:rPr lang="en-US" sz="2800" b="1" smtClean="0">
                <a:solidFill>
                  <a:schemeClr val="accent2"/>
                </a:solidFill>
                <a:latin typeface="Garamond" pitchFamily="18" charset="0"/>
                <a:ea typeface="ＭＳ Ｐゴシック" pitchFamily="34" charset="-128"/>
              </a:rPr>
              <a:t>Device Therapy for Stage C HF</a:t>
            </a:r>
            <a:r>
              <a:rPr lang="en-US" sz="2800" b="1" i="1" smtClean="0">
                <a:solidFill>
                  <a:schemeClr val="accent2"/>
                </a:solidFill>
                <a:latin typeface="Garamond" pitchFamily="18" charset="0"/>
                <a:ea typeface="ＭＳ Ｐゴシック" pitchFamily="34" charset="-128"/>
              </a:rPr>
              <a:t>r</a:t>
            </a:r>
            <a:r>
              <a:rPr lang="en-US" sz="2800" b="1" smtClean="0">
                <a:solidFill>
                  <a:schemeClr val="accent2"/>
                </a:solidFill>
                <a:latin typeface="Garamond" pitchFamily="18" charset="0"/>
                <a:ea typeface="ＭＳ Ｐゴシック" pitchFamily="34" charset="-128"/>
              </a:rPr>
              <a:t>EF (cont.)</a:t>
            </a:r>
            <a:endParaRPr lang="en-US" sz="2800" smtClean="0">
              <a:ea typeface="ＭＳ Ｐゴシック" pitchFamily="34" charset="-128"/>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ChangeArrowheads="1"/>
          </p:cNvSpPr>
          <p:nvPr/>
        </p:nvSpPr>
        <p:spPr bwMode="auto">
          <a:xfrm>
            <a:off x="990600" y="2498725"/>
            <a:ext cx="7239000" cy="708025"/>
          </a:xfrm>
          <a:prstGeom prst="rect">
            <a:avLst/>
          </a:prstGeom>
          <a:noFill/>
          <a:ln w="9525">
            <a:noFill/>
            <a:miter lim="800000"/>
            <a:headEnd/>
            <a:tailEnd/>
          </a:ln>
        </p:spPr>
        <p:txBody>
          <a:bodyPr>
            <a:spAutoFit/>
          </a:bodyPr>
          <a:lstStyle/>
          <a:p>
            <a:pPr algn="ctr"/>
            <a:r>
              <a:rPr lang="en-US" sz="4000" b="1">
                <a:solidFill>
                  <a:schemeClr val="accent2"/>
                </a:solidFill>
                <a:latin typeface="Arial Unicode MS" pitchFamily="34" charset="-128"/>
                <a:ea typeface="Arial Unicode MS" pitchFamily="34" charset="-128"/>
                <a:cs typeface="Arial Unicode MS" pitchFamily="34" charset="-128"/>
              </a:rPr>
              <a:t>Stage D</a:t>
            </a:r>
          </a:p>
        </p:txBody>
      </p:sp>
      <p:sp>
        <p:nvSpPr>
          <p:cNvPr id="88067" name="Rectangle 3"/>
          <p:cNvSpPr>
            <a:spLocks noChangeArrowheads="1"/>
          </p:cNvSpPr>
          <p:nvPr/>
        </p:nvSpPr>
        <p:spPr bwMode="auto">
          <a:xfrm>
            <a:off x="0" y="381000"/>
            <a:ext cx="9144000" cy="579438"/>
          </a:xfrm>
          <a:prstGeom prst="rect">
            <a:avLst/>
          </a:prstGeom>
          <a:solidFill>
            <a:schemeClr val="hlink"/>
          </a:solidFill>
          <a:ln w="9525">
            <a:noFill/>
            <a:miter lim="800000"/>
            <a:headEnd/>
            <a:tailEnd/>
          </a:ln>
        </p:spPr>
        <p:txBody>
          <a:bodyPr>
            <a:spAutoFit/>
          </a:bodyPr>
          <a:lstStyle/>
          <a:p>
            <a:pPr algn="ctr">
              <a:lnSpc>
                <a:spcPct val="80000"/>
              </a:lnSpc>
            </a:pPr>
            <a:r>
              <a:rPr lang="en-US" sz="3800" b="1">
                <a:solidFill>
                  <a:schemeClr val="bg1"/>
                </a:solidFill>
                <a:latin typeface="Garamond" pitchFamily="18" charset="0"/>
              </a:rPr>
              <a:t>Treatment of Stages A to D</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sz="3600" b="1" smtClean="0">
                <a:solidFill>
                  <a:schemeClr val="accent2"/>
                </a:solidFill>
                <a:latin typeface="Garamond" pitchFamily="18" charset="0"/>
                <a:ea typeface="ＭＳ Ｐゴシック" pitchFamily="34" charset="-128"/>
              </a:rPr>
              <a:t>Clinical Events and Findings Useful for Identifying Patients With Advanced HF</a:t>
            </a:r>
          </a:p>
        </p:txBody>
      </p:sp>
      <p:graphicFrame>
        <p:nvGraphicFramePr>
          <p:cNvPr id="2" name="Table 1"/>
          <p:cNvGraphicFramePr>
            <a:graphicFrameLocks noGrp="1"/>
          </p:cNvGraphicFramePr>
          <p:nvPr/>
        </p:nvGraphicFramePr>
        <p:xfrm>
          <a:off x="533400" y="1447800"/>
          <a:ext cx="8305800" cy="3833811"/>
        </p:xfrm>
        <a:graphic>
          <a:graphicData uri="http://schemas.openxmlformats.org/drawingml/2006/table">
            <a:tbl>
              <a:tblPr/>
              <a:tblGrid>
                <a:gridCol w="8305800"/>
              </a:tblGrid>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Repeated (≥2) hospitalizations or ED visits for HF in the past year</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Progressive deterioration in renal function (e.g., rise in BUN and creatinine)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Weight loss without other cause (e.g., cardiac cachexia)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Intolerance to ACE inhibitors due to hypotension and/or worsening renal function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Intolerance to beta blockers due to worsening HF or hypotension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Frequent systolic blood pressure &lt;90 mm Hg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Persistent dyspnea with dressing or bathing requiring rest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Inability to walk 1 block on the level ground due to dyspnea or fatigue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68281">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smtClean="0">
                          <a:ln>
                            <a:noFill/>
                          </a:ln>
                          <a:solidFill>
                            <a:schemeClr val="tx1"/>
                          </a:solidFill>
                          <a:effectLst/>
                          <a:latin typeface="Times New Roman" pitchFamily="18" charset="0"/>
                          <a:ea typeface="ＭＳ Ｐゴシック" pitchFamily="34" charset="-128"/>
                          <a:cs typeface="Times New Roman" pitchFamily="18" charset="0"/>
                        </a:rPr>
                        <a:t>Recent need to escalate diuretics to maintain volume status, often reaching daily furosemide equivalent dose &gt;160 mg/d and/or use of supplemental metolazone therapy</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Progressive decline in serum sodium, usually to &lt;133 </a:t>
                      </a:r>
                      <a:r>
                        <a:rPr kumimoji="0" lang="en-US" sz="1800" b="0" i="0" u="none" strike="noStrike" cap="none" normalizeH="0" baseline="0" dirty="0" err="1" smtClean="0">
                          <a:ln>
                            <a:noFill/>
                          </a:ln>
                          <a:solidFill>
                            <a:schemeClr val="tx1"/>
                          </a:solidFill>
                          <a:effectLst/>
                          <a:latin typeface="Times New Roman" pitchFamily="18" charset="0"/>
                          <a:ea typeface="ＭＳ Ｐゴシック" pitchFamily="34" charset="-128"/>
                          <a:cs typeface="Times New Roman" pitchFamily="18" charset="0"/>
                        </a:rPr>
                        <a:t>mEq</a:t>
                      </a:r>
                      <a:r>
                        <a:rPr kumimoji="0" lang="en-US"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/L</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6553">
                <a:tc>
                  <a:txBody>
                    <a:bodyPr/>
                    <a:lstStyle/>
                    <a:p>
                      <a:pPr marL="0" marR="0" lvl="0" indent="0" algn="l" defTabSz="914400" rtl="0" eaLnBrk="1" fontAlgn="base" latinLnBrk="0" hangingPunct="1">
                        <a:lnSpc>
                          <a:spcPct val="115000"/>
                        </a:lnSpc>
                        <a:spcBef>
                          <a:spcPct val="0"/>
                        </a:spcBef>
                        <a:spcAft>
                          <a:spcPct val="0"/>
                        </a:spcAft>
                        <a:buClrTx/>
                        <a:buSzTx/>
                        <a:buFontTx/>
                        <a:buNone/>
                        <a:tabLst>
                          <a:tab pos="1438275" algn="l"/>
                        </a:tabLst>
                      </a:pPr>
                      <a:r>
                        <a:rPr kumimoji="0" lang="en-US" sz="1800" b="0" i="0" u="none" strike="noStrike" cap="none" normalizeH="0" baseline="0" dirty="0" smtClean="0">
                          <a:ln>
                            <a:noFill/>
                          </a:ln>
                          <a:solidFill>
                            <a:schemeClr val="tx1"/>
                          </a:solidFill>
                          <a:effectLst/>
                          <a:latin typeface="Times New Roman" pitchFamily="18" charset="0"/>
                          <a:ea typeface="ＭＳ Ｐゴシック" pitchFamily="34" charset="-128"/>
                          <a:cs typeface="Times New Roman" pitchFamily="18" charset="0"/>
                        </a:rPr>
                        <a:t>Frequent ICD shocks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9117" name="Rectangle 2"/>
          <p:cNvSpPr>
            <a:spLocks noChangeArrowheads="1"/>
          </p:cNvSpPr>
          <p:nvPr/>
        </p:nvSpPr>
        <p:spPr bwMode="auto">
          <a:xfrm>
            <a:off x="533400" y="5389563"/>
            <a:ext cx="4552950" cy="276225"/>
          </a:xfrm>
          <a:prstGeom prst="rect">
            <a:avLst/>
          </a:prstGeom>
          <a:noFill/>
          <a:ln w="9525">
            <a:noFill/>
            <a:miter lim="800000"/>
            <a:headEnd/>
            <a:tailEnd/>
          </a:ln>
        </p:spPr>
        <p:txBody>
          <a:bodyPr wrap="none">
            <a:spAutoFit/>
          </a:bodyPr>
          <a:lstStyle/>
          <a:p>
            <a:r>
              <a:rPr lang="en-US" sz="1200"/>
              <a:t>Adapted from Russell et al. Congest Heart Fail. 2008;14:316-21.</a:t>
            </a:r>
          </a:p>
        </p:txBody>
      </p:sp>
    </p:spTree>
  </p:cSld>
  <p:clrMapOvr>
    <a:masterClrMapping/>
  </p:clrMapOvr>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BBE0E3"/>
      </a:accent1>
      <a:accent2>
        <a:srgbClr val="333399"/>
      </a:accent2>
      <a:accent3>
        <a:srgbClr val="FFFFFF"/>
      </a:accent3>
      <a:accent4>
        <a:srgbClr val="000000"/>
      </a:accent4>
      <a:accent5>
        <a:srgbClr val="D8ECED"/>
      </a:accent5>
      <a:accent6>
        <a:srgbClr val="2E2E8B"/>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BBE0E3"/>
          </a:solidFill>
          <a:prstDash val="solid"/>
          <a:bevel/>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BBE0E3"/>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10177</Words>
  <Application>Microsoft Office PowerPoint</Application>
  <PresentationFormat>On-screen Show (4:3)</PresentationFormat>
  <Paragraphs>1806</Paragraphs>
  <Slides>147</Slides>
  <Notes>10</Notes>
  <HiddenSlides>0</HiddenSlides>
  <MMClips>0</MMClips>
  <ScaleCrop>false</ScaleCrop>
  <HeadingPairs>
    <vt:vector size="4" baseType="variant">
      <vt:variant>
        <vt:lpstr>Theme</vt:lpstr>
      </vt:variant>
      <vt:variant>
        <vt:i4>1</vt:i4>
      </vt:variant>
      <vt:variant>
        <vt:lpstr>Slide Titles</vt:lpstr>
      </vt:variant>
      <vt:variant>
        <vt:i4>147</vt:i4>
      </vt:variant>
    </vt:vector>
  </HeadingPairs>
  <TitlesOfParts>
    <vt:vector size="148" baseType="lpstr">
      <vt:lpstr>Default</vt:lpstr>
      <vt:lpstr>Slide 1</vt:lpstr>
      <vt:lpstr>Heart failure</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2013 ACCF/AHA Guideline for the Management of Heart Failure</vt:lpstr>
      <vt:lpstr>Stages, Phenotypes and Treatment of HF</vt:lpstr>
      <vt:lpstr>Outline</vt:lpstr>
      <vt:lpstr>Slide 20</vt:lpstr>
      <vt:lpstr>Definition of Heart Failure</vt:lpstr>
      <vt:lpstr>Classification of Heart Failure</vt:lpstr>
      <vt:lpstr>Slide 23</vt:lpstr>
      <vt:lpstr>Slide 24</vt:lpstr>
      <vt:lpstr>History and Physical Examination</vt:lpstr>
      <vt:lpstr>Slide 26</vt:lpstr>
      <vt:lpstr>Risk Scoring</vt:lpstr>
      <vt:lpstr>Risk Scores to Predict Outcomes in HF</vt:lpstr>
      <vt:lpstr>Slide 29</vt:lpstr>
      <vt:lpstr>Diagnostic Tests</vt:lpstr>
      <vt:lpstr>Diagnostic Tests (cont.)</vt:lpstr>
      <vt:lpstr>Slide 32</vt:lpstr>
      <vt:lpstr>Ambulatory/Outpatient</vt:lpstr>
      <vt:lpstr>Ambulatory/Outpatient (cont.)</vt:lpstr>
      <vt:lpstr>Slide 35</vt:lpstr>
      <vt:lpstr>Hospitalized/Acute</vt:lpstr>
      <vt:lpstr>Hospitalized/Acute (cont.)</vt:lpstr>
      <vt:lpstr>Recommendations for Biomarkers in HF</vt:lpstr>
      <vt:lpstr>Causes for Elevated Natriuretic Peptide Levels</vt:lpstr>
      <vt:lpstr>Slide 40</vt:lpstr>
      <vt:lpstr>Noninvasive Cardiac Imaging</vt:lpstr>
      <vt:lpstr>Noninvasive Cardiac Imaging (cont.)</vt:lpstr>
      <vt:lpstr>Noninvasive Cardiac Imaging (cont.)</vt:lpstr>
      <vt:lpstr>Recommendations for Noninvasive Imaging</vt:lpstr>
      <vt:lpstr>Slide 45</vt:lpstr>
      <vt:lpstr>Invasive Evaluation</vt:lpstr>
      <vt:lpstr>Invasive Evaluation (cont.)</vt:lpstr>
      <vt:lpstr>Invasive Evaluation (cont.)</vt:lpstr>
      <vt:lpstr>Recommendations for Invasive Evaluation</vt:lpstr>
      <vt:lpstr>Slide 50</vt:lpstr>
      <vt:lpstr>Slide 51</vt:lpstr>
      <vt:lpstr>Stage A</vt:lpstr>
      <vt:lpstr>Slide 53</vt:lpstr>
      <vt:lpstr>Stage B</vt:lpstr>
      <vt:lpstr>Stage B (cont.)</vt:lpstr>
      <vt:lpstr>Stage B (cont.)</vt:lpstr>
      <vt:lpstr>Recommendations for Treatment of Stage B HF</vt:lpstr>
      <vt:lpstr>Slide 58</vt:lpstr>
      <vt:lpstr>Slide 59</vt:lpstr>
      <vt:lpstr>Stage C: Nonpharmacological Interventions</vt:lpstr>
      <vt:lpstr>Stage C: Nonpharmacological Interventions (cont.)</vt:lpstr>
      <vt:lpstr>Slide 62</vt:lpstr>
      <vt:lpstr>Pharmacological Treatment for Stage C HFrEF</vt:lpstr>
      <vt:lpstr>Pharmacologic Treatment for Stage C HFrEF</vt:lpstr>
      <vt:lpstr>Pharmacological Treatment for  Stage C HFrEF (cont.)</vt:lpstr>
      <vt:lpstr>Drugs Commonly Used for HFrEF  (Stage C HF)</vt:lpstr>
      <vt:lpstr>Drugs Commonly Used for HFrEF (Stage C HF) (cont.)</vt:lpstr>
      <vt:lpstr>Pharmacological Treatment for  Stage C HFrEF (cont.)</vt:lpstr>
      <vt:lpstr>Pharmacological Treatment for  Stage C HFrEF (cont.)</vt:lpstr>
      <vt:lpstr>Pharmacological Treatment for  Stage C HFrEF (cont.)</vt:lpstr>
      <vt:lpstr>Pharmacological Treatment for  Stage C HFrEF (cont.)</vt:lpstr>
      <vt:lpstr>Pharmacological Treatment for  Stage C HFrEF (cont.)</vt:lpstr>
      <vt:lpstr>Pharmacological Treatment for  Stage C HFrEF (cont.)</vt:lpstr>
      <vt:lpstr>Pharmacological Treatment for  Stage C HFrEF (cont.)</vt:lpstr>
      <vt:lpstr>Pharmacological Treatment for  Stage C HFrEF (cont.)</vt:lpstr>
      <vt:lpstr>Pharmacological Treatment for  Stage C HFrEF (cont.)</vt:lpstr>
      <vt:lpstr>Pharmacological Treatment for  Stage C HFrEF (cont.)</vt:lpstr>
      <vt:lpstr>Pharmacological Treatment for  Stage C HFpEF </vt:lpstr>
      <vt:lpstr>Pharmacological Treatment for  Stage C HFpEF (cont.)</vt:lpstr>
      <vt:lpstr>Pharmacological Treatment for  Stage C HFpEF (cont.)</vt:lpstr>
      <vt:lpstr>Pharmacological Therapy for Management of Stage C HFrEF</vt:lpstr>
      <vt:lpstr>Pharmacological Therapy for Management of Stage C HFrEF (cont.)</vt:lpstr>
      <vt:lpstr>Pharmacologic Therapy for Management of Stage C HFrEF (cont.)</vt:lpstr>
      <vt:lpstr>Pharmacological Therapy for Management of Stage C HFrEF (cont.)</vt:lpstr>
      <vt:lpstr>Medical Therapy for Stage C HFrEF: Magnitude of Benefit Demonstrated in RCTs</vt:lpstr>
      <vt:lpstr>Slide 86</vt:lpstr>
      <vt:lpstr>Treatment of HFpEF</vt:lpstr>
      <vt:lpstr>Slide 88</vt:lpstr>
      <vt:lpstr>Device Therapy for Stage C HFrEF </vt:lpstr>
      <vt:lpstr>Device Therapy for Stage C HFrEF (cont.)</vt:lpstr>
      <vt:lpstr>Device Therapy for Stage C HFrEF (cont.)</vt:lpstr>
      <vt:lpstr>Device Therapy for Stage C HFrEF (cont.)</vt:lpstr>
      <vt:lpstr>Device Therapy for Stage C HFrEF (cont.)</vt:lpstr>
      <vt:lpstr>Device Therapy for Stage C HFrEF (cont.)</vt:lpstr>
      <vt:lpstr>         Indications for CRT Therapy</vt:lpstr>
      <vt:lpstr>Device Therapy for Stage C HFrEF (cont.)</vt:lpstr>
      <vt:lpstr>Device Therapy for Stage C HFrEF (cont.)</vt:lpstr>
      <vt:lpstr>Slide 98</vt:lpstr>
      <vt:lpstr>Clinical Events and Findings Useful for Identifying Patients With Advanced HF</vt:lpstr>
      <vt:lpstr>Slide 100</vt:lpstr>
      <vt:lpstr>Water Restriction</vt:lpstr>
      <vt:lpstr>Slide 102</vt:lpstr>
      <vt:lpstr>Inotropic Support</vt:lpstr>
      <vt:lpstr>Inotropic Support (cont.)</vt:lpstr>
      <vt:lpstr>Inotropic Support (cont.)</vt:lpstr>
      <vt:lpstr>Slide 106</vt:lpstr>
      <vt:lpstr>Mechanical Circulatory Support</vt:lpstr>
      <vt:lpstr>Slide 108</vt:lpstr>
      <vt:lpstr>Cardiac Transplantation</vt:lpstr>
      <vt:lpstr>Slide 110</vt:lpstr>
      <vt:lpstr>Slide 111</vt:lpstr>
      <vt:lpstr>Precipitating Causes of Decompensated HF</vt:lpstr>
      <vt:lpstr>Slide 113</vt:lpstr>
      <vt:lpstr>Maintenance of GDMT During Hospitalization</vt:lpstr>
      <vt:lpstr>Slide 115</vt:lpstr>
      <vt:lpstr>Diuretics in Hospitalized Patients</vt:lpstr>
      <vt:lpstr>Diuretics in Hospitalized Patients (cont.)</vt:lpstr>
      <vt:lpstr>Diuretics in Hospitalized Patients (cont.)</vt:lpstr>
      <vt:lpstr>Slide 119</vt:lpstr>
      <vt:lpstr>Renal Replacement Therapy</vt:lpstr>
      <vt:lpstr>Slide 121</vt:lpstr>
      <vt:lpstr>Parenteral Therapy in Hospitalized HF</vt:lpstr>
      <vt:lpstr>Slide 123</vt:lpstr>
      <vt:lpstr>Venous Thromboembolism Prophylaxis in Hospitalized Patients</vt:lpstr>
      <vt:lpstr>Slide 125</vt:lpstr>
      <vt:lpstr>Arginine Vasopressin Antagonists</vt:lpstr>
      <vt:lpstr>Arginine Vasopressin Antagonists</vt:lpstr>
      <vt:lpstr>Slide 128</vt:lpstr>
      <vt:lpstr>Inpatient and Transitions of Care</vt:lpstr>
      <vt:lpstr>Inpatient and Transitions of Care</vt:lpstr>
      <vt:lpstr>Inpatient and Transitions of Care</vt:lpstr>
      <vt:lpstr>Therapies in the Hospitalized HF Patient</vt:lpstr>
      <vt:lpstr>Therapies in the Hospitalized HF Patient (cont.)</vt:lpstr>
      <vt:lpstr>Hospital Discharge</vt:lpstr>
      <vt:lpstr>Slide 135</vt:lpstr>
      <vt:lpstr>Surgical/Percutaneous/Transcatheter Interventional Treatment of HF</vt:lpstr>
      <vt:lpstr>Surgical/Percutaneous/Transcatheter Interventional Treatment of HF (cont.)</vt:lpstr>
      <vt:lpstr>Surgical/Percutaneous/Transcatheter Interventional Treatment of HF (cont.)</vt:lpstr>
      <vt:lpstr>Surgical/Percutaneous/Transcatheter Interventional Treatment of HF</vt:lpstr>
      <vt:lpstr>Slide 140</vt:lpstr>
      <vt:lpstr>Coordinating Care for Patients With Chronic HF</vt:lpstr>
      <vt:lpstr>Slide 142</vt:lpstr>
      <vt:lpstr>Quality Metrics/Performance Measures</vt:lpstr>
      <vt:lpstr> ACCF/AHA/AMA-PCPI 2011 HF Performance Measurement Set </vt:lpstr>
      <vt:lpstr> ACCF/AHA/AMA-PCPI 2011 HF Performance Measurement Set (cont.) </vt:lpstr>
      <vt:lpstr> ACCF/AHA/AMA-PCPI 2011 HF Performance Measurement Set (cont.) </vt:lpstr>
      <vt:lpstr>Conclusions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cp:lastModifiedBy>reza</cp:lastModifiedBy>
  <cp:revision>1</cp:revision>
  <dcterms:modified xsi:type="dcterms:W3CDTF">2015-12-22T04:05:12Z</dcterms:modified>
</cp:coreProperties>
</file>