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handoutMasterIdLst>
    <p:handoutMasterId r:id="rId32"/>
  </p:handoutMasterIdLst>
  <p:sldIdLst>
    <p:sldId id="256" r:id="rId2"/>
    <p:sldId id="269" r:id="rId3"/>
    <p:sldId id="257" r:id="rId4"/>
    <p:sldId id="258" r:id="rId5"/>
    <p:sldId id="277" r:id="rId6"/>
    <p:sldId id="259" r:id="rId7"/>
    <p:sldId id="279" r:id="rId8"/>
    <p:sldId id="260" r:id="rId9"/>
    <p:sldId id="261" r:id="rId10"/>
    <p:sldId id="280" r:id="rId11"/>
    <p:sldId id="262" r:id="rId12"/>
    <p:sldId id="283" r:id="rId13"/>
    <p:sldId id="281" r:id="rId14"/>
    <p:sldId id="263" r:id="rId15"/>
    <p:sldId id="264" r:id="rId16"/>
    <p:sldId id="282" r:id="rId17"/>
    <p:sldId id="271" r:id="rId18"/>
    <p:sldId id="265" r:id="rId19"/>
    <p:sldId id="266" r:id="rId20"/>
    <p:sldId id="267" r:id="rId21"/>
    <p:sldId id="268" r:id="rId22"/>
    <p:sldId id="287" r:id="rId23"/>
    <p:sldId id="270" r:id="rId24"/>
    <p:sldId id="285" r:id="rId25"/>
    <p:sldId id="286" r:id="rId26"/>
    <p:sldId id="284" r:id="rId27"/>
    <p:sldId id="272" r:id="rId28"/>
    <p:sldId id="273" r:id="rId29"/>
    <p:sldId id="275" r:id="rId30"/>
    <p:sldId id="27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>
        <p:scale>
          <a:sx n="100" d="100"/>
          <a:sy n="100" d="100"/>
        </p:scale>
        <p:origin x="-168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082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ED299B-8D72-4DDF-BABF-50595E9F76C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8D39FC-00C5-4AEC-8357-D7027E4E9009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A97ED8E-D2EC-4D2C-A789-361BD07BB0CE}" type="parTrans" cxnId="{E532A66F-05D8-4A70-B77E-FF71A0E8FF64}">
      <dgm:prSet/>
      <dgm:spPr/>
      <dgm:t>
        <a:bodyPr/>
        <a:lstStyle/>
        <a:p>
          <a:endParaRPr lang="en-US"/>
        </a:p>
      </dgm:t>
    </dgm:pt>
    <dgm:pt modelId="{38BB2264-CE06-404D-9338-DC3904CBA0A5}" type="sibTrans" cxnId="{E532A66F-05D8-4A70-B77E-FF71A0E8FF64}">
      <dgm:prSet/>
      <dgm:spPr/>
      <dgm:t>
        <a:bodyPr/>
        <a:lstStyle/>
        <a:p>
          <a:endParaRPr lang="en-US"/>
        </a:p>
      </dgm:t>
    </dgm:pt>
    <dgm:pt modelId="{C6386AB7-5326-4767-861C-3C7A2BC32E31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36ABC0A-3E85-4169-A282-966DF59BD8D6}" type="parTrans" cxnId="{363CE4BF-DC7B-4DE7-A988-28C00E097518}">
      <dgm:prSet/>
      <dgm:spPr/>
      <dgm:t>
        <a:bodyPr/>
        <a:lstStyle/>
        <a:p>
          <a:endParaRPr lang="en-US"/>
        </a:p>
      </dgm:t>
    </dgm:pt>
    <dgm:pt modelId="{5D2EEBF3-A520-42DB-BFA5-0D74240812AD}" type="sibTrans" cxnId="{363CE4BF-DC7B-4DE7-A988-28C00E097518}">
      <dgm:prSet/>
      <dgm:spPr/>
      <dgm:t>
        <a:bodyPr/>
        <a:lstStyle/>
        <a:p>
          <a:endParaRPr lang="en-US"/>
        </a:p>
      </dgm:t>
    </dgm:pt>
    <dgm:pt modelId="{4C42EFC2-9C1E-4A9A-A2D8-C5F758BE05F6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90128A8-5E7E-4612-B754-D60D7E33EF91}" type="parTrans" cxnId="{256EB78F-6ED3-4CE7-88CA-E0073DDB9F31}">
      <dgm:prSet/>
      <dgm:spPr/>
      <dgm:t>
        <a:bodyPr/>
        <a:lstStyle/>
        <a:p>
          <a:endParaRPr lang="en-US"/>
        </a:p>
      </dgm:t>
    </dgm:pt>
    <dgm:pt modelId="{9FDCC281-9A0C-47A3-82B9-88BA2AC2EAB7}" type="sibTrans" cxnId="{256EB78F-6ED3-4CE7-88CA-E0073DDB9F31}">
      <dgm:prSet/>
      <dgm:spPr/>
      <dgm:t>
        <a:bodyPr/>
        <a:lstStyle/>
        <a:p>
          <a:endParaRPr lang="en-US"/>
        </a:p>
      </dgm:t>
    </dgm:pt>
    <dgm:pt modelId="{8C7E8C5D-B3D6-4943-A890-83A47530AE60}">
      <dgm:prSet phldrT="[Text]" phldr="1"/>
      <dgm:spPr/>
      <dgm:t>
        <a:bodyPr/>
        <a:lstStyle/>
        <a:p>
          <a:endParaRPr lang="en-US"/>
        </a:p>
      </dgm:t>
    </dgm:pt>
    <dgm:pt modelId="{79AFA830-F9D6-41C9-9113-988AAE55A400}" type="parTrans" cxnId="{9D5278E3-902E-480A-B7A9-A7DB60B95B9D}">
      <dgm:prSet/>
      <dgm:spPr/>
      <dgm:t>
        <a:bodyPr/>
        <a:lstStyle/>
        <a:p>
          <a:endParaRPr lang="en-US"/>
        </a:p>
      </dgm:t>
    </dgm:pt>
    <dgm:pt modelId="{9A9A9159-1A3C-4343-BCCF-40D9CAD3D75F}" type="sibTrans" cxnId="{9D5278E3-902E-480A-B7A9-A7DB60B95B9D}">
      <dgm:prSet/>
      <dgm:spPr/>
      <dgm:t>
        <a:bodyPr/>
        <a:lstStyle/>
        <a:p>
          <a:endParaRPr lang="en-US"/>
        </a:p>
      </dgm:t>
    </dgm:pt>
    <dgm:pt modelId="{1AE9617F-E982-4A2A-B476-6112B087235D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5524309-0EAE-4A4F-91A7-06BD8F90C434}" type="parTrans" cxnId="{7A2434B4-0CF5-4FF8-A8F9-DA66A3632533}">
      <dgm:prSet/>
      <dgm:spPr/>
      <dgm:t>
        <a:bodyPr/>
        <a:lstStyle/>
        <a:p>
          <a:endParaRPr lang="en-US"/>
        </a:p>
      </dgm:t>
    </dgm:pt>
    <dgm:pt modelId="{BD50D2DD-AFD6-42D7-A249-894EDDD5B664}" type="sibTrans" cxnId="{7A2434B4-0CF5-4FF8-A8F9-DA66A3632533}">
      <dgm:prSet/>
      <dgm:spPr/>
      <dgm:t>
        <a:bodyPr/>
        <a:lstStyle/>
        <a:p>
          <a:endParaRPr lang="en-US"/>
        </a:p>
      </dgm:t>
    </dgm:pt>
    <dgm:pt modelId="{AF554709-BC0C-428F-A32B-48C185F57378}" type="pres">
      <dgm:prSet presAssocID="{E3ED299B-8D72-4DDF-BABF-50595E9F76C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412114-3E9B-4042-BE42-8F8AF6D55808}" type="pres">
      <dgm:prSet presAssocID="{E3ED299B-8D72-4DDF-BABF-50595E9F76C2}" presName="axisShape" presStyleLbl="bgShp" presStyleIdx="0" presStyleCnt="1"/>
      <dgm:spPr/>
    </dgm:pt>
    <dgm:pt modelId="{34A30783-D59B-412A-AB26-33D7D9B55165}" type="pres">
      <dgm:prSet presAssocID="{E3ED299B-8D72-4DDF-BABF-50595E9F76C2}" presName="rect1" presStyleLbl="node1" presStyleIdx="0" presStyleCnt="4" custScaleX="174637" custScaleY="159509" custLinFactX="-23823" custLinFactNeighborX="-100000" custLinFactNeighborY="-253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F1EF8-D27C-4824-ACFC-BE248BFBB048}" type="pres">
      <dgm:prSet presAssocID="{E3ED299B-8D72-4DDF-BABF-50595E9F76C2}" presName="rect2" presStyleLbl="node1" presStyleIdx="1" presStyleCnt="4" custScaleX="164908" custScaleY="159018" custLinFactX="32808" custLinFactNeighborX="100000" custLinFactNeighborY="-59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D3F71C-1B7E-4F16-A7D6-CA534B3A62F1}" type="pres">
      <dgm:prSet presAssocID="{E3ED299B-8D72-4DDF-BABF-50595E9F76C2}" presName="rect3" presStyleLbl="node1" presStyleIdx="2" presStyleCnt="4" custScaleX="153129" custScaleY="159018" custLinFactNeighborX="42331" custLinFactNeighborY="177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56B42-694D-46BF-9C51-A81244FA78A3}" type="pres">
      <dgm:prSet presAssocID="{E3ED299B-8D72-4DDF-BABF-50595E9F76C2}" presName="rect4" presStyleLbl="node1" presStyleIdx="3" presStyleCnt="4" custLinFactX="38370" custLinFactNeighborX="100000" custLinFactNeighborY="273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5278E3-902E-480A-B7A9-A7DB60B95B9D}" srcId="{E3ED299B-8D72-4DDF-BABF-50595E9F76C2}" destId="{8C7E8C5D-B3D6-4943-A890-83A47530AE60}" srcOrd="4" destOrd="0" parTransId="{79AFA830-F9D6-41C9-9113-988AAE55A400}" sibTransId="{9A9A9159-1A3C-4343-BCCF-40D9CAD3D75F}"/>
    <dgm:cxn modelId="{363CE4BF-DC7B-4DE7-A988-28C00E097518}" srcId="{E3ED299B-8D72-4DDF-BABF-50595E9F76C2}" destId="{C6386AB7-5326-4767-861C-3C7A2BC32E31}" srcOrd="2" destOrd="0" parTransId="{F36ABC0A-3E85-4169-A282-966DF59BD8D6}" sibTransId="{5D2EEBF3-A520-42DB-BFA5-0D74240812AD}"/>
    <dgm:cxn modelId="{E532A66F-05D8-4A70-B77E-FF71A0E8FF64}" srcId="{E3ED299B-8D72-4DDF-BABF-50595E9F76C2}" destId="{B78D39FC-00C5-4AEC-8357-D7027E4E9009}" srcOrd="0" destOrd="0" parTransId="{AA97ED8E-D2EC-4D2C-A789-361BD07BB0CE}" sibTransId="{38BB2264-CE06-404D-9338-DC3904CBA0A5}"/>
    <dgm:cxn modelId="{29AE542A-CF31-4744-A64A-8293ED9CEB06}" type="presOf" srcId="{E3ED299B-8D72-4DDF-BABF-50595E9F76C2}" destId="{AF554709-BC0C-428F-A32B-48C185F57378}" srcOrd="0" destOrd="0" presId="urn:microsoft.com/office/officeart/2005/8/layout/matrix2"/>
    <dgm:cxn modelId="{7DE14500-5E78-4E48-BCF8-11BE4F24C22B}" type="presOf" srcId="{1AE9617F-E982-4A2A-B476-6112B087235D}" destId="{F6BF1EF8-D27C-4824-ACFC-BE248BFBB048}" srcOrd="0" destOrd="0" presId="urn:microsoft.com/office/officeart/2005/8/layout/matrix2"/>
    <dgm:cxn modelId="{7A2434B4-0CF5-4FF8-A8F9-DA66A3632533}" srcId="{E3ED299B-8D72-4DDF-BABF-50595E9F76C2}" destId="{1AE9617F-E982-4A2A-B476-6112B087235D}" srcOrd="1" destOrd="0" parTransId="{35524309-0EAE-4A4F-91A7-06BD8F90C434}" sibTransId="{BD50D2DD-AFD6-42D7-A249-894EDDD5B664}"/>
    <dgm:cxn modelId="{8180809A-CE16-43EE-A5CD-DFE12871F98C}" type="presOf" srcId="{B78D39FC-00C5-4AEC-8357-D7027E4E9009}" destId="{34A30783-D59B-412A-AB26-33D7D9B55165}" srcOrd="0" destOrd="0" presId="urn:microsoft.com/office/officeart/2005/8/layout/matrix2"/>
    <dgm:cxn modelId="{A3293C08-0F3C-49DD-AA14-80792CA83EB4}" type="presOf" srcId="{4C42EFC2-9C1E-4A9A-A2D8-C5F758BE05F6}" destId="{8A256B42-694D-46BF-9C51-A81244FA78A3}" srcOrd="0" destOrd="0" presId="urn:microsoft.com/office/officeart/2005/8/layout/matrix2"/>
    <dgm:cxn modelId="{256EB78F-6ED3-4CE7-88CA-E0073DDB9F31}" srcId="{E3ED299B-8D72-4DDF-BABF-50595E9F76C2}" destId="{4C42EFC2-9C1E-4A9A-A2D8-C5F758BE05F6}" srcOrd="3" destOrd="0" parTransId="{D90128A8-5E7E-4612-B754-D60D7E33EF91}" sibTransId="{9FDCC281-9A0C-47A3-82B9-88BA2AC2EAB7}"/>
    <dgm:cxn modelId="{5DC37D99-7D2C-41D9-A0A2-945AB853651A}" type="presOf" srcId="{C6386AB7-5326-4767-861C-3C7A2BC32E31}" destId="{A7D3F71C-1B7E-4F16-A7D6-CA534B3A62F1}" srcOrd="0" destOrd="0" presId="urn:microsoft.com/office/officeart/2005/8/layout/matrix2"/>
    <dgm:cxn modelId="{1C42AF92-D326-4CE6-8D1C-351C8035C26C}" type="presParOf" srcId="{AF554709-BC0C-428F-A32B-48C185F57378}" destId="{5E412114-3E9B-4042-BE42-8F8AF6D55808}" srcOrd="0" destOrd="0" presId="urn:microsoft.com/office/officeart/2005/8/layout/matrix2"/>
    <dgm:cxn modelId="{04B4F751-37F1-4EAF-81A0-942788DEEEA9}" type="presParOf" srcId="{AF554709-BC0C-428F-A32B-48C185F57378}" destId="{34A30783-D59B-412A-AB26-33D7D9B55165}" srcOrd="1" destOrd="0" presId="urn:microsoft.com/office/officeart/2005/8/layout/matrix2"/>
    <dgm:cxn modelId="{4D6EC722-F92E-4A5A-82BA-CBDFEF98744A}" type="presParOf" srcId="{AF554709-BC0C-428F-A32B-48C185F57378}" destId="{F6BF1EF8-D27C-4824-ACFC-BE248BFBB048}" srcOrd="2" destOrd="0" presId="urn:microsoft.com/office/officeart/2005/8/layout/matrix2"/>
    <dgm:cxn modelId="{07FB3F10-CF7B-412F-B53C-7009509153BF}" type="presParOf" srcId="{AF554709-BC0C-428F-A32B-48C185F57378}" destId="{A7D3F71C-1B7E-4F16-A7D6-CA534B3A62F1}" srcOrd="3" destOrd="0" presId="urn:microsoft.com/office/officeart/2005/8/layout/matrix2"/>
    <dgm:cxn modelId="{64CD4F5E-497C-4704-928D-05CD12FE54ED}" type="presParOf" srcId="{AF554709-BC0C-428F-A32B-48C185F57378}" destId="{8A256B42-694D-46BF-9C51-A81244FA78A3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12114-3E9B-4042-BE42-8F8AF6D55808}">
      <dsp:nvSpPr>
        <dsp:cNvPr id="0" name=""/>
        <dsp:cNvSpPr/>
      </dsp:nvSpPr>
      <dsp:spPr>
        <a:xfrm>
          <a:off x="2395200" y="1905"/>
          <a:ext cx="3881437" cy="388143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A30783-D59B-412A-AB26-33D7D9B55165}">
      <dsp:nvSpPr>
        <dsp:cNvPr id="0" name=""/>
        <dsp:cNvSpPr/>
      </dsp:nvSpPr>
      <dsp:spPr>
        <a:xfrm>
          <a:off x="145651" y="-207761"/>
          <a:ext cx="2711370" cy="247649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 dirty="0"/>
        </a:p>
      </dsp:txBody>
      <dsp:txXfrm>
        <a:off x="266544" y="-86868"/>
        <a:ext cx="2469584" cy="2234710"/>
      </dsp:txXfrm>
    </dsp:sp>
    <dsp:sp modelId="{F6BF1EF8-D27C-4824-ACFC-BE248BFBB048}">
      <dsp:nvSpPr>
        <dsp:cNvPr id="0" name=""/>
        <dsp:cNvSpPr/>
      </dsp:nvSpPr>
      <dsp:spPr>
        <a:xfrm>
          <a:off x="6029840" y="-203950"/>
          <a:ext cx="2560320" cy="2468873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/>
        </a:p>
      </dsp:txBody>
      <dsp:txXfrm>
        <a:off x="6150360" y="-83430"/>
        <a:ext cx="2319280" cy="2227833"/>
      </dsp:txXfrm>
    </dsp:sp>
    <dsp:sp modelId="{A7D3F71C-1B7E-4F16-A7D6-CA534B3A62F1}">
      <dsp:nvSpPr>
        <dsp:cNvPr id="0" name=""/>
        <dsp:cNvSpPr/>
      </dsp:nvSpPr>
      <dsp:spPr>
        <a:xfrm>
          <a:off x="2892280" y="1620325"/>
          <a:ext cx="2377442" cy="2468873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200" kern="1200" dirty="0"/>
        </a:p>
      </dsp:txBody>
      <dsp:txXfrm>
        <a:off x="3008337" y="1736382"/>
        <a:ext cx="2145328" cy="2236759"/>
      </dsp:txXfrm>
    </dsp:sp>
    <dsp:sp modelId="{8A256B42-694D-46BF-9C51-A81244FA78A3}">
      <dsp:nvSpPr>
        <dsp:cNvPr id="0" name=""/>
        <dsp:cNvSpPr/>
      </dsp:nvSpPr>
      <dsp:spPr>
        <a:xfrm>
          <a:off x="6620067" y="2328862"/>
          <a:ext cx="1552574" cy="1552574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>
        <a:off x="6695857" y="2404652"/>
        <a:ext cx="1400994" cy="1400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1B48B-FA80-48DA-A234-23FB1A124A5F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9EF74-2272-4C4F-A93E-B767D8271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38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7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996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4925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13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6669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45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0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38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61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7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01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19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17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868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49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34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err="1" smtClean="0"/>
              <a:t>F.Fazel</a:t>
            </a:r>
            <a:r>
              <a:rPr lang="en-US" sz="4000" b="1" dirty="0" smtClean="0"/>
              <a:t> MD</a:t>
            </a:r>
            <a:endParaRPr lang="en-US" sz="4000" b="1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4000" b="1" dirty="0" smtClean="0"/>
              <a:t>POST-CATARACT SURGERY ENDOPHTHALMITIS:</a:t>
            </a:r>
            <a:br>
              <a:rPr lang="en-US" sz="4000" b="1" dirty="0" smtClean="0"/>
            </a:br>
            <a:r>
              <a:rPr lang="en-US" sz="4000" b="1" dirty="0" smtClean="0"/>
              <a:t>AN UPDATE</a:t>
            </a:r>
            <a:endParaRPr lang="en-US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422" y="3836492"/>
            <a:ext cx="2816352" cy="23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9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Vitreous Sampling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Needle sampling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87" y="2948006"/>
            <a:ext cx="4364481" cy="2904363"/>
          </a:xfrm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Cutter Sampling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2926505"/>
            <a:ext cx="4186237" cy="2925864"/>
          </a:xfrm>
        </p:spPr>
      </p:pic>
    </p:spTree>
    <p:extLst>
      <p:ext uri="{BB962C8B-B14F-4D97-AF65-F5344CB8AC3E}">
        <p14:creationId xmlns:p14="http://schemas.microsoft.com/office/powerpoint/2010/main" val="91072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SECOND PRIORITY: INTRA-VITREAL</a:t>
            </a:r>
            <a:br>
              <a:rPr lang="en-US" b="1" dirty="0"/>
            </a:br>
            <a:r>
              <a:rPr lang="en-US" b="1" dirty="0"/>
              <a:t>ANTIBIOTICS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 order to cover as well as possible all </a:t>
            </a:r>
            <a:r>
              <a:rPr lang="en-US" sz="2000" dirty="0" smtClean="0"/>
              <a:t>the germs </a:t>
            </a:r>
            <a:r>
              <a:rPr lang="en-US" sz="2000" dirty="0"/>
              <a:t>that can be responsible for the </a:t>
            </a:r>
            <a:r>
              <a:rPr lang="en-US" sz="2000" dirty="0" err="1" smtClean="0"/>
              <a:t>endophthalmitis,two</a:t>
            </a:r>
            <a:r>
              <a:rPr lang="en-US" sz="2000" dirty="0" smtClean="0"/>
              <a:t> </a:t>
            </a:r>
            <a:r>
              <a:rPr lang="en-US" sz="2000" dirty="0"/>
              <a:t>combinations of two </a:t>
            </a:r>
            <a:r>
              <a:rPr lang="en-US" sz="2000" dirty="0" smtClean="0"/>
              <a:t>antibiotics are </a:t>
            </a:r>
            <a:r>
              <a:rPr lang="en-US" sz="2000" dirty="0"/>
              <a:t>to </a:t>
            </a:r>
            <a:r>
              <a:rPr lang="en-US" sz="2000" dirty="0" smtClean="0"/>
              <a:t>be recommended.</a:t>
            </a:r>
          </a:p>
          <a:p>
            <a:r>
              <a:rPr lang="en-US" sz="2000" dirty="0" err="1"/>
              <a:t>vancomycin</a:t>
            </a:r>
            <a:r>
              <a:rPr lang="en-US" sz="2000" dirty="0"/>
              <a:t> 1 mg + </a:t>
            </a:r>
            <a:r>
              <a:rPr lang="en-US" sz="2000" dirty="0" err="1"/>
              <a:t>ceftazidine</a:t>
            </a:r>
            <a:r>
              <a:rPr lang="en-US" sz="2000" dirty="0"/>
              <a:t> 2.25 </a:t>
            </a:r>
            <a:r>
              <a:rPr lang="en-US" sz="2000" dirty="0" smtClean="0"/>
              <a:t>mg(may precipitate </a:t>
            </a:r>
            <a:r>
              <a:rPr lang="en-US" sz="2000" dirty="0"/>
              <a:t>and become less </a:t>
            </a:r>
            <a:r>
              <a:rPr lang="en-US" sz="2000" dirty="0" err="1" smtClean="0"/>
              <a:t>biodisponible</a:t>
            </a:r>
            <a:r>
              <a:rPr lang="en-US" sz="2000" dirty="0"/>
              <a:t>)</a:t>
            </a:r>
            <a:endParaRPr lang="en-US" sz="2000" dirty="0" smtClean="0"/>
          </a:p>
          <a:p>
            <a:r>
              <a:rPr lang="en-US" sz="2000" dirty="0" err="1"/>
              <a:t>vancomycin</a:t>
            </a:r>
            <a:r>
              <a:rPr lang="en-US" sz="2000" dirty="0"/>
              <a:t> 1 mg + </a:t>
            </a:r>
            <a:r>
              <a:rPr lang="en-US" sz="2000" dirty="0" err="1" smtClean="0"/>
              <a:t>amikacin</a:t>
            </a:r>
            <a:r>
              <a:rPr lang="en-US" sz="2000" dirty="0"/>
              <a:t> </a:t>
            </a:r>
            <a:r>
              <a:rPr lang="en-US" sz="2000" dirty="0" smtClean="0"/>
              <a:t>0.4 mg(</a:t>
            </a:r>
            <a:r>
              <a:rPr lang="en-US" sz="2000" dirty="0"/>
              <a:t>may cause macular </a:t>
            </a:r>
            <a:r>
              <a:rPr lang="en-US" sz="2000" dirty="0" smtClean="0"/>
              <a:t>infarction)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59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591" y="1504951"/>
            <a:ext cx="6272216" cy="4181474"/>
          </a:xfrm>
        </p:spPr>
      </p:pic>
    </p:spTree>
    <p:extLst>
      <p:ext uri="{BB962C8B-B14F-4D97-AF65-F5344CB8AC3E}">
        <p14:creationId xmlns:p14="http://schemas.microsoft.com/office/powerpoint/2010/main" val="2348743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igure 1a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094" y="2568317"/>
            <a:ext cx="381000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13266" y="2568317"/>
            <a:ext cx="4405506" cy="329987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0" y="2160588"/>
            <a:ext cx="4184650" cy="576262"/>
          </a:xfrm>
        </p:spPr>
        <p:txBody>
          <a:bodyPr/>
          <a:lstStyle/>
          <a:p>
            <a:r>
              <a:rPr lang="en-US" dirty="0" smtClean="0"/>
              <a:t>Drug precipitate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005763" y="2160588"/>
            <a:ext cx="4186237" cy="576262"/>
          </a:xfrm>
        </p:spPr>
        <p:txBody>
          <a:bodyPr/>
          <a:lstStyle/>
          <a:p>
            <a:r>
              <a:rPr lang="en-US" dirty="0" smtClean="0"/>
              <a:t>Macular infarction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78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SYSTEMIC ANTIBIOTICS?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563" y="1779589"/>
            <a:ext cx="8596668" cy="3880773"/>
          </a:xfrm>
        </p:spPr>
        <p:txBody>
          <a:bodyPr>
            <a:normAutofit/>
          </a:bodyPr>
          <a:lstStyle/>
          <a:p>
            <a:r>
              <a:rPr lang="en-US" sz="2000" dirty="0"/>
              <a:t>There was no difference in final visual </a:t>
            </a:r>
            <a:r>
              <a:rPr lang="en-US" sz="2000" dirty="0" smtClean="0"/>
              <a:t>acuity or </a:t>
            </a:r>
            <a:r>
              <a:rPr lang="en-US" sz="2000" dirty="0"/>
              <a:t>media clarity with or without the use of </a:t>
            </a:r>
            <a:r>
              <a:rPr lang="en-US" sz="2000" dirty="0" smtClean="0"/>
              <a:t>systemic Antibiotics in EVS study.</a:t>
            </a:r>
          </a:p>
          <a:p>
            <a:r>
              <a:rPr lang="en-US" sz="2000" dirty="0">
                <a:latin typeface="NewsGothicBT-Roman"/>
              </a:rPr>
              <a:t>So far, there has been no definitive study </a:t>
            </a:r>
            <a:r>
              <a:rPr lang="en-US" sz="2000" dirty="0" smtClean="0">
                <a:latin typeface="NewsGothicBT-Roman"/>
              </a:rPr>
              <a:t>to prove </a:t>
            </a:r>
            <a:r>
              <a:rPr lang="en-US" sz="2000" dirty="0">
                <a:latin typeface="NewsGothicBT-Roman"/>
              </a:rPr>
              <a:t>that the endophthalmitis patient is </a:t>
            </a:r>
            <a:r>
              <a:rPr lang="en-US" sz="2000" dirty="0" smtClean="0">
                <a:latin typeface="NewsGothicBT-Roman"/>
              </a:rPr>
              <a:t>better managed </a:t>
            </a:r>
            <a:r>
              <a:rPr lang="en-US" sz="2000" dirty="0">
                <a:latin typeface="NewsGothicBT-Roman"/>
              </a:rPr>
              <a:t>with than without systemic </a:t>
            </a:r>
            <a:r>
              <a:rPr lang="en-US" sz="2000" dirty="0" smtClean="0">
                <a:latin typeface="NewsGothicBT-Roman"/>
              </a:rPr>
              <a:t>antibiotic therapy.</a:t>
            </a:r>
          </a:p>
          <a:p>
            <a:r>
              <a:rPr lang="en-US" sz="2000" dirty="0" smtClean="0"/>
              <a:t> Best choice </a:t>
            </a:r>
            <a:r>
              <a:rPr lang="en-US" sz="2000" dirty="0"/>
              <a:t>today would be a </a:t>
            </a:r>
            <a:r>
              <a:rPr lang="en-US" sz="2000" dirty="0" smtClean="0"/>
              <a:t>quinolone with </a:t>
            </a:r>
            <a:r>
              <a:rPr lang="en-US" sz="2000" dirty="0"/>
              <a:t>good </a:t>
            </a:r>
            <a:r>
              <a:rPr lang="en-US" sz="2000" dirty="0" err="1" smtClean="0"/>
              <a:t>bioavailability,a</a:t>
            </a:r>
            <a:r>
              <a:rPr lang="en-US" sz="2000" dirty="0" smtClean="0"/>
              <a:t> </a:t>
            </a:r>
            <a:r>
              <a:rPr lang="en-US" sz="2000" dirty="0"/>
              <a:t>long half-life, and a good </a:t>
            </a:r>
            <a:r>
              <a:rPr lang="en-US" sz="2000" dirty="0" smtClean="0"/>
              <a:t>penetration in </a:t>
            </a:r>
            <a:r>
              <a:rPr lang="en-US" sz="2000" dirty="0"/>
              <a:t>the vitreous </a:t>
            </a:r>
            <a:r>
              <a:rPr lang="en-US" sz="2000" dirty="0" smtClean="0"/>
              <a:t>cavity</a:t>
            </a:r>
            <a:endParaRPr lang="en-US" sz="2000" dirty="0" smtClean="0">
              <a:latin typeface="NewsGothicBT-Roman"/>
            </a:endParaRPr>
          </a:p>
          <a:p>
            <a:r>
              <a:rPr lang="en-US" sz="2000" dirty="0"/>
              <a:t>Experts in the field </a:t>
            </a:r>
            <a:r>
              <a:rPr lang="en-US" sz="2000" dirty="0" smtClean="0"/>
              <a:t>recommend the </a:t>
            </a:r>
            <a:r>
              <a:rPr lang="en-US" sz="2000" dirty="0"/>
              <a:t>use of a third-generation </a:t>
            </a:r>
            <a:r>
              <a:rPr lang="en-US" sz="2000" dirty="0" smtClean="0"/>
              <a:t>quinolone such </a:t>
            </a:r>
            <a:r>
              <a:rPr lang="en-US" sz="2000" dirty="0"/>
              <a:t>as </a:t>
            </a:r>
            <a:r>
              <a:rPr lang="en-US" sz="2000" dirty="0" err="1"/>
              <a:t>moxifloxacine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err="1" smtClean="0"/>
              <a:t>gatifloxacine</a:t>
            </a:r>
            <a:r>
              <a:rPr lang="en-US" sz="2000" dirty="0" smtClean="0"/>
              <a:t>.</a:t>
            </a:r>
            <a:endParaRPr lang="en-US" sz="2000" dirty="0" smtClean="0">
              <a:latin typeface="NewsGothicBT-Roman"/>
            </a:endParaRPr>
          </a:p>
          <a:p>
            <a:endParaRPr lang="en-US" sz="2000" dirty="0">
              <a:latin typeface="NewsGothicBT-Roman"/>
            </a:endParaRPr>
          </a:p>
        </p:txBody>
      </p:sp>
    </p:spTree>
    <p:extLst>
      <p:ext uri="{BB962C8B-B14F-4D97-AF65-F5344CB8AC3E}">
        <p14:creationId xmlns:p14="http://schemas.microsoft.com/office/powerpoint/2010/main" val="292553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IMMEDIATE </a:t>
            </a:r>
            <a:r>
              <a:rPr lang="en-US" b="1" dirty="0"/>
              <a:t>VITRECTOMY OR NOT?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68703"/>
            <a:ext cx="8596668" cy="3880773"/>
          </a:xfrm>
        </p:spPr>
        <p:txBody>
          <a:bodyPr>
            <a:normAutofit/>
          </a:bodyPr>
          <a:lstStyle/>
          <a:p>
            <a:r>
              <a:rPr lang="en-US" sz="2000" dirty="0"/>
              <a:t>In the EVS study, there was no difference in </a:t>
            </a:r>
            <a:r>
              <a:rPr lang="en-US" sz="2000" dirty="0" smtClean="0"/>
              <a:t>visual outcome </a:t>
            </a:r>
            <a:r>
              <a:rPr lang="en-US" sz="2000" dirty="0"/>
              <a:t>whether or not an immediate </a:t>
            </a:r>
            <a:r>
              <a:rPr lang="en-US" sz="2000" dirty="0" err="1" smtClean="0"/>
              <a:t>vitrectomy</a:t>
            </a:r>
            <a:r>
              <a:rPr lang="en-US" sz="2000" dirty="0"/>
              <a:t> </a:t>
            </a:r>
            <a:r>
              <a:rPr lang="en-US" sz="2000" dirty="0" smtClean="0"/>
              <a:t>was </a:t>
            </a:r>
            <a:r>
              <a:rPr lang="en-US" sz="2000" dirty="0"/>
              <a:t>performed if the initial visual </a:t>
            </a:r>
            <a:r>
              <a:rPr lang="en-US" sz="2000" dirty="0" smtClean="0"/>
              <a:t>acuity was </a:t>
            </a:r>
            <a:r>
              <a:rPr lang="en-US" sz="2000" dirty="0"/>
              <a:t>hand motions or </a:t>
            </a:r>
            <a:r>
              <a:rPr lang="en-US" sz="2000" dirty="0" smtClean="0"/>
              <a:t>better.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We may recommend immediate </a:t>
            </a:r>
            <a:r>
              <a:rPr lang="en-US" sz="2000" dirty="0" err="1"/>
              <a:t>vitrectomy</a:t>
            </a:r>
            <a:r>
              <a:rPr lang="en-US" sz="2000" dirty="0"/>
              <a:t> </a:t>
            </a:r>
            <a:r>
              <a:rPr lang="en-US" sz="2000" dirty="0" smtClean="0"/>
              <a:t>when the </a:t>
            </a:r>
            <a:r>
              <a:rPr lang="en-US" sz="2000" dirty="0"/>
              <a:t>initial visual acuity is reduced to light </a:t>
            </a:r>
            <a:r>
              <a:rPr lang="en-US" sz="2000" dirty="0" smtClean="0"/>
              <a:t>perception only</a:t>
            </a:r>
            <a:r>
              <a:rPr lang="en-US" sz="2000" dirty="0"/>
              <a:t>, and delayed </a:t>
            </a:r>
            <a:r>
              <a:rPr lang="en-US" sz="2000" dirty="0" err="1"/>
              <a:t>vitrectomy</a:t>
            </a:r>
            <a:r>
              <a:rPr lang="en-US" sz="2000" dirty="0"/>
              <a:t> if there </a:t>
            </a:r>
            <a:r>
              <a:rPr lang="en-US" sz="2000" dirty="0" smtClean="0"/>
              <a:t>is no </a:t>
            </a:r>
            <a:r>
              <a:rPr lang="en-US" sz="2000" dirty="0"/>
              <a:t>clinical improvement 48 hours after </a:t>
            </a:r>
            <a:r>
              <a:rPr lang="en-US" sz="2000" dirty="0" err="1" smtClean="0"/>
              <a:t>intravitreal</a:t>
            </a:r>
            <a:r>
              <a:rPr lang="en-US" sz="2000" dirty="0"/>
              <a:t> </a:t>
            </a:r>
            <a:r>
              <a:rPr lang="en-US" sz="2000" dirty="0" smtClean="0"/>
              <a:t>antibiotic injection</a:t>
            </a:r>
          </a:p>
          <a:p>
            <a:r>
              <a:rPr lang="en-US" sz="2000" dirty="0">
                <a:latin typeface="NewsGothicBT-Roman"/>
              </a:rPr>
              <a:t>Once the infection is well controlled, a </a:t>
            </a:r>
            <a:r>
              <a:rPr lang="en-US" sz="2000" dirty="0" smtClean="0">
                <a:latin typeface="NewsGothicBT-Roman"/>
              </a:rPr>
              <a:t>functional </a:t>
            </a:r>
            <a:r>
              <a:rPr lang="en-US" sz="2000" dirty="0" err="1" smtClean="0">
                <a:latin typeface="NewsGothicBT-Roman"/>
              </a:rPr>
              <a:t>vitrectomy</a:t>
            </a:r>
            <a:r>
              <a:rPr lang="en-US" sz="2000" dirty="0" smtClean="0">
                <a:latin typeface="NewsGothicBT-Roman"/>
              </a:rPr>
              <a:t> </a:t>
            </a:r>
            <a:r>
              <a:rPr lang="en-US" sz="2000" dirty="0">
                <a:latin typeface="NewsGothicBT-Roman"/>
              </a:rPr>
              <a:t>may also be necessary in </a:t>
            </a:r>
            <a:r>
              <a:rPr lang="en-US" sz="2000" dirty="0" smtClean="0">
                <a:latin typeface="NewsGothicBT-Roman"/>
              </a:rPr>
              <a:t>order to </a:t>
            </a:r>
            <a:r>
              <a:rPr lang="en-US" sz="2000" dirty="0">
                <a:latin typeface="NewsGothicBT-Roman"/>
              </a:rPr>
              <a:t>improve the final visual acuity, should </a:t>
            </a:r>
            <a:r>
              <a:rPr lang="en-US" sz="2000" dirty="0" err="1" smtClean="0">
                <a:latin typeface="NewsGothicBT-Roman"/>
              </a:rPr>
              <a:t>thevitreous</a:t>
            </a:r>
            <a:r>
              <a:rPr lang="en-US" sz="2000" dirty="0" smtClean="0">
                <a:latin typeface="NewsGothicBT-Roman"/>
              </a:rPr>
              <a:t> </a:t>
            </a:r>
            <a:r>
              <a:rPr lang="en-US" sz="2000" dirty="0">
                <a:latin typeface="NewsGothicBT-Roman"/>
              </a:rPr>
              <a:t>remains opaque.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426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 </a:t>
            </a:r>
            <a:r>
              <a:rPr lang="en-US" dirty="0" err="1" smtClean="0"/>
              <a:t>plana</a:t>
            </a:r>
            <a:r>
              <a:rPr lang="en-US" dirty="0" smtClean="0"/>
              <a:t> </a:t>
            </a:r>
            <a:r>
              <a:rPr lang="en-US" dirty="0" err="1" smtClean="0"/>
              <a:t>vitrectomy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3" y="2160588"/>
            <a:ext cx="6900332" cy="3881437"/>
          </a:xfrm>
        </p:spPr>
      </p:pic>
    </p:spTree>
    <p:extLst>
      <p:ext uri="{BB962C8B-B14F-4D97-AF65-F5344CB8AC3E}">
        <p14:creationId xmlns:p14="http://schemas.microsoft.com/office/powerpoint/2010/main" val="3441075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EVS Results: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48960"/>
            <a:ext cx="8596668" cy="3880773"/>
          </a:xfrm>
        </p:spPr>
        <p:txBody>
          <a:bodyPr>
            <a:normAutofit/>
          </a:bodyPr>
          <a:lstStyle/>
          <a:p>
            <a:r>
              <a:rPr lang="en-US" sz="2000" dirty="0"/>
              <a:t>a. No difference in final VA or media clarity whether or not systemic antibiotics were employed. </a:t>
            </a:r>
          </a:p>
          <a:p>
            <a:r>
              <a:rPr lang="en-US" sz="2000" dirty="0"/>
              <a:t>b. No difference in outcomes between immediate 3 port PPV vs. tap/biopsy for patients with hand motion or better vision. </a:t>
            </a:r>
          </a:p>
          <a:p>
            <a:r>
              <a:rPr lang="en-US" sz="2000" dirty="0"/>
              <a:t>c. For patients with initial visual acuity of LP only, much better visual results occurred in the immediate 3 port PPV group (versus tap/biopsy group)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0814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CORTICOSTEROIDS: YES OR NO?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677" y="1714275"/>
            <a:ext cx="8596668" cy="388077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NewsGothicBT-Roman"/>
              </a:rPr>
              <a:t>The rationale for the use of corticosteroids </a:t>
            </a:r>
            <a:r>
              <a:rPr lang="en-US" sz="2000" dirty="0" smtClean="0">
                <a:latin typeface="NewsGothicBT-Roman"/>
              </a:rPr>
              <a:t>is that </a:t>
            </a:r>
            <a:r>
              <a:rPr lang="en-US" sz="2000" dirty="0">
                <a:latin typeface="NewsGothicBT-Roman"/>
              </a:rPr>
              <a:t>the ocular inflammation that occurs </a:t>
            </a:r>
            <a:r>
              <a:rPr lang="en-US" sz="2000" dirty="0" smtClean="0">
                <a:latin typeface="NewsGothicBT-Roman"/>
              </a:rPr>
              <a:t>during </a:t>
            </a:r>
            <a:r>
              <a:rPr lang="en-US" sz="2000" dirty="0" err="1" smtClean="0">
                <a:latin typeface="NewsGothicBT-Roman"/>
              </a:rPr>
              <a:t>endophthalmitis</a:t>
            </a:r>
            <a:r>
              <a:rPr lang="en-US" sz="2000" dirty="0" smtClean="0">
                <a:latin typeface="NewsGothicBT-Roman"/>
              </a:rPr>
              <a:t> </a:t>
            </a:r>
            <a:r>
              <a:rPr lang="en-US" sz="2000" dirty="0">
                <a:latin typeface="NewsGothicBT-Roman"/>
              </a:rPr>
              <a:t>may become the </a:t>
            </a:r>
            <a:r>
              <a:rPr lang="en-US" sz="2000" dirty="0" smtClean="0">
                <a:latin typeface="NewsGothicBT-Roman"/>
              </a:rPr>
              <a:t>main cause </a:t>
            </a:r>
            <a:r>
              <a:rPr lang="en-US" sz="2000" dirty="0">
                <a:latin typeface="NewsGothicBT-Roman"/>
              </a:rPr>
              <a:t>of irreversible </a:t>
            </a:r>
            <a:r>
              <a:rPr lang="en-US" sz="2000" dirty="0" smtClean="0">
                <a:latin typeface="NewsGothicBT-Roman"/>
              </a:rPr>
              <a:t>complications.</a:t>
            </a:r>
          </a:p>
          <a:p>
            <a:r>
              <a:rPr lang="en-US" sz="2000" dirty="0" err="1"/>
              <a:t>Corticotherapy</a:t>
            </a:r>
            <a:r>
              <a:rPr lang="en-US" sz="2000" dirty="0"/>
              <a:t> may probably be started as </a:t>
            </a:r>
            <a:r>
              <a:rPr lang="en-US" sz="2000" dirty="0" smtClean="0"/>
              <a:t>soon as </a:t>
            </a:r>
            <a:r>
              <a:rPr lang="en-US" sz="2000" dirty="0"/>
              <a:t>48 hours after the beginning of the </a:t>
            </a:r>
            <a:r>
              <a:rPr lang="en-US" sz="2000" dirty="0" err="1" smtClean="0"/>
              <a:t>antibiotherapy,if</a:t>
            </a:r>
            <a:r>
              <a:rPr lang="en-US" sz="2000" dirty="0" smtClean="0"/>
              <a:t> </a:t>
            </a:r>
            <a:r>
              <a:rPr lang="en-US" sz="2000" dirty="0"/>
              <a:t>a fungal infection is not </a:t>
            </a:r>
            <a:r>
              <a:rPr lang="en-US" sz="2000" dirty="0" smtClean="0"/>
              <a:t>suspected.</a:t>
            </a:r>
          </a:p>
          <a:p>
            <a:r>
              <a:rPr lang="en-US" sz="2000" dirty="0" smtClean="0"/>
              <a:t>Dexamethasone </a:t>
            </a:r>
            <a:r>
              <a:rPr lang="en-US" sz="2000" dirty="0"/>
              <a:t>may be injected in the </a:t>
            </a:r>
            <a:r>
              <a:rPr lang="en-US" sz="2000" dirty="0" smtClean="0"/>
              <a:t>vitreous cavity</a:t>
            </a:r>
            <a:r>
              <a:rPr lang="en-US" sz="2000" dirty="0"/>
              <a:t>. The recommended dose is 400 </a:t>
            </a:r>
            <a:r>
              <a:rPr lang="en-US" sz="2000" dirty="0" err="1" smtClean="0"/>
              <a:t>μg</a:t>
            </a:r>
            <a:r>
              <a:rPr lang="en-US" sz="2000" dirty="0" smtClean="0"/>
              <a:t> </a:t>
            </a:r>
          </a:p>
          <a:p>
            <a:r>
              <a:rPr lang="en-US" sz="2000" dirty="0"/>
              <a:t>Most often corticoids drops and </a:t>
            </a:r>
            <a:r>
              <a:rPr lang="en-US" sz="2000" dirty="0" smtClean="0"/>
              <a:t>sub-</a:t>
            </a:r>
            <a:r>
              <a:rPr lang="en-US" sz="2000" dirty="0" err="1" smtClean="0"/>
              <a:t>conjunctival</a:t>
            </a:r>
            <a:r>
              <a:rPr lang="en-US" sz="2000" dirty="0"/>
              <a:t> </a:t>
            </a:r>
            <a:r>
              <a:rPr lang="en-US" sz="2000" dirty="0" smtClean="0"/>
              <a:t>injections </a:t>
            </a:r>
            <a:r>
              <a:rPr lang="en-US" sz="2000" dirty="0"/>
              <a:t>are used, but their action is </a:t>
            </a:r>
            <a:r>
              <a:rPr lang="en-US" sz="2000" dirty="0" smtClean="0"/>
              <a:t>mainly directed </a:t>
            </a:r>
            <a:r>
              <a:rPr lang="en-US" sz="2000" dirty="0"/>
              <a:t>toward the anterior segment.</a:t>
            </a:r>
          </a:p>
        </p:txBody>
      </p:sp>
    </p:spTree>
    <p:extLst>
      <p:ext uri="{BB962C8B-B14F-4D97-AF65-F5344CB8AC3E}">
        <p14:creationId xmlns:p14="http://schemas.microsoft.com/office/powerpoint/2010/main" val="23376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PROPHYLAXIS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88446"/>
            <a:ext cx="8596668" cy="3880773"/>
          </a:xfrm>
        </p:spPr>
        <p:txBody>
          <a:bodyPr>
            <a:normAutofit/>
          </a:bodyPr>
          <a:lstStyle/>
          <a:p>
            <a:r>
              <a:rPr lang="en-US" sz="2000" dirty="0"/>
              <a:t>PRE-OPERATIVE </a:t>
            </a:r>
            <a:r>
              <a:rPr lang="en-US" sz="2000" dirty="0" smtClean="0"/>
              <a:t>EXAMINATION(</a:t>
            </a:r>
            <a:r>
              <a:rPr lang="en-US" sz="2000" dirty="0"/>
              <a:t>detect and treat </a:t>
            </a:r>
            <a:r>
              <a:rPr lang="en-US" sz="2000" dirty="0" smtClean="0"/>
              <a:t>pre-operatively the </a:t>
            </a:r>
            <a:r>
              <a:rPr lang="en-US" sz="2000" dirty="0"/>
              <a:t>patients at </a:t>
            </a:r>
            <a:r>
              <a:rPr lang="en-US" sz="2000" dirty="0" smtClean="0"/>
              <a:t>risk)</a:t>
            </a:r>
          </a:p>
          <a:p>
            <a:r>
              <a:rPr lang="en-US" sz="2000" dirty="0" smtClean="0"/>
              <a:t>ASEPSIS(the single </a:t>
            </a:r>
            <a:r>
              <a:rPr lang="en-US" sz="2000" dirty="0"/>
              <a:t>most important step is to </a:t>
            </a:r>
            <a:r>
              <a:rPr lang="en-US" sz="2000" dirty="0" smtClean="0"/>
              <a:t>decontaminate the </a:t>
            </a:r>
            <a:r>
              <a:rPr lang="en-US" sz="2000" dirty="0"/>
              <a:t>operative field: lids, ocular surface </a:t>
            </a:r>
            <a:r>
              <a:rPr lang="en-US" sz="2000" dirty="0" smtClean="0"/>
              <a:t>and </a:t>
            </a:r>
            <a:r>
              <a:rPr lang="en-US" sz="2000" dirty="0" err="1" smtClean="0"/>
              <a:t>conjunctival</a:t>
            </a:r>
            <a:r>
              <a:rPr lang="en-US" sz="2000" dirty="0" smtClean="0"/>
              <a:t> </a:t>
            </a:r>
            <a:r>
              <a:rPr lang="en-US" sz="2000" dirty="0"/>
              <a:t>cul-de-sacs with 10% aqueous </a:t>
            </a:r>
            <a:r>
              <a:rPr lang="en-US" sz="2000" dirty="0" err="1" smtClean="0"/>
              <a:t>polyvidone</a:t>
            </a:r>
            <a:r>
              <a:rPr lang="en-US" sz="2000" dirty="0"/>
              <a:t> </a:t>
            </a:r>
            <a:r>
              <a:rPr lang="en-US" sz="2000" dirty="0" smtClean="0"/>
              <a:t>iodine </a:t>
            </a:r>
            <a:r>
              <a:rPr lang="en-US" sz="2000" dirty="0"/>
              <a:t>before surgery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ANTIBIOPROPHYLAXIS(</a:t>
            </a:r>
            <a:r>
              <a:rPr lang="en-US" sz="2000" dirty="0"/>
              <a:t>. </a:t>
            </a:r>
            <a:r>
              <a:rPr lang="en-US" sz="2000" dirty="0" smtClean="0"/>
              <a:t>The only </a:t>
            </a:r>
            <a:r>
              <a:rPr lang="en-US" sz="2000" dirty="0"/>
              <a:t>indication for systemic pre-operative </a:t>
            </a:r>
            <a:r>
              <a:rPr lang="en-US" sz="2000" dirty="0" err="1" smtClean="0"/>
              <a:t>antibiotherapy</a:t>
            </a:r>
            <a:r>
              <a:rPr lang="en-US" sz="2000" dirty="0"/>
              <a:t> </a:t>
            </a:r>
            <a:r>
              <a:rPr lang="en-US" sz="2000" dirty="0" smtClean="0"/>
              <a:t>is </a:t>
            </a:r>
            <a:r>
              <a:rPr lang="en-US" sz="2000" dirty="0"/>
              <a:t>severe </a:t>
            </a:r>
            <a:r>
              <a:rPr lang="en-US" sz="2000" dirty="0" err="1"/>
              <a:t>atopia</a:t>
            </a:r>
            <a:r>
              <a:rPr lang="en-US" sz="2000" dirty="0"/>
              <a:t>. In this </a:t>
            </a:r>
            <a:r>
              <a:rPr lang="en-US" sz="2000" dirty="0" err="1" smtClean="0"/>
              <a:t>situation,staphylococcus</a:t>
            </a:r>
            <a:r>
              <a:rPr lang="en-US" sz="2000" dirty="0" smtClean="0"/>
              <a:t> </a:t>
            </a:r>
            <a:r>
              <a:rPr lang="en-US" sz="2000" dirty="0" err="1"/>
              <a:t>aureus</a:t>
            </a:r>
            <a:r>
              <a:rPr lang="en-US" sz="2000" dirty="0"/>
              <a:t> may colonize the lid margins,</a:t>
            </a:r>
          </a:p>
        </p:txBody>
      </p:sp>
    </p:spTree>
    <p:extLst>
      <p:ext uri="{BB962C8B-B14F-4D97-AF65-F5344CB8AC3E}">
        <p14:creationId xmlns:p14="http://schemas.microsoft.com/office/powerpoint/2010/main" val="109245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9895" y="1204957"/>
            <a:ext cx="722974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Postoperative inflammation after </a:t>
            </a:r>
            <a:r>
              <a:rPr lang="en-US" sz="2800" dirty="0"/>
              <a:t>uneventful cataract surgery </a:t>
            </a:r>
            <a:r>
              <a:rPr lang="en-US" sz="2800" dirty="0" smtClean="0"/>
              <a:t>is</a:t>
            </a:r>
          </a:p>
          <a:p>
            <a:endParaRPr lang="en-US" sz="2800" dirty="0"/>
          </a:p>
          <a:p>
            <a:r>
              <a:rPr lang="en-US" sz="4800" dirty="0" err="1" smtClean="0">
                <a:solidFill>
                  <a:srgbClr val="FF0000"/>
                </a:solidFill>
              </a:rPr>
              <a:t>Endophthalmitis</a:t>
            </a:r>
            <a:endParaRPr lang="en-US" sz="4800" dirty="0">
              <a:solidFill>
                <a:srgbClr val="FF0000"/>
              </a:solidFill>
            </a:endParaRPr>
          </a:p>
          <a:p>
            <a:endParaRPr lang="en-US" sz="2800" dirty="0" smtClean="0"/>
          </a:p>
          <a:p>
            <a:r>
              <a:rPr lang="en-US" sz="2800" dirty="0" smtClean="0"/>
              <a:t>until </a:t>
            </a:r>
            <a:r>
              <a:rPr lang="en-US" sz="2800" dirty="0"/>
              <a:t>proven </a:t>
            </a:r>
            <a:r>
              <a:rPr lang="en-US" sz="2800" dirty="0" smtClean="0"/>
              <a:t>otherwise and </a:t>
            </a:r>
            <a:r>
              <a:rPr lang="en-US" sz="2800" dirty="0"/>
              <a:t>should </a:t>
            </a:r>
            <a:r>
              <a:rPr lang="en-US" sz="2800" dirty="0" smtClean="0"/>
              <a:t>be treated </a:t>
            </a:r>
            <a:r>
              <a:rPr lang="en-US" sz="2800" dirty="0"/>
              <a:t>accordingly </a:t>
            </a:r>
            <a:r>
              <a:rPr lang="en-US" sz="2800" dirty="0" smtClean="0"/>
              <a:t>with ophthalmologists erring </a:t>
            </a:r>
            <a:r>
              <a:rPr lang="en-US" sz="2800" dirty="0"/>
              <a:t>on the side of </a:t>
            </a:r>
            <a:r>
              <a:rPr lang="en-US" sz="2800" dirty="0" smtClean="0"/>
              <a:t>over management </a:t>
            </a:r>
            <a:r>
              <a:rPr lang="en-US" sz="2800" dirty="0"/>
              <a:t>rather than under management.</a:t>
            </a:r>
          </a:p>
        </p:txBody>
      </p:sp>
    </p:spTree>
    <p:extLst>
      <p:ext uri="{BB962C8B-B14F-4D97-AF65-F5344CB8AC3E}">
        <p14:creationId xmlns:p14="http://schemas.microsoft.com/office/powerpoint/2010/main" val="48768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ANTIBIOPROPHYLAXIS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59846"/>
            <a:ext cx="8596668" cy="4381725"/>
          </a:xfrm>
        </p:spPr>
        <p:txBody>
          <a:bodyPr>
            <a:noAutofit/>
          </a:bodyPr>
          <a:lstStyle/>
          <a:p>
            <a:r>
              <a:rPr lang="en-US" sz="2000" dirty="0" smtClean="0"/>
              <a:t> The only </a:t>
            </a:r>
            <a:r>
              <a:rPr lang="en-US" sz="2000" dirty="0"/>
              <a:t>indication for systemic pre-operative </a:t>
            </a:r>
            <a:r>
              <a:rPr lang="en-US" sz="2000" dirty="0" err="1" smtClean="0"/>
              <a:t>antibiotherapy</a:t>
            </a:r>
            <a:r>
              <a:rPr lang="en-US" sz="2000" dirty="0"/>
              <a:t> </a:t>
            </a:r>
            <a:r>
              <a:rPr lang="en-US" sz="2000" dirty="0" smtClean="0"/>
              <a:t>is severe </a:t>
            </a:r>
            <a:r>
              <a:rPr lang="en-US" sz="2000" dirty="0" err="1" smtClean="0"/>
              <a:t>atopia</a:t>
            </a:r>
            <a:r>
              <a:rPr lang="en-US" sz="2000" dirty="0"/>
              <a:t>. In this </a:t>
            </a:r>
            <a:r>
              <a:rPr lang="en-US" sz="2000" dirty="0" err="1" smtClean="0"/>
              <a:t>situation,staphylococcus</a:t>
            </a:r>
            <a:r>
              <a:rPr lang="en-US" sz="2000" dirty="0" smtClean="0"/>
              <a:t> </a:t>
            </a:r>
            <a:r>
              <a:rPr lang="en-US" sz="2000" dirty="0" err="1"/>
              <a:t>aureus</a:t>
            </a:r>
            <a:r>
              <a:rPr lang="en-US" sz="2000" dirty="0"/>
              <a:t> may colonize the lid </a:t>
            </a:r>
            <a:r>
              <a:rPr lang="en-US" sz="2000" dirty="0" smtClean="0"/>
              <a:t>margins</a:t>
            </a:r>
          </a:p>
          <a:p>
            <a:r>
              <a:rPr lang="en-US" sz="2000" dirty="0"/>
              <a:t>In spite of the positive results of several </a:t>
            </a:r>
            <a:r>
              <a:rPr lang="en-US" sz="2000" dirty="0" err="1" smtClean="0"/>
              <a:t>studies,antibiotics</a:t>
            </a:r>
            <a:r>
              <a:rPr lang="en-US" sz="2000" dirty="0" smtClean="0"/>
              <a:t> </a:t>
            </a:r>
            <a:r>
              <a:rPr lang="en-US" sz="2000" dirty="0"/>
              <a:t>should not be used in the </a:t>
            </a:r>
            <a:r>
              <a:rPr lang="en-US" sz="2000" dirty="0" smtClean="0"/>
              <a:t>irrigation fluid </a:t>
            </a:r>
            <a:r>
              <a:rPr lang="en-US" sz="2000" dirty="0"/>
              <a:t>during </a:t>
            </a:r>
            <a:r>
              <a:rPr lang="en-US" sz="2000" dirty="0" err="1"/>
              <a:t>phakoemulsification</a:t>
            </a:r>
            <a:endParaRPr lang="en-US" sz="2000" dirty="0"/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antibioprophylaxis</a:t>
            </a:r>
            <a:r>
              <a:rPr lang="en-US" sz="2000" dirty="0"/>
              <a:t>, mainly with </a:t>
            </a:r>
            <a:r>
              <a:rPr lang="en-US" sz="2000" dirty="0" err="1" smtClean="0"/>
              <a:t>fluoroquinolones,is</a:t>
            </a:r>
            <a:r>
              <a:rPr lang="en-US" sz="2000" dirty="0" smtClean="0"/>
              <a:t> </a:t>
            </a:r>
            <a:r>
              <a:rPr lang="en-US" sz="2000" dirty="0"/>
              <a:t>commonly used before cataract </a:t>
            </a:r>
            <a:r>
              <a:rPr lang="en-US" sz="2000" dirty="0" err="1" smtClean="0"/>
              <a:t>surgery,without</a:t>
            </a:r>
            <a:r>
              <a:rPr lang="en-US" sz="2000" dirty="0" smtClean="0"/>
              <a:t> </a:t>
            </a:r>
            <a:r>
              <a:rPr lang="en-US" sz="2000" dirty="0"/>
              <a:t>any definite proof of </a:t>
            </a:r>
            <a:r>
              <a:rPr lang="en-US" sz="2000" dirty="0" smtClean="0"/>
              <a:t>efficacy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 </a:t>
            </a:r>
            <a:r>
              <a:rPr lang="en-US" sz="2000" dirty="0"/>
              <a:t>single prospective </a:t>
            </a:r>
            <a:r>
              <a:rPr lang="en-US" sz="2000" dirty="0" smtClean="0"/>
              <a:t>randomized study </a:t>
            </a:r>
            <a:r>
              <a:rPr lang="en-US" sz="2000" dirty="0"/>
              <a:t>dealing with 16000 cases of </a:t>
            </a:r>
            <a:r>
              <a:rPr lang="en-US" sz="2000" dirty="0" err="1" smtClean="0"/>
              <a:t>phacoemulsificationhas</a:t>
            </a:r>
            <a:r>
              <a:rPr lang="en-US" sz="2000" dirty="0" smtClean="0"/>
              <a:t> </a:t>
            </a:r>
            <a:r>
              <a:rPr lang="en-US" sz="2000" dirty="0"/>
              <a:t>shown that </a:t>
            </a:r>
            <a:r>
              <a:rPr lang="en-US" sz="2000" dirty="0" smtClean="0"/>
              <a:t>cefuroxime(1mg </a:t>
            </a:r>
            <a:r>
              <a:rPr lang="en-US" sz="2000" dirty="0"/>
              <a:t>in 0.1 ml), a third-generation </a:t>
            </a:r>
            <a:r>
              <a:rPr lang="en-US" sz="2000" dirty="0" err="1" smtClean="0"/>
              <a:t>cephalosporin,given</a:t>
            </a:r>
            <a:r>
              <a:rPr lang="en-US" sz="2000" dirty="0" smtClean="0"/>
              <a:t> </a:t>
            </a:r>
            <a:r>
              <a:rPr lang="en-US" sz="2000" dirty="0"/>
              <a:t>intra-</a:t>
            </a:r>
            <a:r>
              <a:rPr lang="en-US" sz="2000" dirty="0" err="1"/>
              <a:t>camerally</a:t>
            </a:r>
            <a:r>
              <a:rPr lang="en-US" sz="2000" dirty="0"/>
              <a:t> at the </a:t>
            </a:r>
            <a:r>
              <a:rPr lang="en-US" sz="2000" dirty="0" smtClean="0"/>
              <a:t>completion of </a:t>
            </a:r>
            <a:r>
              <a:rPr lang="en-US" sz="2000" dirty="0"/>
              <a:t>surgery would decrease five-fold the </a:t>
            </a:r>
            <a:r>
              <a:rPr lang="en-US" sz="2000" dirty="0" smtClean="0"/>
              <a:t>risk of </a:t>
            </a:r>
            <a:r>
              <a:rPr lang="en-US" sz="2000" dirty="0"/>
              <a:t>post-operative </a:t>
            </a:r>
            <a:r>
              <a:rPr lang="en-US" sz="2000" dirty="0" err="1"/>
              <a:t>endophthalmitis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5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CHRONIC ENDOPHTHALMITIS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94532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</a:t>
            </a:r>
            <a:r>
              <a:rPr lang="en-US" sz="2000" dirty="0" smtClean="0"/>
              <a:t>ypically </a:t>
            </a:r>
            <a:r>
              <a:rPr lang="en-US" sz="2000" dirty="0"/>
              <a:t>appears several weeks to </a:t>
            </a:r>
            <a:r>
              <a:rPr lang="en-US" sz="2000" dirty="0" smtClean="0"/>
              <a:t>several months </a:t>
            </a:r>
            <a:r>
              <a:rPr lang="en-US" sz="2000" dirty="0"/>
              <a:t>after surgery. </a:t>
            </a:r>
            <a:endParaRPr lang="en-US" sz="2000" dirty="0" smtClean="0"/>
          </a:p>
          <a:p>
            <a:r>
              <a:rPr lang="en-US" sz="2000" dirty="0" smtClean="0"/>
              <a:t>It </a:t>
            </a:r>
            <a:r>
              <a:rPr lang="en-US" sz="2000" dirty="0"/>
              <a:t>can mimic a </a:t>
            </a:r>
            <a:r>
              <a:rPr lang="en-US" sz="2000" dirty="0" smtClean="0"/>
              <a:t>chronic uveitis</a:t>
            </a:r>
            <a:r>
              <a:rPr lang="en-US" sz="2000" dirty="0"/>
              <a:t>, and the beginning is insidious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A </a:t>
            </a:r>
            <a:r>
              <a:rPr lang="en-US" sz="2000" dirty="0" smtClean="0"/>
              <a:t>pathognomonic sign </a:t>
            </a:r>
            <a:r>
              <a:rPr lang="en-US" sz="2000" dirty="0"/>
              <a:t>is the development of </a:t>
            </a:r>
            <a:r>
              <a:rPr lang="en-US" sz="2000" dirty="0" smtClean="0"/>
              <a:t>white plaques </a:t>
            </a:r>
            <a:r>
              <a:rPr lang="en-US" sz="2000" dirty="0"/>
              <a:t>on the posterior capsule and the </a:t>
            </a:r>
            <a:r>
              <a:rPr lang="en-US" sz="2000" dirty="0" smtClean="0"/>
              <a:t>intraocular implant.</a:t>
            </a:r>
            <a:endParaRPr lang="en-US" sz="2000" dirty="0"/>
          </a:p>
          <a:p>
            <a:r>
              <a:rPr lang="en-US" sz="2000" dirty="0"/>
              <a:t>This kind of infection is </a:t>
            </a:r>
            <a:r>
              <a:rPr lang="en-US" sz="2000" dirty="0" smtClean="0"/>
              <a:t>usually corticoid-respondent </a:t>
            </a:r>
            <a:r>
              <a:rPr lang="en-US" sz="2000" dirty="0"/>
              <a:t>and may become </a:t>
            </a:r>
            <a:r>
              <a:rPr lang="en-US" sz="2000" dirty="0" smtClean="0"/>
              <a:t>corticoid-corticoid-dependent.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The most common </a:t>
            </a:r>
            <a:r>
              <a:rPr lang="en-US" sz="2000" dirty="0" smtClean="0"/>
              <a:t>causal germs </a:t>
            </a:r>
            <a:r>
              <a:rPr lang="en-US" sz="2000" dirty="0"/>
              <a:t>are Staphylococcus </a:t>
            </a:r>
            <a:r>
              <a:rPr lang="en-US" sz="2000" dirty="0" err="1"/>
              <a:t>epidermidis</a:t>
            </a:r>
            <a:r>
              <a:rPr lang="en-US" sz="2000" dirty="0"/>
              <a:t>, </a:t>
            </a:r>
            <a:r>
              <a:rPr lang="en-US" sz="2000" dirty="0" err="1" smtClean="0"/>
              <a:t>propionibacterium</a:t>
            </a:r>
            <a:r>
              <a:rPr lang="en-US" sz="2000" dirty="0"/>
              <a:t> </a:t>
            </a:r>
            <a:r>
              <a:rPr lang="en-US" sz="2000" dirty="0" smtClean="0"/>
              <a:t>acnes</a:t>
            </a:r>
            <a:r>
              <a:rPr lang="en-US" sz="2000" dirty="0"/>
              <a:t>, and some </a:t>
            </a:r>
            <a:r>
              <a:rPr lang="en-US" sz="2000" dirty="0" err="1"/>
              <a:t>corynebacteria</a:t>
            </a:r>
            <a:endParaRPr lang="en-US" sz="2000" dirty="0"/>
          </a:p>
          <a:p>
            <a:r>
              <a:rPr lang="en-US" sz="2000" dirty="0" smtClean="0"/>
              <a:t> </a:t>
            </a:r>
            <a:r>
              <a:rPr lang="en-US" sz="2000" dirty="0"/>
              <a:t>M</a:t>
            </a:r>
            <a:r>
              <a:rPr lang="en-US" sz="2000" dirty="0" smtClean="0"/>
              <a:t>ay </a:t>
            </a:r>
            <a:r>
              <a:rPr lang="en-US" sz="2000" dirty="0"/>
              <a:t>be triggered by YAG </a:t>
            </a:r>
            <a:r>
              <a:rPr lang="en-US" sz="2000" dirty="0" smtClean="0"/>
              <a:t>posterior </a:t>
            </a:r>
            <a:r>
              <a:rPr lang="en-US" sz="2000" dirty="0" err="1" smtClean="0"/>
              <a:t>capsulotomy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42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55" y="1913320"/>
            <a:ext cx="4939953" cy="330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103" y="1913320"/>
            <a:ext cx="4275000" cy="34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1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7334" y="326572"/>
            <a:ext cx="8596668" cy="1320800"/>
          </a:xfrm>
        </p:spPr>
        <p:txBody>
          <a:bodyPr>
            <a:normAutofit/>
          </a:bodyPr>
          <a:lstStyle/>
          <a:p>
            <a:r>
              <a:rPr lang="en-US" b="1" dirty="0"/>
              <a:t>Complete </a:t>
            </a:r>
            <a:r>
              <a:rPr lang="en-US" b="1" dirty="0" smtClean="0"/>
              <a:t>and Early Vitrectomy</a:t>
            </a:r>
            <a:r>
              <a:rPr lang="en-US" b="1" dirty="0"/>
              <a:t> </a:t>
            </a:r>
            <a:r>
              <a:rPr lang="en-US" b="1" dirty="0" smtClean="0"/>
              <a:t>for </a:t>
            </a:r>
            <a:r>
              <a:rPr lang="en-US" b="1" dirty="0" err="1"/>
              <a:t>Endophthalmitis</a:t>
            </a:r>
            <a:r>
              <a:rPr lang="en-US" b="1" dirty="0"/>
              <a:t> (CEVE</a:t>
            </a:r>
            <a:r>
              <a:rPr lang="en-US" b="1" dirty="0" smtClean="0"/>
              <a:t>)</a:t>
            </a:r>
            <a:r>
              <a:rPr lang="en-US" sz="2700" b="1" dirty="0"/>
              <a:t> </a:t>
            </a:r>
            <a:r>
              <a:rPr lang="en-US" sz="2700" b="1" dirty="0" err="1"/>
              <a:t>Ferenc</a:t>
            </a:r>
            <a:r>
              <a:rPr lang="en-US" sz="2700" b="1" dirty="0"/>
              <a:t> </a:t>
            </a:r>
            <a:r>
              <a:rPr lang="en-US" sz="2700" b="1" dirty="0" smtClean="0"/>
              <a:t>Kuhn</a:t>
            </a:r>
            <a:endParaRPr lang="en-US" sz="27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 </a:t>
            </a:r>
            <a:r>
              <a:rPr lang="en-US" dirty="0"/>
              <a:t>Clinical signs of the disease are </a:t>
            </a:r>
            <a:r>
              <a:rPr lang="en-US" dirty="0" smtClean="0"/>
              <a:t>sufficient to </a:t>
            </a:r>
            <a:r>
              <a:rPr lang="en-US" dirty="0"/>
              <a:t>recognize the condition as </a:t>
            </a:r>
            <a:r>
              <a:rPr lang="en-US" dirty="0" err="1" smtClean="0"/>
              <a:t>endophthalmitis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initiate </a:t>
            </a:r>
            <a:r>
              <a:rPr lang="en-US" dirty="0" smtClean="0"/>
              <a:t>treatment</a:t>
            </a:r>
          </a:p>
          <a:p>
            <a:r>
              <a:rPr lang="en-US" dirty="0" smtClean="0"/>
              <a:t> </a:t>
            </a:r>
            <a:r>
              <a:rPr lang="en-US" dirty="0"/>
              <a:t>If the attending ophthalmologist </a:t>
            </a:r>
            <a:r>
              <a:rPr lang="en-US" dirty="0" smtClean="0"/>
              <a:t>does not </a:t>
            </a:r>
            <a:r>
              <a:rPr lang="en-US" dirty="0"/>
              <a:t>have the expertise or equipment </a:t>
            </a:r>
            <a:r>
              <a:rPr lang="en-US" dirty="0" smtClean="0"/>
              <a:t>and thus </a:t>
            </a:r>
            <a:r>
              <a:rPr lang="en-US" dirty="0"/>
              <a:t>cannot offer the optimal </a:t>
            </a:r>
            <a:r>
              <a:rPr lang="en-US" dirty="0" smtClean="0"/>
              <a:t>treatment option</a:t>
            </a:r>
            <a:r>
              <a:rPr lang="en-US" dirty="0"/>
              <a:t>, the patient should </a:t>
            </a:r>
            <a:r>
              <a:rPr lang="en-US" dirty="0" smtClean="0"/>
              <a:t>immediately be </a:t>
            </a:r>
            <a:r>
              <a:rPr lang="en-US" dirty="0"/>
              <a:t>referred to a specialist who is able </a:t>
            </a:r>
            <a:r>
              <a:rPr lang="en-US" dirty="0" smtClean="0"/>
              <a:t>and willing </a:t>
            </a:r>
            <a:r>
              <a:rPr lang="en-US" dirty="0"/>
              <a:t>to perform the most </a:t>
            </a:r>
            <a:r>
              <a:rPr lang="en-US" dirty="0" smtClean="0"/>
              <a:t>promising therapy.</a:t>
            </a:r>
          </a:p>
          <a:p>
            <a:r>
              <a:rPr lang="en-US" dirty="0" smtClean="0"/>
              <a:t>  </a:t>
            </a:r>
            <a:r>
              <a:rPr lang="en-US" dirty="0"/>
              <a:t>It is unacceptable to simply inject </a:t>
            </a:r>
            <a:r>
              <a:rPr lang="en-US" dirty="0" err="1" smtClean="0"/>
              <a:t>intravitreal</a:t>
            </a:r>
            <a:r>
              <a:rPr lang="en-US" dirty="0"/>
              <a:t> </a:t>
            </a:r>
            <a:r>
              <a:rPr lang="en-US" dirty="0" smtClean="0"/>
              <a:t>antibiotics </a:t>
            </a:r>
            <a:r>
              <a:rPr lang="en-US" dirty="0"/>
              <a:t>and then claim </a:t>
            </a:r>
            <a:r>
              <a:rPr lang="en-US" dirty="0" smtClean="0"/>
              <a:t>that everything </a:t>
            </a:r>
            <a:r>
              <a:rPr lang="en-US" dirty="0"/>
              <a:t>that possibly could have </a:t>
            </a:r>
            <a:r>
              <a:rPr lang="en-US" dirty="0" smtClean="0"/>
              <a:t>been done </a:t>
            </a:r>
            <a:r>
              <a:rPr lang="en-US" dirty="0"/>
              <a:t>has been done to save your eye, </a:t>
            </a:r>
            <a:r>
              <a:rPr lang="en-US" dirty="0" smtClean="0"/>
              <a:t>but unfortunately </a:t>
            </a:r>
            <a:r>
              <a:rPr lang="en-US" dirty="0"/>
              <a:t>the disease has proven </a:t>
            </a:r>
            <a:r>
              <a:rPr lang="en-US" dirty="0" smtClean="0"/>
              <a:t>to be </a:t>
            </a:r>
            <a:r>
              <a:rPr lang="en-US" dirty="0"/>
              <a:t>too tough to conquer.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The cell wall of the organism may </a:t>
            </a:r>
            <a:r>
              <a:rPr lang="en-US" dirty="0" smtClean="0"/>
              <a:t>be toxic</a:t>
            </a:r>
            <a:r>
              <a:rPr lang="en-US" dirty="0"/>
              <a:t>, and the bacterium may </a:t>
            </a:r>
            <a:r>
              <a:rPr lang="en-US" dirty="0" smtClean="0"/>
              <a:t>secrete </a:t>
            </a:r>
            <a:r>
              <a:rPr lang="en-US" dirty="0" err="1" smtClean="0"/>
              <a:t>endo</a:t>
            </a:r>
            <a:r>
              <a:rPr lang="en-US" dirty="0" smtClean="0"/>
              <a:t>- </a:t>
            </a:r>
            <a:r>
              <a:rPr lang="en-US" dirty="0"/>
              <a:t>and exotoxins as well as </a:t>
            </a:r>
            <a:r>
              <a:rPr lang="en-US" dirty="0" smtClean="0"/>
              <a:t>harmful enzymes</a:t>
            </a:r>
            <a:r>
              <a:rPr lang="en-US" dirty="0"/>
              <a:t>. This volatile mixture is </a:t>
            </a:r>
            <a:r>
              <a:rPr lang="en-US" dirty="0" smtClean="0"/>
              <a:t>rather heavy </a:t>
            </a:r>
            <a:r>
              <a:rPr lang="en-US" dirty="0"/>
              <a:t>and tends to “sink” toward </a:t>
            </a:r>
            <a:r>
              <a:rPr lang="en-US" dirty="0" smtClean="0"/>
              <a:t>the deepest </a:t>
            </a:r>
            <a:r>
              <a:rPr lang="en-US" dirty="0"/>
              <a:t>point of the </a:t>
            </a:r>
            <a:r>
              <a:rPr lang="en-US" dirty="0" smtClean="0"/>
              <a:t>vitreous cavity–the macula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081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Macular </a:t>
            </a:r>
            <a:r>
              <a:rPr lang="en-US" dirty="0" err="1"/>
              <a:t>hypopyon</a:t>
            </a:r>
            <a:r>
              <a:rPr lang="en-US" dirty="0"/>
              <a:t>.</a:t>
            </a:r>
            <a:endParaRPr lang="fa-I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04" y="2160588"/>
            <a:ext cx="3597429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875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Macular </a:t>
            </a:r>
            <a:r>
              <a:rPr lang="en-US" dirty="0" err="1"/>
              <a:t>hypopyon</a:t>
            </a:r>
            <a:r>
              <a:rPr lang="en-US" dirty="0"/>
              <a:t>.</a:t>
            </a:r>
            <a:endParaRPr lang="fa-I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538" y="2282346"/>
            <a:ext cx="4872961" cy="363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750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and Early Vitrectomy for </a:t>
            </a:r>
            <a:r>
              <a:rPr lang="en-US" dirty="0" err="1"/>
              <a:t>Endophthalmitis</a:t>
            </a:r>
            <a:r>
              <a:rPr lang="en-US" dirty="0"/>
              <a:t> </a:t>
            </a:r>
            <a:endParaRPr lang="fa-IR" dirty="0"/>
          </a:p>
        </p:txBody>
      </p:sp>
      <p:pic>
        <p:nvPicPr>
          <p:cNvPr id="1026" name="Picture 2" descr="G:\e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853" y="2160588"/>
            <a:ext cx="6900332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74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Complete </a:t>
            </a:r>
            <a:r>
              <a:rPr lang="en-US" b="1" dirty="0" smtClean="0"/>
              <a:t>and Early Vitrectomy</a:t>
            </a:r>
            <a:r>
              <a:rPr lang="en-US" b="1" dirty="0"/>
              <a:t> </a:t>
            </a:r>
            <a:r>
              <a:rPr lang="en-US" b="1" dirty="0" smtClean="0"/>
              <a:t>for </a:t>
            </a:r>
            <a:r>
              <a:rPr lang="en-US" b="1" dirty="0" err="1"/>
              <a:t>Endophthalmitis</a:t>
            </a:r>
            <a:r>
              <a:rPr lang="en-US" b="1" dirty="0"/>
              <a:t> (CEVE)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authors strongly believe that </a:t>
            </a:r>
            <a:r>
              <a:rPr lang="en-US" sz="2000" dirty="0" smtClean="0"/>
              <a:t>the primary </a:t>
            </a:r>
            <a:r>
              <a:rPr lang="en-US" sz="2000" dirty="0"/>
              <a:t>line of treatment for the </a:t>
            </a:r>
            <a:r>
              <a:rPr lang="en-US" sz="2000" dirty="0" smtClean="0"/>
              <a:t>vast majority </a:t>
            </a:r>
            <a:r>
              <a:rPr lang="en-US" sz="2000" dirty="0"/>
              <a:t>of eyes with </a:t>
            </a:r>
            <a:r>
              <a:rPr lang="en-US" sz="2000" dirty="0" err="1" smtClean="0"/>
              <a:t>endophthalmitis</a:t>
            </a:r>
            <a:r>
              <a:rPr lang="en-US" sz="2000" dirty="0"/>
              <a:t> </a:t>
            </a:r>
            <a:r>
              <a:rPr lang="en-US" sz="2000" dirty="0" smtClean="0"/>
              <a:t>should </a:t>
            </a:r>
            <a:r>
              <a:rPr lang="en-US" sz="2000" dirty="0"/>
              <a:t>be vitrectomy, i.e., </a:t>
            </a:r>
            <a:r>
              <a:rPr lang="en-US" sz="2000" dirty="0" smtClean="0"/>
              <a:t>purely medical treatment </a:t>
            </a:r>
            <a:r>
              <a:rPr lang="en-US" sz="2000" dirty="0"/>
              <a:t>is the exception, not the rule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Statistically </a:t>
            </a:r>
            <a:r>
              <a:rPr lang="en-US" sz="2000" dirty="0"/>
              <a:t>significantly better </a:t>
            </a:r>
            <a:r>
              <a:rPr lang="en-US" sz="2000" dirty="0" smtClean="0"/>
              <a:t>anatomical and </a:t>
            </a:r>
            <a:r>
              <a:rPr lang="en-US" sz="2000" dirty="0"/>
              <a:t>functional results are </a:t>
            </a:r>
            <a:r>
              <a:rPr lang="en-US" sz="2000" dirty="0" smtClean="0"/>
              <a:t>achieved with </a:t>
            </a:r>
            <a:r>
              <a:rPr lang="en-US" sz="2000" dirty="0"/>
              <a:t>“complete and early </a:t>
            </a:r>
            <a:r>
              <a:rPr lang="en-US" sz="2000" dirty="0" err="1" smtClean="0"/>
              <a:t>vitrectomy”than</a:t>
            </a:r>
            <a:r>
              <a:rPr lang="en-US" sz="2000" dirty="0" smtClean="0"/>
              <a:t> </a:t>
            </a:r>
            <a:r>
              <a:rPr lang="en-US" sz="2000" dirty="0"/>
              <a:t>in either management arm in the</a:t>
            </a:r>
          </a:p>
        </p:txBody>
      </p:sp>
    </p:spTree>
    <p:extLst>
      <p:ext uri="{BB962C8B-B14F-4D97-AF65-F5344CB8AC3E}">
        <p14:creationId xmlns:p14="http://schemas.microsoft.com/office/powerpoint/2010/main" val="222777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Advantage Of Early Vitrectomy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562" y="1648960"/>
            <a:ext cx="8596668" cy="3880773"/>
          </a:xfrm>
        </p:spPr>
        <p:txBody>
          <a:bodyPr>
            <a:noAutofit/>
          </a:bodyPr>
          <a:lstStyle/>
          <a:p>
            <a:r>
              <a:rPr lang="en-US" sz="2000" dirty="0" smtClean="0"/>
              <a:t>Increases </a:t>
            </a:r>
            <a:r>
              <a:rPr lang="en-US" sz="2000" dirty="0"/>
              <a:t>retinal </a:t>
            </a:r>
            <a:r>
              <a:rPr lang="en-US" sz="2000" dirty="0" err="1"/>
              <a:t>oxygenization</a:t>
            </a:r>
            <a:r>
              <a:rPr lang="en-US" sz="2000" dirty="0"/>
              <a:t> 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Provides a large specimen for diagnostic </a:t>
            </a:r>
            <a:r>
              <a:rPr lang="en-US" sz="2000" dirty="0" smtClean="0"/>
              <a:t>evaluation</a:t>
            </a:r>
          </a:p>
          <a:p>
            <a:r>
              <a:rPr lang="en-US" sz="2000" dirty="0" smtClean="0"/>
              <a:t>Allows </a:t>
            </a:r>
            <a:r>
              <a:rPr lang="en-US" sz="2000" dirty="0"/>
              <a:t>definite treatment at a time when </a:t>
            </a:r>
            <a:r>
              <a:rPr lang="en-US" sz="2000" dirty="0" smtClean="0"/>
              <a:t>the organism </a:t>
            </a:r>
            <a:r>
              <a:rPr lang="en-US" sz="2000" dirty="0"/>
              <a:t>(and its virulence) is </a:t>
            </a:r>
            <a:r>
              <a:rPr lang="en-US" sz="2000" dirty="0" smtClean="0"/>
              <a:t>still unknown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Dramatically reduces the inflammatory </a:t>
            </a:r>
            <a:r>
              <a:rPr lang="en-US" sz="2000" dirty="0" smtClean="0"/>
              <a:t>debris load </a:t>
            </a:r>
            <a:r>
              <a:rPr lang="en-US" sz="2000" dirty="0"/>
              <a:t>in the vitreous cavity, thereby </a:t>
            </a:r>
            <a:r>
              <a:rPr lang="en-US" sz="2000" dirty="0" smtClean="0"/>
              <a:t>lessening its </a:t>
            </a:r>
            <a:r>
              <a:rPr lang="en-US" sz="2000" dirty="0"/>
              <a:t>harmful effect on the retina and other </a:t>
            </a:r>
            <a:r>
              <a:rPr lang="en-US" sz="2000" dirty="0" smtClean="0"/>
              <a:t>intraocular tissues</a:t>
            </a:r>
          </a:p>
          <a:p>
            <a:r>
              <a:rPr lang="en-US" sz="2000" dirty="0" smtClean="0"/>
              <a:t>Reduces </a:t>
            </a:r>
            <a:r>
              <a:rPr lang="en-US" sz="2000" dirty="0"/>
              <a:t>the incidence and severity </a:t>
            </a:r>
            <a:r>
              <a:rPr lang="en-US" sz="2000" dirty="0" smtClean="0"/>
              <a:t>of macular complications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Allows direct inspection of the retina by </a:t>
            </a:r>
            <a:r>
              <a:rPr lang="en-US" sz="2000" dirty="0" smtClean="0"/>
              <a:t>removing the </a:t>
            </a:r>
            <a:r>
              <a:rPr lang="en-US" sz="2000" dirty="0"/>
              <a:t>nontransparent medium, </a:t>
            </a:r>
            <a:r>
              <a:rPr lang="en-US" sz="2000" dirty="0" smtClean="0"/>
              <a:t>Increases </a:t>
            </a:r>
            <a:r>
              <a:rPr lang="en-US" sz="2000" dirty="0"/>
              <a:t>the access to the retina of </a:t>
            </a:r>
            <a:r>
              <a:rPr lang="en-US" sz="2000" dirty="0" err="1" smtClean="0"/>
              <a:t>intravitreally</a:t>
            </a:r>
            <a:r>
              <a:rPr lang="en-US" sz="2000" dirty="0"/>
              <a:t> </a:t>
            </a:r>
            <a:r>
              <a:rPr lang="en-US" sz="2000" dirty="0" smtClean="0"/>
              <a:t>administered </a:t>
            </a:r>
            <a:r>
              <a:rPr lang="en-US" sz="2000" dirty="0"/>
              <a:t>pharmacological </a:t>
            </a:r>
            <a:r>
              <a:rPr lang="en-US" sz="2000" dirty="0" smtClean="0"/>
              <a:t>agents</a:t>
            </a:r>
            <a:endParaRPr lang="en-US" sz="2000" dirty="0"/>
          </a:p>
          <a:p>
            <a:r>
              <a:rPr lang="en-US" sz="2000" dirty="0" smtClean="0"/>
              <a:t> </a:t>
            </a:r>
            <a:r>
              <a:rPr lang="en-US" sz="2000" dirty="0"/>
              <a:t>Reduces the duration of the disease, thus </a:t>
            </a:r>
            <a:r>
              <a:rPr lang="en-US" sz="2000" dirty="0" smtClean="0"/>
              <a:t>accelerating visual rehabilitation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11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838" y="0"/>
            <a:ext cx="5253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2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Questions arising endophthalmitis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791" y="1648961"/>
            <a:ext cx="8596668" cy="3880773"/>
          </a:xfrm>
        </p:spPr>
        <p:txBody>
          <a:bodyPr>
            <a:noAutofit/>
          </a:bodyPr>
          <a:lstStyle/>
          <a:p>
            <a:r>
              <a:rPr lang="en-US" sz="2000" dirty="0"/>
              <a:t>What are the risk factors today?</a:t>
            </a:r>
          </a:p>
          <a:p>
            <a:r>
              <a:rPr lang="en-US" sz="2000" dirty="0"/>
              <a:t>What are the most suitable antibiotics </a:t>
            </a:r>
            <a:r>
              <a:rPr lang="en-US" sz="2000" dirty="0" smtClean="0"/>
              <a:t>to treat </a:t>
            </a:r>
            <a:r>
              <a:rPr lang="en-US" sz="2000" dirty="0"/>
              <a:t>endophthalmitis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What is the best way </a:t>
            </a:r>
            <a:r>
              <a:rPr lang="en-US" sz="2000" dirty="0" smtClean="0"/>
              <a:t>to administer </a:t>
            </a:r>
            <a:r>
              <a:rPr lang="en-US" sz="2000" dirty="0"/>
              <a:t>them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Do we have to get </a:t>
            </a:r>
            <a:r>
              <a:rPr lang="en-US" sz="2000" dirty="0" smtClean="0"/>
              <a:t>vitreous </a:t>
            </a:r>
            <a:r>
              <a:rPr lang="pt-BR" sz="2000" dirty="0" smtClean="0"/>
              <a:t>and </a:t>
            </a:r>
            <a:r>
              <a:rPr lang="pt-BR" sz="2000" dirty="0"/>
              <a:t>aqueous humour </a:t>
            </a:r>
            <a:r>
              <a:rPr lang="pt-BR" sz="2000" dirty="0" smtClean="0"/>
              <a:t>samples?</a:t>
            </a:r>
          </a:p>
          <a:p>
            <a:r>
              <a:rPr lang="pt-BR" sz="2000" dirty="0" smtClean="0"/>
              <a:t> </a:t>
            </a:r>
            <a:r>
              <a:rPr lang="pt-BR" sz="2000" dirty="0"/>
              <a:t>Do </a:t>
            </a:r>
            <a:r>
              <a:rPr lang="pt-BR" sz="2000" dirty="0" smtClean="0"/>
              <a:t>corticosteroids </a:t>
            </a:r>
            <a:r>
              <a:rPr lang="en-US" sz="2000" dirty="0" smtClean="0"/>
              <a:t>have </a:t>
            </a:r>
            <a:r>
              <a:rPr lang="en-US" sz="2000" dirty="0"/>
              <a:t>any place in the treatment of endophthalmitis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When perform Vitrectomy</a:t>
            </a:r>
            <a:endParaRPr lang="en-US" sz="2000" dirty="0"/>
          </a:p>
          <a:p>
            <a:r>
              <a:rPr lang="en-US" sz="2000" dirty="0" smtClean="0"/>
              <a:t>How </a:t>
            </a:r>
            <a:r>
              <a:rPr lang="en-US" sz="2000" dirty="0"/>
              <a:t>to prevent it</a:t>
            </a:r>
            <a:r>
              <a:rPr lang="en-US" sz="2000" dirty="0" smtClean="0"/>
              <a:t>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979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4" y="1571625"/>
            <a:ext cx="9111229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5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Risk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562" y="1616303"/>
            <a:ext cx="8596668" cy="3880773"/>
          </a:xfrm>
        </p:spPr>
        <p:txBody>
          <a:bodyPr>
            <a:noAutofit/>
          </a:bodyPr>
          <a:lstStyle/>
          <a:p>
            <a:r>
              <a:rPr lang="en-US" sz="2000" dirty="0" smtClean="0"/>
              <a:t> </a:t>
            </a:r>
            <a:r>
              <a:rPr lang="en-US" sz="2000" dirty="0"/>
              <a:t>incision in clear cornea </a:t>
            </a:r>
            <a:endParaRPr lang="en-US" sz="2000" dirty="0" smtClean="0"/>
          </a:p>
          <a:p>
            <a:r>
              <a:rPr lang="en-US" sz="2000" dirty="0" smtClean="0"/>
              <a:t> A </a:t>
            </a:r>
            <a:r>
              <a:rPr lang="en-US" sz="2000" dirty="0"/>
              <a:t>non-watertight </a:t>
            </a:r>
            <a:r>
              <a:rPr lang="en-US" sz="2000" dirty="0" smtClean="0"/>
              <a:t>incision</a:t>
            </a:r>
          </a:p>
          <a:p>
            <a:r>
              <a:rPr lang="en-US" sz="2000" dirty="0" smtClean="0"/>
              <a:t> vitreous prolapse </a:t>
            </a:r>
            <a:r>
              <a:rPr lang="en-US" sz="2000" dirty="0"/>
              <a:t>and vitreous </a:t>
            </a:r>
            <a:r>
              <a:rPr lang="en-US" sz="2000" dirty="0" smtClean="0"/>
              <a:t>loss </a:t>
            </a:r>
          </a:p>
          <a:p>
            <a:r>
              <a:rPr lang="en-US" sz="2000" dirty="0" smtClean="0"/>
              <a:t> increased duration </a:t>
            </a:r>
            <a:r>
              <a:rPr lang="en-US" sz="2000" dirty="0"/>
              <a:t>of </a:t>
            </a:r>
            <a:r>
              <a:rPr lang="en-US" sz="2000" dirty="0" smtClean="0"/>
              <a:t>surgery</a:t>
            </a:r>
            <a:endParaRPr lang="en-US" sz="2000" dirty="0"/>
          </a:p>
          <a:p>
            <a:r>
              <a:rPr lang="en-US" sz="2000" dirty="0" smtClean="0"/>
              <a:t> </a:t>
            </a:r>
            <a:r>
              <a:rPr lang="en-US" sz="2000" dirty="0"/>
              <a:t>intraocular lenses made in </a:t>
            </a:r>
            <a:r>
              <a:rPr lang="en-US" sz="2000" dirty="0" smtClean="0"/>
              <a:t>silicone</a:t>
            </a:r>
          </a:p>
          <a:p>
            <a:r>
              <a:rPr lang="en-US" sz="2000" dirty="0" smtClean="0"/>
              <a:t> Immunosuppression and diabetes</a:t>
            </a:r>
            <a:endParaRPr lang="en-US" sz="2000" dirty="0"/>
          </a:p>
          <a:p>
            <a:r>
              <a:rPr lang="en-US" sz="2000" dirty="0" smtClean="0"/>
              <a:t> The </a:t>
            </a:r>
            <a:r>
              <a:rPr lang="en-US" sz="2000" dirty="0"/>
              <a:t>conjunctival flora </a:t>
            </a:r>
            <a:r>
              <a:rPr lang="en-US" sz="2000" dirty="0" smtClean="0"/>
              <a:t>is </a:t>
            </a:r>
            <a:r>
              <a:rPr lang="en-US" sz="2000" dirty="0"/>
              <a:t>the main </a:t>
            </a:r>
            <a:r>
              <a:rPr lang="en-US" sz="2000" dirty="0" smtClean="0"/>
              <a:t>source of </a:t>
            </a:r>
            <a:r>
              <a:rPr lang="en-US" sz="2000" dirty="0"/>
              <a:t>infection, followed </a:t>
            </a:r>
            <a:r>
              <a:rPr lang="en-US" sz="2000" dirty="0" smtClean="0"/>
              <a:t>by </a:t>
            </a:r>
            <a:r>
              <a:rPr lang="en-US" sz="2000" dirty="0"/>
              <a:t>the eyelids </a:t>
            </a:r>
            <a:r>
              <a:rPr lang="en-US" sz="2000" dirty="0" smtClean="0"/>
              <a:t>and the </a:t>
            </a:r>
            <a:r>
              <a:rPr lang="en-US" sz="2000" dirty="0" err="1"/>
              <a:t>lacrymal</a:t>
            </a:r>
            <a:r>
              <a:rPr lang="en-US" sz="2000" dirty="0"/>
              <a:t> </a:t>
            </a:r>
            <a:r>
              <a:rPr lang="en-US" sz="2000" dirty="0" err="1" smtClean="0"/>
              <a:t>sac</a:t>
            </a:r>
            <a:r>
              <a:rPr lang="en-US" sz="2000" dirty="0" err="1"/>
              <a:t>a</a:t>
            </a:r>
            <a:r>
              <a:rPr lang="en-US" sz="2000" dirty="0"/>
              <a:t>. Chronic </a:t>
            </a:r>
            <a:r>
              <a:rPr lang="en-US" sz="2000" dirty="0" err="1"/>
              <a:t>Blepharitis</a:t>
            </a:r>
            <a:r>
              <a:rPr lang="en-US" sz="2000" dirty="0"/>
              <a:t> </a:t>
            </a:r>
            <a:r>
              <a:rPr lang="en-US" sz="2000" dirty="0" smtClean="0"/>
              <a:t>, </a:t>
            </a:r>
            <a:r>
              <a:rPr lang="en-US" sz="2000" dirty="0"/>
              <a:t>Lacrimal drainage abnormalities </a:t>
            </a:r>
            <a:r>
              <a:rPr lang="en-US" sz="2000" dirty="0" smtClean="0"/>
              <a:t>Prosthesis </a:t>
            </a:r>
            <a:r>
              <a:rPr lang="en-US" sz="2000" dirty="0"/>
              <a:t>in fellow eye 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Active infection elsewhere 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4343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23390485"/>
              </p:ext>
            </p:extLst>
          </p:nvPr>
        </p:nvGraphicFramePr>
        <p:xfrm>
          <a:off x="0" y="2160588"/>
          <a:ext cx="85963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539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Signs and Symptoms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563" y="1670732"/>
            <a:ext cx="8596668" cy="3880773"/>
          </a:xfrm>
        </p:spPr>
        <p:txBody>
          <a:bodyPr>
            <a:normAutofit/>
          </a:bodyPr>
          <a:lstStyle/>
          <a:p>
            <a:r>
              <a:rPr lang="en-US" sz="2000" dirty="0"/>
              <a:t>The key symptoms are pain and decreased </a:t>
            </a:r>
            <a:r>
              <a:rPr lang="en-US" sz="2000" dirty="0" smtClean="0"/>
              <a:t>visual acuity.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patients may be asymptomatic </a:t>
            </a:r>
          </a:p>
          <a:p>
            <a:r>
              <a:rPr lang="en-US" sz="2000" dirty="0"/>
              <a:t>The key signs are </a:t>
            </a:r>
            <a:r>
              <a:rPr lang="en-US" sz="2000" dirty="0" err="1"/>
              <a:t>hypopion</a:t>
            </a:r>
            <a:r>
              <a:rPr lang="en-US" sz="2000" dirty="0"/>
              <a:t> and </a:t>
            </a:r>
            <a:r>
              <a:rPr lang="en-US" sz="2000" dirty="0" err="1"/>
              <a:t>tyndall</a:t>
            </a:r>
            <a:r>
              <a:rPr lang="en-US" sz="2000" dirty="0"/>
              <a:t> in </a:t>
            </a:r>
            <a:r>
              <a:rPr lang="en-US" sz="2000" dirty="0" smtClean="0"/>
              <a:t>the aqueous </a:t>
            </a:r>
            <a:r>
              <a:rPr lang="en-US" sz="2000" dirty="0" err="1"/>
              <a:t>humour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Less reliable signs are </a:t>
            </a:r>
            <a:r>
              <a:rPr lang="en-US" sz="2000" dirty="0" smtClean="0"/>
              <a:t>redness and </a:t>
            </a:r>
            <a:r>
              <a:rPr lang="en-US" sz="2000" dirty="0"/>
              <a:t>edema of the eyelids, </a:t>
            </a:r>
            <a:r>
              <a:rPr lang="en-US" sz="2000" dirty="0" err="1"/>
              <a:t>conjunctival</a:t>
            </a:r>
            <a:r>
              <a:rPr lang="en-US" sz="2000" dirty="0"/>
              <a:t> </a:t>
            </a:r>
            <a:r>
              <a:rPr lang="en-US" sz="2000" dirty="0" smtClean="0"/>
              <a:t>injection and </a:t>
            </a:r>
            <a:r>
              <a:rPr lang="en-US" sz="2000" dirty="0"/>
              <a:t>corneal infiltrates.</a:t>
            </a:r>
          </a:p>
        </p:txBody>
      </p:sp>
    </p:spTree>
    <p:extLst>
      <p:ext uri="{BB962C8B-B14F-4D97-AF65-F5344CB8AC3E}">
        <p14:creationId xmlns:p14="http://schemas.microsoft.com/office/powerpoint/2010/main" val="84580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6" y="104775"/>
            <a:ext cx="3770751" cy="256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175" y="196215"/>
            <a:ext cx="4107499" cy="2377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13" y="3067050"/>
            <a:ext cx="3770621" cy="2743200"/>
          </a:xfrm>
          <a:prstGeom prst="rect">
            <a:avLst/>
          </a:prstGeom>
        </p:spPr>
      </p:pic>
      <p:pic>
        <p:nvPicPr>
          <p:cNvPr id="1026" name="Picture 2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3067050"/>
            <a:ext cx="37338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84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35467" y="423335"/>
            <a:ext cx="5688390" cy="1089779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Management </a:t>
            </a:r>
            <a:endParaRPr lang="en-US" sz="4400" b="1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278467" y="1862804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EVS based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840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FIRST PRIORITY: MICROBIOLOGIC</a:t>
            </a:r>
            <a:br>
              <a:rPr lang="en-US" b="1" dirty="0"/>
            </a:br>
            <a:r>
              <a:rPr lang="en-US" b="1" dirty="0"/>
              <a:t>DIAGNOSIS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7334" y="1986417"/>
            <a:ext cx="8596668" cy="388077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NewsGothicBT-Roman"/>
              </a:rPr>
              <a:t>As soon as the diagnosis of endophthalmitis </a:t>
            </a:r>
            <a:r>
              <a:rPr lang="en-US" sz="2000" dirty="0" smtClean="0">
                <a:latin typeface="NewsGothicBT-Roman"/>
              </a:rPr>
              <a:t>is suspected</a:t>
            </a:r>
            <a:r>
              <a:rPr lang="en-US" sz="2000" dirty="0">
                <a:latin typeface="NewsGothicBT-Roman"/>
              </a:rPr>
              <a:t>, the first maneuver to be done is </a:t>
            </a:r>
            <a:r>
              <a:rPr lang="en-US" sz="2000" dirty="0" smtClean="0">
                <a:latin typeface="NewsGothicBT-Roman"/>
              </a:rPr>
              <a:t>to obtain </a:t>
            </a:r>
            <a:r>
              <a:rPr lang="en-US" sz="2000" dirty="0">
                <a:latin typeface="NewsGothicBT-Roman"/>
              </a:rPr>
              <a:t>a vitreous sample in order to find </a:t>
            </a:r>
            <a:r>
              <a:rPr lang="en-US" sz="2000" dirty="0" smtClean="0">
                <a:latin typeface="NewsGothicBT-Roman"/>
              </a:rPr>
              <a:t>the causal </a:t>
            </a:r>
            <a:r>
              <a:rPr lang="en-US" sz="2000" dirty="0">
                <a:latin typeface="NewsGothicBT-Roman"/>
              </a:rPr>
              <a:t>microorganism. A sample of </a:t>
            </a:r>
            <a:r>
              <a:rPr lang="en-US" sz="2000" dirty="0" smtClean="0">
                <a:latin typeface="NewsGothicBT-Roman"/>
              </a:rPr>
              <a:t>aqueous </a:t>
            </a:r>
            <a:r>
              <a:rPr lang="en-US" sz="2000" dirty="0" err="1" smtClean="0">
                <a:latin typeface="NewsGothicBT-Roman"/>
              </a:rPr>
              <a:t>humour</a:t>
            </a:r>
            <a:r>
              <a:rPr lang="en-US" sz="2000" dirty="0" smtClean="0">
                <a:latin typeface="NewsGothicBT-Roman"/>
              </a:rPr>
              <a:t> </a:t>
            </a:r>
            <a:r>
              <a:rPr lang="en-US" sz="2000" dirty="0">
                <a:latin typeface="NewsGothicBT-Roman"/>
              </a:rPr>
              <a:t>may be useful </a:t>
            </a:r>
            <a:r>
              <a:rPr lang="en-US" sz="2000" dirty="0" smtClean="0">
                <a:latin typeface="NewsGothicBT-Roman"/>
              </a:rPr>
              <a:t>also.</a:t>
            </a:r>
          </a:p>
          <a:p>
            <a:r>
              <a:rPr lang="en-US" sz="2000" dirty="0" smtClean="0">
                <a:latin typeface="NewsGothicBT-Roman"/>
              </a:rPr>
              <a:t> staphylococcus </a:t>
            </a:r>
            <a:r>
              <a:rPr lang="en-US" sz="2000" dirty="0" err="1" smtClean="0">
                <a:latin typeface="NewsGothicBT-Roman"/>
              </a:rPr>
              <a:t>epidermidis</a:t>
            </a:r>
            <a:r>
              <a:rPr lang="en-US" sz="2000" dirty="0" smtClean="0">
                <a:latin typeface="NewsGothicBT-Roman"/>
              </a:rPr>
              <a:t> </a:t>
            </a:r>
            <a:r>
              <a:rPr lang="en-US" sz="2000" dirty="0">
                <a:latin typeface="NewsGothicBT-Roman"/>
              </a:rPr>
              <a:t>is the most common </a:t>
            </a:r>
            <a:r>
              <a:rPr lang="en-US" sz="2000" dirty="0" smtClean="0">
                <a:latin typeface="NewsGothicBT-Roman"/>
              </a:rPr>
              <a:t> </a:t>
            </a:r>
            <a:r>
              <a:rPr lang="en-US" sz="2000" dirty="0">
                <a:latin typeface="NewsGothicBT-Roman"/>
              </a:rPr>
              <a:t>followed by streptococcus species </a:t>
            </a:r>
            <a:r>
              <a:rPr lang="en-US" sz="2000" dirty="0" smtClean="0">
                <a:latin typeface="NewsGothicBT-Roman"/>
              </a:rPr>
              <a:t> </a:t>
            </a:r>
            <a:r>
              <a:rPr lang="en-US" sz="2000" dirty="0">
                <a:latin typeface="NewsGothicBT-Roman"/>
              </a:rPr>
              <a:t>and staphylococcus </a:t>
            </a:r>
            <a:r>
              <a:rPr lang="en-US" sz="2000" dirty="0" err="1">
                <a:latin typeface="NewsGothicBT-Roman"/>
              </a:rPr>
              <a:t>aureus</a:t>
            </a:r>
            <a:r>
              <a:rPr lang="en-US" sz="2000" dirty="0">
                <a:latin typeface="NewsGothicBT-Roman"/>
              </a:rPr>
              <a:t> </a:t>
            </a:r>
          </a:p>
          <a:p>
            <a:r>
              <a:rPr lang="en-US" sz="2000" dirty="0">
                <a:latin typeface="NewsGothicBT-Roman"/>
              </a:rPr>
              <a:t>However, the causal germs are changing</a:t>
            </a:r>
            <a:r>
              <a:rPr lang="en-US" sz="2000" dirty="0" smtClean="0">
                <a:latin typeface="NewsGothicBT-Roman"/>
              </a:rPr>
              <a:t>. </a:t>
            </a:r>
            <a:r>
              <a:rPr lang="en-US" sz="2000" dirty="0">
                <a:latin typeface="NewsGothicBT-Roman"/>
              </a:rPr>
              <a:t>In </a:t>
            </a:r>
            <a:r>
              <a:rPr lang="en-US" sz="2000" dirty="0" smtClean="0">
                <a:latin typeface="NewsGothicBT-Roman"/>
              </a:rPr>
              <a:t>the </a:t>
            </a:r>
            <a:r>
              <a:rPr lang="en-US" sz="2000" dirty="0">
                <a:latin typeface="NewsGothicBT-Roman"/>
              </a:rPr>
              <a:t>recent </a:t>
            </a:r>
            <a:r>
              <a:rPr lang="en-US" sz="2000" dirty="0" smtClean="0">
                <a:latin typeface="NewsGothicBT-Roman"/>
              </a:rPr>
              <a:t>study, MRSA </a:t>
            </a:r>
            <a:r>
              <a:rPr lang="en-US" sz="2000" dirty="0">
                <a:latin typeface="NewsGothicBT-Roman"/>
              </a:rPr>
              <a:t>were found in 18% of the cases, </a:t>
            </a:r>
            <a:r>
              <a:rPr lang="en-US" sz="2000" dirty="0" smtClean="0">
                <a:latin typeface="NewsGothicBT-Roman"/>
              </a:rPr>
              <a:t>among which </a:t>
            </a:r>
            <a:r>
              <a:rPr lang="en-US" sz="2000" dirty="0">
                <a:latin typeface="NewsGothicBT-Roman"/>
              </a:rPr>
              <a:t>2/3 ended up with a final visual </a:t>
            </a:r>
            <a:r>
              <a:rPr lang="en-US" sz="2000" dirty="0" smtClean="0">
                <a:latin typeface="NewsGothicBT-Roman"/>
              </a:rPr>
              <a:t>acuity of </a:t>
            </a:r>
            <a:r>
              <a:rPr lang="en-US" sz="2000" dirty="0">
                <a:latin typeface="NewsGothicBT-Roman"/>
              </a:rPr>
              <a:t>hand motions or </a:t>
            </a:r>
            <a:r>
              <a:rPr lang="en-US" sz="2000" dirty="0" smtClean="0">
                <a:latin typeface="NewsGothicBT-Roman"/>
              </a:rPr>
              <a:t>less.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439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1017</TotalTime>
  <Words>1301</Words>
  <Application>Microsoft Office PowerPoint</Application>
  <PresentationFormat>Custom</PresentationFormat>
  <Paragraphs>99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Facet</vt:lpstr>
      <vt:lpstr>POST-CATARACT SURGERY ENDOPHTHALMITIS: AN UPDATE</vt:lpstr>
      <vt:lpstr>PowerPoint Presentation</vt:lpstr>
      <vt:lpstr>Questions arising endophthalmitis</vt:lpstr>
      <vt:lpstr>Risk factors</vt:lpstr>
      <vt:lpstr>PowerPoint Presentation</vt:lpstr>
      <vt:lpstr>Signs and Symptoms</vt:lpstr>
      <vt:lpstr>PowerPoint Presentation</vt:lpstr>
      <vt:lpstr>Management </vt:lpstr>
      <vt:lpstr>FIRST PRIORITY: MICROBIOLOGIC DIAGNOSIS</vt:lpstr>
      <vt:lpstr>Vitreous Sampling</vt:lpstr>
      <vt:lpstr>SECOND PRIORITY: INTRA-VITREAL ANTIBIOTICS</vt:lpstr>
      <vt:lpstr>PowerPoint Presentation</vt:lpstr>
      <vt:lpstr>PowerPoint Presentation</vt:lpstr>
      <vt:lpstr>SYSTEMIC ANTIBIOTICS?</vt:lpstr>
      <vt:lpstr>IMMEDIATE VITRECTOMY OR NOT?</vt:lpstr>
      <vt:lpstr>Pars plana vitrectomy</vt:lpstr>
      <vt:lpstr>EVS Results: </vt:lpstr>
      <vt:lpstr>CORTICOSTEROIDS: YES OR NO?</vt:lpstr>
      <vt:lpstr>PROPHYLAXIS</vt:lpstr>
      <vt:lpstr>ANTIBIOPROPHYLAXIS</vt:lpstr>
      <vt:lpstr>CHRONIC ENDOPHTHALMITIS</vt:lpstr>
      <vt:lpstr>PowerPoint Presentation</vt:lpstr>
      <vt:lpstr>Complete and Early Vitrectomy for Endophthalmitis (CEVE) Ferenc Kuhn</vt:lpstr>
      <vt:lpstr>Macular hypopyon.</vt:lpstr>
      <vt:lpstr>Macular hypopyon.</vt:lpstr>
      <vt:lpstr>Complete and Early Vitrectomy for Endophthalmitis </vt:lpstr>
      <vt:lpstr>Complete and Early Vitrectomy for Endophthalmitis (CEVE)</vt:lpstr>
      <vt:lpstr>Advantage Of Early Vitrectomy</vt:lpstr>
      <vt:lpstr>PowerPoint Presentation</vt:lpstr>
      <vt:lpstr>PowerPoint Presentation</vt:lpstr>
    </vt:vector>
  </TitlesOfParts>
  <Company>Moorche 30 DVDs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POST-CATARACT SURGERY ENDOPHTHALMITIS: AN UPDATE</dc:title>
  <dc:creator>MRT www.Win2Farsi.com</dc:creator>
  <cp:lastModifiedBy>s_amini</cp:lastModifiedBy>
  <cp:revision>42</cp:revision>
  <dcterms:created xsi:type="dcterms:W3CDTF">2016-04-17T15:44:47Z</dcterms:created>
  <dcterms:modified xsi:type="dcterms:W3CDTF">2016-05-09T06:11:23Z</dcterms:modified>
</cp:coreProperties>
</file>