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3"/>
  </p:normalViewPr>
  <p:slideViewPr>
    <p:cSldViewPr snapToGrid="0" snapToObjects="1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1FC7-E1E4-6044-BDDD-726D257A52AB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0457-06DF-E648-AA53-28F593E65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Posterior segment complications of strabismus surgery;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Dr.J.Omidian</a:t>
            </a:r>
            <a:endParaRPr lang="en-US" sz="2800" dirty="0" smtClean="0"/>
          </a:p>
          <a:p>
            <a:r>
              <a:rPr lang="en-US" sz="2800" dirty="0" smtClean="0"/>
              <a:t>Kermanshah university of medical science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3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3" y="265342"/>
            <a:ext cx="9867314" cy="6371626"/>
          </a:xfrm>
        </p:spPr>
      </p:pic>
    </p:spTree>
    <p:extLst>
      <p:ext uri="{BB962C8B-B14F-4D97-AF65-F5344CB8AC3E}">
        <p14:creationId xmlns:p14="http://schemas.microsoft.com/office/powerpoint/2010/main" val="177863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7" y="1027906"/>
            <a:ext cx="11468725" cy="4614839"/>
          </a:xfrm>
        </p:spPr>
      </p:pic>
    </p:spTree>
    <p:extLst>
      <p:ext uri="{BB962C8B-B14F-4D97-AF65-F5344CB8AC3E}">
        <p14:creationId xmlns:p14="http://schemas.microsoft.com/office/powerpoint/2010/main" val="211177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evidence of perforation;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Surgen</a:t>
            </a:r>
            <a:r>
              <a:rPr lang="en-US" sz="3200" dirty="0" smtClean="0"/>
              <a:t> feeling</a:t>
            </a:r>
          </a:p>
          <a:p>
            <a:r>
              <a:rPr lang="en-US" sz="3200" dirty="0" smtClean="0"/>
              <a:t>Recognition of </a:t>
            </a:r>
            <a:r>
              <a:rPr lang="en-US" sz="3200" dirty="0" err="1" smtClean="0"/>
              <a:t>uveal</a:t>
            </a:r>
            <a:r>
              <a:rPr lang="en-US" sz="3200" dirty="0" smtClean="0"/>
              <a:t> and </a:t>
            </a:r>
            <a:r>
              <a:rPr lang="en-US" sz="3200" dirty="0" err="1" smtClean="0"/>
              <a:t>vitrous</a:t>
            </a:r>
            <a:r>
              <a:rPr lang="en-US" sz="3200" dirty="0" smtClean="0"/>
              <a:t> on the tip needle </a:t>
            </a:r>
          </a:p>
          <a:p>
            <a:r>
              <a:rPr lang="en-US" sz="3200" dirty="0" smtClean="0"/>
              <a:t>Small dark red blood</a:t>
            </a:r>
          </a:p>
          <a:p>
            <a:r>
              <a:rPr lang="en-US" sz="3200" dirty="0" smtClean="0"/>
              <a:t>Retinal hemorrhage</a:t>
            </a:r>
          </a:p>
          <a:p>
            <a:r>
              <a:rPr lang="en-US" sz="3200" dirty="0" smtClean="0"/>
              <a:t>Retinal break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140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54" y="365125"/>
            <a:ext cx="8282292" cy="5957868"/>
          </a:xfrm>
        </p:spPr>
      </p:pic>
    </p:spTree>
    <p:extLst>
      <p:ext uri="{BB962C8B-B14F-4D97-AF65-F5344CB8AC3E}">
        <p14:creationId xmlns:p14="http://schemas.microsoft.com/office/powerpoint/2010/main" val="57498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Withdraw the needle and </a:t>
            </a:r>
            <a:r>
              <a:rPr lang="en-US" sz="3200" dirty="0" err="1" smtClean="0"/>
              <a:t>sutur</a:t>
            </a:r>
            <a:r>
              <a:rPr lang="en-US" sz="3200" dirty="0" smtClean="0"/>
              <a:t> and reposition it</a:t>
            </a:r>
          </a:p>
          <a:p>
            <a:r>
              <a:rPr lang="en-US" sz="3200" dirty="0" smtClean="0"/>
              <a:t>Apply antibiotic drop and/or 5% </a:t>
            </a:r>
            <a:r>
              <a:rPr lang="en-US" sz="3200" dirty="0" err="1" smtClean="0"/>
              <a:t>povodine</a:t>
            </a:r>
            <a:r>
              <a:rPr lang="en-US" sz="3200" dirty="0" smtClean="0"/>
              <a:t>-iodine </a:t>
            </a:r>
          </a:p>
          <a:p>
            <a:r>
              <a:rPr lang="en-US" sz="3200" dirty="0" err="1" smtClean="0"/>
              <a:t>subconjunctival</a:t>
            </a:r>
            <a:r>
              <a:rPr lang="en-US" sz="3200" dirty="0" smtClean="0"/>
              <a:t>  antibiotic </a:t>
            </a:r>
          </a:p>
          <a:p>
            <a:r>
              <a:rPr lang="en-US" sz="3200" dirty="0" smtClean="0"/>
              <a:t>Intravenous or oral antibiotic</a:t>
            </a:r>
          </a:p>
          <a:p>
            <a:r>
              <a:rPr lang="en-US" sz="3200" dirty="0" smtClean="0"/>
              <a:t>Close F/U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5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retinal break or small retinal break with </a:t>
            </a:r>
            <a:r>
              <a:rPr lang="en-US" dirty="0" err="1" smtClean="0"/>
              <a:t>subretinal</a:t>
            </a:r>
            <a:r>
              <a:rPr lang="en-US" dirty="0" smtClean="0"/>
              <a:t> fluid or high risk patient;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Laser </a:t>
            </a:r>
            <a:r>
              <a:rPr lang="en-US" sz="3600" dirty="0" err="1" smtClean="0"/>
              <a:t>retinopexy</a:t>
            </a:r>
            <a:r>
              <a:rPr lang="en-US" sz="3600" dirty="0" smtClean="0"/>
              <a:t> in two rows surround the </a:t>
            </a:r>
            <a:r>
              <a:rPr lang="en-US" sz="3600" dirty="0" err="1" smtClean="0"/>
              <a:t>berak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3555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2" y="115704"/>
            <a:ext cx="4079631" cy="6742296"/>
          </a:xfrm>
        </p:spPr>
      </p:pic>
    </p:spTree>
    <p:extLst>
      <p:ext uri="{BB962C8B-B14F-4D97-AF65-F5344CB8AC3E}">
        <p14:creationId xmlns:p14="http://schemas.microsoft.com/office/powerpoint/2010/main" val="97298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</a:t>
            </a:r>
            <a:r>
              <a:rPr lang="en-US" dirty="0" err="1" smtClean="0"/>
              <a:t>endophthalmitis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Source:</a:t>
            </a:r>
            <a:endParaRPr lang="en-US" sz="3200" dirty="0"/>
          </a:p>
          <a:p>
            <a:r>
              <a:rPr lang="en-US" sz="3200" dirty="0" smtClean="0"/>
              <a:t>Normal Bacterial flora </a:t>
            </a:r>
          </a:p>
          <a:p>
            <a:r>
              <a:rPr lang="en-US" sz="3200" dirty="0" smtClean="0"/>
              <a:t>Contaminated surgical material </a:t>
            </a:r>
          </a:p>
          <a:p>
            <a:r>
              <a:rPr lang="en-US" sz="3200" dirty="0" smtClean="0"/>
              <a:t>Transient endogenous bacteremia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360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incidence 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350000 in 1962</a:t>
            </a:r>
          </a:p>
          <a:p>
            <a:endParaRPr lang="en-US" dirty="0" smtClean="0"/>
          </a:p>
          <a:p>
            <a:r>
              <a:rPr lang="en-US" dirty="0" smtClean="0"/>
              <a:t>1 in 18500 in 1992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8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186343"/>
          </a:xfrm>
        </p:spPr>
      </p:pic>
    </p:spTree>
    <p:extLst>
      <p:ext uri="{BB962C8B-B14F-4D97-AF65-F5344CB8AC3E}">
        <p14:creationId xmlns:p14="http://schemas.microsoft.com/office/powerpoint/2010/main" val="51404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97267"/>
          </a:xfrm>
        </p:spPr>
      </p:pic>
    </p:spTree>
    <p:extLst>
      <p:ext uri="{BB962C8B-B14F-4D97-AF65-F5344CB8AC3E}">
        <p14:creationId xmlns:p14="http://schemas.microsoft.com/office/powerpoint/2010/main" val="158670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guidelines of E.VS;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vision is LP:  </a:t>
            </a:r>
            <a:r>
              <a:rPr lang="en-US" dirty="0" err="1" smtClean="0"/>
              <a:t>vitrectomy</a:t>
            </a:r>
            <a:r>
              <a:rPr lang="en-US" dirty="0" smtClean="0"/>
              <a:t> and </a:t>
            </a:r>
            <a:r>
              <a:rPr lang="en-US" dirty="0" err="1" smtClean="0"/>
              <a:t>intravitreal</a:t>
            </a:r>
            <a:r>
              <a:rPr lang="en-US" dirty="0" smtClean="0"/>
              <a:t> antibiotic with systemic fourth generation of </a:t>
            </a:r>
            <a:r>
              <a:rPr lang="en-US" dirty="0" err="1" smtClean="0"/>
              <a:t>Fluoroquinolons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8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Preventations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of minor preoperative </a:t>
            </a:r>
          </a:p>
          <a:p>
            <a:r>
              <a:rPr lang="en-US" dirty="0" smtClean="0"/>
              <a:t>use of topical antibiotic infection </a:t>
            </a:r>
          </a:p>
          <a:p>
            <a:r>
              <a:rPr lang="en-US" dirty="0" smtClean="0"/>
              <a:t>Awareness of signs and symptoms of </a:t>
            </a:r>
            <a:r>
              <a:rPr lang="en-US" dirty="0" err="1" smtClean="0"/>
              <a:t>endophthalmus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1" y="365124"/>
            <a:ext cx="11136574" cy="6106013"/>
          </a:xfrm>
        </p:spPr>
      </p:pic>
    </p:spTree>
    <p:extLst>
      <p:ext uri="{BB962C8B-B14F-4D97-AF65-F5344CB8AC3E}">
        <p14:creationId xmlns:p14="http://schemas.microsoft.com/office/powerpoint/2010/main" val="13145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Muscle reattachment  ;   87%</a:t>
            </a:r>
          </a:p>
          <a:p>
            <a:r>
              <a:rPr lang="en-US" sz="4000" dirty="0" smtClean="0"/>
              <a:t>Muscle </a:t>
            </a:r>
            <a:r>
              <a:rPr lang="en-US" sz="4000" dirty="0" err="1" smtClean="0"/>
              <a:t>disinsertion</a:t>
            </a:r>
            <a:r>
              <a:rPr lang="en-US" sz="4000" dirty="0" smtClean="0"/>
              <a:t>      ;  3.3%</a:t>
            </a:r>
          </a:p>
          <a:p>
            <a:r>
              <a:rPr lang="en-US" sz="4000" dirty="0" smtClean="0"/>
              <a:t>Muscle dissection         ;  1%</a:t>
            </a:r>
          </a:p>
          <a:p>
            <a:r>
              <a:rPr lang="en-US" sz="4000" dirty="0" smtClean="0"/>
              <a:t>Traction </a:t>
            </a:r>
            <a:r>
              <a:rPr lang="en-US" sz="4000" dirty="0" err="1" smtClean="0"/>
              <a:t>sutur</a:t>
            </a:r>
            <a:r>
              <a:rPr lang="en-US" sz="4000" dirty="0" smtClean="0"/>
              <a:t>                ;  1%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80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isk factors;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Axial myopia </a:t>
            </a:r>
          </a:p>
          <a:p>
            <a:r>
              <a:rPr lang="en-US" sz="4000" dirty="0" smtClean="0"/>
              <a:t>History of </a:t>
            </a:r>
            <a:r>
              <a:rPr lang="en-US" sz="4000" dirty="0" err="1" smtClean="0"/>
              <a:t>scleritis</a:t>
            </a:r>
            <a:endParaRPr lang="en-US" sz="4000" dirty="0" smtClean="0"/>
          </a:p>
          <a:p>
            <a:r>
              <a:rPr lang="en-US" sz="4000" dirty="0" smtClean="0"/>
              <a:t>History of ocular surgery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312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" y="184420"/>
            <a:ext cx="10711375" cy="6673580"/>
          </a:xfrm>
        </p:spPr>
      </p:pic>
    </p:spTree>
    <p:extLst>
      <p:ext uri="{BB962C8B-B14F-4D97-AF65-F5344CB8AC3E}">
        <p14:creationId xmlns:p14="http://schemas.microsoft.com/office/powerpoint/2010/main" val="19147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0" y="125975"/>
            <a:ext cx="10951640" cy="6492875"/>
          </a:xfrm>
        </p:spPr>
      </p:pic>
    </p:spTree>
    <p:extLst>
      <p:ext uri="{BB962C8B-B14F-4D97-AF65-F5344CB8AC3E}">
        <p14:creationId xmlns:p14="http://schemas.microsoft.com/office/powerpoint/2010/main" val="108219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6" y="1828800"/>
            <a:ext cx="10890914" cy="4095199"/>
          </a:xfrm>
        </p:spPr>
      </p:pic>
    </p:spTree>
    <p:extLst>
      <p:ext uri="{BB962C8B-B14F-4D97-AF65-F5344CB8AC3E}">
        <p14:creationId xmlns:p14="http://schemas.microsoft.com/office/powerpoint/2010/main" val="17202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3" y="234070"/>
            <a:ext cx="5598942" cy="6623930"/>
          </a:xfrm>
        </p:spPr>
      </p:pic>
    </p:spTree>
    <p:extLst>
      <p:ext uri="{BB962C8B-B14F-4D97-AF65-F5344CB8AC3E}">
        <p14:creationId xmlns:p14="http://schemas.microsoft.com/office/powerpoint/2010/main" val="135796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185</Words>
  <Application>Microsoft Office PowerPoint</Application>
  <PresentationFormat>Custom</PresentationFormat>
  <Paragraphs>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Posterior segment complications of strabismus surgery;</vt:lpstr>
      <vt:lpstr>PowerPoint Presentation</vt:lpstr>
      <vt:lpstr>PowerPoint Presentation</vt:lpstr>
      <vt:lpstr>PowerPoint Presentation</vt:lpstr>
      <vt:lpstr>Risk factors;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evidence of perforation;</vt:lpstr>
      <vt:lpstr>PowerPoint Presentation</vt:lpstr>
      <vt:lpstr>Treatment;</vt:lpstr>
      <vt:lpstr>Large retinal break or small retinal break with subretinal fluid or high risk patient;</vt:lpstr>
      <vt:lpstr>PowerPoint Presentation</vt:lpstr>
      <vt:lpstr>Post operative endophthalmitis  </vt:lpstr>
      <vt:lpstr>Estimated incidence ;</vt:lpstr>
      <vt:lpstr>PowerPoint Presentation</vt:lpstr>
      <vt:lpstr>Treatment guidelines of E.VS;</vt:lpstr>
      <vt:lpstr>Preventations;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segment complications of strabismus surgery;</dc:title>
  <dc:creator>Microsoft Office User</dc:creator>
  <cp:lastModifiedBy>s_amini</cp:lastModifiedBy>
  <cp:revision>9</cp:revision>
  <dcterms:created xsi:type="dcterms:W3CDTF">2016-04-07T15:33:34Z</dcterms:created>
  <dcterms:modified xsi:type="dcterms:W3CDTF">2016-05-09T06:12:23Z</dcterms:modified>
</cp:coreProperties>
</file>