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4"/>
  </p:notesMasterIdLst>
  <p:sldIdLst>
    <p:sldId id="308" r:id="rId3"/>
    <p:sldId id="311" r:id="rId4"/>
    <p:sldId id="310" r:id="rId5"/>
    <p:sldId id="305" r:id="rId6"/>
    <p:sldId id="307" r:id="rId7"/>
    <p:sldId id="301" r:id="rId8"/>
    <p:sldId id="303"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262" r:id="rId31"/>
    <p:sldId id="263" r:id="rId32"/>
    <p:sldId id="264" r:id="rId33"/>
    <p:sldId id="265" r:id="rId34"/>
    <p:sldId id="266" r:id="rId35"/>
    <p:sldId id="267" r:id="rId36"/>
    <p:sldId id="268" r:id="rId37"/>
    <p:sldId id="269" r:id="rId38"/>
    <p:sldId id="270" r:id="rId39"/>
    <p:sldId id="271" r:id="rId40"/>
    <p:sldId id="272" r:id="rId41"/>
    <p:sldId id="273" r:id="rId42"/>
    <p:sldId id="274" r:id="rId43"/>
    <p:sldId id="275" r:id="rId44"/>
    <p:sldId id="276" r:id="rId45"/>
    <p:sldId id="256" r:id="rId46"/>
    <p:sldId id="277" r:id="rId47"/>
    <p:sldId id="257" r:id="rId48"/>
    <p:sldId id="278" r:id="rId49"/>
    <p:sldId id="258" r:id="rId50"/>
    <p:sldId id="279" r:id="rId51"/>
    <p:sldId id="259" r:id="rId52"/>
    <p:sldId id="304"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60" autoAdjust="0"/>
  </p:normalViewPr>
  <p:slideViewPr>
    <p:cSldViewPr snapToGrid="0" snapToObjects="1">
      <p:cViewPr>
        <p:scale>
          <a:sx n="86" d="100"/>
          <a:sy n="86" d="100"/>
        </p:scale>
        <p:origin x="-137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FAB848-7E6D-C042-B31F-4EB44E3CFA18}" type="datetimeFigureOut">
              <a:rPr lang="en-US" smtClean="0"/>
              <a:t>5/8/2016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1102BC-407C-E940-B9E5-D3252F30B592}" type="slidenum">
              <a:rPr lang="en-US" smtClean="0"/>
              <a:t>‹#›</a:t>
            </a:fld>
            <a:endParaRPr lang="en-US"/>
          </a:p>
        </p:txBody>
      </p:sp>
    </p:spTree>
    <p:extLst>
      <p:ext uri="{BB962C8B-B14F-4D97-AF65-F5344CB8AC3E}">
        <p14:creationId xmlns:p14="http://schemas.microsoft.com/office/powerpoint/2010/main" val="35133336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E975EA-6E08-5744-B1CE-1DF0510AFE74}" type="slidenum">
              <a:rPr lang="en-US" sz="1200">
                <a:solidFill>
                  <a:srgbClr val="000000"/>
                </a:solidFill>
              </a:rPr>
              <a:pPr eaLnBrk="1" hangingPunct="1"/>
              <a:t>29</a:t>
            </a:fld>
            <a:endParaRPr lang="en-US" sz="1200">
              <a:solidFill>
                <a:srgbClr val="000000"/>
              </a:solidFill>
            </a:endParaRPr>
          </a:p>
        </p:txBody>
      </p:sp>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10244"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50113F6-0790-EE4E-B3A9-DCC7BF6928A7}" type="slidenum">
              <a:rPr lang="en-US" sz="1200">
                <a:solidFill>
                  <a:srgbClr val="000000"/>
                </a:solidFill>
              </a:rPr>
              <a:pPr algn="r" eaLnBrk="1" hangingPunct="1"/>
              <a:t>29</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E4CC20-F21C-7C4A-9157-E033B09AE2A4}" type="slidenum">
              <a:rPr lang="en-US" sz="1200">
                <a:solidFill>
                  <a:srgbClr val="000000"/>
                </a:solidFill>
              </a:rPr>
              <a:pPr eaLnBrk="1" hangingPunct="1"/>
              <a:t>30</a:t>
            </a:fld>
            <a:endParaRPr lang="en-US" sz="1200">
              <a:solidFill>
                <a:srgbClr val="000000"/>
              </a:solidFill>
            </a:endParaRPr>
          </a:p>
        </p:txBody>
      </p:sp>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1229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93AFFC6-ABDA-294F-99F8-2AC66AAD587B}" type="slidenum">
              <a:rPr lang="en-US" sz="1200">
                <a:solidFill>
                  <a:srgbClr val="000000"/>
                </a:solidFill>
              </a:rPr>
              <a:pPr algn="r" eaLnBrk="1" hangingPunct="1"/>
              <a:t>30</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37C86B-B421-FC4C-A429-2B51E12F06BD}" type="slidenum">
              <a:rPr lang="en-US" sz="1200">
                <a:solidFill>
                  <a:srgbClr val="000000"/>
                </a:solidFill>
              </a:rPr>
              <a:pPr eaLnBrk="1" hangingPunct="1"/>
              <a:t>31</a:t>
            </a:fld>
            <a:endParaRPr lang="en-US" sz="1200">
              <a:solidFill>
                <a:srgbClr val="000000"/>
              </a:solidFill>
            </a:endParaRPr>
          </a:p>
        </p:txBody>
      </p:sp>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1434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88A7F6D-A75E-914A-9BD7-CA5D8819BFE8}" type="slidenum">
              <a:rPr lang="en-US" sz="1200">
                <a:solidFill>
                  <a:srgbClr val="000000"/>
                </a:solidFill>
              </a:rPr>
              <a:pPr algn="r" eaLnBrk="1" hangingPunct="1"/>
              <a:t>31</a:t>
            </a:fld>
            <a:endParaRPr 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B85725-703A-B849-B353-C570E9AB73C4}" type="slidenum">
              <a:rPr lang="en-US" sz="1200">
                <a:solidFill>
                  <a:srgbClr val="000000"/>
                </a:solidFill>
              </a:rPr>
              <a:pPr eaLnBrk="1" hangingPunct="1"/>
              <a:t>32</a:t>
            </a:fld>
            <a:endParaRPr lang="en-US" sz="1200">
              <a:solidFill>
                <a:srgbClr val="000000"/>
              </a:solidFill>
            </a:endParaRPr>
          </a:p>
        </p:txBody>
      </p:sp>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1638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07FE8EE-BD1E-D34A-8CF1-42C11D1B9AAD}" type="slidenum">
              <a:rPr lang="en-US" sz="1200">
                <a:solidFill>
                  <a:srgbClr val="000000"/>
                </a:solidFill>
              </a:rPr>
              <a:pPr algn="r" eaLnBrk="1" hangingPunct="1"/>
              <a:t>32</a:t>
            </a:fld>
            <a:endParaRPr 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22F26C-0542-754C-B582-D5D5FC1E5C30}" type="datetimeFigureOut">
              <a:rPr lang="en-US" smtClean="0"/>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6F6A3-D97D-CA49-A5A7-EEE598607FB0}" type="slidenum">
              <a:rPr lang="en-US" smtClean="0"/>
              <a:t>‹#›</a:t>
            </a:fld>
            <a:endParaRPr lang="en-US"/>
          </a:p>
        </p:txBody>
      </p:sp>
    </p:spTree>
    <p:extLst>
      <p:ext uri="{BB962C8B-B14F-4D97-AF65-F5344CB8AC3E}">
        <p14:creationId xmlns:p14="http://schemas.microsoft.com/office/powerpoint/2010/main" val="550705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2F26C-0542-754C-B582-D5D5FC1E5C30}" type="datetimeFigureOut">
              <a:rPr lang="en-US" smtClean="0"/>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6F6A3-D97D-CA49-A5A7-EEE598607FB0}" type="slidenum">
              <a:rPr lang="en-US" smtClean="0"/>
              <a:t>‹#›</a:t>
            </a:fld>
            <a:endParaRPr lang="en-US"/>
          </a:p>
        </p:txBody>
      </p:sp>
    </p:spTree>
    <p:extLst>
      <p:ext uri="{BB962C8B-B14F-4D97-AF65-F5344CB8AC3E}">
        <p14:creationId xmlns:p14="http://schemas.microsoft.com/office/powerpoint/2010/main" val="241336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2F26C-0542-754C-B582-D5D5FC1E5C30}" type="datetimeFigureOut">
              <a:rPr lang="en-US" smtClean="0"/>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6F6A3-D97D-CA49-A5A7-EEE598607FB0}" type="slidenum">
              <a:rPr lang="en-US" smtClean="0"/>
              <a:t>‹#›</a:t>
            </a:fld>
            <a:endParaRPr lang="en-US"/>
          </a:p>
        </p:txBody>
      </p:sp>
    </p:spTree>
    <p:extLst>
      <p:ext uri="{BB962C8B-B14F-4D97-AF65-F5344CB8AC3E}">
        <p14:creationId xmlns:p14="http://schemas.microsoft.com/office/powerpoint/2010/main" val="3662309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5/8/2016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70201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5/8/2016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275933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5/8/2016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798952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5/8/2016</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03430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5/8/2016</a:t>
            </a:fld>
            <a:endParaRPr lang="en-US">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417940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5/8/2016</a:t>
            </a:fld>
            <a:endParaRPr lang="en-US">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656067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5/8/2016</a:t>
            </a:fld>
            <a:endParaRPr lang="en-US">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249128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5/8/2016</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73011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2F26C-0542-754C-B582-D5D5FC1E5C30}" type="datetimeFigureOut">
              <a:rPr lang="en-US" smtClean="0"/>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6F6A3-D97D-CA49-A5A7-EEE598607FB0}" type="slidenum">
              <a:rPr lang="en-US" smtClean="0"/>
              <a:t>‹#›</a:t>
            </a:fld>
            <a:endParaRPr lang="en-US"/>
          </a:p>
        </p:txBody>
      </p:sp>
    </p:spTree>
    <p:extLst>
      <p:ext uri="{BB962C8B-B14F-4D97-AF65-F5344CB8AC3E}">
        <p14:creationId xmlns:p14="http://schemas.microsoft.com/office/powerpoint/2010/main" val="1228651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5/8/2016</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506574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5/8/2016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949498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5/8/2016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42794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22F26C-0542-754C-B582-D5D5FC1E5C30}" type="datetimeFigureOut">
              <a:rPr lang="en-US" smtClean="0"/>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6F6A3-D97D-CA49-A5A7-EEE598607FB0}" type="slidenum">
              <a:rPr lang="en-US" smtClean="0"/>
              <a:t>‹#›</a:t>
            </a:fld>
            <a:endParaRPr lang="en-US"/>
          </a:p>
        </p:txBody>
      </p:sp>
    </p:spTree>
    <p:extLst>
      <p:ext uri="{BB962C8B-B14F-4D97-AF65-F5344CB8AC3E}">
        <p14:creationId xmlns:p14="http://schemas.microsoft.com/office/powerpoint/2010/main" val="392878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22F26C-0542-754C-B582-D5D5FC1E5C30}" type="datetimeFigureOut">
              <a:rPr lang="en-US" smtClean="0"/>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6F6A3-D97D-CA49-A5A7-EEE598607FB0}" type="slidenum">
              <a:rPr lang="en-US" smtClean="0"/>
              <a:t>‹#›</a:t>
            </a:fld>
            <a:endParaRPr lang="en-US"/>
          </a:p>
        </p:txBody>
      </p:sp>
    </p:spTree>
    <p:extLst>
      <p:ext uri="{BB962C8B-B14F-4D97-AF65-F5344CB8AC3E}">
        <p14:creationId xmlns:p14="http://schemas.microsoft.com/office/powerpoint/2010/main" val="188292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22F26C-0542-754C-B582-D5D5FC1E5C30}" type="datetimeFigureOut">
              <a:rPr lang="en-US" smtClean="0"/>
              <a:t>5/8/2016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6F6A3-D97D-CA49-A5A7-EEE598607FB0}" type="slidenum">
              <a:rPr lang="en-US" smtClean="0"/>
              <a:t>‹#›</a:t>
            </a:fld>
            <a:endParaRPr lang="en-US"/>
          </a:p>
        </p:txBody>
      </p:sp>
    </p:spTree>
    <p:extLst>
      <p:ext uri="{BB962C8B-B14F-4D97-AF65-F5344CB8AC3E}">
        <p14:creationId xmlns:p14="http://schemas.microsoft.com/office/powerpoint/2010/main" val="14074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22F26C-0542-754C-B582-D5D5FC1E5C30}" type="datetimeFigureOut">
              <a:rPr lang="en-US" smtClean="0"/>
              <a:t>5/8/2016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6F6A3-D97D-CA49-A5A7-EEE598607FB0}" type="slidenum">
              <a:rPr lang="en-US" smtClean="0"/>
              <a:t>‹#›</a:t>
            </a:fld>
            <a:endParaRPr lang="en-US"/>
          </a:p>
        </p:txBody>
      </p:sp>
    </p:spTree>
    <p:extLst>
      <p:ext uri="{BB962C8B-B14F-4D97-AF65-F5344CB8AC3E}">
        <p14:creationId xmlns:p14="http://schemas.microsoft.com/office/powerpoint/2010/main" val="135447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2F26C-0542-754C-B582-D5D5FC1E5C30}" type="datetimeFigureOut">
              <a:rPr lang="en-US" smtClean="0"/>
              <a:t>5/8/2016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6F6A3-D97D-CA49-A5A7-EEE598607FB0}" type="slidenum">
              <a:rPr lang="en-US" smtClean="0"/>
              <a:t>‹#›</a:t>
            </a:fld>
            <a:endParaRPr lang="en-US"/>
          </a:p>
        </p:txBody>
      </p:sp>
    </p:spTree>
    <p:extLst>
      <p:ext uri="{BB962C8B-B14F-4D97-AF65-F5344CB8AC3E}">
        <p14:creationId xmlns:p14="http://schemas.microsoft.com/office/powerpoint/2010/main" val="417455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2F26C-0542-754C-B582-D5D5FC1E5C30}" type="datetimeFigureOut">
              <a:rPr lang="en-US" smtClean="0"/>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6F6A3-D97D-CA49-A5A7-EEE598607FB0}" type="slidenum">
              <a:rPr lang="en-US" smtClean="0"/>
              <a:t>‹#›</a:t>
            </a:fld>
            <a:endParaRPr lang="en-US"/>
          </a:p>
        </p:txBody>
      </p:sp>
    </p:spTree>
    <p:extLst>
      <p:ext uri="{BB962C8B-B14F-4D97-AF65-F5344CB8AC3E}">
        <p14:creationId xmlns:p14="http://schemas.microsoft.com/office/powerpoint/2010/main" val="358685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2F26C-0542-754C-B582-D5D5FC1E5C30}" type="datetimeFigureOut">
              <a:rPr lang="en-US" smtClean="0"/>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6F6A3-D97D-CA49-A5A7-EEE598607FB0}" type="slidenum">
              <a:rPr lang="en-US" smtClean="0"/>
              <a:t>‹#›</a:t>
            </a:fld>
            <a:endParaRPr lang="en-US"/>
          </a:p>
        </p:txBody>
      </p:sp>
    </p:spTree>
    <p:extLst>
      <p:ext uri="{BB962C8B-B14F-4D97-AF65-F5344CB8AC3E}">
        <p14:creationId xmlns:p14="http://schemas.microsoft.com/office/powerpoint/2010/main" val="1869506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2F26C-0542-754C-B582-D5D5FC1E5C30}" type="datetimeFigureOut">
              <a:rPr lang="en-US" smtClean="0"/>
              <a:t>5/8/2016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6F6A3-D97D-CA49-A5A7-EEE598607FB0}" type="slidenum">
              <a:rPr lang="en-US" smtClean="0"/>
              <a:t>‹#›</a:t>
            </a:fld>
            <a:endParaRPr lang="en-US"/>
          </a:p>
        </p:txBody>
      </p:sp>
    </p:spTree>
    <p:extLst>
      <p:ext uri="{BB962C8B-B14F-4D97-AF65-F5344CB8AC3E}">
        <p14:creationId xmlns:p14="http://schemas.microsoft.com/office/powerpoint/2010/main" val="2341896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FECD78-3C8E-49F2-8FAB-59489D168ABB}" type="datetimeFigureOut">
              <a:rPr lang="en-US" smtClean="0">
                <a:solidFill>
                  <a:prstClr val="white">
                    <a:tint val="75000"/>
                  </a:prstClr>
                </a:solidFill>
                <a:latin typeface="Calibri"/>
              </a:rPr>
              <a:pPr defTabSz="914400"/>
              <a:t>5/8/2016</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FB56013-B943-42BA-886F-6F9D4EB85E9D}" type="slidenum">
              <a:rPr lang="en-US" smtClean="0">
                <a:solidFill>
                  <a:prstClr val="white">
                    <a:tint val="75000"/>
                  </a:prstClr>
                </a:solidFill>
                <a:latin typeface="Calibri"/>
              </a:rPr>
              <a:pPr defTabSz="914400"/>
              <a:t>‹#›</a:t>
            </a:fld>
            <a:endParaRPr lang="en-US">
              <a:solidFill>
                <a:prstClr val="white">
                  <a:tint val="75000"/>
                </a:prstClr>
              </a:solidFill>
              <a:latin typeface="Calibri"/>
            </a:endParaRP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4"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9142412"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621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9CFF63"/>
                </a:solidFill>
              </a:rPr>
              <a:t/>
            </a:r>
            <a:br>
              <a:rPr lang="en-US" b="1" dirty="0" smtClean="0">
                <a:solidFill>
                  <a:srgbClr val="9CFF63"/>
                </a:solidFill>
              </a:rPr>
            </a:br>
            <a:r>
              <a:rPr lang="en-US" b="1" dirty="0">
                <a:solidFill>
                  <a:srgbClr val="9CFF63"/>
                </a:solidFill>
              </a:rPr>
              <a:t/>
            </a:r>
            <a:br>
              <a:rPr lang="en-US" b="1" dirty="0">
                <a:solidFill>
                  <a:srgbClr val="9CFF63"/>
                </a:solidFill>
              </a:rPr>
            </a:br>
            <a:r>
              <a:rPr lang="en-US" b="1" dirty="0" smtClean="0">
                <a:solidFill>
                  <a:srgbClr val="9CFF63"/>
                </a:solidFill>
              </a:rPr>
              <a:t/>
            </a:r>
            <a:br>
              <a:rPr lang="en-US" b="1" dirty="0" smtClean="0">
                <a:solidFill>
                  <a:srgbClr val="9CFF63"/>
                </a:solidFill>
              </a:rPr>
            </a:br>
            <a:r>
              <a:rPr lang="en-US" b="1" dirty="0" smtClean="0">
                <a:solidFill>
                  <a:srgbClr val="9CFF63"/>
                </a:solidFill>
              </a:rPr>
              <a:t>Guidelines </a:t>
            </a:r>
            <a:r>
              <a:rPr lang="en-US" b="1" dirty="0">
                <a:solidFill>
                  <a:srgbClr val="9CFF63"/>
                </a:solidFill>
              </a:rPr>
              <a:t>for Ophthalmologists: Ethical Principles and Professional Standards</a:t>
            </a:r>
            <a:r>
              <a:rPr lang="en-US" dirty="0">
                <a:solidFill>
                  <a:srgbClr val="9CFF63"/>
                </a:solidFill>
              </a:rPr>
              <a:t/>
            </a:r>
            <a:br>
              <a:rPr lang="en-US" dirty="0">
                <a:solidFill>
                  <a:srgbClr val="9CFF63"/>
                </a:solidFill>
              </a:rPr>
            </a:br>
            <a:endParaRPr lang="en-US" dirty="0"/>
          </a:p>
        </p:txBody>
      </p:sp>
      <p:sp>
        <p:nvSpPr>
          <p:cNvPr id="4" name="Rectangle 3"/>
          <p:cNvSpPr/>
          <p:nvPr/>
        </p:nvSpPr>
        <p:spPr>
          <a:xfrm>
            <a:off x="457200" y="2881069"/>
            <a:ext cx="8229601" cy="3046988"/>
          </a:xfrm>
          <a:prstGeom prst="rect">
            <a:avLst/>
          </a:prstGeom>
        </p:spPr>
        <p:txBody>
          <a:bodyPr wrap="square">
            <a:spAutoFit/>
          </a:bodyPr>
          <a:lstStyle/>
          <a:p>
            <a:pPr defTabSz="914400"/>
            <a:r>
              <a:rPr lang="en-US" sz="2400" b="1" dirty="0">
                <a:solidFill>
                  <a:srgbClr val="D3FF44"/>
                </a:solidFill>
                <a:latin typeface="Calibri"/>
              </a:rPr>
              <a:t>6. </a:t>
            </a:r>
            <a:r>
              <a:rPr lang="en-US" sz="2400" b="1" dirty="0" smtClean="0">
                <a:solidFill>
                  <a:srgbClr val="D3FF44"/>
                </a:solidFill>
                <a:latin typeface="Calibri"/>
              </a:rPr>
              <a:t>Social Standards </a:t>
            </a:r>
          </a:p>
          <a:p>
            <a:pPr defTabSz="914400"/>
            <a:endParaRPr lang="en-US" sz="2400" b="1" dirty="0" smtClean="0">
              <a:solidFill>
                <a:srgbClr val="D3FF44"/>
              </a:solidFill>
              <a:latin typeface="Calibri"/>
            </a:endParaRPr>
          </a:p>
          <a:p>
            <a:pPr defTabSz="914400"/>
            <a:r>
              <a:rPr lang="en-US" sz="2400" b="1" dirty="0" smtClean="0">
                <a:solidFill>
                  <a:srgbClr val="D3FF44"/>
                </a:solidFill>
                <a:latin typeface="Calibri"/>
              </a:rPr>
              <a:t>7</a:t>
            </a:r>
            <a:r>
              <a:rPr lang="en-US" sz="2400" b="1" dirty="0">
                <a:solidFill>
                  <a:srgbClr val="D3FF44"/>
                </a:solidFill>
                <a:latin typeface="Calibri"/>
              </a:rPr>
              <a:t>. </a:t>
            </a:r>
            <a:r>
              <a:rPr lang="en-US" sz="2400" b="1" dirty="0" smtClean="0">
                <a:solidFill>
                  <a:srgbClr val="D3FF44"/>
                </a:solidFill>
                <a:latin typeface="Calibri"/>
              </a:rPr>
              <a:t>Commercial Standards </a:t>
            </a:r>
          </a:p>
          <a:p>
            <a:pPr defTabSz="914400"/>
            <a:endParaRPr lang="en-US" sz="2400" b="1" dirty="0">
              <a:solidFill>
                <a:srgbClr val="D3FF44"/>
              </a:solidFill>
              <a:latin typeface="Calibri"/>
            </a:endParaRPr>
          </a:p>
          <a:p>
            <a:pPr defTabSz="914400"/>
            <a:r>
              <a:rPr lang="en-US" sz="2400" b="1" dirty="0" smtClean="0">
                <a:solidFill>
                  <a:srgbClr val="D3FF44"/>
                </a:solidFill>
                <a:latin typeface="Calibri"/>
              </a:rPr>
              <a:t>8</a:t>
            </a:r>
            <a:r>
              <a:rPr lang="en-US" sz="2400" b="1" dirty="0">
                <a:solidFill>
                  <a:srgbClr val="D3FF44"/>
                </a:solidFill>
                <a:latin typeface="Calibri"/>
              </a:rPr>
              <a:t>. </a:t>
            </a:r>
            <a:r>
              <a:rPr lang="en-US" sz="2400" b="1" dirty="0" smtClean="0">
                <a:solidFill>
                  <a:srgbClr val="D3FF44"/>
                </a:solidFill>
                <a:latin typeface="Calibri"/>
              </a:rPr>
              <a:t>Teaching and Mentorship Standards </a:t>
            </a:r>
          </a:p>
          <a:p>
            <a:pPr defTabSz="914400"/>
            <a:endParaRPr lang="en-US" sz="2400" b="1" dirty="0">
              <a:solidFill>
                <a:srgbClr val="D3FF44"/>
              </a:solidFill>
              <a:latin typeface="Calibri"/>
            </a:endParaRPr>
          </a:p>
          <a:p>
            <a:pPr defTabSz="914400"/>
            <a:r>
              <a:rPr lang="en-US" sz="2400" b="1" dirty="0" smtClean="0">
                <a:solidFill>
                  <a:srgbClr val="D3FF44"/>
                </a:solidFill>
                <a:latin typeface="Calibri"/>
              </a:rPr>
              <a:t>9.Standards </a:t>
            </a:r>
            <a:r>
              <a:rPr lang="en-US" sz="2400" b="1" dirty="0">
                <a:solidFill>
                  <a:srgbClr val="D3FF44"/>
                </a:solidFill>
                <a:latin typeface="Calibri"/>
              </a:rPr>
              <a:t>Governing the Relationship to the Medical Industry</a:t>
            </a:r>
            <a:endParaRPr lang="en-US" sz="2400" dirty="0">
              <a:solidFill>
                <a:srgbClr val="D3FF44"/>
              </a:solidFill>
              <a:latin typeface="Calibri"/>
            </a:endParaRPr>
          </a:p>
        </p:txBody>
      </p:sp>
    </p:spTree>
    <p:extLst>
      <p:ext uri="{BB962C8B-B14F-4D97-AF65-F5344CB8AC3E}">
        <p14:creationId xmlns:p14="http://schemas.microsoft.com/office/powerpoint/2010/main" val="1856774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t>	Patient Care Standards</a:t>
            </a:r>
            <a:endParaRPr lang="en-US" dirty="0"/>
          </a:p>
        </p:txBody>
      </p:sp>
      <p:sp>
        <p:nvSpPr>
          <p:cNvPr id="5" name="Content Placeholder 4"/>
          <p:cNvSpPr>
            <a:spLocks noGrp="1"/>
          </p:cNvSpPr>
          <p:nvPr>
            <p:ph idx="1"/>
          </p:nvPr>
        </p:nvSpPr>
        <p:spPr/>
        <p:txBody>
          <a:bodyPr>
            <a:normAutofit fontScale="55000" lnSpcReduction="20000"/>
          </a:bodyPr>
          <a:lstStyle/>
          <a:p>
            <a:r>
              <a:rPr lang="en-US" dirty="0" smtClean="0"/>
              <a:t>Standards</a:t>
            </a:r>
          </a:p>
          <a:p>
            <a:r>
              <a:rPr lang="en-US" dirty="0" smtClean="0"/>
              <a:t> </a:t>
            </a:r>
            <a:r>
              <a:rPr lang="en-US" dirty="0"/>
              <a:t>The ophthalmologist ought to: </a:t>
            </a:r>
            <a:endParaRPr lang="en-US" dirty="0" smtClean="0"/>
          </a:p>
          <a:p>
            <a:r>
              <a:rPr lang="en-US" dirty="0" smtClean="0"/>
              <a:t>Act </a:t>
            </a:r>
            <a:r>
              <a:rPr lang="en-US" dirty="0"/>
              <a:t>in the best interests of his/her patient </a:t>
            </a:r>
            <a:endParaRPr lang="en-US" dirty="0" smtClean="0"/>
          </a:p>
          <a:p>
            <a:r>
              <a:rPr lang="en-US" dirty="0" smtClean="0"/>
              <a:t>Put </a:t>
            </a:r>
            <a:r>
              <a:rPr lang="en-US" dirty="0"/>
              <a:t>a </a:t>
            </a:r>
            <a:r>
              <a:rPr lang="en-US" dirty="0" err="1"/>
              <a:t>patient‟s</a:t>
            </a:r>
            <a:r>
              <a:rPr lang="en-US" dirty="0"/>
              <a:t> health and care above all other considerations </a:t>
            </a:r>
            <a:endParaRPr lang="en-US" dirty="0" smtClean="0"/>
          </a:p>
          <a:p>
            <a:r>
              <a:rPr lang="en-US" dirty="0" smtClean="0"/>
              <a:t>Provide </a:t>
            </a:r>
            <a:r>
              <a:rPr lang="en-US" dirty="0"/>
              <a:t>prompt help to persons whose life or health is endangered by disease</a:t>
            </a:r>
          </a:p>
          <a:p>
            <a:r>
              <a:rPr lang="en-US" dirty="0"/>
              <a:t>or accident within their scope of competence </a:t>
            </a:r>
            <a:endParaRPr lang="en-US" dirty="0" smtClean="0"/>
          </a:p>
          <a:p>
            <a:r>
              <a:rPr lang="en-US" dirty="0" smtClean="0"/>
              <a:t>Treat </a:t>
            </a:r>
            <a:r>
              <a:rPr lang="en-US" dirty="0"/>
              <a:t>patients without discriminating on the basis of age, gender, ethnicity,</a:t>
            </a:r>
          </a:p>
          <a:p>
            <a:r>
              <a:rPr lang="en-US" dirty="0"/>
              <a:t>sexuality, nationality, insurance status, disability, religion, lifestyle, or </a:t>
            </a:r>
            <a:r>
              <a:rPr lang="en-US" dirty="0" smtClean="0"/>
              <a:t>culture</a:t>
            </a:r>
          </a:p>
          <a:p>
            <a:r>
              <a:rPr lang="en-US" dirty="0" smtClean="0"/>
              <a:t> Ensure </a:t>
            </a:r>
            <a:r>
              <a:rPr lang="en-US" dirty="0"/>
              <a:t>the privacy of the patient, and maintain confidentiality in all aspects of</a:t>
            </a:r>
          </a:p>
          <a:p>
            <a:r>
              <a:rPr lang="en-US" dirty="0"/>
              <a:t>the </a:t>
            </a:r>
            <a:r>
              <a:rPr lang="en-US" dirty="0" err="1"/>
              <a:t>patient‟s</a:t>
            </a:r>
            <a:r>
              <a:rPr lang="en-US" dirty="0"/>
              <a:t> treatment within the confines of the law </a:t>
            </a:r>
            <a:endParaRPr lang="en-US" dirty="0" smtClean="0"/>
          </a:p>
          <a:p>
            <a:r>
              <a:rPr lang="en-US" dirty="0" smtClean="0"/>
              <a:t>Obtain </a:t>
            </a:r>
            <a:r>
              <a:rPr lang="en-US" dirty="0"/>
              <a:t>informed consent from the patient for all </a:t>
            </a:r>
            <a:r>
              <a:rPr lang="en-US" dirty="0" smtClean="0"/>
              <a:t>interventions</a:t>
            </a:r>
          </a:p>
          <a:p>
            <a:r>
              <a:rPr lang="en-US" dirty="0" smtClean="0"/>
              <a:t> Provide </a:t>
            </a:r>
            <a:r>
              <a:rPr lang="en-US" dirty="0"/>
              <a:t>the patient with truthful and accurate information about the state of the</a:t>
            </a:r>
          </a:p>
          <a:p>
            <a:r>
              <a:rPr lang="en-US" dirty="0" err="1"/>
              <a:t>patient‟s</a:t>
            </a:r>
            <a:r>
              <a:rPr lang="en-US" dirty="0"/>
              <a:t> health.</a:t>
            </a:r>
          </a:p>
        </p:txBody>
      </p:sp>
    </p:spTree>
    <p:extLst>
      <p:ext uri="{BB962C8B-B14F-4D97-AF65-F5344CB8AC3E}">
        <p14:creationId xmlns:p14="http://schemas.microsoft.com/office/powerpoint/2010/main" val="1010603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Professional Practice Standards</a:t>
            </a:r>
            <a:endParaRPr lang="en-US" dirty="0"/>
          </a:p>
        </p:txBody>
      </p:sp>
      <p:sp>
        <p:nvSpPr>
          <p:cNvPr id="3" name="Content Placeholder 2"/>
          <p:cNvSpPr>
            <a:spLocks noGrp="1"/>
          </p:cNvSpPr>
          <p:nvPr>
            <p:ph idx="1"/>
          </p:nvPr>
        </p:nvSpPr>
        <p:spPr/>
        <p:txBody>
          <a:bodyPr>
            <a:normAutofit fontScale="70000" lnSpcReduction="20000"/>
          </a:bodyPr>
          <a:lstStyle/>
          <a:p>
            <a:r>
              <a:rPr lang="en-US" dirty="0"/>
              <a:t>Standards The ophthalmologist ought to: 	Perform only those procedures in which he/she is competent by reason of</a:t>
            </a:r>
          </a:p>
          <a:p>
            <a:r>
              <a:rPr lang="en-US" dirty="0"/>
              <a:t>specific training or experience, or be assisted by someone with specific training</a:t>
            </a:r>
          </a:p>
          <a:p>
            <a:r>
              <a:rPr lang="en-US" dirty="0"/>
              <a:t>or experience in said procedures. 	Maintain competence in technical ability, cognitive knowledge, and</a:t>
            </a:r>
          </a:p>
          <a:p>
            <a:r>
              <a:rPr lang="en-US" dirty="0"/>
              <a:t>professionalism, keeping abreast of developments in ophthalmic practice 	Be actively participating in clinical and surgical audit activities 	Anchor innovation and science with moral values 	Refrain from misrepresentation of credentials, training, experience, or ability 	Find the best quality care for the </a:t>
            </a:r>
            <a:r>
              <a:rPr lang="en-US" dirty="0" err="1"/>
              <a:t>patient‟s</a:t>
            </a:r>
            <a:r>
              <a:rPr lang="en-US" dirty="0"/>
              <a:t> condition, including appropriate</a:t>
            </a:r>
          </a:p>
          <a:p>
            <a:r>
              <a:rPr lang="en-US" dirty="0"/>
              <a:t>referrals as required 	Ensure a culture of operative safety for patients, including implementing an</a:t>
            </a:r>
          </a:p>
          <a:p>
            <a:r>
              <a:rPr lang="sv-SE" dirty="0" err="1"/>
              <a:t>approved</a:t>
            </a:r>
            <a:r>
              <a:rPr lang="sv-SE" dirty="0"/>
              <a:t> “</a:t>
            </a:r>
            <a:r>
              <a:rPr lang="sv-SE" dirty="0" err="1"/>
              <a:t>Surgical</a:t>
            </a:r>
            <a:r>
              <a:rPr lang="sv-SE" dirty="0"/>
              <a:t> </a:t>
            </a:r>
            <a:r>
              <a:rPr lang="sv-SE" dirty="0" err="1"/>
              <a:t>Safety</a:t>
            </a:r>
            <a:r>
              <a:rPr lang="sv-SE" dirty="0"/>
              <a:t> </a:t>
            </a:r>
            <a:r>
              <a:rPr lang="sv-SE" dirty="0" err="1"/>
              <a:t>Checklist</a:t>
            </a:r>
            <a:r>
              <a:rPr lang="sv-SE" dirty="0"/>
              <a:t>”</a:t>
            </a:r>
            <a:endParaRPr lang="en-US" dirty="0"/>
          </a:p>
        </p:txBody>
      </p:sp>
    </p:spTree>
    <p:extLst>
      <p:ext uri="{BB962C8B-B14F-4D97-AF65-F5344CB8AC3E}">
        <p14:creationId xmlns:p14="http://schemas.microsoft.com/office/powerpoint/2010/main" val="1674101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Professional Practice Standards</a:t>
            </a:r>
            <a:endParaRPr lang="en-US" dirty="0"/>
          </a:p>
        </p:txBody>
      </p:sp>
      <p:sp>
        <p:nvSpPr>
          <p:cNvPr id="3" name="Content Placeholder 2"/>
          <p:cNvSpPr>
            <a:spLocks noGrp="1"/>
          </p:cNvSpPr>
          <p:nvPr>
            <p:ph idx="1"/>
          </p:nvPr>
        </p:nvSpPr>
        <p:spPr/>
        <p:txBody>
          <a:bodyPr>
            <a:normAutofit fontScale="62500" lnSpcReduction="20000"/>
          </a:bodyPr>
          <a:lstStyle/>
          <a:p>
            <a:r>
              <a:rPr lang="en-US" dirty="0"/>
              <a:t>Maintain accurate records of relevant information about the patient and his/her state of health</a:t>
            </a:r>
          </a:p>
          <a:p>
            <a:r>
              <a:rPr lang="en-US" dirty="0"/>
              <a:t>	Be appropriately dressed to meet the requirements for hygiene and courtesy 	Respect laws, ethical guidelines, and religious beliefs on the use of donated</a:t>
            </a:r>
          </a:p>
          <a:p>
            <a:r>
              <a:rPr lang="en-US" dirty="0"/>
              <a:t>human tissue 	Respect local variations in medical practice and customs, provided these do not</a:t>
            </a:r>
          </a:p>
          <a:p>
            <a:r>
              <a:rPr lang="en-US" dirty="0"/>
              <a:t>contravene the ethical standards 	Endeavor to minimize the cost and effort required by the patient to comply with</a:t>
            </a:r>
          </a:p>
          <a:p>
            <a:r>
              <a:rPr lang="en-US" dirty="0"/>
              <a:t>the entire care cycle 	Refrain from or withdraw from engaging in any form of clinical practice that</a:t>
            </a:r>
          </a:p>
          <a:p>
            <a:r>
              <a:rPr lang="en-US" dirty="0"/>
              <a:t>might be compromised in the case of a </a:t>
            </a:r>
            <a:r>
              <a:rPr lang="en-US" dirty="0" err="1"/>
              <a:t>physician‟s</a:t>
            </a:r>
            <a:r>
              <a:rPr lang="en-US" dirty="0"/>
              <a:t> mental, emotional, or</a:t>
            </a:r>
          </a:p>
          <a:p>
            <a:r>
              <a:rPr lang="en-US" dirty="0"/>
              <a:t>physical impairment 	Take corrective action when aware that an impaired ophthalmologist is</a:t>
            </a:r>
          </a:p>
          <a:p>
            <a:r>
              <a:rPr lang="en-US" dirty="0"/>
              <a:t>behaving in a compromised manner, including notifying the appropriate authorities.</a:t>
            </a:r>
          </a:p>
        </p:txBody>
      </p:sp>
    </p:spTree>
    <p:extLst>
      <p:ext uri="{BB962C8B-B14F-4D97-AF65-F5344CB8AC3E}">
        <p14:creationId xmlns:p14="http://schemas.microsoft.com/office/powerpoint/2010/main" val="347142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Professional Practice Standards</a:t>
            </a:r>
            <a:endParaRPr lang="en-US" dirty="0"/>
          </a:p>
        </p:txBody>
      </p:sp>
      <p:sp>
        <p:nvSpPr>
          <p:cNvPr id="3" name="Content Placeholder 2"/>
          <p:cNvSpPr>
            <a:spLocks noGrp="1"/>
          </p:cNvSpPr>
          <p:nvPr>
            <p:ph idx="1"/>
          </p:nvPr>
        </p:nvSpPr>
        <p:spPr/>
        <p:txBody>
          <a:bodyPr>
            <a:normAutofit fontScale="70000" lnSpcReduction="20000"/>
          </a:bodyPr>
          <a:lstStyle/>
          <a:p>
            <a:r>
              <a:rPr lang="en-US" dirty="0"/>
              <a:t>Patient Relationships The ophthalmologist ought to: 	Respect the wishes of the patient 	Seek to effectively communicate with the patient, relatives, caregivers, or legal</a:t>
            </a:r>
          </a:p>
          <a:p>
            <a:r>
              <a:rPr lang="en-US" dirty="0"/>
              <a:t>guardians 	Be sensitive and aware that different beliefs, backgrounds, values, and cultures</a:t>
            </a:r>
          </a:p>
          <a:p>
            <a:r>
              <a:rPr lang="en-US" dirty="0"/>
              <a:t>may influence a </a:t>
            </a:r>
            <a:r>
              <a:rPr lang="en-US" dirty="0" err="1"/>
              <a:t>patient„s</a:t>
            </a:r>
            <a:r>
              <a:rPr lang="en-US" dirty="0"/>
              <a:t> understanding, decisions, or responses 	Discuss the </a:t>
            </a:r>
            <a:r>
              <a:rPr lang="en-US" dirty="0" err="1"/>
              <a:t>patient„s</a:t>
            </a:r>
            <a:r>
              <a:rPr lang="en-US" dirty="0"/>
              <a:t> diagnosis, investigations, and treatment in a way the</a:t>
            </a:r>
          </a:p>
          <a:p>
            <a:r>
              <a:rPr lang="en-US" dirty="0"/>
              <a:t>patient can understand 	Provide the patient with a recommendation based on clinical need 	Provide opportunities for the patient, relatives, caregivers, or legal guardians to</a:t>
            </a:r>
          </a:p>
          <a:p>
            <a:r>
              <a:rPr lang="it-IT" dirty="0" err="1"/>
              <a:t>ask</a:t>
            </a:r>
            <a:r>
              <a:rPr lang="it-IT" dirty="0"/>
              <a:t> </a:t>
            </a:r>
            <a:r>
              <a:rPr lang="it-IT" dirty="0" err="1"/>
              <a:t>questions</a:t>
            </a:r>
            <a:endParaRPr lang="en-US" dirty="0"/>
          </a:p>
        </p:txBody>
      </p:sp>
    </p:spTree>
    <p:extLst>
      <p:ext uri="{BB962C8B-B14F-4D97-AF65-F5344CB8AC3E}">
        <p14:creationId xmlns:p14="http://schemas.microsoft.com/office/powerpoint/2010/main" val="2002477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Professional Practice Standards</a:t>
            </a:r>
            <a:endParaRPr lang="en-US" dirty="0"/>
          </a:p>
        </p:txBody>
      </p:sp>
      <p:sp>
        <p:nvSpPr>
          <p:cNvPr id="3" name="Content Placeholder 2"/>
          <p:cNvSpPr>
            <a:spLocks noGrp="1"/>
          </p:cNvSpPr>
          <p:nvPr>
            <p:ph idx="1"/>
          </p:nvPr>
        </p:nvSpPr>
        <p:spPr/>
        <p:txBody>
          <a:bodyPr>
            <a:normAutofit fontScale="85000" lnSpcReduction="20000"/>
          </a:bodyPr>
          <a:lstStyle/>
          <a:p>
            <a:r>
              <a:rPr lang="en-US" dirty="0"/>
              <a:t>	Be open and honest, particularly when the patient has suffered a complication</a:t>
            </a:r>
          </a:p>
          <a:p>
            <a:r>
              <a:rPr lang="en-US" dirty="0"/>
              <a:t>or adverse event 	Refer a patient when the best procedure for the patient is not within the</a:t>
            </a:r>
          </a:p>
          <a:p>
            <a:r>
              <a:rPr lang="en-US" dirty="0" err="1"/>
              <a:t>ophthalmologist‟s</a:t>
            </a:r>
            <a:r>
              <a:rPr lang="en-US" dirty="0"/>
              <a:t> scope of practice 	Maintain the confidentiality of all information divulged by the patient or obtained</a:t>
            </a:r>
          </a:p>
          <a:p>
            <a:r>
              <a:rPr lang="en-US" dirty="0"/>
              <a:t>from the patient (</a:t>
            </a:r>
            <a:r>
              <a:rPr lang="en-US" dirty="0" err="1"/>
              <a:t>eg</a:t>
            </a:r>
            <a:r>
              <a:rPr lang="en-US" dirty="0"/>
              <a:t>, radiology, photographs, pathology results) unless</a:t>
            </a:r>
          </a:p>
          <a:p>
            <a:r>
              <a:rPr lang="en-US" dirty="0"/>
              <a:t>otherwise required by law or agreed to by the patient 	Refrain from entering into a relationship of a sexual nature with the patient.</a:t>
            </a:r>
          </a:p>
        </p:txBody>
      </p:sp>
    </p:spTree>
    <p:extLst>
      <p:ext uri="{BB962C8B-B14F-4D97-AF65-F5344CB8AC3E}">
        <p14:creationId xmlns:p14="http://schemas.microsoft.com/office/powerpoint/2010/main" val="316962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Professional Practice Standards</a:t>
            </a:r>
            <a:endParaRPr lang="en-US" dirty="0"/>
          </a:p>
        </p:txBody>
      </p:sp>
      <p:sp>
        <p:nvSpPr>
          <p:cNvPr id="6" name="Content Placeholder 5"/>
          <p:cNvSpPr>
            <a:spLocks noGrp="1"/>
          </p:cNvSpPr>
          <p:nvPr>
            <p:ph idx="1"/>
          </p:nvPr>
        </p:nvSpPr>
        <p:spPr/>
        <p:txBody>
          <a:bodyPr>
            <a:normAutofit fontScale="92500" lnSpcReduction="20000"/>
          </a:bodyPr>
          <a:lstStyle/>
          <a:p>
            <a:r>
              <a:rPr lang="en-US" dirty="0"/>
              <a:t>Standards </a:t>
            </a:r>
            <a:endParaRPr lang="en-US" dirty="0" smtClean="0"/>
          </a:p>
          <a:p>
            <a:r>
              <a:rPr lang="en-US" dirty="0" smtClean="0"/>
              <a:t>The </a:t>
            </a:r>
            <a:r>
              <a:rPr lang="en-US" dirty="0"/>
              <a:t>ophthalmologist ought to: </a:t>
            </a:r>
            <a:endParaRPr lang="en-US" dirty="0" smtClean="0"/>
          </a:p>
          <a:p>
            <a:r>
              <a:rPr lang="en-US" dirty="0" smtClean="0"/>
              <a:t></a:t>
            </a:r>
            <a:r>
              <a:rPr lang="en-US" dirty="0"/>
              <a:t>	Abide by the law, but also recognize a responsibility to seek to alter those laws</a:t>
            </a:r>
          </a:p>
          <a:p>
            <a:r>
              <a:rPr lang="en-US" dirty="0"/>
              <a:t>and regulations that do not serve the best interests of patients </a:t>
            </a:r>
            <a:endParaRPr lang="en-US" dirty="0" smtClean="0"/>
          </a:p>
          <a:p>
            <a:r>
              <a:rPr lang="en-US" dirty="0" smtClean="0"/>
              <a:t></a:t>
            </a:r>
            <a:r>
              <a:rPr lang="en-US" dirty="0"/>
              <a:t>	Support the transparent and equitable allocation of health care resources </a:t>
            </a:r>
            <a:endParaRPr lang="en-US" dirty="0" smtClean="0"/>
          </a:p>
          <a:p>
            <a:r>
              <a:rPr lang="en-US" dirty="0" smtClean="0"/>
              <a:t></a:t>
            </a:r>
            <a:r>
              <a:rPr lang="en-US" dirty="0"/>
              <a:t>	Advocate for improvements in individual and public health where appropriate.</a:t>
            </a:r>
          </a:p>
        </p:txBody>
      </p:sp>
    </p:spTree>
    <p:extLst>
      <p:ext uri="{BB962C8B-B14F-4D97-AF65-F5344CB8AC3E}">
        <p14:creationId xmlns:p14="http://schemas.microsoft.com/office/powerpoint/2010/main" val="3547084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Professional Community Standards</a:t>
            </a:r>
            <a:endParaRPr lang="en-US" dirty="0"/>
          </a:p>
        </p:txBody>
      </p:sp>
      <p:sp>
        <p:nvSpPr>
          <p:cNvPr id="3" name="Content Placeholder 2"/>
          <p:cNvSpPr>
            <a:spLocks noGrp="1"/>
          </p:cNvSpPr>
          <p:nvPr>
            <p:ph idx="1"/>
          </p:nvPr>
        </p:nvSpPr>
        <p:spPr/>
        <p:txBody>
          <a:bodyPr>
            <a:normAutofit fontScale="92500" lnSpcReduction="20000"/>
          </a:bodyPr>
          <a:lstStyle/>
          <a:p>
            <a:r>
              <a:rPr lang="en-US" dirty="0"/>
              <a:t>Standards </a:t>
            </a:r>
            <a:endParaRPr lang="en-US" dirty="0" smtClean="0"/>
          </a:p>
          <a:p>
            <a:r>
              <a:rPr lang="en-US" dirty="0" smtClean="0"/>
              <a:t>The </a:t>
            </a:r>
            <a:r>
              <a:rPr lang="en-US" dirty="0"/>
              <a:t>ophthalmologist ought to</a:t>
            </a:r>
            <a:r>
              <a:rPr lang="en-US" dirty="0" smtClean="0"/>
              <a:t>:</a:t>
            </a:r>
          </a:p>
          <a:p>
            <a:r>
              <a:rPr lang="en-US" dirty="0" smtClean="0"/>
              <a:t> </a:t>
            </a:r>
            <a:r>
              <a:rPr lang="en-US" dirty="0"/>
              <a:t>	Abide by the law, but also recognize a responsibility to seek to alter those laws</a:t>
            </a:r>
          </a:p>
          <a:p>
            <a:r>
              <a:rPr lang="en-US" dirty="0"/>
              <a:t>and regulations that do not serve the best interests of patients </a:t>
            </a:r>
            <a:endParaRPr lang="en-US" dirty="0" smtClean="0"/>
          </a:p>
          <a:p>
            <a:r>
              <a:rPr lang="en-US" dirty="0" smtClean="0"/>
              <a:t></a:t>
            </a:r>
            <a:r>
              <a:rPr lang="en-US" dirty="0"/>
              <a:t>	Support the transparent and equitable allocation of health care </a:t>
            </a:r>
            <a:r>
              <a:rPr lang="en-US" dirty="0" smtClean="0"/>
              <a:t>resources</a:t>
            </a:r>
          </a:p>
          <a:p>
            <a:r>
              <a:rPr lang="en-US" dirty="0" smtClean="0"/>
              <a:t> </a:t>
            </a:r>
            <a:r>
              <a:rPr lang="en-US" dirty="0"/>
              <a:t>	Advocate for improvements in individual and public health where appropriate.</a:t>
            </a:r>
          </a:p>
        </p:txBody>
      </p:sp>
    </p:spTree>
    <p:extLst>
      <p:ext uri="{BB962C8B-B14F-4D97-AF65-F5344CB8AC3E}">
        <p14:creationId xmlns:p14="http://schemas.microsoft.com/office/powerpoint/2010/main" val="2476127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2"/>
            <a:ext cx="8229600" cy="1417638"/>
          </a:xfrm>
        </p:spPr>
        <p:txBody>
          <a:bodyPr>
            <a:normAutofit fontScale="90000"/>
          </a:bodyPr>
          <a:lstStyle/>
          <a:p>
            <a:r>
              <a:rPr lang="en-US" b="1" dirty="0"/>
              <a:t>Standards for Working with Other Health Care Professionals</a:t>
            </a:r>
            <a:br>
              <a:rPr lang="en-US" b="1" dirty="0"/>
            </a:br>
            <a:endParaRPr lang="en-US" dirty="0"/>
          </a:p>
        </p:txBody>
      </p:sp>
      <p:sp>
        <p:nvSpPr>
          <p:cNvPr id="3" name="Content Placeholder 2"/>
          <p:cNvSpPr>
            <a:spLocks noGrp="1"/>
          </p:cNvSpPr>
          <p:nvPr>
            <p:ph idx="1"/>
          </p:nvPr>
        </p:nvSpPr>
        <p:spPr/>
        <p:txBody>
          <a:bodyPr>
            <a:normAutofit fontScale="47500" lnSpcReduction="20000"/>
          </a:bodyPr>
          <a:lstStyle/>
          <a:p>
            <a:r>
              <a:rPr lang="en-US" dirty="0"/>
              <a:t> Standards </a:t>
            </a:r>
            <a:endParaRPr lang="en-US" dirty="0" smtClean="0"/>
          </a:p>
          <a:p>
            <a:r>
              <a:rPr lang="en-US" dirty="0" smtClean="0"/>
              <a:t>The </a:t>
            </a:r>
            <a:r>
              <a:rPr lang="en-US" dirty="0"/>
              <a:t>ophthalmologist ought to</a:t>
            </a:r>
            <a:r>
              <a:rPr lang="en-US" dirty="0" smtClean="0"/>
              <a:t>:</a:t>
            </a:r>
          </a:p>
          <a:p>
            <a:r>
              <a:rPr lang="en-US" dirty="0" smtClean="0"/>
              <a:t> </a:t>
            </a:r>
            <a:r>
              <a:rPr lang="en-US" dirty="0"/>
              <a:t>	Treat colleagues with </a:t>
            </a:r>
            <a:r>
              <a:rPr lang="en-US" dirty="0" smtClean="0"/>
              <a:t>respect</a:t>
            </a:r>
          </a:p>
          <a:p>
            <a:r>
              <a:rPr lang="en-US" dirty="0" smtClean="0"/>
              <a:t> </a:t>
            </a:r>
            <a:r>
              <a:rPr lang="en-US" dirty="0"/>
              <a:t>	Respect the training, knowledge, and experience of other surgeons and health</a:t>
            </a:r>
          </a:p>
          <a:p>
            <a:r>
              <a:rPr lang="en-US" dirty="0"/>
              <a:t>care workers 	Participate constructively in peer review </a:t>
            </a:r>
            <a:endParaRPr lang="en-US" dirty="0" smtClean="0"/>
          </a:p>
          <a:p>
            <a:r>
              <a:rPr lang="en-US" dirty="0" smtClean="0"/>
              <a:t></a:t>
            </a:r>
            <a:r>
              <a:rPr lang="en-US" dirty="0"/>
              <a:t>	Maintain a respectful professional dialogue conducted in a manner that</a:t>
            </a:r>
          </a:p>
          <a:p>
            <a:r>
              <a:rPr lang="en-US" dirty="0"/>
              <a:t>advances the best interests of the patient, including the sharing of relevant</a:t>
            </a:r>
          </a:p>
          <a:p>
            <a:r>
              <a:rPr lang="en-US" dirty="0" smtClean="0"/>
              <a:t>Information</a:t>
            </a:r>
          </a:p>
          <a:p>
            <a:r>
              <a:rPr lang="en-US" dirty="0" smtClean="0"/>
              <a:t> </a:t>
            </a:r>
            <a:r>
              <a:rPr lang="en-US" dirty="0"/>
              <a:t>	Provide help to colleagues in cases where professional standards of care are</a:t>
            </a:r>
          </a:p>
          <a:p>
            <a:r>
              <a:rPr lang="en-US" dirty="0"/>
              <a:t>below available possibilities </a:t>
            </a:r>
            <a:endParaRPr lang="en-US" dirty="0" smtClean="0"/>
          </a:p>
          <a:p>
            <a:r>
              <a:rPr lang="en-US" dirty="0" smtClean="0"/>
              <a:t></a:t>
            </a:r>
            <a:r>
              <a:rPr lang="en-US" dirty="0"/>
              <a:t>	Respect the interests of the referring physician when asked for a consultation</a:t>
            </a:r>
          </a:p>
          <a:p>
            <a:r>
              <a:rPr lang="en-US" dirty="0"/>
              <a:t>or a second </a:t>
            </a:r>
            <a:r>
              <a:rPr lang="en-US" dirty="0" smtClean="0"/>
              <a:t>opinion</a:t>
            </a:r>
          </a:p>
          <a:p>
            <a:r>
              <a:rPr lang="en-US" dirty="0" smtClean="0"/>
              <a:t> </a:t>
            </a:r>
            <a:r>
              <a:rPr lang="en-US" dirty="0"/>
              <a:t>	Refrain from acting as an expert witness in legal cases unless one can do so</a:t>
            </a:r>
          </a:p>
          <a:p>
            <a:r>
              <a:rPr lang="en-US" dirty="0"/>
              <a:t>truthfully </a:t>
            </a:r>
            <a:endParaRPr lang="en-US" dirty="0" smtClean="0"/>
          </a:p>
          <a:p>
            <a:r>
              <a:rPr lang="en-US" dirty="0" smtClean="0"/>
              <a:t></a:t>
            </a:r>
            <a:r>
              <a:rPr lang="en-US" dirty="0"/>
              <a:t>	Decide freely and responsibly whether, and to which colleagues, to transfer</a:t>
            </a:r>
          </a:p>
          <a:p>
            <a:r>
              <a:rPr lang="en-US" dirty="0"/>
              <a:t>patients for specialized diagnostics and </a:t>
            </a:r>
            <a:r>
              <a:rPr lang="en-US" dirty="0" smtClean="0"/>
              <a:t>therapy</a:t>
            </a:r>
          </a:p>
          <a:p>
            <a:r>
              <a:rPr lang="en-US" dirty="0" smtClean="0"/>
              <a:t> </a:t>
            </a:r>
            <a:r>
              <a:rPr lang="en-US" dirty="0"/>
              <a:t>	Reject any influence of third parties on the referral patterns.</a:t>
            </a:r>
          </a:p>
        </p:txBody>
      </p:sp>
    </p:spTree>
    <p:extLst>
      <p:ext uri="{BB962C8B-B14F-4D97-AF65-F5344CB8AC3E}">
        <p14:creationId xmlns:p14="http://schemas.microsoft.com/office/powerpoint/2010/main" val="1027169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 Standards</a:t>
            </a:r>
            <a:endParaRPr lang="en-US" dirty="0"/>
          </a:p>
        </p:txBody>
      </p:sp>
      <p:sp>
        <p:nvSpPr>
          <p:cNvPr id="3" name="Content Placeholder 2"/>
          <p:cNvSpPr>
            <a:spLocks noGrp="1"/>
          </p:cNvSpPr>
          <p:nvPr>
            <p:ph idx="1"/>
          </p:nvPr>
        </p:nvSpPr>
        <p:spPr/>
        <p:txBody>
          <a:bodyPr>
            <a:normAutofit fontScale="55000" lnSpcReduction="20000"/>
          </a:bodyPr>
          <a:lstStyle/>
          <a:p>
            <a:r>
              <a:rPr lang="en-US" dirty="0"/>
              <a:t>Standards </a:t>
            </a:r>
            <a:endParaRPr lang="en-US" dirty="0" smtClean="0"/>
          </a:p>
          <a:p>
            <a:r>
              <a:rPr lang="en-US" dirty="0" smtClean="0"/>
              <a:t>The </a:t>
            </a:r>
            <a:r>
              <a:rPr lang="en-US" dirty="0"/>
              <a:t>ophthalmologist ought to: </a:t>
            </a:r>
            <a:endParaRPr lang="en-US" dirty="0" smtClean="0"/>
          </a:p>
          <a:p>
            <a:r>
              <a:rPr lang="en-US" dirty="0" smtClean="0"/>
              <a:t></a:t>
            </a:r>
            <a:r>
              <a:rPr lang="en-US" dirty="0"/>
              <a:t>	Perform research under the aegis of an accredited ethics research committee</a:t>
            </a:r>
          </a:p>
          <a:p>
            <a:r>
              <a:rPr lang="en-US" dirty="0"/>
              <a:t>where </a:t>
            </a:r>
            <a:r>
              <a:rPr lang="en-US" dirty="0" smtClean="0"/>
              <a:t>appropriate</a:t>
            </a:r>
          </a:p>
          <a:p>
            <a:r>
              <a:rPr lang="en-US" dirty="0" smtClean="0"/>
              <a:t> </a:t>
            </a:r>
            <a:r>
              <a:rPr lang="en-US" dirty="0"/>
              <a:t>	Observe appropriate review mechanisms for clinical </a:t>
            </a:r>
            <a:r>
              <a:rPr lang="en-US" dirty="0" smtClean="0"/>
              <a:t>research</a:t>
            </a:r>
          </a:p>
          <a:p>
            <a:r>
              <a:rPr lang="en-US" dirty="0" smtClean="0"/>
              <a:t> </a:t>
            </a:r>
            <a:r>
              <a:rPr lang="en-US" dirty="0"/>
              <a:t>	Inform research subjects of the nature of the investigation, and obtain full</a:t>
            </a:r>
          </a:p>
          <a:p>
            <a:r>
              <a:rPr lang="en-US" dirty="0"/>
              <a:t>informed written </a:t>
            </a:r>
            <a:r>
              <a:rPr lang="en-US" dirty="0" smtClean="0"/>
              <a:t>consent</a:t>
            </a:r>
          </a:p>
          <a:p>
            <a:r>
              <a:rPr lang="en-US" dirty="0" smtClean="0"/>
              <a:t> </a:t>
            </a:r>
            <a:r>
              <a:rPr lang="en-US" dirty="0"/>
              <a:t>	Regard the well-being of the individual patient as paramount, irrespective of the</a:t>
            </a:r>
          </a:p>
          <a:p>
            <a:r>
              <a:rPr lang="en-US" dirty="0"/>
              <a:t>value of the research </a:t>
            </a:r>
            <a:r>
              <a:rPr lang="en-US" dirty="0" smtClean="0"/>
              <a:t>project</a:t>
            </a:r>
          </a:p>
          <a:p>
            <a:r>
              <a:rPr lang="en-US" dirty="0" smtClean="0"/>
              <a:t> </a:t>
            </a:r>
            <a:r>
              <a:rPr lang="en-US" dirty="0"/>
              <a:t>	Ensure that patients retain the right to withdraw from research at any time and</a:t>
            </a:r>
          </a:p>
          <a:p>
            <a:r>
              <a:rPr lang="en-US" dirty="0"/>
              <a:t>are provided with feedback about their treatment without prejudice</a:t>
            </a:r>
            <a:r>
              <a:rPr lang="en-US" dirty="0" smtClean="0"/>
              <a:t>.</a:t>
            </a:r>
          </a:p>
          <a:p>
            <a:r>
              <a:rPr lang="en-US" dirty="0" smtClean="0"/>
              <a:t> </a:t>
            </a:r>
            <a:r>
              <a:rPr lang="en-US" dirty="0"/>
              <a:t>	Refrain from representing </a:t>
            </a:r>
            <a:r>
              <a:rPr lang="en-US" dirty="0" err="1"/>
              <a:t>another‟s</a:t>
            </a:r>
            <a:r>
              <a:rPr lang="en-US" dirty="0"/>
              <a:t> work as their own </a:t>
            </a:r>
            <a:endParaRPr lang="en-US" dirty="0" smtClean="0"/>
          </a:p>
          <a:p>
            <a:r>
              <a:rPr lang="en-US" dirty="0" smtClean="0"/>
              <a:t></a:t>
            </a:r>
            <a:r>
              <a:rPr lang="en-US" dirty="0"/>
              <a:t>	Report research accurately and avoid conflict of interest.</a:t>
            </a:r>
          </a:p>
        </p:txBody>
      </p:sp>
    </p:spTree>
    <p:extLst>
      <p:ext uri="{BB962C8B-B14F-4D97-AF65-F5344CB8AC3E}">
        <p14:creationId xmlns:p14="http://schemas.microsoft.com/office/powerpoint/2010/main" val="902153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11"/>
          <p:cNvSpPr>
            <a:spLocks noGrp="1" noChangeArrowheads="1"/>
          </p:cNvSpPr>
          <p:nvPr>
            <p:ph idx="1"/>
          </p:nvPr>
        </p:nvSpPr>
        <p:spPr/>
        <p:txBody>
          <a:bodyPr/>
          <a:lstStyle/>
          <a:p>
            <a:pPr eaLnBrk="1" hangingPunct="1"/>
            <a:r>
              <a:rPr lang="x-none" b="1" dirty="0" smtClean="0"/>
              <a:t>قال رسول الله (ص):</a:t>
            </a:r>
            <a:endParaRPr lang="en-GB" b="1" dirty="0" smtClean="0"/>
          </a:p>
          <a:p>
            <a:pPr algn="ctr" eaLnBrk="1" hangingPunct="1">
              <a:buFont typeface="Wingdings" pitchFamily="2" charset="2"/>
              <a:buNone/>
            </a:pPr>
            <a:r>
              <a:rPr lang="x-none" b="1" dirty="0" smtClean="0"/>
              <a:t> </a:t>
            </a:r>
            <a:r>
              <a:rPr lang="x-none" sz="4300" b="1" i="1" dirty="0" smtClean="0"/>
              <a:t>اِنِّي بُعِثْتُ لِاُتَمِّمَ مَكارِمَ اْلاَخْلاق</a:t>
            </a:r>
            <a:r>
              <a:rPr lang="x-none" b="1" dirty="0" smtClean="0"/>
              <a:t> </a:t>
            </a:r>
          </a:p>
          <a:p>
            <a:pPr eaLnBrk="1" hangingPunct="1"/>
            <a:endParaRPr lang="en-GB" b="1" dirty="0" smtClean="0"/>
          </a:p>
          <a:p>
            <a:pPr eaLnBrk="1" hangingPunct="1"/>
            <a:r>
              <a:rPr lang="x-none" b="1" dirty="0" smtClean="0"/>
              <a:t>سقراط حكيم</a:t>
            </a:r>
            <a:r>
              <a:rPr lang="en-GB" b="1" dirty="0" smtClean="0"/>
              <a:t>:</a:t>
            </a:r>
          </a:p>
          <a:p>
            <a:pPr algn="ctr" eaLnBrk="1" hangingPunct="1">
              <a:buFont typeface="Wingdings" pitchFamily="2" charset="2"/>
              <a:buNone/>
            </a:pPr>
            <a:r>
              <a:rPr lang="x-none" sz="3900" b="1" i="1" dirty="0" smtClean="0"/>
              <a:t>اخلاق برترين و عالي ترين سرمايه بشري است</a:t>
            </a:r>
            <a:endParaRPr lang="en-GB" sz="3900" b="1" i="1" dirty="0" smtClean="0"/>
          </a:p>
        </p:txBody>
      </p:sp>
      <p:sp>
        <p:nvSpPr>
          <p:cNvPr id="2" name="TextBox 1"/>
          <p:cNvSpPr txBox="1"/>
          <p:nvPr/>
        </p:nvSpPr>
        <p:spPr>
          <a:xfrm>
            <a:off x="-2291807" y="142503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2844743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err="1"/>
              <a:t>Social</a:t>
            </a:r>
            <a:r>
              <a:rPr lang="de-DE" b="1" dirty="0"/>
              <a:t> Standards</a:t>
            </a:r>
            <a:endParaRPr lang="en-US" dirty="0"/>
          </a:p>
        </p:txBody>
      </p:sp>
      <p:sp>
        <p:nvSpPr>
          <p:cNvPr id="3" name="Content Placeholder 2"/>
          <p:cNvSpPr>
            <a:spLocks noGrp="1"/>
          </p:cNvSpPr>
          <p:nvPr>
            <p:ph idx="1"/>
          </p:nvPr>
        </p:nvSpPr>
        <p:spPr/>
        <p:txBody>
          <a:bodyPr>
            <a:normAutofit fontScale="77500" lnSpcReduction="20000"/>
          </a:bodyPr>
          <a:lstStyle/>
          <a:p>
            <a:r>
              <a:rPr lang="en-US" dirty="0"/>
              <a:t>Standards </a:t>
            </a:r>
            <a:endParaRPr lang="en-US" dirty="0" smtClean="0"/>
          </a:p>
          <a:p>
            <a:r>
              <a:rPr lang="en-US" dirty="0" smtClean="0"/>
              <a:t>The </a:t>
            </a:r>
            <a:r>
              <a:rPr lang="en-US" dirty="0"/>
              <a:t>ophthalmologist ought to: </a:t>
            </a:r>
            <a:endParaRPr lang="en-US" dirty="0" smtClean="0"/>
          </a:p>
          <a:p>
            <a:r>
              <a:rPr lang="en-US" dirty="0" smtClean="0"/>
              <a:t></a:t>
            </a:r>
            <a:r>
              <a:rPr lang="en-US" dirty="0"/>
              <a:t>	Communicate accurately with the </a:t>
            </a:r>
            <a:r>
              <a:rPr lang="en-US" dirty="0" smtClean="0"/>
              <a:t>public</a:t>
            </a:r>
          </a:p>
          <a:p>
            <a:r>
              <a:rPr lang="en-US" dirty="0" smtClean="0"/>
              <a:t> </a:t>
            </a:r>
            <a:r>
              <a:rPr lang="en-US" dirty="0"/>
              <a:t>	Refrain from misrepresentation of credentials, training, experience, or ability </a:t>
            </a:r>
            <a:endParaRPr lang="en-US" dirty="0" smtClean="0"/>
          </a:p>
          <a:p>
            <a:r>
              <a:rPr lang="en-US" dirty="0" smtClean="0"/>
              <a:t></a:t>
            </a:r>
            <a:r>
              <a:rPr lang="en-US" dirty="0"/>
              <a:t>	Refrain from providing false, deceptive, or misleading information </a:t>
            </a:r>
            <a:endParaRPr lang="en-US" dirty="0" smtClean="0"/>
          </a:p>
          <a:p>
            <a:r>
              <a:rPr lang="en-US" dirty="0" smtClean="0"/>
              <a:t></a:t>
            </a:r>
            <a:r>
              <a:rPr lang="en-US" dirty="0"/>
              <a:t>	Refrain from misleading through omission of material information </a:t>
            </a:r>
            <a:endParaRPr lang="en-US" dirty="0" smtClean="0"/>
          </a:p>
          <a:p>
            <a:r>
              <a:rPr lang="en-US" dirty="0" smtClean="0"/>
              <a:t></a:t>
            </a:r>
            <a:r>
              <a:rPr lang="en-US" dirty="0"/>
              <a:t>	Refrain from appealing to an </a:t>
            </a:r>
            <a:r>
              <a:rPr lang="en-US" dirty="0" err="1"/>
              <a:t>individual‟s</a:t>
            </a:r>
            <a:r>
              <a:rPr lang="en-US" dirty="0"/>
              <a:t> anxiety in an unfair way for self-</a:t>
            </a:r>
          </a:p>
          <a:p>
            <a:r>
              <a:rPr lang="is-IS" dirty="0"/>
              <a:t>benefit.</a:t>
            </a:r>
            <a:endParaRPr lang="en-US" dirty="0"/>
          </a:p>
        </p:txBody>
      </p:sp>
    </p:spTree>
    <p:extLst>
      <p:ext uri="{BB962C8B-B14F-4D97-AF65-F5344CB8AC3E}">
        <p14:creationId xmlns:p14="http://schemas.microsoft.com/office/powerpoint/2010/main" val="57294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t>Commercial Standards</a:t>
            </a:r>
            <a:endParaRPr lang="en-US" dirty="0"/>
          </a:p>
        </p:txBody>
      </p:sp>
      <p:sp>
        <p:nvSpPr>
          <p:cNvPr id="3" name="Content Placeholder 2"/>
          <p:cNvSpPr>
            <a:spLocks noGrp="1"/>
          </p:cNvSpPr>
          <p:nvPr>
            <p:ph idx="1"/>
          </p:nvPr>
        </p:nvSpPr>
        <p:spPr/>
        <p:txBody>
          <a:bodyPr>
            <a:normAutofit fontScale="55000" lnSpcReduction="20000"/>
          </a:bodyPr>
          <a:lstStyle/>
          <a:p>
            <a:r>
              <a:rPr lang="en-US" dirty="0"/>
              <a:t>The ophthalmologist ought to: </a:t>
            </a:r>
            <a:endParaRPr lang="en-US" dirty="0" smtClean="0"/>
          </a:p>
          <a:p>
            <a:r>
              <a:rPr lang="en-US" dirty="0" smtClean="0"/>
              <a:t></a:t>
            </a:r>
            <a:r>
              <a:rPr lang="en-US" dirty="0"/>
              <a:t>	When charging a fee for professional services</a:t>
            </a:r>
          </a:p>
          <a:p>
            <a:r>
              <a:rPr lang="en-US" dirty="0"/>
              <a:t> Ensure that it is reasonable and does not exploit the </a:t>
            </a:r>
            <a:r>
              <a:rPr lang="en-US" dirty="0" err="1"/>
              <a:t>patient‟s</a:t>
            </a:r>
            <a:r>
              <a:rPr lang="en-US" dirty="0"/>
              <a:t> need  Disclose fees without misrepresentation, including future costs to be</a:t>
            </a:r>
          </a:p>
          <a:p>
            <a:r>
              <a:rPr lang="en-US" dirty="0"/>
              <a:t>incurred as part of treatment  Disclose to the patient any relevant interest in or of a third party</a:t>
            </a:r>
          </a:p>
          <a:p>
            <a:r>
              <a:rPr lang="en-US" dirty="0"/>
              <a:t>	Be honest and transparent with respect to any potential conflicts of interest </a:t>
            </a:r>
            <a:endParaRPr lang="en-US" dirty="0" smtClean="0"/>
          </a:p>
          <a:p>
            <a:r>
              <a:rPr lang="en-US" dirty="0" smtClean="0"/>
              <a:t></a:t>
            </a:r>
            <a:r>
              <a:rPr lang="en-US" dirty="0"/>
              <a:t>	Be honest in financial and commercial </a:t>
            </a:r>
            <a:r>
              <a:rPr lang="en-US" dirty="0" smtClean="0"/>
              <a:t>matters</a:t>
            </a:r>
          </a:p>
          <a:p>
            <a:r>
              <a:rPr lang="en-US" dirty="0" smtClean="0"/>
              <a:t> </a:t>
            </a:r>
            <a:r>
              <a:rPr lang="en-US" dirty="0"/>
              <a:t>	Recommend only those tests, devices, drugs, or procedures that advance the</a:t>
            </a:r>
          </a:p>
          <a:p>
            <a:r>
              <a:rPr lang="en-US" dirty="0"/>
              <a:t>best interest of the patient, rather than serve the financial benefit of the</a:t>
            </a:r>
          </a:p>
          <a:p>
            <a:r>
              <a:rPr lang="en-US" dirty="0"/>
              <a:t>ophthalmologist</a:t>
            </a:r>
            <a:r>
              <a:rPr lang="en-US" dirty="0" smtClean="0"/>
              <a:t>.</a:t>
            </a:r>
          </a:p>
          <a:p>
            <a:r>
              <a:rPr lang="en-US" dirty="0" smtClean="0"/>
              <a:t> </a:t>
            </a:r>
            <a:r>
              <a:rPr lang="en-US" dirty="0"/>
              <a:t>	Declare relevant financial interest, including company sponsorship in diagnostic</a:t>
            </a:r>
          </a:p>
          <a:p>
            <a:r>
              <a:rPr lang="en-US" dirty="0"/>
              <a:t>and procedural services, used to manage patients.</a:t>
            </a:r>
          </a:p>
        </p:txBody>
      </p:sp>
    </p:spTree>
    <p:extLst>
      <p:ext uri="{BB962C8B-B14F-4D97-AF65-F5344CB8AC3E}">
        <p14:creationId xmlns:p14="http://schemas.microsoft.com/office/powerpoint/2010/main" val="367781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Teaching and Mentorship Standards</a:t>
            </a:r>
            <a:endParaRPr lang="en-US" dirty="0"/>
          </a:p>
        </p:txBody>
      </p:sp>
      <p:sp>
        <p:nvSpPr>
          <p:cNvPr id="3" name="Content Placeholder 2"/>
          <p:cNvSpPr>
            <a:spLocks noGrp="1"/>
          </p:cNvSpPr>
          <p:nvPr>
            <p:ph idx="1"/>
          </p:nvPr>
        </p:nvSpPr>
        <p:spPr/>
        <p:txBody>
          <a:bodyPr>
            <a:normAutofit fontScale="47500" lnSpcReduction="20000"/>
          </a:bodyPr>
          <a:lstStyle/>
          <a:p>
            <a:r>
              <a:rPr lang="en-US" dirty="0"/>
              <a:t>The ophthalmologist ought to: </a:t>
            </a:r>
            <a:endParaRPr lang="en-US" dirty="0" smtClean="0"/>
          </a:p>
          <a:p>
            <a:r>
              <a:rPr lang="en-US" dirty="0" smtClean="0"/>
              <a:t></a:t>
            </a:r>
            <a:r>
              <a:rPr lang="en-US" dirty="0"/>
              <a:t>	Provide supervision that minimizes risks to the patient and maintains</a:t>
            </a:r>
          </a:p>
          <a:p>
            <a:r>
              <a:rPr lang="en-US" dirty="0"/>
              <a:t>responsibility for the patient's </a:t>
            </a:r>
            <a:r>
              <a:rPr lang="en-US" dirty="0" smtClean="0"/>
              <a:t>welfare</a:t>
            </a:r>
          </a:p>
          <a:p>
            <a:r>
              <a:rPr lang="en-US" dirty="0" smtClean="0"/>
              <a:t> </a:t>
            </a:r>
            <a:r>
              <a:rPr lang="en-US" dirty="0"/>
              <a:t>	Acknowledge the responsibility to teach and train future ophthalmologists,</a:t>
            </a:r>
          </a:p>
          <a:p>
            <a:r>
              <a:rPr lang="en-US" dirty="0"/>
              <a:t>junior doctors, medical students, and where applicable, allied health or midlevel</a:t>
            </a:r>
          </a:p>
          <a:p>
            <a:r>
              <a:rPr lang="en-US" dirty="0"/>
              <a:t>eye care personnel </a:t>
            </a:r>
            <a:endParaRPr lang="en-US" dirty="0" smtClean="0"/>
          </a:p>
          <a:p>
            <a:r>
              <a:rPr lang="en-US" dirty="0" smtClean="0"/>
              <a:t></a:t>
            </a:r>
            <a:r>
              <a:rPr lang="en-US" dirty="0"/>
              <a:t>	Encourage teaching of medical </a:t>
            </a:r>
            <a:r>
              <a:rPr lang="en-US" dirty="0" smtClean="0"/>
              <a:t>ethics</a:t>
            </a:r>
          </a:p>
          <a:p>
            <a:r>
              <a:rPr lang="en-US" dirty="0" smtClean="0"/>
              <a:t> </a:t>
            </a:r>
            <a:r>
              <a:rPr lang="en-US" dirty="0"/>
              <a:t>	Commit to providing team </a:t>
            </a:r>
            <a:r>
              <a:rPr lang="en-US" dirty="0" smtClean="0"/>
              <a:t>training</a:t>
            </a:r>
          </a:p>
          <a:p>
            <a:r>
              <a:rPr lang="en-US" dirty="0" smtClean="0"/>
              <a:t> </a:t>
            </a:r>
            <a:r>
              <a:rPr lang="en-US" dirty="0"/>
              <a:t>	Give feedback on progress and performance, including assisting in remediation</a:t>
            </a:r>
          </a:p>
          <a:p>
            <a:r>
              <a:rPr lang="en-US" dirty="0"/>
              <a:t>programs where necessary </a:t>
            </a:r>
            <a:endParaRPr lang="en-US" dirty="0" smtClean="0"/>
          </a:p>
          <a:p>
            <a:r>
              <a:rPr lang="en-US" dirty="0" smtClean="0"/>
              <a:t></a:t>
            </a:r>
            <a:r>
              <a:rPr lang="en-US" dirty="0"/>
              <a:t>	Encourage self-assessment and reflection through clinical/surgical audit </a:t>
            </a:r>
            <a:endParaRPr lang="en-US" dirty="0" smtClean="0"/>
          </a:p>
          <a:p>
            <a:r>
              <a:rPr lang="en-US" dirty="0" smtClean="0"/>
              <a:t></a:t>
            </a:r>
            <a:r>
              <a:rPr lang="en-US" dirty="0"/>
              <a:t>	Be honest, factual, objective, and constructive when providing </a:t>
            </a:r>
            <a:r>
              <a:rPr lang="en-US" dirty="0" smtClean="0"/>
              <a:t>feedback</a:t>
            </a:r>
          </a:p>
          <a:p>
            <a:r>
              <a:rPr lang="en-US" dirty="0" smtClean="0"/>
              <a:t> </a:t>
            </a:r>
            <a:r>
              <a:rPr lang="en-US" dirty="0"/>
              <a:t>	Act as a professional coach to colleagues by providing the opportunity for open</a:t>
            </a:r>
          </a:p>
          <a:p>
            <a:r>
              <a:rPr lang="en-US" dirty="0"/>
              <a:t>and impartial dialogue and advice on professional matters, or on practices that might hinder professional and ethical </a:t>
            </a:r>
            <a:r>
              <a:rPr lang="en-US" dirty="0" err="1"/>
              <a:t>behaviorICO</a:t>
            </a:r>
            <a:r>
              <a:rPr lang="en-US" dirty="0"/>
              <a:t> Guidelines for Ophthalmologists: Ethical Principles and Professional Standards Revised July 9, 2014 Page 8</a:t>
            </a:r>
          </a:p>
          <a:p>
            <a:r>
              <a:rPr lang="en-US" dirty="0"/>
              <a:t>	Assist in ensuring trainees are safe in the workplace, with regard to their own physical, mental, and emotional health, including ensuring all trainees have access if possible to a mentor program.</a:t>
            </a:r>
          </a:p>
        </p:txBody>
      </p:sp>
    </p:spTree>
    <p:extLst>
      <p:ext uri="{BB962C8B-B14F-4D97-AF65-F5344CB8AC3E}">
        <p14:creationId xmlns:p14="http://schemas.microsoft.com/office/powerpoint/2010/main" val="2885715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Standards Governing the Relationship to the Medical Industry</a:t>
            </a:r>
            <a:endParaRPr lang="en-US" dirty="0"/>
          </a:p>
        </p:txBody>
      </p:sp>
      <p:sp>
        <p:nvSpPr>
          <p:cNvPr id="3" name="Content Placeholder 2"/>
          <p:cNvSpPr>
            <a:spLocks noGrp="1"/>
          </p:cNvSpPr>
          <p:nvPr>
            <p:ph idx="1"/>
          </p:nvPr>
        </p:nvSpPr>
        <p:spPr/>
        <p:txBody>
          <a:bodyPr>
            <a:noAutofit/>
          </a:bodyPr>
          <a:lstStyle/>
          <a:p>
            <a:r>
              <a:rPr lang="en-US" sz="1100" dirty="0"/>
              <a:t>The ophthalmologist ought to: </a:t>
            </a:r>
            <a:endParaRPr lang="en-US" sz="1100" dirty="0" smtClean="0"/>
          </a:p>
          <a:p>
            <a:r>
              <a:rPr lang="en-US" sz="1100" dirty="0" smtClean="0"/>
              <a:t></a:t>
            </a:r>
            <a:r>
              <a:rPr lang="en-US" sz="1100" dirty="0"/>
              <a:t>	Ensure that the use of new medications, machinery, and other support from the</a:t>
            </a:r>
          </a:p>
          <a:p>
            <a:r>
              <a:rPr lang="en-US" sz="1100" dirty="0"/>
              <a:t>medical industry is primarily motivated by care and consideration of the </a:t>
            </a:r>
            <a:r>
              <a:rPr lang="en-US" sz="1100" dirty="0" err="1"/>
              <a:t>patient‟s</a:t>
            </a:r>
            <a:r>
              <a:rPr lang="en-US" sz="1100" dirty="0"/>
              <a:t> needs and are not recommended as a means of garnering financial recompense</a:t>
            </a:r>
          </a:p>
          <a:p>
            <a:r>
              <a:rPr lang="en-US" sz="1100" dirty="0"/>
              <a:t>	Take precautions to ensure that all recommended treatment or interventions suggested by medical industries, or representatives of medical industries, have been approved by the required process and laws of the land</a:t>
            </a:r>
          </a:p>
          <a:p>
            <a:r>
              <a:rPr lang="en-US" sz="1100" dirty="0"/>
              <a:t>	Ensure that the appropriate ethical clearance has been obtained for clinical trials as recommended in the Helsinki Declaration–Ethical Principles for Medical Research Involving Human Subjects http://</a:t>
            </a:r>
            <a:r>
              <a:rPr lang="en-US" sz="1100" dirty="0" err="1"/>
              <a:t>www.wma.net</a:t>
            </a:r>
            <a:r>
              <a:rPr lang="en-US" sz="1100" dirty="0"/>
              <a:t>/en/30publications/10policies/b3/</a:t>
            </a:r>
          </a:p>
          <a:p>
            <a:r>
              <a:rPr lang="en-US" sz="1100" dirty="0"/>
              <a:t>	Ensure that patients will not be used in trials in the introduction of new processes or medications without their </a:t>
            </a:r>
            <a:r>
              <a:rPr lang="en-US" sz="1100" dirty="0" smtClean="0"/>
              <a:t>express</a:t>
            </a:r>
            <a:endParaRPr lang="en-US" sz="1100" dirty="0"/>
          </a:p>
        </p:txBody>
      </p:sp>
    </p:spTree>
    <p:extLst>
      <p:ext uri="{BB962C8B-B14F-4D97-AF65-F5344CB8AC3E}">
        <p14:creationId xmlns:p14="http://schemas.microsoft.com/office/powerpoint/2010/main" val="2300996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r>
              <a:rPr lang="en-US" dirty="0"/>
              <a:t>permission after clear, explicit, and truthful presentation of the procedure, its risks, and the </a:t>
            </a:r>
            <a:r>
              <a:rPr lang="en-US" dirty="0" err="1"/>
              <a:t>patient‟s</a:t>
            </a:r>
            <a:r>
              <a:rPr lang="en-US" dirty="0"/>
              <a:t> expected role in the process</a:t>
            </a:r>
          </a:p>
          <a:p>
            <a:r>
              <a:rPr lang="en-US" dirty="0"/>
              <a:t>	Maintain complete secrecy of files, databases, or other patient-related information, and under no circumstance, reveal such data to companies or other commercial interests for the purpose of advertising or contacting the said patient for commercial gain</a:t>
            </a:r>
          </a:p>
          <a:p>
            <a:r>
              <a:rPr lang="en-US" dirty="0"/>
              <a:t>	Be cautious in accepting direct funding from the medical industry. It is preferable that such funding is through an independent body, such as a professional society or hospital that will award the funds to the most appropriate individual</a:t>
            </a:r>
          </a:p>
          <a:p>
            <a:r>
              <a:rPr lang="en-US" dirty="0"/>
              <a:t>	Be open in identifying those who are responsible for funding or </a:t>
            </a:r>
            <a:r>
              <a:rPr lang="en-US" dirty="0" err="1"/>
              <a:t>sponsoringICO</a:t>
            </a:r>
            <a:r>
              <a:rPr lang="en-US" dirty="0"/>
              <a:t> Guidelines for Ophthalmologists: Ethical Principles and Professional Standards Revised July 9, 2014 Page 9</a:t>
            </a:r>
          </a:p>
          <a:p>
            <a:r>
              <a:rPr lang="en-US" dirty="0"/>
              <a:t>scientific or other ophthalmology-related events 	Clarify that no partiality or benefit is attached to a funding agent and that no</a:t>
            </a:r>
          </a:p>
          <a:p>
            <a:r>
              <a:rPr lang="en-US" dirty="0"/>
              <a:t>funding agent is accorded special rights or preferential treatment as a result of</a:t>
            </a:r>
          </a:p>
          <a:p>
            <a:r>
              <a:rPr lang="en-US" dirty="0"/>
              <a:t>their sponsorship 	Orient ophthalmological training towards evidence-based knowledge and not</a:t>
            </a:r>
          </a:p>
          <a:p>
            <a:r>
              <a:rPr lang="en-US" dirty="0"/>
              <a:t>the interest of external bodies 	Ensure that sponsors are not allowed to influence the content of ophthalmologic</a:t>
            </a:r>
          </a:p>
          <a:p>
            <a:r>
              <a:rPr lang="en-US" dirty="0"/>
              <a:t>presentations 	Ensure that fees and reimbursement of expenses are only given based on the</a:t>
            </a:r>
          </a:p>
          <a:p>
            <a:r>
              <a:rPr lang="en-US" dirty="0"/>
              <a:t>performance of a professionally related task, and not on defending the interests of sponsoring bodies or funding agencies.</a:t>
            </a:r>
          </a:p>
          <a:p>
            <a:endParaRPr lang="en-US" dirty="0"/>
          </a:p>
        </p:txBody>
      </p:sp>
    </p:spTree>
    <p:extLst>
      <p:ext uri="{BB962C8B-B14F-4D97-AF65-F5344CB8AC3E}">
        <p14:creationId xmlns:p14="http://schemas.microsoft.com/office/powerpoint/2010/main" val="751378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Standards Governing the Relationship to the Medical Industry</a:t>
            </a:r>
            <a:endParaRPr lang="en-US" dirty="0"/>
          </a:p>
        </p:txBody>
      </p:sp>
      <p:sp>
        <p:nvSpPr>
          <p:cNvPr id="3" name="Content Placeholder 2"/>
          <p:cNvSpPr>
            <a:spLocks noGrp="1"/>
          </p:cNvSpPr>
          <p:nvPr>
            <p:ph idx="1"/>
          </p:nvPr>
        </p:nvSpPr>
        <p:spPr/>
        <p:txBody>
          <a:bodyPr>
            <a:normAutofit fontScale="70000" lnSpcReduction="20000"/>
          </a:bodyPr>
          <a:lstStyle/>
          <a:p>
            <a:r>
              <a:rPr lang="en-US" dirty="0"/>
              <a:t>Standards The ophthalmologist ought to</a:t>
            </a:r>
            <a:r>
              <a:rPr lang="en-US" dirty="0" smtClean="0"/>
              <a:t>:</a:t>
            </a:r>
          </a:p>
          <a:p>
            <a:r>
              <a:rPr lang="en-US" dirty="0" smtClean="0"/>
              <a:t> </a:t>
            </a:r>
            <a:r>
              <a:rPr lang="en-US" dirty="0"/>
              <a:t>	Ensure that the use of new medications, machinery, and other support from the</a:t>
            </a:r>
          </a:p>
          <a:p>
            <a:r>
              <a:rPr lang="en-US" dirty="0"/>
              <a:t>medical industry is primarily motivated by care and consideration of the </a:t>
            </a:r>
            <a:r>
              <a:rPr lang="en-US" dirty="0" err="1"/>
              <a:t>patient‟s</a:t>
            </a:r>
            <a:r>
              <a:rPr lang="en-US" dirty="0"/>
              <a:t> needs and are not recommended as a means of garnering financial recompense</a:t>
            </a:r>
          </a:p>
          <a:p>
            <a:r>
              <a:rPr lang="en-US" dirty="0"/>
              <a:t>	Take precautions to ensure that all recommended treatment or interventions suggested by medical industries, or representatives of medical industries, have been approved by the required process and laws of the land</a:t>
            </a:r>
          </a:p>
          <a:p>
            <a:r>
              <a:rPr lang="en-US" dirty="0"/>
              <a:t>	Ensure that the appropriate ethical clearance has been obtained for clinical trials as recommended in the Helsinki Declaration–Ethical Principles for Medical Research Involving Human Subjects</a:t>
            </a:r>
          </a:p>
        </p:txBody>
      </p:sp>
    </p:spTree>
    <p:extLst>
      <p:ext uri="{BB962C8B-B14F-4D97-AF65-F5344CB8AC3E}">
        <p14:creationId xmlns:p14="http://schemas.microsoft.com/office/powerpoint/2010/main" val="3248461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Standards Governing the Relationship to the Medical Industry</a:t>
            </a:r>
            <a:endParaRPr lang="en-US" dirty="0"/>
          </a:p>
        </p:txBody>
      </p:sp>
      <p:sp>
        <p:nvSpPr>
          <p:cNvPr id="3" name="Content Placeholder 2"/>
          <p:cNvSpPr>
            <a:spLocks noGrp="1"/>
          </p:cNvSpPr>
          <p:nvPr>
            <p:ph idx="1"/>
          </p:nvPr>
        </p:nvSpPr>
        <p:spPr/>
        <p:txBody>
          <a:bodyPr>
            <a:normAutofit fontScale="70000" lnSpcReduction="20000"/>
          </a:bodyPr>
          <a:lstStyle/>
          <a:p>
            <a:r>
              <a:rPr lang="en-US" dirty="0"/>
              <a:t>Ensure that patients will not be used in trials in the introduction of new processes or medications without their express permission after clear, explicit, and truthful presentation of the procedure, its risks, and the </a:t>
            </a:r>
            <a:r>
              <a:rPr lang="en-US" dirty="0" err="1"/>
              <a:t>patient‟s</a:t>
            </a:r>
            <a:r>
              <a:rPr lang="en-US" dirty="0"/>
              <a:t> expected role in the process</a:t>
            </a:r>
          </a:p>
          <a:p>
            <a:r>
              <a:rPr lang="en-US" dirty="0"/>
              <a:t>	Maintain complete secrecy of files, databases, or other patient-related information, and under no circumstance, reveal such data to companies or other commercial interests for the purpose of advertising or contacting the said patient for commercial gain</a:t>
            </a:r>
          </a:p>
          <a:p>
            <a:r>
              <a:rPr lang="en-US" dirty="0"/>
              <a:t>	Be cautious in accepting direct funding from the medical industry. It is preferable that such funding is through an independent body, such as a professional society or hospital that will award the funds to the most appropriate </a:t>
            </a:r>
            <a:r>
              <a:rPr lang="en-US" dirty="0" smtClean="0"/>
              <a:t>individual</a:t>
            </a:r>
            <a:endParaRPr lang="en-US" dirty="0"/>
          </a:p>
        </p:txBody>
      </p:sp>
    </p:spTree>
    <p:extLst>
      <p:ext uri="{BB962C8B-B14F-4D97-AF65-F5344CB8AC3E}">
        <p14:creationId xmlns:p14="http://schemas.microsoft.com/office/powerpoint/2010/main" val="544001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Standards Governing the Relationship to the Medical Industry</a:t>
            </a:r>
            <a:endParaRPr lang="en-US" dirty="0"/>
          </a:p>
        </p:txBody>
      </p:sp>
      <p:sp>
        <p:nvSpPr>
          <p:cNvPr id="3" name="Content Placeholder 2"/>
          <p:cNvSpPr>
            <a:spLocks noGrp="1"/>
          </p:cNvSpPr>
          <p:nvPr>
            <p:ph idx="1"/>
          </p:nvPr>
        </p:nvSpPr>
        <p:spPr/>
        <p:txBody>
          <a:bodyPr>
            <a:normAutofit fontScale="55000" lnSpcReduction="20000"/>
          </a:bodyPr>
          <a:lstStyle/>
          <a:p>
            <a:r>
              <a:rPr lang="en-US" dirty="0"/>
              <a:t>Be open in identifying those who are responsible for funding or </a:t>
            </a:r>
            <a:r>
              <a:rPr lang="en-US" dirty="0" smtClean="0"/>
              <a:t>scientific </a:t>
            </a:r>
            <a:r>
              <a:rPr lang="en-US" dirty="0"/>
              <a:t>or other ophthalmology-related events </a:t>
            </a:r>
            <a:endParaRPr lang="en-US" dirty="0" smtClean="0"/>
          </a:p>
          <a:p>
            <a:r>
              <a:rPr lang="en-US" dirty="0" smtClean="0"/>
              <a:t></a:t>
            </a:r>
            <a:r>
              <a:rPr lang="en-US" dirty="0"/>
              <a:t>	Clarify that no partiality or benefit is attached to a funding agent and that no</a:t>
            </a:r>
          </a:p>
          <a:p>
            <a:r>
              <a:rPr lang="en-US" dirty="0"/>
              <a:t>funding agent is accorded special rights or preferential treatment as a result of</a:t>
            </a:r>
          </a:p>
          <a:p>
            <a:r>
              <a:rPr lang="en-US" dirty="0"/>
              <a:t>their </a:t>
            </a:r>
            <a:r>
              <a:rPr lang="en-US" dirty="0" smtClean="0"/>
              <a:t>sponsorship</a:t>
            </a:r>
          </a:p>
          <a:p>
            <a:r>
              <a:rPr lang="en-US" dirty="0" smtClean="0"/>
              <a:t> </a:t>
            </a:r>
            <a:r>
              <a:rPr lang="en-US" dirty="0"/>
              <a:t>	Orient ophthalmological training towards evidence-based knowledge and not</a:t>
            </a:r>
          </a:p>
          <a:p>
            <a:r>
              <a:rPr lang="en-US" dirty="0"/>
              <a:t>the interest of external </a:t>
            </a:r>
            <a:r>
              <a:rPr lang="en-US" dirty="0" smtClean="0"/>
              <a:t>bodies</a:t>
            </a:r>
          </a:p>
          <a:p>
            <a:r>
              <a:rPr lang="en-US" dirty="0"/>
              <a:t>	Ensure that sponsors are not allowed to influence the content of ophthalmologic</a:t>
            </a:r>
          </a:p>
          <a:p>
            <a:r>
              <a:rPr lang="en-US" dirty="0" smtClean="0"/>
              <a:t>Presentations</a:t>
            </a:r>
          </a:p>
          <a:p>
            <a:r>
              <a:rPr lang="en-US" dirty="0" smtClean="0"/>
              <a:t> </a:t>
            </a:r>
            <a:r>
              <a:rPr lang="en-US" dirty="0"/>
              <a:t>	Ensure that fees and reimbursement of expenses are only given based on the</a:t>
            </a:r>
          </a:p>
          <a:p>
            <a:r>
              <a:rPr lang="en-US" dirty="0"/>
              <a:t>performance of a professionally related task, and not on defending the interests of sponsoring bodies or funding agencies.</a:t>
            </a:r>
          </a:p>
        </p:txBody>
      </p:sp>
    </p:spTree>
    <p:extLst>
      <p:ext uri="{BB962C8B-B14F-4D97-AF65-F5344CB8AC3E}">
        <p14:creationId xmlns:p14="http://schemas.microsoft.com/office/powerpoint/2010/main" val="1399319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OUTLINE</a:t>
            </a:r>
          </a:p>
          <a:p>
            <a:r>
              <a:rPr lang="en-US" dirty="0"/>
              <a:t>• Why study ethics? • What is ethics? • What is the foundation of ethics? • What are the different ethical systems? • What are the difficulties in applying ethics? • What is the relationship to ophthalmology? </a:t>
            </a:r>
            <a:r>
              <a:rPr lang="en-US"/>
              <a:t>• How does this apply to you?</a:t>
            </a:r>
          </a:p>
        </p:txBody>
      </p:sp>
    </p:spTree>
    <p:extLst>
      <p:ext uri="{BB962C8B-B14F-4D97-AF65-F5344CB8AC3E}">
        <p14:creationId xmlns:p14="http://schemas.microsoft.com/office/powerpoint/2010/main" val="2104276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pPr eaLnBrk="1" hangingPunct="1"/>
            <a:r>
              <a:rPr lang="en-US">
                <a:latin typeface="Book Antiqua" charset="0"/>
              </a:rPr>
              <a:t>Case History</a:t>
            </a:r>
          </a:p>
        </p:txBody>
      </p:sp>
      <p:sp>
        <p:nvSpPr>
          <p:cNvPr id="35843" name="Rectangle 3"/>
          <p:cNvSpPr>
            <a:spLocks noGrp="1" noChangeArrowheads="1"/>
          </p:cNvSpPr>
          <p:nvPr>
            <p:ph idx="1"/>
          </p:nvPr>
        </p:nvSpPr>
        <p:spPr/>
        <p:txBody>
          <a:bodyPr/>
          <a:lstStyle/>
          <a:p>
            <a:pPr eaLnBrk="1" hangingPunct="1">
              <a:buFont typeface="Wingdings" pitchFamily="-1" charset="2"/>
              <a:buChar char="§"/>
              <a:defRPr/>
            </a:pPr>
            <a:r>
              <a:rPr lang="en-US" dirty="0">
                <a:solidFill>
                  <a:schemeClr val="tx1">
                    <a:lumMod val="65000"/>
                    <a:lumOff val="35000"/>
                  </a:schemeClr>
                </a:solidFill>
                <a:ea typeface="+mn-ea"/>
                <a:cs typeface="+mn-cs"/>
              </a:rPr>
              <a:t> </a:t>
            </a:r>
            <a:r>
              <a:rPr lang="en-US" dirty="0" smtClean="0">
                <a:solidFill>
                  <a:schemeClr val="tx1">
                    <a:lumMod val="65000"/>
                    <a:lumOff val="35000"/>
                  </a:schemeClr>
                </a:solidFill>
                <a:ea typeface="+mn-ea"/>
                <a:cs typeface="+mn-cs"/>
              </a:rPr>
              <a:t>Practicing ophthalmologist, Dr. </a:t>
            </a:r>
            <a:r>
              <a:rPr lang="en-US" dirty="0">
                <a:solidFill>
                  <a:schemeClr val="tx1">
                    <a:lumMod val="65000"/>
                    <a:lumOff val="35000"/>
                  </a:schemeClr>
                </a:solidFill>
                <a:ea typeface="+mn-ea"/>
                <a:cs typeface="+mn-cs"/>
              </a:rPr>
              <a:t>Z</a:t>
            </a:r>
            <a:r>
              <a:rPr lang="en-US" dirty="0" smtClean="0">
                <a:solidFill>
                  <a:schemeClr val="tx1">
                    <a:lumMod val="65000"/>
                    <a:lumOff val="35000"/>
                  </a:schemeClr>
                </a:solidFill>
                <a:ea typeface="+mn-ea"/>
                <a:cs typeface="+mn-cs"/>
              </a:rPr>
              <a:t>, wishes to participate in a surgical program in a developing country.</a:t>
            </a:r>
            <a:endParaRPr lang="en-US" dirty="0">
              <a:solidFill>
                <a:schemeClr val="tx1">
                  <a:lumMod val="65000"/>
                  <a:lumOff val="35000"/>
                </a:schemeClr>
              </a:solidFill>
              <a:ea typeface="+mn-ea"/>
              <a:cs typeface="+mn-cs"/>
            </a:endParaRPr>
          </a:p>
          <a:p>
            <a:pPr lvl="1" eaLnBrk="1" hangingPunct="1">
              <a:buFont typeface="Arial" pitchFamily="-1" charset="0"/>
              <a:buChar char="•"/>
              <a:defRPr/>
            </a:pPr>
            <a:r>
              <a:rPr lang="en-US" dirty="0" smtClean="0">
                <a:solidFill>
                  <a:schemeClr val="tx1">
                    <a:lumMod val="65000"/>
                    <a:lumOff val="35000"/>
                  </a:schemeClr>
                </a:solidFill>
              </a:rPr>
              <a:t>Dr. Z has not performed surgery for 5 years and wishes to start operating again.</a:t>
            </a:r>
          </a:p>
          <a:p>
            <a:pPr lvl="1" eaLnBrk="1" hangingPunct="1">
              <a:buFont typeface="Arial" pitchFamily="-1" charset="0"/>
              <a:buChar char="•"/>
              <a:defRPr/>
            </a:pPr>
            <a:r>
              <a:rPr lang="en-US" dirty="0" smtClean="0">
                <a:solidFill>
                  <a:schemeClr val="tx1">
                    <a:lumMod val="65000"/>
                    <a:lumOff val="35000"/>
                  </a:schemeClr>
                </a:solidFill>
              </a:rPr>
              <a:t>Dr. Z has heard that there is a good place to practice surgery in another county.</a:t>
            </a:r>
            <a:endParaRPr lang="en-US" dirty="0">
              <a:solidFill>
                <a:schemeClr val="tx1">
                  <a:lumMod val="65000"/>
                  <a:lumOff val="35000"/>
                </a:schemeClr>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a-IR" dirty="0" smtClean="0"/>
              <a:t>اخلاق پزشکی؟!!!</a:t>
            </a:r>
            <a:endParaRPr lang="en-US" dirty="0" smtClean="0"/>
          </a:p>
        </p:txBody>
      </p:sp>
      <p:sp>
        <p:nvSpPr>
          <p:cNvPr id="3" name="Content Placeholder 2"/>
          <p:cNvSpPr>
            <a:spLocks noGrp="1"/>
          </p:cNvSpPr>
          <p:nvPr>
            <p:ph idx="1"/>
          </p:nvPr>
        </p:nvSpPr>
        <p:spPr>
          <a:xfrm>
            <a:off x="381000" y="1771650"/>
            <a:ext cx="8382000" cy="4781550"/>
          </a:xfrm>
        </p:spPr>
        <p:txBody>
          <a:bodyPr>
            <a:normAutofit lnSpcReduction="10000"/>
          </a:bodyPr>
          <a:lstStyle/>
          <a:p>
            <a:pPr eaLnBrk="1" hangingPunct="1">
              <a:defRPr/>
            </a:pPr>
            <a:r>
              <a:rPr lang="fa-IR" sz="2800" dirty="0" smtClean="0">
                <a:cs typeface="B Lotus" pitchFamily="2" charset="-78"/>
              </a:rPr>
              <a:t>مجموعه ای از نصایح و توصیه هاست؟</a:t>
            </a:r>
          </a:p>
          <a:p>
            <a:pPr eaLnBrk="1" hangingPunct="1">
              <a:defRPr/>
            </a:pPr>
            <a:r>
              <a:rPr lang="fa-IR" sz="2800" dirty="0" smtClean="0">
                <a:cs typeface="B Lotus" pitchFamily="2" charset="-78"/>
              </a:rPr>
              <a:t>بالاخره در دانشگاه یک کشور اسلامی باید باشد، چاره ای نیست؟!</a:t>
            </a:r>
          </a:p>
          <a:p>
            <a:pPr eaLnBrk="1" hangingPunct="1">
              <a:defRPr/>
            </a:pPr>
            <a:r>
              <a:rPr lang="fa-IR" sz="2800" dirty="0" smtClean="0">
                <a:cs typeface="B Lotus" pitchFamily="2" charset="-78"/>
              </a:rPr>
              <a:t>موضوعی شخصی است؟</a:t>
            </a:r>
          </a:p>
          <a:p>
            <a:pPr eaLnBrk="1" hangingPunct="1">
              <a:defRPr/>
            </a:pPr>
            <a:r>
              <a:rPr lang="fa-IR" sz="2800" dirty="0" smtClean="0">
                <a:cs typeface="B Lotus" pitchFamily="2" charset="-78"/>
              </a:rPr>
              <a:t>موضوعی اجتماعی است که حکومت آن را تعیین می کند؟</a:t>
            </a:r>
          </a:p>
          <a:p>
            <a:pPr eaLnBrk="1" hangingPunct="1">
              <a:defRPr/>
            </a:pPr>
            <a:r>
              <a:rPr lang="fa-IR" sz="2800" dirty="0" smtClean="0">
                <a:cs typeface="B Lotus" pitchFamily="2" charset="-78"/>
              </a:rPr>
              <a:t>بخش پزشکی اخلاق و فقه اسلامی است؟</a:t>
            </a:r>
          </a:p>
          <a:p>
            <a:pPr eaLnBrk="1" hangingPunct="1">
              <a:defRPr/>
            </a:pPr>
            <a:r>
              <a:rPr lang="fa-IR" sz="2800" dirty="0" smtClean="0">
                <a:cs typeface="B Lotus" pitchFamily="2" charset="-78"/>
              </a:rPr>
              <a:t>علمی بین المللی است و برای پوشیدن جامه پزشکی باید آن را آموخت؟</a:t>
            </a:r>
          </a:p>
          <a:p>
            <a:pPr eaLnBrk="1" hangingPunct="1">
              <a:defRPr/>
            </a:pPr>
            <a:r>
              <a:rPr lang="fa-IR" sz="2800" dirty="0" smtClean="0">
                <a:cs typeface="B Lotus" pitchFamily="2" charset="-78"/>
              </a:rPr>
              <a:t>باید با اصول فرهنگی و دینی جوامع هماهنگ شود؟</a:t>
            </a:r>
          </a:p>
        </p:txBody>
      </p:sp>
    </p:spTree>
    <p:extLst>
      <p:ext uri="{BB962C8B-B14F-4D97-AF65-F5344CB8AC3E}">
        <p14:creationId xmlns:p14="http://schemas.microsoft.com/office/powerpoint/2010/main" val="2313749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pPr eaLnBrk="1" hangingPunct="1"/>
            <a:r>
              <a:rPr lang="en-US">
                <a:latin typeface="Book Antiqua" charset="0"/>
              </a:rPr>
              <a:t>Case History</a:t>
            </a:r>
          </a:p>
        </p:txBody>
      </p:sp>
      <p:sp>
        <p:nvSpPr>
          <p:cNvPr id="11266" name="Rectangle 3"/>
          <p:cNvSpPr>
            <a:spLocks noGrp="1" noChangeArrowheads="1"/>
          </p:cNvSpPr>
          <p:nvPr>
            <p:ph idx="1"/>
          </p:nvPr>
        </p:nvSpPr>
        <p:spPr/>
        <p:txBody>
          <a:bodyPr/>
          <a:lstStyle/>
          <a:p>
            <a:pPr eaLnBrk="1" hangingPunct="1"/>
            <a:r>
              <a:rPr lang="en-US" sz="2400">
                <a:latin typeface="Calibri" charset="0"/>
                <a:ea typeface="ＭＳ Ｐゴシック" charset="0"/>
              </a:rPr>
              <a:t>Dr. Z contacts a surgical instrument company and asks them to sponsor his trip in the developing country and arranges a visit. When asked by the program in the developing country about his experience with surgery, Dr. Z states he has been operating for over 10 years.</a:t>
            </a:r>
          </a:p>
          <a:p>
            <a:pPr lvl="1" eaLnBrk="1" hangingPunct="1"/>
            <a:r>
              <a:rPr lang="en-US" sz="2400">
                <a:latin typeface="Calibri" charset="0"/>
                <a:ea typeface="ＭＳ Ｐゴシック" charset="0"/>
              </a:rPr>
              <a:t>The surgical instrument company offers to sponsor Dr. Z’s visit if he uses their new instrument which has not yet been approved in Dr. Z’s country.</a:t>
            </a:r>
          </a:p>
          <a:p>
            <a:pPr eaLnBrk="1" hangingPunct="1"/>
            <a:endParaRPr lang="en-US" sz="2800">
              <a:latin typeface="Calibri" charset="0"/>
              <a:ea typeface="ＭＳ Ｐゴシック" charset="0"/>
            </a:endParaRPr>
          </a:p>
          <a:p>
            <a:pPr eaLnBrk="1" hangingPunct="1"/>
            <a:r>
              <a:rPr lang="en-US" sz="2400">
                <a:latin typeface="Calibri" charset="0"/>
                <a:ea typeface="ＭＳ Ｐゴシック" charset="0"/>
              </a:rPr>
              <a:t>Dr. Z arrives in the developing country and immediately starts to operate on patients with advanced cataract.</a:t>
            </a: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123825"/>
            <a:ext cx="8229600" cy="1143000"/>
          </a:xfrm>
        </p:spPr>
        <p:txBody>
          <a:bodyPr/>
          <a:lstStyle/>
          <a:p>
            <a:pPr eaLnBrk="1" hangingPunct="1"/>
            <a:r>
              <a:rPr lang="en-US">
                <a:latin typeface="Book Antiqua" charset="0"/>
              </a:rPr>
              <a:t>Case History</a:t>
            </a:r>
          </a:p>
        </p:txBody>
      </p:sp>
      <p:sp>
        <p:nvSpPr>
          <p:cNvPr id="13314" name="Content Placeholder 2"/>
          <p:cNvSpPr>
            <a:spLocks noGrp="1"/>
          </p:cNvSpPr>
          <p:nvPr>
            <p:ph idx="1"/>
          </p:nvPr>
        </p:nvSpPr>
        <p:spPr>
          <a:xfrm>
            <a:off x="457200" y="1265238"/>
            <a:ext cx="8229600" cy="4841875"/>
          </a:xfrm>
        </p:spPr>
        <p:txBody>
          <a:bodyPr/>
          <a:lstStyle/>
          <a:p>
            <a:pPr eaLnBrk="1" hangingPunct="1"/>
            <a:r>
              <a:rPr lang="en-US">
                <a:latin typeface="Calibri" charset="0"/>
                <a:ea typeface="ＭＳ Ｐゴシック" charset="0"/>
              </a:rPr>
              <a:t>Dr. Z spends a week in the developing country and performs 50 surgeries. </a:t>
            </a:r>
          </a:p>
          <a:p>
            <a:pPr lvl="1" eaLnBrk="1" hangingPunct="1"/>
            <a:r>
              <a:rPr lang="en-US">
                <a:latin typeface="Calibri" charset="0"/>
                <a:ea typeface="ＭＳ Ｐゴシック" charset="0"/>
              </a:rPr>
              <a:t>Dr. Z did not perform pre-operative or post-operative assessments.</a:t>
            </a:r>
          </a:p>
          <a:p>
            <a:pPr lvl="1" eaLnBrk="1" hangingPunct="1"/>
            <a:r>
              <a:rPr lang="en-US">
                <a:latin typeface="Calibri" charset="0"/>
                <a:ea typeface="ＭＳ Ｐゴシック" charset="0"/>
              </a:rPr>
              <a:t>Dr. Z did not perform informed consent.</a:t>
            </a:r>
          </a:p>
          <a:p>
            <a:pPr lvl="1" eaLnBrk="1" hangingPunct="1"/>
            <a:r>
              <a:rPr lang="en-US">
                <a:latin typeface="Calibri" charset="0"/>
                <a:ea typeface="ＭＳ Ｐゴシック" charset="0"/>
              </a:rPr>
              <a:t>Dr. Z did not arrange for post-operative assessment by a qualified healthcare provider.</a:t>
            </a:r>
          </a:p>
          <a:p>
            <a:pPr lvl="1" eaLnBrk="1" hangingPunct="1"/>
            <a:r>
              <a:rPr lang="en-US">
                <a:latin typeface="Calibri" charset="0"/>
                <a:ea typeface="ＭＳ Ｐゴシック" charset="0"/>
              </a:rPr>
              <a:t>Dr. Z’s surgery was not supervised by another ophthalmologist or healthcare provider skilled in cataract surgery.</a:t>
            </a: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a:latin typeface="Book Antiqua" charset="0"/>
              </a:rPr>
              <a:t>Case History</a:t>
            </a:r>
          </a:p>
        </p:txBody>
      </p:sp>
      <p:sp>
        <p:nvSpPr>
          <p:cNvPr id="15362" name="Rectangle 3"/>
          <p:cNvSpPr>
            <a:spLocks noGrp="1" noChangeArrowheads="1"/>
          </p:cNvSpPr>
          <p:nvPr>
            <p:ph idx="1"/>
          </p:nvPr>
        </p:nvSpPr>
        <p:spPr/>
        <p:txBody>
          <a:bodyPr/>
          <a:lstStyle/>
          <a:p>
            <a:pPr eaLnBrk="1" hangingPunct="1"/>
            <a:r>
              <a:rPr lang="en-US" sz="2800">
                <a:latin typeface="Calibri" charset="0"/>
                <a:ea typeface="ＭＳ Ｐゴシック" charset="0"/>
              </a:rPr>
              <a:t>Dr. Z returns home and wishes to publish his outcomes using the sponsoring surgical instrument company’s equipment.</a:t>
            </a:r>
          </a:p>
          <a:p>
            <a:pPr lvl="1" eaLnBrk="1" hangingPunct="1"/>
            <a:r>
              <a:rPr lang="en-US" sz="2400">
                <a:latin typeface="Calibri" charset="0"/>
                <a:ea typeface="ＭＳ Ｐゴシック" charset="0"/>
              </a:rPr>
              <a:t>Dr. Z publishes his results and presents case studies revealing patient names and testimonials about how Dr. Z helped them.</a:t>
            </a:r>
          </a:p>
          <a:p>
            <a:pPr eaLnBrk="1" hangingPunct="1"/>
            <a:endParaRPr lang="en-US" sz="2800">
              <a:latin typeface="Calibri" charset="0"/>
              <a:ea typeface="ＭＳ Ｐゴシック" charset="0"/>
            </a:endParaRPr>
          </a:p>
          <a:p>
            <a:pPr eaLnBrk="1" hangingPunct="1"/>
            <a:r>
              <a:rPr lang="en-US" sz="2800">
                <a:latin typeface="Calibri" charset="0"/>
                <a:ea typeface="ＭＳ Ｐゴシック" charset="0"/>
              </a:rPr>
              <a:t>Dr. Z is then paid as a consultant for the surgical company.</a:t>
            </a:r>
          </a:p>
          <a:p>
            <a:pPr lvl="1" eaLnBrk="1" hangingPunct="1">
              <a:buFont typeface="Arial" charset="0"/>
              <a:buNone/>
            </a:pPr>
            <a:endParaRPr lang="en-US" sz="2400">
              <a:latin typeface="Calibri" charset="0"/>
              <a:ea typeface="ＭＳ Ｐゴシック" charset="0"/>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atin typeface="Book Antiqua" charset="0"/>
              </a:rPr>
              <a:t>Rule 1. Competence</a:t>
            </a:r>
          </a:p>
        </p:txBody>
      </p:sp>
      <p:sp>
        <p:nvSpPr>
          <p:cNvPr id="17410" name="Content Placeholder 2"/>
          <p:cNvSpPr>
            <a:spLocks noGrp="1"/>
          </p:cNvSpPr>
          <p:nvPr>
            <p:ph idx="1"/>
          </p:nvPr>
        </p:nvSpPr>
        <p:spPr/>
        <p:txBody>
          <a:bodyPr/>
          <a:lstStyle/>
          <a:p>
            <a:r>
              <a:rPr lang="en-US" sz="2800">
                <a:latin typeface="Calibri" charset="0"/>
                <a:ea typeface="ＭＳ Ｐゴシック" charset="0"/>
              </a:rPr>
              <a:t>An ophthalmologist is a physician who is educated and trained to provide medical and surgical care of the eyes and related structures. An ophthalmologist should perform only those procedures in which the ophthalmologist is competent by virtue of specific training or experience or is assisted by one who is. An ophthalmologist must not misrepresent credentials, training, experience, ability or results.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atin typeface="Book Antiqua" charset="0"/>
              </a:rPr>
              <a:t>Rule 2. Informed Consent</a:t>
            </a:r>
          </a:p>
        </p:txBody>
      </p:sp>
      <p:sp>
        <p:nvSpPr>
          <p:cNvPr id="18434" name="Content Placeholder 2"/>
          <p:cNvSpPr>
            <a:spLocks noGrp="1"/>
          </p:cNvSpPr>
          <p:nvPr>
            <p:ph idx="1"/>
          </p:nvPr>
        </p:nvSpPr>
        <p:spPr>
          <a:xfrm>
            <a:off x="457200" y="1979613"/>
            <a:ext cx="8229600" cy="4525962"/>
          </a:xfrm>
        </p:spPr>
        <p:txBody>
          <a:bodyPr/>
          <a:lstStyle/>
          <a:p>
            <a:r>
              <a:rPr lang="en-US" sz="3600">
                <a:latin typeface="Calibri" charset="0"/>
                <a:ea typeface="ＭＳ Ｐゴシック" charset="0"/>
              </a:rPr>
              <a:t>The performance of medical or surgical procedures shall be preceded by appropriate informed consent.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25413" y="96838"/>
            <a:ext cx="8909050" cy="1143000"/>
          </a:xfrm>
        </p:spPr>
        <p:txBody>
          <a:bodyPr/>
          <a:lstStyle/>
          <a:p>
            <a:r>
              <a:rPr lang="en-US">
                <a:latin typeface="Book Antiqua" charset="0"/>
              </a:rPr>
              <a:t>Rule 3. Research &amp; Innovation</a:t>
            </a:r>
          </a:p>
        </p:txBody>
      </p:sp>
      <p:sp>
        <p:nvSpPr>
          <p:cNvPr id="19458" name="Content Placeholder 2"/>
          <p:cNvSpPr>
            <a:spLocks noGrp="1"/>
          </p:cNvSpPr>
          <p:nvPr>
            <p:ph idx="1"/>
          </p:nvPr>
        </p:nvSpPr>
        <p:spPr>
          <a:xfrm>
            <a:off x="457200" y="1239838"/>
            <a:ext cx="8229600" cy="4525962"/>
          </a:xfrm>
        </p:spPr>
        <p:txBody>
          <a:bodyPr>
            <a:normAutofit fontScale="92500"/>
          </a:bodyPr>
          <a:lstStyle/>
          <a:p>
            <a:pPr marL="0" indent="0">
              <a:buFont typeface="Wingdings" charset="0"/>
              <a:buNone/>
            </a:pPr>
            <a:r>
              <a:rPr lang="en-US" sz="2400">
                <a:latin typeface="Calibri" charset="0"/>
                <a:ea typeface="ＭＳ Ｐゴシック" charset="0"/>
              </a:rPr>
              <a:t>Research and innovation shall be approved by appropriate review mechanisms to protect patients from being subjected to or potentially affected by inappropriate, ill-considered, or fraudulent basic science or patient-oriented research. Basic science and clinical research are conducted to develop adequate information on which to base prognostic or therapeutic decisions or to determine etiology or pathogenesis, in circumstances in which insufficient information exists. Appropriate informed consent for research and innovative procedures must recognize their special nature and ramifications. In emerging areas of ophthalmic treatment where recognized guidelines do not exist, the ophthalmologist should exercise careful judgment and take appropriate precautions to safeguard patient welfare.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25413" y="274638"/>
            <a:ext cx="8909050" cy="1143000"/>
          </a:xfrm>
        </p:spPr>
        <p:txBody>
          <a:bodyPr/>
          <a:lstStyle/>
          <a:p>
            <a:r>
              <a:rPr lang="en-US" sz="4400">
                <a:latin typeface="Book Antiqua" charset="0"/>
              </a:rPr>
              <a:t>Rule 6. Pretreatment Assessment</a:t>
            </a:r>
          </a:p>
        </p:txBody>
      </p:sp>
      <p:sp>
        <p:nvSpPr>
          <p:cNvPr id="20482" name="Content Placeholder 2"/>
          <p:cNvSpPr>
            <a:spLocks noGrp="1"/>
          </p:cNvSpPr>
          <p:nvPr>
            <p:ph idx="1"/>
          </p:nvPr>
        </p:nvSpPr>
        <p:spPr/>
        <p:txBody>
          <a:bodyPr/>
          <a:lstStyle/>
          <a:p>
            <a:r>
              <a:rPr lang="en-US" sz="2800">
                <a:latin typeface="Calibri" charset="0"/>
                <a:ea typeface="ＭＳ Ｐゴシック" charset="0"/>
              </a:rPr>
              <a:t>Treatment shall be recommended only after a careful consideration of the patient's physical, social, emotional and occupational needs. The ophthalmologist must evaluate the patient and assure that the evaluation accurately documents the ophthalmic findings and the indications for treatment. Recommendation of unnecessary treatment or withholding of necessary treatment is unethical.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25413" y="0"/>
            <a:ext cx="8909050" cy="1143000"/>
          </a:xfrm>
        </p:spPr>
        <p:txBody>
          <a:bodyPr/>
          <a:lstStyle/>
          <a:p>
            <a:r>
              <a:rPr lang="en-US">
                <a:latin typeface="Book Antiqua" charset="0"/>
              </a:rPr>
              <a:t>Rule 8. Postoperative Care</a:t>
            </a:r>
          </a:p>
        </p:txBody>
      </p:sp>
      <p:sp>
        <p:nvSpPr>
          <p:cNvPr id="21506" name="Content Placeholder 2"/>
          <p:cNvSpPr>
            <a:spLocks noGrp="1"/>
          </p:cNvSpPr>
          <p:nvPr>
            <p:ph idx="1"/>
          </p:nvPr>
        </p:nvSpPr>
        <p:spPr>
          <a:xfrm>
            <a:off x="457200" y="1350963"/>
            <a:ext cx="8229600" cy="4972050"/>
          </a:xfrm>
        </p:spPr>
        <p:txBody>
          <a:bodyPr/>
          <a:lstStyle/>
          <a:p>
            <a:r>
              <a:rPr lang="en-US" sz="2100">
                <a:latin typeface="Calibri" charset="0"/>
                <a:ea typeface="ＭＳ Ｐゴシック" charset="0"/>
              </a:rPr>
              <a:t>The providing of postoperative eye care until the patient has recovered is integral to patient management. The operating ophthalmologist should provide those aspects of postoperative eye care within the unique competence of the ophthalmologist (which do not include those permitted by law to be performed by auxiliaries). Otherwise, the operating ophthalmologist must make arrangements before surgery for referral of the patient to another ophthalmologist, with the patient's approval and that of the other ophthalmologist. The operating ophthalmologist may make different arrangements for the provision of those aspects of postoperative eye care within the unique competence of the ophthalmologist in special circumstances, such as emergencies or when no ophthalmologist is available, so long as the patient's welfare and rights are the primary considerations. Fees should reflect postoperative eye care arrangements with advance disclosure to the patient.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25413" y="274638"/>
            <a:ext cx="8909050" cy="1143000"/>
          </a:xfrm>
        </p:spPr>
        <p:txBody>
          <a:bodyPr/>
          <a:lstStyle/>
          <a:p>
            <a:r>
              <a:rPr lang="en-US">
                <a:latin typeface="Book Antiqua" charset="0"/>
              </a:rPr>
              <a:t>Rule 10. Procedures &amp; Materials</a:t>
            </a:r>
          </a:p>
        </p:txBody>
      </p:sp>
      <p:sp>
        <p:nvSpPr>
          <p:cNvPr id="22530" name="Content Placeholder 2"/>
          <p:cNvSpPr>
            <a:spLocks noGrp="1"/>
          </p:cNvSpPr>
          <p:nvPr>
            <p:ph idx="1"/>
          </p:nvPr>
        </p:nvSpPr>
        <p:spPr>
          <a:xfrm>
            <a:off x="457200" y="1641475"/>
            <a:ext cx="8229600" cy="4525963"/>
          </a:xfrm>
        </p:spPr>
        <p:txBody>
          <a:bodyPr/>
          <a:lstStyle/>
          <a:p>
            <a:r>
              <a:rPr lang="en-US">
                <a:latin typeface="Calibri" charset="0"/>
                <a:ea typeface="ＭＳ Ｐゴシック" charset="0"/>
              </a:rPr>
              <a:t>Ophthalmologists should order only those laboratory procedures, optical devices or pharmacological agents that are in the best interest of the patient. Ordering unnecessary procedures or materials or withholding necessary procedures or materials is unethical.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25413" y="274638"/>
            <a:ext cx="8909050" cy="1143000"/>
          </a:xfrm>
        </p:spPr>
        <p:txBody>
          <a:bodyPr/>
          <a:lstStyle/>
          <a:p>
            <a:r>
              <a:rPr lang="en-US">
                <a:latin typeface="Book Antiqua" charset="0"/>
              </a:rPr>
              <a:t>Rule 11. Commercial Relationshps</a:t>
            </a:r>
          </a:p>
        </p:txBody>
      </p:sp>
      <p:sp>
        <p:nvSpPr>
          <p:cNvPr id="23554" name="Content Placeholder 2"/>
          <p:cNvSpPr>
            <a:spLocks noGrp="1"/>
          </p:cNvSpPr>
          <p:nvPr>
            <p:ph idx="1"/>
          </p:nvPr>
        </p:nvSpPr>
        <p:spPr>
          <a:xfrm>
            <a:off x="457200" y="2020888"/>
            <a:ext cx="8229600" cy="4525962"/>
          </a:xfrm>
        </p:spPr>
        <p:txBody>
          <a:bodyPr/>
          <a:lstStyle/>
          <a:p>
            <a:r>
              <a:rPr lang="en-US">
                <a:latin typeface="Calibri" charset="0"/>
                <a:ea typeface="ＭＳ Ｐゴシック" charset="0"/>
              </a:rPr>
              <a:t>An ophthalmologist's clinical judgment and practice must not be affected by economic interest in, commitment to, or benefit from professionally-related commercial enterprises.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49500" y="1854200"/>
            <a:ext cx="4445000" cy="3136900"/>
          </a:xfrm>
          <a:prstGeom prst="rect">
            <a:avLst/>
          </a:prstGeom>
        </p:spPr>
      </p:pic>
    </p:spTree>
    <p:extLst>
      <p:ext uri="{BB962C8B-B14F-4D97-AF65-F5344CB8AC3E}">
        <p14:creationId xmlns:p14="http://schemas.microsoft.com/office/powerpoint/2010/main" val="314068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25413" y="274638"/>
            <a:ext cx="8909050" cy="1143000"/>
          </a:xfrm>
        </p:spPr>
        <p:txBody>
          <a:bodyPr/>
          <a:lstStyle/>
          <a:p>
            <a:r>
              <a:rPr lang="en-US">
                <a:latin typeface="Book Antiqua" charset="0"/>
              </a:rPr>
              <a:t>Rule 15. Conflict of Interest</a:t>
            </a:r>
          </a:p>
        </p:txBody>
      </p:sp>
      <p:sp>
        <p:nvSpPr>
          <p:cNvPr id="24578" name="Content Placeholder 2"/>
          <p:cNvSpPr>
            <a:spLocks noGrp="1"/>
          </p:cNvSpPr>
          <p:nvPr>
            <p:ph idx="1"/>
          </p:nvPr>
        </p:nvSpPr>
        <p:spPr>
          <a:xfrm>
            <a:off x="457200" y="1741488"/>
            <a:ext cx="8229600" cy="4525962"/>
          </a:xfrm>
        </p:spPr>
        <p:txBody>
          <a:bodyPr/>
          <a:lstStyle/>
          <a:p>
            <a:r>
              <a:rPr lang="en-US">
                <a:latin typeface="Calibri" charset="0"/>
                <a:ea typeface="ＭＳ Ｐゴシック" charset="0"/>
              </a:rPr>
              <a:t>A conflict of interest exists when professional judgment concerning the well-being of the patient has a reasonable chance of being influenced by other interests of the provider. Disclosure of a conflict of interest is required in communications to patients, the public, and colleagues.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25413" y="274638"/>
            <a:ext cx="8909050" cy="1143000"/>
          </a:xfrm>
        </p:spPr>
        <p:txBody>
          <a:bodyPr/>
          <a:lstStyle/>
          <a:p>
            <a:r>
              <a:rPr lang="en-US">
                <a:latin typeface="Book Antiqua" charset="0"/>
              </a:rPr>
              <a:t>Rule 17. Confidentiality</a:t>
            </a:r>
          </a:p>
        </p:txBody>
      </p:sp>
      <p:sp>
        <p:nvSpPr>
          <p:cNvPr id="25602" name="Content Placeholder 2"/>
          <p:cNvSpPr>
            <a:spLocks noGrp="1"/>
          </p:cNvSpPr>
          <p:nvPr>
            <p:ph idx="1"/>
          </p:nvPr>
        </p:nvSpPr>
        <p:spPr>
          <a:xfrm>
            <a:off x="457200" y="1797050"/>
            <a:ext cx="8229600" cy="4525963"/>
          </a:xfrm>
        </p:spPr>
        <p:txBody>
          <a:bodyPr/>
          <a:lstStyle/>
          <a:p>
            <a:r>
              <a:rPr lang="en-US">
                <a:latin typeface="Calibri" charset="0"/>
                <a:ea typeface="ＭＳ Ｐゴシック" charset="0"/>
              </a:rPr>
              <a:t>An ophthalmologist shall respect the confidential physician-patient relationship and safeguard confidential information consistent with the law.</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74638"/>
            <a:ext cx="8229600" cy="1009650"/>
          </a:xfrm>
        </p:spPr>
        <p:txBody>
          <a:bodyPr/>
          <a:lstStyle/>
          <a:p>
            <a:pPr eaLnBrk="1" hangingPunct="1"/>
            <a:r>
              <a:rPr lang="en-US">
                <a:latin typeface="Book Antiqua" charset="0"/>
              </a:rPr>
              <a:t>What Do You Think? </a:t>
            </a:r>
          </a:p>
        </p:txBody>
      </p:sp>
      <p:sp>
        <p:nvSpPr>
          <p:cNvPr id="26626" name="Content Placeholder 1"/>
          <p:cNvSpPr>
            <a:spLocks noGrp="1"/>
          </p:cNvSpPr>
          <p:nvPr>
            <p:ph idx="1"/>
          </p:nvPr>
        </p:nvSpPr>
        <p:spPr>
          <a:xfrm>
            <a:off x="623888" y="1733550"/>
            <a:ext cx="7773987" cy="4146550"/>
          </a:xfrm>
        </p:spPr>
        <p:txBody>
          <a:bodyPr/>
          <a:lstStyle/>
          <a:p>
            <a:pPr defTabSz="914400">
              <a:lnSpc>
                <a:spcPct val="85000"/>
              </a:lnSpc>
              <a:spcBef>
                <a:spcPct val="50000"/>
              </a:spcBef>
              <a:spcAft>
                <a:spcPct val="20000"/>
              </a:spcAft>
            </a:pPr>
            <a:r>
              <a:rPr lang="en-US">
                <a:solidFill>
                  <a:srgbClr val="595959"/>
                </a:solidFill>
                <a:latin typeface="Calibri" charset="0"/>
                <a:ea typeface="ＭＳ Ｐゴシック" charset="0"/>
              </a:rPr>
              <a:t>Do Dr. Z’s actions comply with the noted Rules of the Code of Ethics?  </a:t>
            </a:r>
          </a:p>
          <a:p>
            <a:pPr defTabSz="914400">
              <a:lnSpc>
                <a:spcPct val="85000"/>
              </a:lnSpc>
              <a:spcBef>
                <a:spcPct val="50000"/>
              </a:spcBef>
              <a:spcAft>
                <a:spcPct val="20000"/>
              </a:spcAft>
            </a:pPr>
            <a:r>
              <a:rPr lang="en-US">
                <a:solidFill>
                  <a:srgbClr val="595959"/>
                </a:solidFill>
                <a:latin typeface="Calibri" charset="0"/>
                <a:ea typeface="ＭＳ Ｐゴシック" charset="0"/>
              </a:rPr>
              <a:t>Do you consider one of the Rules breaches to be the most egregious? If yes, which one? </a:t>
            </a:r>
            <a:endParaRPr lang="en-US">
              <a:latin typeface="Calibri" charset="0"/>
              <a:ea typeface="ＭＳ Ｐゴシック"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algn="r"/>
            <a:r>
              <a:rPr lang="ar-IQ" dirty="0" smtClean="0"/>
              <a:t>مرد ۷۸ ساله با اختلال در دید</a:t>
            </a:r>
          </a:p>
          <a:p>
            <a:pPr algn="r"/>
            <a:r>
              <a:rPr lang="ar-IQ" dirty="0" smtClean="0"/>
              <a:t>در معاینه دژنراسیون شدید ماکولر در دو طرف مشاهده می شود</a:t>
            </a:r>
          </a:p>
          <a:p>
            <a:pPr algn="r"/>
            <a:endParaRPr lang="ar-IQ" dirty="0"/>
          </a:p>
          <a:p>
            <a:r>
              <a:rPr lang="en-US" dirty="0"/>
              <a:t>option 1 (reporting him</a:t>
            </a:r>
            <a:r>
              <a:rPr lang="en-US" dirty="0" smtClean="0"/>
              <a:t>)</a:t>
            </a:r>
            <a:endParaRPr lang="ar-IQ" dirty="0" smtClean="0"/>
          </a:p>
          <a:p>
            <a:r>
              <a:rPr lang="en-US" dirty="0"/>
              <a:t>option 2 (going along with him)</a:t>
            </a:r>
            <a:endParaRPr lang="ar-IQ" dirty="0" smtClean="0"/>
          </a:p>
          <a:p>
            <a:r>
              <a:rPr lang="en-US" dirty="0"/>
              <a:t>option 3 (referring him) </a:t>
            </a:r>
          </a:p>
        </p:txBody>
      </p:sp>
    </p:spTree>
    <p:extLst>
      <p:ext uri="{BB962C8B-B14F-4D97-AF65-F5344CB8AC3E}">
        <p14:creationId xmlns:p14="http://schemas.microsoft.com/office/powerpoint/2010/main" val="3158583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fontScale="77500" lnSpcReduction="20000"/>
          </a:bodyPr>
          <a:lstStyle/>
          <a:p>
            <a:r>
              <a:rPr lang="en-US" dirty="0"/>
              <a:t>Case 1: A 78-year-old patient of yours presents in the eye clinic complaining of vision problems, and an examination reveals extensive bilateral macular degeneration. Several years ago the patient had good visual acuity, but now he sees 20/100 with the right eye and 20/200 with the left eye. You explain to the patient that his poor vision is age related and that there are no surgical or medical interventions which can correct this problem. “I'm afraid that you don't see well enough to drive a car,” you tell him. “You shouldn't be driving anymore.” The patient becomes irritated by your suggestion and tells you that he enjoys driving and will not cease to do so. He tells you that he will find an ophthalmologist who can help him.	</a:t>
            </a:r>
          </a:p>
          <a:p>
            <a:endParaRPr lang="en-US" dirty="0"/>
          </a:p>
        </p:txBody>
      </p:sp>
    </p:spTree>
    <p:extLst>
      <p:ext uri="{BB962C8B-B14F-4D97-AF65-F5344CB8AC3E}">
        <p14:creationId xmlns:p14="http://schemas.microsoft.com/office/powerpoint/2010/main" val="673116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endParaRPr lang="ar-IQ" dirty="0" smtClean="0"/>
          </a:p>
          <a:p>
            <a:pPr marL="400050" lvl="1" indent="0" algn="r">
              <a:buNone/>
            </a:pPr>
            <a:r>
              <a:rPr lang="ar-IQ" dirty="0" smtClean="0"/>
              <a:t>بیمار با علایم جدایی شبکیه </a:t>
            </a:r>
            <a:r>
              <a:rPr lang="en-US" dirty="0"/>
              <a:t>)</a:t>
            </a:r>
            <a:r>
              <a:rPr lang="en-US" dirty="0" smtClean="0"/>
              <a:t>Retinal detachment(</a:t>
            </a:r>
            <a:r>
              <a:rPr lang="ar-IQ" dirty="0" smtClean="0"/>
              <a:t> مراجعه کرده </a:t>
            </a:r>
            <a:r>
              <a:rPr lang="en-US" dirty="0" smtClean="0"/>
              <a:t>–</a:t>
            </a:r>
            <a:r>
              <a:rPr lang="ar-IQ" dirty="0" smtClean="0"/>
              <a:t>نیاز به عمل فوری دارد-اما مایل نیست توسط دستیار عمل شود.</a:t>
            </a:r>
            <a:endParaRPr lang="en-US" dirty="0"/>
          </a:p>
        </p:txBody>
      </p:sp>
    </p:spTree>
    <p:extLst>
      <p:ext uri="{BB962C8B-B14F-4D97-AF65-F5344CB8AC3E}">
        <p14:creationId xmlns:p14="http://schemas.microsoft.com/office/powerpoint/2010/main" val="3819424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t>The ophthalmology department at University Hospital has an extensive residency program. In order to complete the program, residents must perform various surgical procedures, so that they will develop the skills they need to be competent ophthalmologists. However, patients are not always told when a resident is performing the surgery as first surgeon, because the faculty believe that patients might object and possibly refuse the surgery. Besides, faculty are always present either as first surgeon or as assistant during the operations to ensure that the patient's welfare is promoted and protected.</a:t>
            </a:r>
          </a:p>
          <a:p>
            <a:r>
              <a:rPr lang="en-US" dirty="0"/>
              <a:t>One day a new patient, S.R., complaining of “flashing lights and floaters” presents to the hospital's clinic and is discovered to have a macula-threatening retinal detachment. When she is scheduled for scleral buckling surgery she asks Dr. A., the faculty member who examined her, whether he will be performing the procedure. “I know this is a university hospital, and that sometimes the students do the operations,” she tells him.	</a:t>
            </a:r>
          </a:p>
          <a:p>
            <a:endParaRPr lang="en-US" dirty="0"/>
          </a:p>
        </p:txBody>
      </p:sp>
    </p:spTree>
    <p:extLst>
      <p:ext uri="{BB962C8B-B14F-4D97-AF65-F5344CB8AC3E}">
        <p14:creationId xmlns:p14="http://schemas.microsoft.com/office/powerpoint/2010/main" val="3510891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IQ" dirty="0" smtClean="0"/>
              <a:t>زن ۷۳ ساله با سابقه کوری به مدت ۱۲ سال </a:t>
            </a:r>
            <a:r>
              <a:rPr lang="en-US" dirty="0" smtClean="0"/>
              <a:t>–</a:t>
            </a:r>
            <a:r>
              <a:rPr lang="ar-IQ" dirty="0" smtClean="0"/>
              <a:t> به علت آسیب شدید عصب بینایی - برای عمل جراحی مراجعه کرده است.</a:t>
            </a:r>
            <a:endParaRPr lang="en-US" dirty="0"/>
          </a:p>
        </p:txBody>
      </p:sp>
    </p:spTree>
    <p:extLst>
      <p:ext uri="{BB962C8B-B14F-4D97-AF65-F5344CB8AC3E}">
        <p14:creationId xmlns:p14="http://schemas.microsoft.com/office/powerpoint/2010/main" val="13931195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t>D.M. is a 73-year-old woman who has been blind for 12 years. She lives with her 54-year-old daughter, and although she is able to manage her affairs, Ms. M. has not accepted her handicap. The patient has glaucoma and advanced cataracts, which brings her to her ophthalmologist, Dr. B. Ms. M. has heard of advances in ophthalmology, such as lens implantation, same-day surgery, and small incisions leaving minimal scarring, and she would very much like to try them. However, tests reveal extensive optic nerve damage, which indicate that there is no possibility of visual improvement. For this reason, Dr. B. does not recommend surgery, and instead suggests Ms. M. consider a rehabilitation program.</a:t>
            </a:r>
          </a:p>
          <a:p>
            <a:r>
              <a:rPr lang="en-US" dirty="0"/>
              <a:t>Nevertheless, Ms. M. wants to have surgery. She can pay for the procedure and claims, “These are my eyes, and I have a right to surgery.” Because the patient is already blind, Dr. B. recognizes that there is little risk in a surgical intervention. He also believes that, unless Ms. M. has the surgery, she will never accept the irreversibility of her condition. Should Dr. B. perform the procedure?</a:t>
            </a:r>
          </a:p>
          <a:p>
            <a:endParaRPr lang="en-US" dirty="0"/>
          </a:p>
        </p:txBody>
      </p:sp>
    </p:spTree>
    <p:extLst>
      <p:ext uri="{BB962C8B-B14F-4D97-AF65-F5344CB8AC3E}">
        <p14:creationId xmlns:p14="http://schemas.microsoft.com/office/powerpoint/2010/main" val="387453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IQ" dirty="0" smtClean="0"/>
              <a:t>پسر بچه ۱ ساله با رتینو بلاستوم دو طرفه به نزد شما آورده شده است</a:t>
            </a:r>
            <a:endParaRPr lang="en-US" dirty="0"/>
          </a:p>
        </p:txBody>
      </p:sp>
    </p:spTree>
    <p:extLst>
      <p:ext uri="{BB962C8B-B14F-4D97-AF65-F5344CB8AC3E}">
        <p14:creationId xmlns:p14="http://schemas.microsoft.com/office/powerpoint/2010/main" val="386763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624" y="2387084"/>
            <a:ext cx="9144000" cy="1200329"/>
          </a:xfrm>
          <a:prstGeom prst="rect">
            <a:avLst/>
          </a:prstGeom>
        </p:spPr>
        <p:txBody>
          <a:bodyPr wrap="square">
            <a:spAutoFit/>
          </a:bodyPr>
          <a:lstStyle/>
          <a:p>
            <a:pPr algn="r" rtl="1"/>
            <a:r>
              <a:rPr lang="ar-SA" sz="3600" dirty="0" smtClean="0">
                <a:solidFill>
                  <a:srgbClr val="FF0000"/>
                </a:solidFill>
              </a:rPr>
              <a:t>دکتر هاشمی-وزیر </a:t>
            </a:r>
            <a:r>
              <a:rPr lang="ar-SA" sz="3600" dirty="0">
                <a:solidFill>
                  <a:srgbClr val="FF0000"/>
                </a:solidFill>
              </a:rPr>
              <a:t>محترم </a:t>
            </a:r>
            <a:r>
              <a:rPr lang="ar-SA" sz="3600" dirty="0" smtClean="0">
                <a:solidFill>
                  <a:srgbClr val="FF0000"/>
                </a:solidFill>
              </a:rPr>
              <a:t>بهداشت:</a:t>
            </a:r>
          </a:p>
          <a:p>
            <a:pPr algn="ctr" rtl="1"/>
            <a:r>
              <a:rPr lang="ar-SA" sz="3600" b="1" dirty="0" smtClean="0"/>
              <a:t>حقوق </a:t>
            </a:r>
            <a:r>
              <a:rPr lang="ar-SA" sz="3600" b="1" dirty="0"/>
              <a:t>مردم و رضایتشان از پزشکان کجای این بلبشو است؟!</a:t>
            </a:r>
          </a:p>
        </p:txBody>
      </p:sp>
    </p:spTree>
    <p:extLst>
      <p:ext uri="{BB962C8B-B14F-4D97-AF65-F5344CB8AC3E}">
        <p14:creationId xmlns:p14="http://schemas.microsoft.com/office/powerpoint/2010/main" val="2924565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582341"/>
            <a:ext cx="4572000" cy="3693319"/>
          </a:xfrm>
          <a:prstGeom prst="rect">
            <a:avLst/>
          </a:prstGeom>
        </p:spPr>
        <p:txBody>
          <a:bodyPr>
            <a:spAutoFit/>
          </a:bodyPr>
          <a:lstStyle/>
          <a:p>
            <a:r>
              <a:rPr lang="en-US" dirty="0"/>
              <a:t>J.R., a one-year-old child, was noted by his parents to have difficulty seeing. He was checked by a pediatrician who referred him to an ophthalmologist because of a mass in the right eye which prevented a view of the interior of the eye.</a:t>
            </a:r>
          </a:p>
          <a:p>
            <a:r>
              <a:rPr lang="en-US" dirty="0"/>
              <a:t>Dr. C., an ophthalmologist, examined J.R. and found an advanced growth in the right eye, typical of retinoblastoma, a malignant tumor of the retina with a predilection for spread to the brain. Also, careful examination of the left eye revealed a growth in it, which was much smaller but still of significant size.	</a:t>
            </a:r>
          </a:p>
        </p:txBody>
      </p:sp>
    </p:spTree>
    <p:extLst>
      <p:ext uri="{BB962C8B-B14F-4D97-AF65-F5344CB8AC3E}">
        <p14:creationId xmlns:p14="http://schemas.microsoft.com/office/powerpoint/2010/main" val="1272806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244334"/>
            <a:ext cx="9144000" cy="1200329"/>
          </a:xfrm>
          <a:prstGeom prst="rect">
            <a:avLst/>
          </a:prstGeom>
        </p:spPr>
        <p:txBody>
          <a:bodyPr wrap="square">
            <a:spAutoFit/>
          </a:bodyPr>
          <a:lstStyle/>
          <a:p>
            <a:pPr algn="r" rtl="1"/>
            <a:r>
              <a:rPr lang="ar-SA" sz="3600" dirty="0" smtClean="0"/>
              <a:t>دکتر هاشمی-وزیر </a:t>
            </a:r>
            <a:r>
              <a:rPr lang="ar-SA" sz="3600" dirty="0"/>
              <a:t>محترم </a:t>
            </a:r>
            <a:r>
              <a:rPr lang="ar-SA" sz="3600" dirty="0" smtClean="0"/>
              <a:t>بهداشت:</a:t>
            </a:r>
          </a:p>
          <a:p>
            <a:pPr algn="ctr" rtl="1"/>
            <a:r>
              <a:rPr lang="ar-SA" sz="3600" dirty="0" smtClean="0"/>
              <a:t>حقوق </a:t>
            </a:r>
            <a:r>
              <a:rPr lang="ar-SA" sz="3600" dirty="0"/>
              <a:t>مردم و رضایتشان از پزشکان کجای این بلبشو است؟!</a:t>
            </a:r>
          </a:p>
        </p:txBody>
      </p:sp>
    </p:spTree>
    <p:extLst>
      <p:ext uri="{BB962C8B-B14F-4D97-AF65-F5344CB8AC3E}">
        <p14:creationId xmlns:p14="http://schemas.microsoft.com/office/powerpoint/2010/main" val="1593288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b="1" dirty="0"/>
              <a:t>Code of Ethics of the American Academy of Ophthalmology</a:t>
            </a:r>
            <a:br>
              <a:rPr lang="en-US" sz="2400" b="1" dirty="0"/>
            </a:br>
            <a:r>
              <a:rPr lang="en-US" sz="2400" dirty="0"/>
              <a:t>Pertinent Principles and Rules of the Code of Ethics related to Patient </a:t>
            </a:r>
            <a:r>
              <a:rPr lang="en-US" sz="2400" dirty="0" smtClean="0"/>
              <a:t>Care-</a:t>
            </a:r>
            <a:r>
              <a:rPr lang="en-US" sz="2400" dirty="0"/>
              <a:t>April 2014</a:t>
            </a:r>
          </a:p>
        </p:txBody>
      </p:sp>
      <p:sp>
        <p:nvSpPr>
          <p:cNvPr id="5" name="Content Placeholder 4"/>
          <p:cNvSpPr>
            <a:spLocks noGrp="1"/>
          </p:cNvSpPr>
          <p:nvPr>
            <p:ph idx="1"/>
          </p:nvPr>
        </p:nvSpPr>
        <p:spPr/>
        <p:txBody>
          <a:bodyPr>
            <a:normAutofit lnSpcReduction="10000"/>
          </a:bodyPr>
          <a:lstStyle/>
          <a:p>
            <a:pPr marL="514350" indent="-514350">
              <a:buAutoNum type="arabicPeriod"/>
            </a:pPr>
            <a:r>
              <a:rPr lang="en-US" b="1" dirty="0" smtClean="0"/>
              <a:t>Competence</a:t>
            </a:r>
            <a:r>
              <a:rPr lang="en-US" dirty="0" smtClean="0"/>
              <a:t>.</a:t>
            </a:r>
          </a:p>
          <a:p>
            <a:pPr marL="0" indent="0">
              <a:buNone/>
            </a:pPr>
            <a:r>
              <a:rPr lang="da-DK" b="1" dirty="0" smtClean="0"/>
              <a:t>2. </a:t>
            </a:r>
            <a:r>
              <a:rPr lang="da-DK" b="1" dirty="0" err="1" smtClean="0"/>
              <a:t>Informed</a:t>
            </a:r>
            <a:r>
              <a:rPr lang="da-DK" b="1" dirty="0" smtClean="0"/>
              <a:t> </a:t>
            </a:r>
            <a:r>
              <a:rPr lang="da-DK" b="1" dirty="0" err="1" smtClean="0"/>
              <a:t>Consent</a:t>
            </a:r>
            <a:r>
              <a:rPr lang="da-DK" dirty="0" smtClean="0"/>
              <a:t>.</a:t>
            </a:r>
          </a:p>
          <a:p>
            <a:pPr marL="0" indent="0">
              <a:buNone/>
            </a:pPr>
            <a:r>
              <a:rPr lang="en-US" b="1" dirty="0" smtClean="0"/>
              <a:t>3. Research and Innovation</a:t>
            </a:r>
          </a:p>
          <a:p>
            <a:pPr marL="0" indent="0">
              <a:buNone/>
            </a:pPr>
            <a:r>
              <a:rPr lang="en-US" b="1" dirty="0" smtClean="0"/>
              <a:t>4. Other Opinions</a:t>
            </a:r>
          </a:p>
          <a:p>
            <a:pPr marL="0" indent="0">
              <a:buNone/>
            </a:pPr>
            <a:r>
              <a:rPr lang="en-US" b="1" dirty="0" smtClean="0"/>
              <a:t>5. The Impaired Ophthalmologist</a:t>
            </a:r>
          </a:p>
          <a:p>
            <a:pPr marL="0" indent="0">
              <a:buNone/>
            </a:pPr>
            <a:r>
              <a:rPr lang="en-US" b="1" dirty="0"/>
              <a:t>6. Pretreatment </a:t>
            </a:r>
            <a:r>
              <a:rPr lang="en-US" b="1" dirty="0" smtClean="0"/>
              <a:t>Assessment</a:t>
            </a:r>
          </a:p>
          <a:p>
            <a:pPr marL="0" indent="0">
              <a:buNone/>
            </a:pPr>
            <a:r>
              <a:rPr lang="en-US" b="1" dirty="0"/>
              <a:t>7. Delegation of </a:t>
            </a:r>
            <a:r>
              <a:rPr lang="en-US" b="1" dirty="0" smtClean="0"/>
              <a:t>Services</a:t>
            </a:r>
          </a:p>
          <a:p>
            <a:pPr marL="0" indent="0">
              <a:buNone/>
            </a:pPr>
            <a:r>
              <a:rPr lang="en-US" b="1" dirty="0"/>
              <a:t>8. Postoperative Care</a:t>
            </a:r>
            <a:endParaRPr lang="en-US" b="1" dirty="0" smtClean="0"/>
          </a:p>
          <a:p>
            <a:pPr marL="0" indent="0">
              <a:buNone/>
            </a:pPr>
            <a:endParaRPr lang="en-US" dirty="0"/>
          </a:p>
        </p:txBody>
      </p:sp>
    </p:spTree>
    <p:extLst>
      <p:ext uri="{BB962C8B-B14F-4D97-AF65-F5344CB8AC3E}">
        <p14:creationId xmlns:p14="http://schemas.microsoft.com/office/powerpoint/2010/main" val="280803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Code of Ethics of the American Academy of Ophthalmology</a:t>
            </a:r>
            <a:br>
              <a:rPr lang="en-US" sz="2400" b="1" dirty="0"/>
            </a:br>
            <a:r>
              <a:rPr lang="en-US" sz="2400" dirty="0"/>
              <a:t>Pertinent Principles and Rules of the Code of Ethics related to </a:t>
            </a:r>
            <a:r>
              <a:rPr lang="en-US" sz="2400"/>
              <a:t>Patient </a:t>
            </a:r>
            <a:r>
              <a:rPr lang="en-US" sz="2400" smtClean="0"/>
              <a:t>Care-</a:t>
            </a:r>
            <a:r>
              <a:rPr lang="en-US" sz="2400"/>
              <a:t>April 2014</a:t>
            </a:r>
            <a:endParaRPr lang="en-US" sz="2400" dirty="0"/>
          </a:p>
        </p:txBody>
      </p:sp>
      <p:sp>
        <p:nvSpPr>
          <p:cNvPr id="3" name="Content Placeholder 2"/>
          <p:cNvSpPr>
            <a:spLocks noGrp="1"/>
          </p:cNvSpPr>
          <p:nvPr>
            <p:ph idx="1"/>
          </p:nvPr>
        </p:nvSpPr>
        <p:spPr/>
        <p:txBody>
          <a:bodyPr>
            <a:normAutofit fontScale="77500" lnSpcReduction="20000"/>
          </a:bodyPr>
          <a:lstStyle/>
          <a:p>
            <a:endParaRPr lang="en-US" dirty="0"/>
          </a:p>
          <a:p>
            <a:pPr marL="0" indent="0">
              <a:buNone/>
            </a:pPr>
            <a:r>
              <a:rPr lang="en-US" sz="3800" b="1" u="sng" dirty="0" smtClean="0"/>
              <a:t>9.Medical </a:t>
            </a:r>
            <a:r>
              <a:rPr lang="en-US" sz="3800" b="1" u="sng" dirty="0"/>
              <a:t>and Surgical Procedures</a:t>
            </a:r>
          </a:p>
          <a:p>
            <a:pPr marL="0" indent="0">
              <a:buNone/>
            </a:pPr>
            <a:r>
              <a:rPr lang="en-US" sz="3800" b="1" u="sng" dirty="0" smtClean="0"/>
              <a:t>10.Procedures </a:t>
            </a:r>
            <a:r>
              <a:rPr lang="en-US" sz="3800" b="1" u="sng" dirty="0"/>
              <a:t>and Material</a:t>
            </a:r>
          </a:p>
          <a:p>
            <a:pPr marL="0" indent="0">
              <a:buNone/>
            </a:pPr>
            <a:r>
              <a:rPr lang="en-US" sz="3800" b="1" u="sng" dirty="0" smtClean="0"/>
              <a:t>11.Commercial </a:t>
            </a:r>
            <a:r>
              <a:rPr lang="en-US" sz="3800" b="1" u="sng" dirty="0"/>
              <a:t>Relationships</a:t>
            </a:r>
          </a:p>
          <a:p>
            <a:pPr marL="0" indent="0">
              <a:buNone/>
            </a:pPr>
            <a:r>
              <a:rPr lang="en-US" sz="3800" b="1" u="sng" dirty="0" smtClean="0"/>
              <a:t>12.Communications </a:t>
            </a:r>
            <a:r>
              <a:rPr lang="en-US" sz="3800" b="1" u="sng" dirty="0"/>
              <a:t>to Colleagues</a:t>
            </a:r>
          </a:p>
          <a:p>
            <a:pPr marL="0" indent="0">
              <a:buNone/>
            </a:pPr>
            <a:r>
              <a:rPr lang="en-US" sz="3800" b="1" u="sng" dirty="0" smtClean="0"/>
              <a:t>13.Communications </a:t>
            </a:r>
            <a:r>
              <a:rPr lang="en-US" sz="3800" b="1" u="sng" dirty="0"/>
              <a:t>to the Public</a:t>
            </a:r>
          </a:p>
          <a:p>
            <a:pPr marL="0" indent="0">
              <a:buNone/>
            </a:pPr>
            <a:r>
              <a:rPr lang="en-US" sz="3800" b="1" u="sng" dirty="0" smtClean="0"/>
              <a:t>14.Interrelations </a:t>
            </a:r>
            <a:r>
              <a:rPr lang="en-US" sz="3800" b="1" u="sng" dirty="0"/>
              <a:t>Between Ophthalmologists</a:t>
            </a:r>
          </a:p>
          <a:p>
            <a:pPr marL="0" indent="0">
              <a:buNone/>
            </a:pPr>
            <a:r>
              <a:rPr lang="en-US" sz="3800" b="1" u="sng" dirty="0" smtClean="0"/>
              <a:t>15.Conflict </a:t>
            </a:r>
            <a:r>
              <a:rPr lang="en-US" sz="3800" b="1" u="sng" dirty="0"/>
              <a:t>of Interest</a:t>
            </a:r>
          </a:p>
          <a:p>
            <a:pPr marL="0" indent="0">
              <a:buNone/>
            </a:pPr>
            <a:r>
              <a:rPr lang="cs-CZ" sz="3800" b="1" u="sng" dirty="0" smtClean="0"/>
              <a:t>16.Expert </a:t>
            </a:r>
            <a:r>
              <a:rPr lang="cs-CZ" sz="3800" b="1" u="sng" dirty="0" err="1"/>
              <a:t>Testimony</a:t>
            </a:r>
            <a:endParaRPr lang="cs-CZ" sz="3800" b="1" u="sng" dirty="0"/>
          </a:p>
          <a:p>
            <a:pPr marL="0" indent="0">
              <a:buNone/>
            </a:pPr>
            <a:r>
              <a:rPr lang="en-US" sz="3800" b="1" u="sng" dirty="0" smtClean="0"/>
              <a:t>17.Confidentiality</a:t>
            </a:r>
            <a:endParaRPr lang="en-US" sz="3800" b="1" dirty="0"/>
          </a:p>
        </p:txBody>
      </p:sp>
    </p:spTree>
    <p:extLst>
      <p:ext uri="{BB962C8B-B14F-4D97-AF65-F5344CB8AC3E}">
        <p14:creationId xmlns:p14="http://schemas.microsoft.com/office/powerpoint/2010/main" val="2112461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970318"/>
          </a:xfrm>
          <a:prstGeom prst="rect">
            <a:avLst/>
          </a:prstGeom>
        </p:spPr>
        <p:txBody>
          <a:bodyPr wrap="square">
            <a:spAutoFit/>
          </a:bodyPr>
          <a:lstStyle/>
          <a:p>
            <a:pPr defTabSz="914400"/>
            <a:endParaRPr lang="en-US" sz="3600" b="1" dirty="0" smtClean="0">
              <a:solidFill>
                <a:srgbClr val="9CFF63"/>
              </a:solidFill>
              <a:latin typeface="Calibri"/>
            </a:endParaRPr>
          </a:p>
          <a:p>
            <a:pPr defTabSz="914400"/>
            <a:endParaRPr lang="en-US" sz="3600" b="1" dirty="0">
              <a:solidFill>
                <a:srgbClr val="9CFF63"/>
              </a:solidFill>
              <a:latin typeface="Calibri"/>
            </a:endParaRPr>
          </a:p>
          <a:p>
            <a:pPr defTabSz="914400"/>
            <a:endParaRPr lang="en-US" sz="3600" b="1" dirty="0" smtClean="0">
              <a:solidFill>
                <a:srgbClr val="9CFF63"/>
              </a:solidFill>
              <a:latin typeface="Calibri"/>
            </a:endParaRPr>
          </a:p>
          <a:p>
            <a:pPr defTabSz="914400"/>
            <a:r>
              <a:rPr lang="en-US" sz="3600" b="1" dirty="0" smtClean="0">
                <a:solidFill>
                  <a:srgbClr val="9CFF63"/>
                </a:solidFill>
                <a:latin typeface="Calibri"/>
              </a:rPr>
              <a:t>Guidelines for Ophthalmologists: Ethical Principles and Professional Standards</a:t>
            </a:r>
            <a:endParaRPr lang="en-US" sz="3600" b="1" dirty="0">
              <a:solidFill>
                <a:srgbClr val="9CFF63"/>
              </a:solidFill>
              <a:latin typeface="Calibri"/>
            </a:endParaRPr>
          </a:p>
          <a:p>
            <a:pPr defTabSz="914400"/>
            <a:r>
              <a:rPr lang="en-US" sz="3600" dirty="0"/>
              <a:t>Revised July 9, 2014</a:t>
            </a:r>
            <a:endParaRPr lang="en-US" sz="3600" b="1" dirty="0" smtClean="0">
              <a:solidFill>
                <a:srgbClr val="9CFF63"/>
              </a:solidFill>
              <a:latin typeface="Calibri"/>
            </a:endParaRPr>
          </a:p>
          <a:p>
            <a:pPr defTabSz="914400"/>
            <a:r>
              <a:rPr lang="en-US" sz="3600" dirty="0">
                <a:solidFill>
                  <a:prstClr val="white"/>
                </a:solidFill>
                <a:latin typeface="Calibri"/>
              </a:rPr>
              <a:t>International Council of Ophthalmology (ICO)</a:t>
            </a:r>
            <a:endParaRPr lang="en-US" sz="3600" dirty="0">
              <a:solidFill>
                <a:srgbClr val="9CFF63"/>
              </a:solidFill>
              <a:latin typeface="Calibri"/>
            </a:endParaRPr>
          </a:p>
        </p:txBody>
      </p:sp>
    </p:spTree>
    <p:extLst>
      <p:ext uri="{BB962C8B-B14F-4D97-AF65-F5344CB8AC3E}">
        <p14:creationId xmlns:p14="http://schemas.microsoft.com/office/powerpoint/2010/main" val="81921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9CFF63"/>
                </a:solidFill>
              </a:rPr>
              <a:t/>
            </a:r>
            <a:br>
              <a:rPr lang="en-US" b="1" dirty="0" smtClean="0">
                <a:solidFill>
                  <a:srgbClr val="9CFF63"/>
                </a:solidFill>
              </a:rPr>
            </a:br>
            <a:r>
              <a:rPr lang="en-US" b="1" dirty="0">
                <a:solidFill>
                  <a:srgbClr val="9CFF63"/>
                </a:solidFill>
              </a:rPr>
              <a:t/>
            </a:r>
            <a:br>
              <a:rPr lang="en-US" b="1" dirty="0">
                <a:solidFill>
                  <a:srgbClr val="9CFF63"/>
                </a:solidFill>
              </a:rPr>
            </a:br>
            <a:r>
              <a:rPr lang="en-US" b="1" dirty="0" smtClean="0">
                <a:solidFill>
                  <a:srgbClr val="9CFF63"/>
                </a:solidFill>
              </a:rPr>
              <a:t/>
            </a:r>
            <a:br>
              <a:rPr lang="en-US" b="1" dirty="0" smtClean="0">
                <a:solidFill>
                  <a:srgbClr val="9CFF63"/>
                </a:solidFill>
              </a:rPr>
            </a:br>
            <a:r>
              <a:rPr lang="en-US" b="1" dirty="0" smtClean="0">
                <a:solidFill>
                  <a:srgbClr val="9CFF63"/>
                </a:solidFill>
              </a:rPr>
              <a:t>Guidelines </a:t>
            </a:r>
            <a:r>
              <a:rPr lang="en-US" b="1" dirty="0">
                <a:solidFill>
                  <a:srgbClr val="9CFF63"/>
                </a:solidFill>
              </a:rPr>
              <a:t>for Ophthalmologists: Ethical Principles and Professional Standards</a:t>
            </a:r>
            <a:r>
              <a:rPr lang="en-US" dirty="0">
                <a:solidFill>
                  <a:srgbClr val="9CFF63"/>
                </a:solidFill>
              </a:rPr>
              <a:t/>
            </a:r>
            <a:br>
              <a:rPr lang="en-US" dirty="0">
                <a:solidFill>
                  <a:srgbClr val="9CFF63"/>
                </a:solidFill>
              </a:rPr>
            </a:br>
            <a:endParaRPr lang="en-US" dirty="0"/>
          </a:p>
        </p:txBody>
      </p:sp>
      <p:sp>
        <p:nvSpPr>
          <p:cNvPr id="4" name="Rectangle 3"/>
          <p:cNvSpPr/>
          <p:nvPr/>
        </p:nvSpPr>
        <p:spPr>
          <a:xfrm>
            <a:off x="457200" y="2881069"/>
            <a:ext cx="8229601" cy="3416320"/>
          </a:xfrm>
          <a:prstGeom prst="rect">
            <a:avLst/>
          </a:prstGeom>
        </p:spPr>
        <p:txBody>
          <a:bodyPr wrap="square">
            <a:spAutoFit/>
          </a:bodyPr>
          <a:lstStyle/>
          <a:p>
            <a:pPr marL="457200" indent="-457200" defTabSz="914400">
              <a:buFontTx/>
              <a:buAutoNum type="arabicPeriod"/>
            </a:pPr>
            <a:r>
              <a:rPr lang="en-US" sz="2400" b="1" dirty="0" smtClean="0">
                <a:solidFill>
                  <a:srgbClr val="D3FF44"/>
                </a:solidFill>
                <a:latin typeface="Calibri"/>
              </a:rPr>
              <a:t>Patient </a:t>
            </a:r>
            <a:r>
              <a:rPr lang="en-US" sz="2400" b="1" dirty="0">
                <a:solidFill>
                  <a:srgbClr val="D3FF44"/>
                </a:solidFill>
                <a:latin typeface="Calibri"/>
              </a:rPr>
              <a:t>Care Standards </a:t>
            </a:r>
            <a:endParaRPr lang="en-US" sz="2400" b="1" dirty="0" smtClean="0">
              <a:solidFill>
                <a:srgbClr val="D3FF44"/>
              </a:solidFill>
              <a:latin typeface="Calibri"/>
            </a:endParaRPr>
          </a:p>
          <a:p>
            <a:pPr defTabSz="914400"/>
            <a:endParaRPr lang="en-US" sz="2400" b="1" dirty="0" smtClean="0">
              <a:solidFill>
                <a:srgbClr val="D3FF44"/>
              </a:solidFill>
              <a:latin typeface="Calibri"/>
            </a:endParaRPr>
          </a:p>
          <a:p>
            <a:pPr defTabSz="914400"/>
            <a:r>
              <a:rPr lang="en-US" sz="2400" b="1" dirty="0" smtClean="0">
                <a:solidFill>
                  <a:srgbClr val="D3FF44"/>
                </a:solidFill>
                <a:latin typeface="Calibri"/>
              </a:rPr>
              <a:t>2. Professional Practice Standards </a:t>
            </a:r>
          </a:p>
          <a:p>
            <a:pPr defTabSz="914400"/>
            <a:endParaRPr lang="en-US" sz="2400" b="1" dirty="0" smtClean="0">
              <a:solidFill>
                <a:srgbClr val="D3FF44"/>
              </a:solidFill>
              <a:latin typeface="Calibri"/>
            </a:endParaRPr>
          </a:p>
          <a:p>
            <a:pPr defTabSz="914400"/>
            <a:r>
              <a:rPr lang="en-US" sz="2400" b="1" dirty="0" smtClean="0">
                <a:solidFill>
                  <a:srgbClr val="D3FF44"/>
                </a:solidFill>
                <a:latin typeface="Calibri"/>
              </a:rPr>
              <a:t>3</a:t>
            </a:r>
            <a:r>
              <a:rPr lang="en-US" sz="2400" b="1" dirty="0">
                <a:solidFill>
                  <a:srgbClr val="D3FF44"/>
                </a:solidFill>
                <a:latin typeface="Calibri"/>
              </a:rPr>
              <a:t>. </a:t>
            </a:r>
            <a:r>
              <a:rPr lang="en-US" sz="2400" b="1" dirty="0" smtClean="0">
                <a:solidFill>
                  <a:srgbClr val="D3FF44"/>
                </a:solidFill>
                <a:latin typeface="Calibri"/>
              </a:rPr>
              <a:t>Professional Community Standards</a:t>
            </a:r>
            <a:endParaRPr lang="en-US" sz="2400" b="1" dirty="0">
              <a:solidFill>
                <a:srgbClr val="D3FF44"/>
              </a:solidFill>
              <a:latin typeface="Calibri"/>
            </a:endParaRPr>
          </a:p>
          <a:p>
            <a:pPr defTabSz="914400"/>
            <a:endParaRPr lang="en-US" sz="2400" b="1" dirty="0" smtClean="0">
              <a:solidFill>
                <a:srgbClr val="D3FF44"/>
              </a:solidFill>
              <a:latin typeface="Calibri"/>
            </a:endParaRPr>
          </a:p>
          <a:p>
            <a:pPr defTabSz="914400"/>
            <a:r>
              <a:rPr lang="en-US" sz="2400" b="1" dirty="0" smtClean="0">
                <a:solidFill>
                  <a:srgbClr val="D3FF44"/>
                </a:solidFill>
                <a:latin typeface="Calibri"/>
              </a:rPr>
              <a:t>4</a:t>
            </a:r>
            <a:r>
              <a:rPr lang="en-US" sz="2400" b="1" dirty="0">
                <a:solidFill>
                  <a:srgbClr val="D3FF44"/>
                </a:solidFill>
                <a:latin typeface="Calibri"/>
              </a:rPr>
              <a:t>. </a:t>
            </a:r>
            <a:r>
              <a:rPr lang="en-US" sz="2400" b="1" dirty="0" smtClean="0">
                <a:solidFill>
                  <a:srgbClr val="D3FF44"/>
                </a:solidFill>
                <a:latin typeface="Calibri"/>
              </a:rPr>
              <a:t>Standards for Working with Other Health Care Professionals </a:t>
            </a:r>
          </a:p>
          <a:p>
            <a:pPr defTabSz="914400"/>
            <a:endParaRPr lang="en-US" sz="2400" b="1" dirty="0" smtClean="0">
              <a:solidFill>
                <a:srgbClr val="D3FF44"/>
              </a:solidFill>
              <a:latin typeface="Calibri"/>
            </a:endParaRPr>
          </a:p>
          <a:p>
            <a:pPr defTabSz="914400"/>
            <a:r>
              <a:rPr lang="en-US" sz="2400" b="1" dirty="0" smtClean="0">
                <a:solidFill>
                  <a:srgbClr val="D3FF44"/>
                </a:solidFill>
                <a:latin typeface="Calibri"/>
              </a:rPr>
              <a:t>5</a:t>
            </a:r>
            <a:r>
              <a:rPr lang="en-US" sz="2400" b="1" dirty="0">
                <a:solidFill>
                  <a:srgbClr val="D3FF44"/>
                </a:solidFill>
                <a:latin typeface="Calibri"/>
              </a:rPr>
              <a:t>. </a:t>
            </a:r>
            <a:r>
              <a:rPr lang="en-US" sz="2400" b="1" dirty="0" smtClean="0">
                <a:solidFill>
                  <a:srgbClr val="D3FF44"/>
                </a:solidFill>
                <a:latin typeface="Calibri"/>
              </a:rPr>
              <a:t>Research Standards</a:t>
            </a:r>
            <a:endParaRPr lang="en-US" sz="2400" dirty="0">
              <a:solidFill>
                <a:srgbClr val="D3FF44"/>
              </a:solidFill>
              <a:latin typeface="Calibri"/>
            </a:endParaRPr>
          </a:p>
        </p:txBody>
      </p:sp>
    </p:spTree>
    <p:extLst>
      <p:ext uri="{BB962C8B-B14F-4D97-AF65-F5344CB8AC3E}">
        <p14:creationId xmlns:p14="http://schemas.microsoft.com/office/powerpoint/2010/main" val="1632218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TotalTime>
  <Words>2370</Words>
  <Application>Microsoft Office PowerPoint</Application>
  <PresentationFormat>On-screen Show (4:3)</PresentationFormat>
  <Paragraphs>292</Paragraphs>
  <Slides>51</Slides>
  <Notes>4</Notes>
  <HiddenSlides>1</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Office Theme</vt:lpstr>
      <vt:lpstr> Black </vt:lpstr>
      <vt:lpstr>PowerPoint Presentation</vt:lpstr>
      <vt:lpstr>PowerPoint Presentation</vt:lpstr>
      <vt:lpstr>اخلاق پزشکی؟!!!</vt:lpstr>
      <vt:lpstr>PowerPoint Presentation</vt:lpstr>
      <vt:lpstr>PowerPoint Presentation</vt:lpstr>
      <vt:lpstr>Code of Ethics of the American Academy of Ophthalmology Pertinent Principles and Rules of the Code of Ethics related to Patient Care-April 2014</vt:lpstr>
      <vt:lpstr>Code of Ethics of the American Academy of Ophthalmology Pertinent Principles and Rules of the Code of Ethics related to Patient Care-April 2014</vt:lpstr>
      <vt:lpstr>PowerPoint Presentation</vt:lpstr>
      <vt:lpstr>   Guidelines for Ophthalmologists: Ethical Principles and Professional Standards </vt:lpstr>
      <vt:lpstr>   Guidelines for Ophthalmologists: Ethical Principles and Professional Standards </vt:lpstr>
      <vt:lpstr> Patient Care Standards</vt:lpstr>
      <vt:lpstr>Professional Practice Standards</vt:lpstr>
      <vt:lpstr>Professional Practice Standards</vt:lpstr>
      <vt:lpstr>Professional Practice Standards</vt:lpstr>
      <vt:lpstr>Professional Practice Standards</vt:lpstr>
      <vt:lpstr>Professional Practice Standards</vt:lpstr>
      <vt:lpstr>Professional Community Standards</vt:lpstr>
      <vt:lpstr>Standards for Working with Other Health Care Professionals </vt:lpstr>
      <vt:lpstr>Research Standards</vt:lpstr>
      <vt:lpstr>Social Standards</vt:lpstr>
      <vt:lpstr>Commercial Standards</vt:lpstr>
      <vt:lpstr>Teaching and Mentorship Standards</vt:lpstr>
      <vt:lpstr>Standards Governing the Relationship to the Medical Industry</vt:lpstr>
      <vt:lpstr>PowerPoint Presentation</vt:lpstr>
      <vt:lpstr>Standards Governing the Relationship to the Medical Industry</vt:lpstr>
      <vt:lpstr>Standards Governing the Relationship to the Medical Industry</vt:lpstr>
      <vt:lpstr>Standards Governing the Relationship to the Medical Industry</vt:lpstr>
      <vt:lpstr>PowerPoint Presentation</vt:lpstr>
      <vt:lpstr>Case History</vt:lpstr>
      <vt:lpstr>Case History</vt:lpstr>
      <vt:lpstr>Case History</vt:lpstr>
      <vt:lpstr>Case History</vt:lpstr>
      <vt:lpstr>Rule 1. Competence</vt:lpstr>
      <vt:lpstr>Rule 2. Informed Consent</vt:lpstr>
      <vt:lpstr>Rule 3. Research &amp; Innovation</vt:lpstr>
      <vt:lpstr>Rule 6. Pretreatment Assessment</vt:lpstr>
      <vt:lpstr>Rule 8. Postoperative Care</vt:lpstr>
      <vt:lpstr>Rule 10. Procedures &amp; Materials</vt:lpstr>
      <vt:lpstr>Rule 11. Commercial Relationshps</vt:lpstr>
      <vt:lpstr>Rule 15. Conflict of Interest</vt:lpstr>
      <vt:lpstr>Rule 17. Confidentiality</vt:lpstr>
      <vt:lpstr>What Do You Think?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arezoo shamsian</dc:creator>
  <cp:lastModifiedBy>s_amini</cp:lastModifiedBy>
  <cp:revision>14</cp:revision>
  <dcterms:created xsi:type="dcterms:W3CDTF">2016-04-19T22:05:43Z</dcterms:created>
  <dcterms:modified xsi:type="dcterms:W3CDTF">2016-05-09T06:14:33Z</dcterms:modified>
</cp:coreProperties>
</file>