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73" r:id="rId6"/>
    <p:sldId id="272" r:id="rId7"/>
    <p:sldId id="274" r:id="rId8"/>
    <p:sldId id="260" r:id="rId9"/>
    <p:sldId id="261" r:id="rId10"/>
    <p:sldId id="264" r:id="rId11"/>
    <p:sldId id="262" r:id="rId12"/>
    <p:sldId id="263" r:id="rId13"/>
    <p:sldId id="275" r:id="rId14"/>
    <p:sldId id="276" r:id="rId15"/>
    <p:sldId id="265" r:id="rId16"/>
    <p:sldId id="266" r:id="rId17"/>
    <p:sldId id="268" r:id="rId18"/>
    <p:sldId id="277" r:id="rId19"/>
    <p:sldId id="269" r:id="rId20"/>
    <p:sldId id="270" r:id="rId21"/>
    <p:sldId id="271"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4F9FCCF-5C42-4CD0-AFB7-44117B786B4B}" type="datetimeFigureOut">
              <a:rPr lang="en-US" smtClean="0"/>
              <a:pPr/>
              <a:t>5/8/2016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7BD79D6A-2F5F-45C3-BF2E-100D29979B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F9FCCF-5C42-4CD0-AFB7-44117B786B4B}" type="datetimeFigureOut">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79D6A-2F5F-45C3-BF2E-100D29979B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F9FCCF-5C42-4CD0-AFB7-44117B786B4B}" type="datetimeFigureOut">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79D6A-2F5F-45C3-BF2E-100D29979B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4F9FCCF-5C42-4CD0-AFB7-44117B786B4B}" type="datetimeFigureOut">
              <a:rPr lang="en-US" smtClean="0"/>
              <a:pPr/>
              <a:t>5/8/2016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7BD79D6A-2F5F-45C3-BF2E-100D29979B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4F9FCCF-5C42-4CD0-AFB7-44117B786B4B}" type="datetimeFigureOut">
              <a:rPr lang="en-US" smtClean="0"/>
              <a:pPr/>
              <a:t>5/8/2016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7BD79D6A-2F5F-45C3-BF2E-100D29979B52}"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4F9FCCF-5C42-4CD0-AFB7-44117B786B4B}" type="datetimeFigureOut">
              <a:rPr lang="en-US" smtClean="0"/>
              <a:pPr/>
              <a:t>5/8/2016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BD79D6A-2F5F-45C3-BF2E-100D29979B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4F9FCCF-5C42-4CD0-AFB7-44117B786B4B}" type="datetimeFigureOut">
              <a:rPr lang="en-US" smtClean="0"/>
              <a:pPr/>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7BD79D6A-2F5F-45C3-BF2E-100D29979B52}"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4F9FCCF-5C42-4CD0-AFB7-44117B786B4B}" type="datetimeFigureOut">
              <a:rPr lang="en-US" smtClean="0"/>
              <a:pPr/>
              <a:t>5/8/2016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79D6A-2F5F-45C3-BF2E-100D29979B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F9FCCF-5C42-4CD0-AFB7-44117B786B4B}" type="datetimeFigureOut">
              <a:rPr lang="en-US" smtClean="0"/>
              <a:pPr/>
              <a:t>5/8/2016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79D6A-2F5F-45C3-BF2E-100D29979B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4F9FCCF-5C42-4CD0-AFB7-44117B786B4B}" type="datetimeFigureOut">
              <a:rPr lang="en-US" smtClean="0"/>
              <a:pPr/>
              <a:t>5/8/2016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79D6A-2F5F-45C3-BF2E-100D29979B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4F9FCCF-5C42-4CD0-AFB7-44117B786B4B}" type="datetimeFigureOut">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BD79D6A-2F5F-45C3-BF2E-100D29979B52}"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4F9FCCF-5C42-4CD0-AFB7-44117B786B4B}" type="datetimeFigureOut">
              <a:rPr lang="en-US" smtClean="0"/>
              <a:pPr/>
              <a:t>5/8/2016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BD79D6A-2F5F-45C3-BF2E-100D29979B52}"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cbi.nlm.nih.gov/pubmed/?term=Stanca%20HT%5bAuthor%5d&amp;cauthor=true&amp;cauthor_uid=25536813" TargetMode="External"/><Relationship Id="rId2" Type="http://schemas.openxmlformats.org/officeDocument/2006/relationships/hyperlink" Target="http://www.ncbi.nlm.nih.gov/pubmed/25536813" TargetMode="External"/><Relationship Id="rId1" Type="http://schemas.openxmlformats.org/officeDocument/2006/relationships/slideLayout" Target="../slideLayouts/slideLayout2.xml"/><Relationship Id="rId5" Type="http://schemas.openxmlformats.org/officeDocument/2006/relationships/hyperlink" Target="http://www.ncbi.nlm.nih.gov/pubmed/?term=Munteanu%20M%5bAuthor%5d&amp;cauthor=true&amp;cauthor_uid=25536813" TargetMode="External"/><Relationship Id="rId4" Type="http://schemas.openxmlformats.org/officeDocument/2006/relationships/hyperlink" Target="http://www.ncbi.nlm.nih.gov/pubmed/?term=Petrovi%C4%87%20Z%5bAuthor%5d&amp;cauthor=true&amp;cauthor_uid=25536813"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ncbi.nlm.nih.gov/pubmed/19024664" TargetMode="External"/><Relationship Id="rId3" Type="http://schemas.openxmlformats.org/officeDocument/2006/relationships/hyperlink" Target="http://www.ncbi.nlm.nih.gov/pubmed/?term=Weiss%20JN%5bAuthor%5d&amp;cauthor=true&amp;cauthor_uid=20568546" TargetMode="External"/><Relationship Id="rId7" Type="http://schemas.openxmlformats.org/officeDocument/2006/relationships/hyperlink" Target="http://www.ncbi.nlm.nih.gov/pubmed/?term=Eldem%20B%5bAuthor%5d&amp;cauthor=true&amp;cauthor_uid=25722905" TargetMode="External"/><Relationship Id="rId2" Type="http://schemas.openxmlformats.org/officeDocument/2006/relationships/hyperlink" Target="http://www.ncbi.nlm.nih.gov/pubmed/20568546" TargetMode="External"/><Relationship Id="rId1" Type="http://schemas.openxmlformats.org/officeDocument/2006/relationships/slideLayout" Target="../slideLayouts/slideLayout2.xml"/><Relationship Id="rId6" Type="http://schemas.openxmlformats.org/officeDocument/2006/relationships/hyperlink" Target="http://www.ncbi.nlm.nih.gov/pubmed/?term=Kadayifcilar%20S%5bAuthor%5d&amp;cauthor=true&amp;cauthor_uid=25722905" TargetMode="External"/><Relationship Id="rId11" Type="http://schemas.openxmlformats.org/officeDocument/2006/relationships/hyperlink" Target="http://www.ncbi.nlm.nih.gov/pubmed/?term=Murphy-Lavoie%20H%5bAuthor%5d&amp;cauthor=true&amp;cauthor_uid=19024664" TargetMode="External"/><Relationship Id="rId5" Type="http://schemas.openxmlformats.org/officeDocument/2006/relationships/hyperlink" Target="http://www.ncbi.nlm.nih.gov/pubmed/?term=Celebi%20AR%5bAuthor%5d&amp;cauthor=true&amp;cauthor_uid=25722905" TargetMode="External"/><Relationship Id="rId10" Type="http://schemas.openxmlformats.org/officeDocument/2006/relationships/hyperlink" Target="http://www.ncbi.nlm.nih.gov/pubmed/?term=Hagan%20C%5bAuthor%5d&amp;cauthor=true&amp;cauthor_uid=19024664" TargetMode="External"/><Relationship Id="rId4" Type="http://schemas.openxmlformats.org/officeDocument/2006/relationships/hyperlink" Target="http://www.ncbi.nlm.nih.gov/pubmed/25722905" TargetMode="External"/><Relationship Id="rId9" Type="http://schemas.openxmlformats.org/officeDocument/2006/relationships/hyperlink" Target="http://www.ncbi.nlm.nih.gov/pubmed/?term=Butler%20FK%20Jr%5bAuthor%5d&amp;cauthor=true&amp;cauthor_uid=1902466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458200" cy="1222375"/>
          </a:xfrm>
        </p:spPr>
        <p:txBody>
          <a:bodyPr/>
          <a:lstStyle/>
          <a:p>
            <a:pPr algn="ctr"/>
            <a:r>
              <a:rPr lang="en-US" i="1" dirty="0" smtClean="0"/>
              <a:t>Branch retinal artery occlusion</a:t>
            </a:r>
            <a:br>
              <a:rPr lang="en-US" i="1" dirty="0" smtClean="0"/>
            </a:br>
            <a:r>
              <a:rPr lang="en-US" i="1" dirty="0" smtClean="0"/>
              <a:t>(</a:t>
            </a:r>
            <a:r>
              <a:rPr lang="en-US" i="1" dirty="0" err="1" smtClean="0"/>
              <a:t>brao</a:t>
            </a:r>
            <a:r>
              <a:rPr lang="en-US" i="1" dirty="0" smtClean="0"/>
              <a:t> )</a:t>
            </a:r>
            <a:endParaRPr lang="en-US" i="1" dirty="0"/>
          </a:p>
        </p:txBody>
      </p:sp>
      <p:sp>
        <p:nvSpPr>
          <p:cNvPr id="3" name="Subtitle 2"/>
          <p:cNvSpPr>
            <a:spLocks noGrp="1"/>
          </p:cNvSpPr>
          <p:nvPr>
            <p:ph type="subTitle" idx="1"/>
          </p:nvPr>
        </p:nvSpPr>
        <p:spPr>
          <a:xfrm>
            <a:off x="381000" y="3657600"/>
            <a:ext cx="8458200" cy="1143000"/>
          </a:xfrm>
        </p:spPr>
        <p:txBody>
          <a:bodyPr>
            <a:normAutofit fontScale="85000" lnSpcReduction="20000"/>
          </a:bodyPr>
          <a:lstStyle/>
          <a:p>
            <a:pPr algn="ctr"/>
            <a:r>
              <a:rPr lang="en-US" sz="3400" b="1" i="1" dirty="0" smtClean="0"/>
              <a:t>Dr. </a:t>
            </a:r>
            <a:r>
              <a:rPr lang="en-US" sz="3400" b="1" i="1" dirty="0" err="1" smtClean="0"/>
              <a:t>Ramezani</a:t>
            </a:r>
            <a:endParaRPr lang="en-US" sz="3400" b="1" i="1" dirty="0" smtClean="0"/>
          </a:p>
          <a:p>
            <a:pPr algn="ctr"/>
            <a:r>
              <a:rPr lang="en-US" b="1" i="1" dirty="0" smtClean="0"/>
              <a:t>Assistant Professor of Ophthalmology</a:t>
            </a:r>
          </a:p>
          <a:p>
            <a:pPr algn="ctr"/>
            <a:r>
              <a:rPr lang="en-US" b="1" i="1" dirty="0" smtClean="0"/>
              <a:t>Kermanshah University of Medical Science</a:t>
            </a:r>
            <a:endParaRPr lang="en-US"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Ocular manifestations</a:t>
            </a:r>
            <a:endParaRPr lang="en-US" dirty="0"/>
          </a:p>
        </p:txBody>
      </p:sp>
      <p:sp>
        <p:nvSpPr>
          <p:cNvPr id="3" name="Content Placeholder 2"/>
          <p:cNvSpPr>
            <a:spLocks noGrp="1"/>
          </p:cNvSpPr>
          <p:nvPr>
            <p:ph sz="half" idx="1"/>
          </p:nvPr>
        </p:nvSpPr>
        <p:spPr>
          <a:xfrm>
            <a:off x="304800" y="1600200"/>
            <a:ext cx="8610600" cy="1600200"/>
          </a:xfrm>
        </p:spPr>
        <p:txBody>
          <a:bodyPr>
            <a:normAutofit fontScale="92500" lnSpcReduction="10000"/>
          </a:bodyPr>
          <a:lstStyle/>
          <a:p>
            <a:pPr>
              <a:buNone/>
            </a:pPr>
            <a:r>
              <a:rPr lang="en-US" i="1" dirty="0" smtClean="0"/>
              <a:t>In the chronic phase, when the retinal whitening has diminished, a loss of NFL in the affected area may be apparent.</a:t>
            </a:r>
          </a:p>
          <a:p>
            <a:pPr>
              <a:buNone/>
            </a:pPr>
            <a:r>
              <a:rPr lang="en-US" i="1" dirty="0" smtClean="0"/>
              <a:t>In most instances, the affected retina appears normal.</a:t>
            </a:r>
          </a:p>
        </p:txBody>
      </p:sp>
      <p:sp>
        <p:nvSpPr>
          <p:cNvPr id="4" name="Content Placeholder 3"/>
          <p:cNvSpPr>
            <a:spLocks noGrp="1"/>
          </p:cNvSpPr>
          <p:nvPr>
            <p:ph sz="half" idx="2"/>
          </p:nvPr>
        </p:nvSpPr>
        <p:spPr>
          <a:xfrm>
            <a:off x="457200" y="3657600"/>
            <a:ext cx="4343400" cy="2743200"/>
          </a:xfrm>
        </p:spPr>
        <p:txBody>
          <a:bodyPr>
            <a:normAutofit fontScale="92500" lnSpcReduction="10000"/>
          </a:bodyPr>
          <a:lstStyle/>
          <a:p>
            <a:pPr>
              <a:buNone/>
            </a:pPr>
            <a:r>
              <a:rPr lang="en-US" i="1" dirty="0" smtClean="0"/>
              <a:t>At the site of obstruction, localized sheathing of the </a:t>
            </a:r>
            <a:r>
              <a:rPr lang="en-US" i="1" dirty="0" err="1" smtClean="0"/>
              <a:t>arteriol</a:t>
            </a:r>
            <a:r>
              <a:rPr lang="en-US" i="1" dirty="0" smtClean="0"/>
              <a:t> is common.</a:t>
            </a:r>
          </a:p>
          <a:p>
            <a:pPr>
              <a:buNone/>
            </a:pPr>
            <a:r>
              <a:rPr lang="en-US" i="1" dirty="0" smtClean="0"/>
              <a:t>Arteriolar collaterals on the optic disc or at the site of obstruction may develop.</a:t>
            </a:r>
          </a:p>
          <a:p>
            <a:pPr>
              <a:buNone/>
            </a:pPr>
            <a:endParaRPr lang="en-US" dirty="0"/>
          </a:p>
        </p:txBody>
      </p:sp>
      <p:pic>
        <p:nvPicPr>
          <p:cNvPr id="5" name="Picture 2"/>
          <p:cNvPicPr>
            <a:picLocks noChangeAspect="1" noChangeArrowheads="1"/>
          </p:cNvPicPr>
          <p:nvPr/>
        </p:nvPicPr>
        <p:blipFill>
          <a:blip r:embed="rId2"/>
          <a:srcRect/>
          <a:stretch>
            <a:fillRect/>
          </a:stretch>
        </p:blipFill>
        <p:spPr bwMode="auto">
          <a:xfrm>
            <a:off x="5176092" y="3505200"/>
            <a:ext cx="3129708" cy="29187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err="1" smtClean="0"/>
              <a:t>Susac</a:t>
            </a:r>
            <a:r>
              <a:rPr lang="en-US" i="1" dirty="0" smtClean="0"/>
              <a:t>’ s syndrome</a:t>
            </a:r>
            <a:endParaRPr lang="en-US" i="1" dirty="0"/>
          </a:p>
        </p:txBody>
      </p:sp>
      <p:sp>
        <p:nvSpPr>
          <p:cNvPr id="3" name="Content Placeholder 2"/>
          <p:cNvSpPr>
            <a:spLocks noGrp="1"/>
          </p:cNvSpPr>
          <p:nvPr>
            <p:ph sz="half" idx="1"/>
          </p:nvPr>
        </p:nvSpPr>
        <p:spPr>
          <a:xfrm>
            <a:off x="304800" y="1600200"/>
            <a:ext cx="8458200" cy="2362200"/>
          </a:xfrm>
        </p:spPr>
        <p:txBody>
          <a:bodyPr>
            <a:noAutofit/>
          </a:bodyPr>
          <a:lstStyle/>
          <a:p>
            <a:pPr>
              <a:buNone/>
            </a:pPr>
            <a:r>
              <a:rPr lang="en-US" sz="2400" i="1" dirty="0" err="1" smtClean="0"/>
              <a:t>Susac's</a:t>
            </a:r>
            <a:r>
              <a:rPr lang="en-US" sz="2400" i="1" dirty="0" smtClean="0"/>
              <a:t> syndrome is a rare disease that is </a:t>
            </a:r>
            <a:r>
              <a:rPr lang="en-US" sz="2400" i="1" dirty="0" err="1" smtClean="0"/>
              <a:t>characterised</a:t>
            </a:r>
            <a:r>
              <a:rPr lang="en-US" sz="2400" i="1" dirty="0" smtClean="0"/>
              <a:t> by the clinical triad of encephalopathy, recurrent and bilateral BRAO, and </a:t>
            </a:r>
            <a:r>
              <a:rPr lang="en-US" sz="2400" i="1" dirty="0" err="1" smtClean="0"/>
              <a:t>sensorineural</a:t>
            </a:r>
            <a:r>
              <a:rPr lang="en-US" sz="2400" i="1" dirty="0" smtClean="0"/>
              <a:t> hearing loss.</a:t>
            </a:r>
          </a:p>
          <a:p>
            <a:pPr>
              <a:buNone/>
            </a:pPr>
            <a:r>
              <a:rPr lang="en-US" sz="2400" i="1" dirty="0" smtClean="0"/>
              <a:t> It was first described as a distinctive syndrome by </a:t>
            </a:r>
            <a:r>
              <a:rPr lang="en-US" sz="2400" i="1" dirty="0" err="1" smtClean="0"/>
              <a:t>Susac</a:t>
            </a:r>
            <a:r>
              <a:rPr lang="en-US" sz="2400" i="1" dirty="0" smtClean="0"/>
              <a:t> in 1979. There have been 304 reported individual patients with </a:t>
            </a:r>
            <a:r>
              <a:rPr lang="en-US" sz="2400" i="1" dirty="0" err="1" smtClean="0"/>
              <a:t>Susac's</a:t>
            </a:r>
            <a:r>
              <a:rPr lang="en-US" sz="2400" i="1" dirty="0" smtClean="0"/>
              <a:t> syndrome.</a:t>
            </a:r>
          </a:p>
          <a:p>
            <a:pPr>
              <a:buNone/>
            </a:pPr>
            <a:r>
              <a:rPr lang="en-US" sz="2400" dirty="0" smtClean="0"/>
              <a:t>.</a:t>
            </a:r>
            <a:endParaRPr lang="en-US" sz="2400" dirty="0"/>
          </a:p>
        </p:txBody>
      </p:sp>
      <p:sp>
        <p:nvSpPr>
          <p:cNvPr id="4" name="Content Placeholder 3"/>
          <p:cNvSpPr>
            <a:spLocks noGrp="1"/>
          </p:cNvSpPr>
          <p:nvPr>
            <p:ph sz="half" idx="2"/>
          </p:nvPr>
        </p:nvSpPr>
        <p:spPr>
          <a:xfrm>
            <a:off x="457200" y="4267200"/>
            <a:ext cx="4343400" cy="2286000"/>
          </a:xfrm>
        </p:spPr>
        <p:txBody>
          <a:bodyPr>
            <a:normAutofit fontScale="85000" lnSpcReduction="20000"/>
          </a:bodyPr>
          <a:lstStyle/>
          <a:p>
            <a:pPr>
              <a:buNone/>
            </a:pPr>
            <a:r>
              <a:rPr lang="en-US" i="1" dirty="0" smtClean="0"/>
              <a:t>    </a:t>
            </a:r>
            <a:r>
              <a:rPr lang="en-US" i="1" dirty="0" err="1" smtClean="0"/>
              <a:t>Etiopathogenesis</a:t>
            </a:r>
            <a:r>
              <a:rPr lang="en-US" i="1" dirty="0" smtClean="0"/>
              <a:t> is not clear, although it is now thought that it  is an immune-mediated </a:t>
            </a:r>
            <a:r>
              <a:rPr lang="en-US" i="1" dirty="0" err="1" smtClean="0"/>
              <a:t>endotheliopathy</a:t>
            </a:r>
            <a:r>
              <a:rPr lang="en-US" i="1" dirty="0" smtClean="0"/>
              <a:t> that affects the microvasculature of the brain, retina, and inner ear</a:t>
            </a:r>
            <a:endParaRPr lang="en-US" dirty="0"/>
          </a:p>
        </p:txBody>
      </p:sp>
      <p:pic>
        <p:nvPicPr>
          <p:cNvPr id="7170" name="Picture 2"/>
          <p:cNvPicPr>
            <a:picLocks noChangeAspect="1" noChangeArrowheads="1"/>
          </p:cNvPicPr>
          <p:nvPr/>
        </p:nvPicPr>
        <p:blipFill>
          <a:blip r:embed="rId2"/>
          <a:srcRect/>
          <a:stretch>
            <a:fillRect/>
          </a:stretch>
        </p:blipFill>
        <p:spPr bwMode="auto">
          <a:xfrm>
            <a:off x="5257800" y="3657600"/>
            <a:ext cx="3048000" cy="292289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Diagnosis and ancillary testing</a:t>
            </a:r>
            <a:endParaRPr lang="en-US" i="1" dirty="0"/>
          </a:p>
        </p:txBody>
      </p:sp>
      <p:sp>
        <p:nvSpPr>
          <p:cNvPr id="3" name="Content Placeholder 2"/>
          <p:cNvSpPr>
            <a:spLocks noGrp="1"/>
          </p:cNvSpPr>
          <p:nvPr>
            <p:ph idx="1"/>
          </p:nvPr>
        </p:nvSpPr>
        <p:spPr>
          <a:xfrm>
            <a:off x="304800" y="1554163"/>
            <a:ext cx="8686800" cy="1798637"/>
          </a:xfrm>
        </p:spPr>
        <p:txBody>
          <a:bodyPr>
            <a:normAutofit fontScale="92500" lnSpcReduction="20000"/>
          </a:bodyPr>
          <a:lstStyle/>
          <a:p>
            <a:pPr>
              <a:buNone/>
            </a:pPr>
            <a:r>
              <a:rPr lang="en-US" sz="2800" i="1" dirty="0" smtClean="0"/>
              <a:t>    Ancillary testing is not usually </a:t>
            </a:r>
            <a:r>
              <a:rPr lang="en-US" sz="2800" i="1" dirty="0" err="1" smtClean="0"/>
              <a:t>ecessary</a:t>
            </a:r>
            <a:r>
              <a:rPr lang="en-US" sz="2800" i="1" dirty="0" smtClean="0"/>
              <a:t> to make.</a:t>
            </a:r>
          </a:p>
          <a:p>
            <a:pPr>
              <a:buNone/>
            </a:pPr>
            <a:r>
              <a:rPr lang="en-US" sz="2800" i="1" dirty="0" smtClean="0"/>
              <a:t>    FA reveals an abrupt diminution in dye at the site of the obstruction and distally. filling in the adjacent retinal veins is slow to absent, and late staining or even leakage from the embolus site may occur.</a:t>
            </a:r>
          </a:p>
        </p:txBody>
      </p:sp>
      <p:pic>
        <p:nvPicPr>
          <p:cNvPr id="8194" name="Picture 2" descr="C:\Users\farshid\Desktop\BRAO\FA.jpg"/>
          <p:cNvPicPr>
            <a:picLocks noChangeAspect="1" noChangeArrowheads="1"/>
          </p:cNvPicPr>
          <p:nvPr/>
        </p:nvPicPr>
        <p:blipFill>
          <a:blip r:embed="rId2"/>
          <a:srcRect/>
          <a:stretch>
            <a:fillRect/>
          </a:stretch>
        </p:blipFill>
        <p:spPr bwMode="auto">
          <a:xfrm>
            <a:off x="2819400" y="3581400"/>
            <a:ext cx="3241964" cy="2743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Optical coherence tomography</a:t>
            </a:r>
            <a:endParaRPr lang="en-US" sz="3200" dirty="0"/>
          </a:p>
        </p:txBody>
      </p:sp>
      <p:sp>
        <p:nvSpPr>
          <p:cNvPr id="3" name="Content Placeholder 2"/>
          <p:cNvSpPr>
            <a:spLocks noGrp="1"/>
          </p:cNvSpPr>
          <p:nvPr>
            <p:ph idx="1"/>
          </p:nvPr>
        </p:nvSpPr>
        <p:spPr>
          <a:xfrm>
            <a:off x="304800" y="2286000"/>
            <a:ext cx="3276600" cy="4114800"/>
          </a:xfrm>
        </p:spPr>
        <p:txBody>
          <a:bodyPr>
            <a:normAutofit/>
          </a:bodyPr>
          <a:lstStyle/>
          <a:p>
            <a:pPr>
              <a:buNone/>
            </a:pPr>
            <a:r>
              <a:rPr lang="en-US" i="1" dirty="0" smtClean="0"/>
              <a:t>    </a:t>
            </a:r>
            <a:r>
              <a:rPr lang="en-US" sz="2000" i="1" dirty="0" smtClean="0"/>
              <a:t>OCT initially reveals thickening of the inner retina in the territory of the obstructed artery. Over time, the corresponding inner retina will be severely thinned</a:t>
            </a:r>
            <a:r>
              <a:rPr lang="en-US" i="1" dirty="0" smtClean="0"/>
              <a:t>. </a:t>
            </a:r>
          </a:p>
          <a:p>
            <a:endParaRPr lang="en-US" dirty="0"/>
          </a:p>
        </p:txBody>
      </p:sp>
      <p:pic>
        <p:nvPicPr>
          <p:cNvPr id="9218" name="Picture 2" descr="C:\Users\farshid\Desktop\BRAO\OCT 2.jpg"/>
          <p:cNvPicPr>
            <a:picLocks noChangeAspect="1" noChangeArrowheads="1"/>
          </p:cNvPicPr>
          <p:nvPr/>
        </p:nvPicPr>
        <p:blipFill>
          <a:blip r:embed="rId2"/>
          <a:srcRect/>
          <a:stretch>
            <a:fillRect/>
          </a:stretch>
        </p:blipFill>
        <p:spPr bwMode="auto">
          <a:xfrm>
            <a:off x="3886200" y="1828800"/>
            <a:ext cx="4632714" cy="42433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pathology</a:t>
            </a:r>
            <a:endParaRPr lang="en-US" i="1" dirty="0"/>
          </a:p>
        </p:txBody>
      </p:sp>
      <p:sp>
        <p:nvSpPr>
          <p:cNvPr id="3" name="Content Placeholder 2"/>
          <p:cNvSpPr>
            <a:spLocks noGrp="1"/>
          </p:cNvSpPr>
          <p:nvPr>
            <p:ph idx="1"/>
          </p:nvPr>
        </p:nvSpPr>
        <p:spPr>
          <a:xfrm>
            <a:off x="304800" y="1554163"/>
            <a:ext cx="8686800" cy="2408237"/>
          </a:xfrm>
        </p:spPr>
        <p:txBody>
          <a:bodyPr>
            <a:normAutofit fontScale="92500" lnSpcReduction="10000"/>
          </a:bodyPr>
          <a:lstStyle/>
          <a:p>
            <a:pPr>
              <a:buNone/>
            </a:pPr>
            <a:r>
              <a:rPr lang="en-US" sz="2400" i="1" dirty="0" smtClean="0"/>
              <a:t>Early, </a:t>
            </a:r>
            <a:r>
              <a:rPr lang="en-US" sz="2400" i="1" dirty="0" err="1" smtClean="0"/>
              <a:t>coagulative</a:t>
            </a:r>
            <a:r>
              <a:rPr lang="en-US" sz="2400" i="1" dirty="0" smtClean="0"/>
              <a:t> necrosis of the inner layers of the neural retina, which are supplied by the retinal arterioles, is manifested by edema of the neuronal cells during the first few hours after arterial occlusion and becomes maximal within 24 hours.</a:t>
            </a:r>
          </a:p>
          <a:p>
            <a:pPr>
              <a:buNone/>
            </a:pPr>
            <a:endParaRPr lang="en-US" sz="2400" i="1" dirty="0" smtClean="0"/>
          </a:p>
          <a:p>
            <a:pPr>
              <a:buNone/>
            </a:pPr>
            <a:r>
              <a:rPr lang="en-US" sz="2400" i="1" dirty="0" smtClean="0"/>
              <a:t>The intracellular swelling accounts for the gray, retinal opacity seen clinically.</a:t>
            </a:r>
            <a:endParaRPr lang="en-US" sz="2400" i="1" dirty="0"/>
          </a:p>
        </p:txBody>
      </p:sp>
      <p:pic>
        <p:nvPicPr>
          <p:cNvPr id="4" name="Picture 2"/>
          <p:cNvPicPr>
            <a:picLocks noChangeAspect="1" noChangeArrowheads="1"/>
          </p:cNvPicPr>
          <p:nvPr/>
        </p:nvPicPr>
        <p:blipFill>
          <a:blip r:embed="rId2" cstate="print"/>
          <a:srcRect l="8199" t="15625" r="6881" b="6250"/>
          <a:stretch>
            <a:fillRect/>
          </a:stretch>
        </p:blipFill>
        <p:spPr bwMode="auto">
          <a:xfrm>
            <a:off x="304800" y="3886200"/>
            <a:ext cx="8534400" cy="43814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Systemic associations</a:t>
            </a:r>
            <a:endParaRPr lang="en-US" i="1" dirty="0"/>
          </a:p>
        </p:txBody>
      </p:sp>
      <p:sp>
        <p:nvSpPr>
          <p:cNvPr id="3" name="Content Placeholder 2"/>
          <p:cNvSpPr>
            <a:spLocks noGrp="1"/>
          </p:cNvSpPr>
          <p:nvPr>
            <p:ph idx="1"/>
          </p:nvPr>
        </p:nvSpPr>
        <p:spPr/>
        <p:txBody>
          <a:bodyPr>
            <a:normAutofit/>
          </a:bodyPr>
          <a:lstStyle/>
          <a:p>
            <a:pPr>
              <a:buNone/>
            </a:pPr>
            <a:r>
              <a:rPr lang="en-US" sz="2800" i="1" dirty="0" smtClean="0"/>
              <a:t>Systemic evaluation of patients who have BRAO discloses evidence of an embolic source from the carotid arteries or the heart in many cases.</a:t>
            </a:r>
          </a:p>
          <a:p>
            <a:pPr>
              <a:buNone/>
            </a:pPr>
            <a:endParaRPr lang="en-US" sz="2800" i="1" dirty="0" smtClean="0"/>
          </a:p>
          <a:p>
            <a:pPr>
              <a:buNone/>
            </a:pPr>
            <a:r>
              <a:rPr lang="en-US" sz="2800" i="1" dirty="0" smtClean="0"/>
              <a:t>BRAO associated with temporal </a:t>
            </a:r>
            <a:r>
              <a:rPr lang="en-US" sz="2800" i="1" dirty="0" err="1" smtClean="0"/>
              <a:t>arteritis</a:t>
            </a:r>
            <a:r>
              <a:rPr lang="en-US" sz="2800" i="1" dirty="0" smtClean="0"/>
              <a:t> is exceedingly uncommon. It is not usually necessary to obtain an ESR unless other evidence of temporal </a:t>
            </a:r>
            <a:r>
              <a:rPr lang="en-US" sz="2800" i="1" dirty="0" err="1" smtClean="0"/>
              <a:t>arteritis</a:t>
            </a:r>
            <a:r>
              <a:rPr lang="en-US" sz="2800" i="1" dirty="0" smtClean="0"/>
              <a:t> exists.</a:t>
            </a:r>
            <a:endParaRPr lang="en-US" sz="28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treatment</a:t>
            </a:r>
            <a:endParaRPr lang="en-US" i="1" dirty="0"/>
          </a:p>
        </p:txBody>
      </p:sp>
      <p:sp>
        <p:nvSpPr>
          <p:cNvPr id="3" name="Content Placeholder 2"/>
          <p:cNvSpPr>
            <a:spLocks noGrp="1"/>
          </p:cNvSpPr>
          <p:nvPr>
            <p:ph idx="1"/>
          </p:nvPr>
        </p:nvSpPr>
        <p:spPr/>
        <p:txBody>
          <a:bodyPr/>
          <a:lstStyle/>
          <a:p>
            <a:pPr>
              <a:buNone/>
            </a:pPr>
            <a:r>
              <a:rPr lang="en-US" i="1" dirty="0" smtClean="0"/>
              <a:t>Because the visual prognosis is much better for BRAO than for CRAO, invasive therapeutic maneuvers of dubious utility are not typically performed, unless significant </a:t>
            </a:r>
            <a:r>
              <a:rPr lang="en-US" i="1" dirty="0" err="1" smtClean="0"/>
              <a:t>foveal</a:t>
            </a:r>
            <a:r>
              <a:rPr lang="en-US" i="1" dirty="0" smtClean="0"/>
              <a:t> involvement is seen.</a:t>
            </a:r>
          </a:p>
          <a:p>
            <a:pPr>
              <a:buNone/>
            </a:pPr>
            <a:r>
              <a:rPr lang="en-US" i="1" dirty="0" smtClean="0"/>
              <a:t>Rarely, ocular massage or </a:t>
            </a:r>
            <a:r>
              <a:rPr lang="en-US" i="1" dirty="0" err="1" smtClean="0"/>
              <a:t>paracentesis</a:t>
            </a:r>
            <a:r>
              <a:rPr lang="en-US" i="1" dirty="0" smtClean="0"/>
              <a:t> will successfully dislodge an embolus.</a:t>
            </a:r>
            <a:endParaRPr lang="en-US"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treatment</a:t>
            </a:r>
            <a:endParaRPr lang="en-US" i="1" dirty="0"/>
          </a:p>
        </p:txBody>
      </p:sp>
      <p:sp>
        <p:nvSpPr>
          <p:cNvPr id="3" name="Content Placeholder 2"/>
          <p:cNvSpPr>
            <a:spLocks noGrp="1"/>
          </p:cNvSpPr>
          <p:nvPr>
            <p:ph idx="1"/>
          </p:nvPr>
        </p:nvSpPr>
        <p:spPr>
          <a:xfrm>
            <a:off x="304800" y="1554163"/>
            <a:ext cx="8686800" cy="2560637"/>
          </a:xfrm>
        </p:spPr>
        <p:txBody>
          <a:bodyPr>
            <a:normAutofit fontScale="85000" lnSpcReduction="10000"/>
          </a:bodyPr>
          <a:lstStyle/>
          <a:p>
            <a:pPr>
              <a:buNone/>
            </a:pPr>
            <a:r>
              <a:rPr lang="en-US" i="1" dirty="0" smtClean="0"/>
              <a:t>Laser treatment has been employed to disrupt emboli, in some cases with improvement in the vision.</a:t>
            </a:r>
            <a:endParaRPr lang="en-US" dirty="0" smtClean="0"/>
          </a:p>
          <a:p>
            <a:pPr>
              <a:buNone/>
            </a:pPr>
            <a:endParaRPr lang="en-US" dirty="0" smtClean="0"/>
          </a:p>
          <a:p>
            <a:pPr>
              <a:buNone/>
            </a:pPr>
            <a:r>
              <a:rPr lang="en-US" dirty="0" smtClean="0"/>
              <a:t>In all cases, the risks of TYE must be weighed against the possibility of severe and permanent loss of vision secondary to retinal artery occlusions.</a:t>
            </a:r>
            <a:endParaRPr lang="en-US" i="1" dirty="0"/>
          </a:p>
        </p:txBody>
      </p:sp>
      <p:sp>
        <p:nvSpPr>
          <p:cNvPr id="4" name="Rectangle 3"/>
          <p:cNvSpPr/>
          <p:nvPr/>
        </p:nvSpPr>
        <p:spPr>
          <a:xfrm>
            <a:off x="990600" y="4648200"/>
            <a:ext cx="7543800" cy="1200329"/>
          </a:xfrm>
          <a:prstGeom prst="rect">
            <a:avLst/>
          </a:prstGeom>
        </p:spPr>
        <p:txBody>
          <a:bodyPr wrap="square">
            <a:spAutoFit/>
          </a:bodyPr>
          <a:lstStyle/>
          <a:p>
            <a:r>
              <a:rPr lang="en-US" u="sng" dirty="0" err="1" smtClean="0">
                <a:hlinkClick r:id="rId2" tooltip="Vojnosanitetski pregled."/>
              </a:rPr>
              <a:t>Vojnosanit</a:t>
            </a:r>
            <a:r>
              <a:rPr lang="en-US" u="sng" dirty="0" smtClean="0">
                <a:hlinkClick r:id="rId2" tooltip="Vojnosanitetski pregled."/>
              </a:rPr>
              <a:t> Pregl.</a:t>
            </a:r>
            <a:r>
              <a:rPr lang="en-US" dirty="0" smtClean="0"/>
              <a:t> 2014 Nov;71(11):1072-7.</a:t>
            </a:r>
          </a:p>
          <a:p>
            <a:r>
              <a:rPr lang="en-US" b="1" dirty="0" err="1" smtClean="0"/>
              <a:t>Transluminal</a:t>
            </a:r>
            <a:r>
              <a:rPr lang="en-US" b="1" dirty="0" smtClean="0"/>
              <a:t> </a:t>
            </a:r>
            <a:r>
              <a:rPr lang="en-US" b="1" dirty="0" err="1" smtClean="0"/>
              <a:t>Nd:YAG</a:t>
            </a:r>
            <a:r>
              <a:rPr lang="en-US" b="1" dirty="0" smtClean="0"/>
              <a:t> laser </a:t>
            </a:r>
            <a:r>
              <a:rPr lang="en-US" b="1" dirty="0" err="1" smtClean="0"/>
              <a:t>embolysis</a:t>
            </a:r>
            <a:r>
              <a:rPr lang="en-US" b="1" dirty="0" smtClean="0"/>
              <a:t>--a reasonable method to </a:t>
            </a:r>
            <a:r>
              <a:rPr lang="en-US" b="1" dirty="0" err="1" smtClean="0"/>
              <a:t>reperfuse</a:t>
            </a:r>
            <a:r>
              <a:rPr lang="en-US" b="1" dirty="0" smtClean="0"/>
              <a:t> occluded branch retinal arteries.</a:t>
            </a:r>
          </a:p>
          <a:p>
            <a:r>
              <a:rPr lang="en-US" u="sng" dirty="0" err="1" smtClean="0">
                <a:hlinkClick r:id="rId3"/>
              </a:rPr>
              <a:t>Stanca</a:t>
            </a:r>
            <a:r>
              <a:rPr lang="en-US" u="sng" dirty="0" smtClean="0">
                <a:hlinkClick r:id="rId3"/>
              </a:rPr>
              <a:t> HT</a:t>
            </a:r>
            <a:r>
              <a:rPr lang="en-US" dirty="0" smtClean="0"/>
              <a:t>, </a:t>
            </a:r>
            <a:r>
              <a:rPr lang="en-US" u="sng" dirty="0" err="1" smtClean="0">
                <a:hlinkClick r:id="rId4"/>
              </a:rPr>
              <a:t>Petrović</a:t>
            </a:r>
            <a:r>
              <a:rPr lang="en-US" u="sng" dirty="0" smtClean="0">
                <a:hlinkClick r:id="rId4"/>
              </a:rPr>
              <a:t> Z</a:t>
            </a:r>
            <a:r>
              <a:rPr lang="en-US" dirty="0" smtClean="0"/>
              <a:t>, </a:t>
            </a:r>
            <a:r>
              <a:rPr lang="en-US" u="sng" dirty="0" err="1" smtClean="0">
                <a:hlinkClick r:id="rId5"/>
              </a:rPr>
              <a:t>Munteanu</a:t>
            </a:r>
            <a:r>
              <a:rPr lang="en-US" u="sng" dirty="0" smtClean="0">
                <a:hlinkClick r:id="rId5"/>
              </a:rPr>
              <a:t> 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p:cNvPicPr>
            <a:picLocks noGrp="1" noChangeAspect="1" noChangeArrowheads="1"/>
          </p:cNvPicPr>
          <p:nvPr>
            <p:ph idx="1"/>
          </p:nvPr>
        </p:nvPicPr>
        <p:blipFill>
          <a:blip r:embed="rId2"/>
          <a:srcRect/>
          <a:stretch>
            <a:fillRect/>
          </a:stretch>
        </p:blipFill>
        <p:spPr bwMode="auto">
          <a:xfrm>
            <a:off x="457200" y="1666932"/>
            <a:ext cx="8335693" cy="4276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treatment</a:t>
            </a:r>
            <a:endParaRPr lang="en-US" i="1" dirty="0"/>
          </a:p>
        </p:txBody>
      </p:sp>
      <p:sp>
        <p:nvSpPr>
          <p:cNvPr id="3" name="Content Placeholder 2"/>
          <p:cNvSpPr>
            <a:spLocks noGrp="1"/>
          </p:cNvSpPr>
          <p:nvPr>
            <p:ph idx="1"/>
          </p:nvPr>
        </p:nvSpPr>
        <p:spPr>
          <a:xfrm>
            <a:off x="457200" y="1371600"/>
            <a:ext cx="8686800" cy="1189038"/>
          </a:xfrm>
        </p:spPr>
        <p:txBody>
          <a:bodyPr/>
          <a:lstStyle/>
          <a:p>
            <a:pPr>
              <a:buNone/>
            </a:pPr>
            <a:r>
              <a:rPr lang="en-US" i="1" dirty="0" smtClean="0"/>
              <a:t>Hyperbaric oxygen therapy may improve the visual loss associated with BRAO.</a:t>
            </a:r>
            <a:endParaRPr lang="en-US" i="1" dirty="0"/>
          </a:p>
        </p:txBody>
      </p:sp>
      <p:sp>
        <p:nvSpPr>
          <p:cNvPr id="4" name="Rectangle 3"/>
          <p:cNvSpPr/>
          <p:nvPr/>
        </p:nvSpPr>
        <p:spPr>
          <a:xfrm>
            <a:off x="838200" y="5410200"/>
            <a:ext cx="7315200" cy="1200329"/>
          </a:xfrm>
          <a:prstGeom prst="rect">
            <a:avLst/>
          </a:prstGeom>
        </p:spPr>
        <p:txBody>
          <a:bodyPr wrap="square">
            <a:spAutoFit/>
          </a:bodyPr>
          <a:lstStyle/>
          <a:p>
            <a:pPr algn="ctr"/>
            <a:r>
              <a:rPr lang="en-US" sz="2400" u="sng" dirty="0" smtClean="0">
                <a:hlinkClick r:id="rId2" tooltip="Undersea &amp; hyperbaric medicine : journal of the Undersea and Hyperbaric Medical Society, Inc."/>
              </a:rPr>
              <a:t>Undersea </a:t>
            </a:r>
            <a:r>
              <a:rPr lang="en-US" sz="2400" u="sng" dirty="0" err="1" smtClean="0">
                <a:hlinkClick r:id="rId2" tooltip="Undersea &amp; hyperbaric medicine : journal of the Undersea and Hyperbaric Medical Society, Inc."/>
              </a:rPr>
              <a:t>Hyperb</a:t>
            </a:r>
            <a:r>
              <a:rPr lang="en-US" sz="2400" u="sng" dirty="0" smtClean="0">
                <a:hlinkClick r:id="rId2" tooltip="Undersea &amp; hyperbaric medicine : journal of the Undersea and Hyperbaric Medical Society, Inc."/>
              </a:rPr>
              <a:t> Med.</a:t>
            </a:r>
            <a:r>
              <a:rPr lang="en-US" sz="2400" dirty="0" smtClean="0"/>
              <a:t> 2010 May-Jun;37(3):167-72.</a:t>
            </a:r>
          </a:p>
          <a:p>
            <a:pPr algn="ctr"/>
            <a:r>
              <a:rPr lang="en-US" sz="2400" b="1" dirty="0" smtClean="0"/>
              <a:t>Hyperbaric oxygen treatment of retinal artery occlusion.</a:t>
            </a:r>
          </a:p>
          <a:p>
            <a:pPr algn="ctr"/>
            <a:r>
              <a:rPr lang="en-US" sz="2400" u="sng" dirty="0" smtClean="0">
                <a:hlinkClick r:id="rId3"/>
              </a:rPr>
              <a:t>Weiss JN</a:t>
            </a:r>
            <a:r>
              <a:rPr lang="en-US" sz="2400" baseline="30000" dirty="0" smtClean="0"/>
              <a:t>1</a:t>
            </a:r>
            <a:r>
              <a:rPr lang="en-US" sz="2400" dirty="0" smtClean="0"/>
              <a:t>.</a:t>
            </a:r>
            <a:endParaRPr lang="en-US" sz="2400" dirty="0"/>
          </a:p>
        </p:txBody>
      </p:sp>
      <p:sp>
        <p:nvSpPr>
          <p:cNvPr id="5" name="Rectangle 4"/>
          <p:cNvSpPr/>
          <p:nvPr/>
        </p:nvSpPr>
        <p:spPr>
          <a:xfrm>
            <a:off x="762000" y="2590800"/>
            <a:ext cx="7162800" cy="1477328"/>
          </a:xfrm>
          <a:prstGeom prst="rect">
            <a:avLst/>
          </a:prstGeom>
        </p:spPr>
        <p:txBody>
          <a:bodyPr wrap="square">
            <a:spAutoFit/>
          </a:bodyPr>
          <a:lstStyle/>
          <a:p>
            <a:r>
              <a:rPr lang="en-US" u="sng" dirty="0" smtClean="0">
                <a:hlinkClick r:id="rId4" tooltip="Case reports in ophthalmological medicine."/>
              </a:rPr>
              <a:t>Case Rep </a:t>
            </a:r>
            <a:r>
              <a:rPr lang="en-US" u="sng" dirty="0" err="1" smtClean="0">
                <a:hlinkClick r:id="rId4" tooltip="Case reports in ophthalmological medicine."/>
              </a:rPr>
              <a:t>Ophthalmol</a:t>
            </a:r>
            <a:r>
              <a:rPr lang="en-US" u="sng" dirty="0" smtClean="0">
                <a:hlinkClick r:id="rId4" tooltip="Case reports in ophthalmological medicine."/>
              </a:rPr>
              <a:t> Med.</a:t>
            </a:r>
            <a:r>
              <a:rPr lang="en-US" dirty="0" smtClean="0"/>
              <a:t> 2015;2015:640247. </a:t>
            </a:r>
            <a:r>
              <a:rPr lang="en-US" dirty="0" err="1" smtClean="0"/>
              <a:t>doi</a:t>
            </a:r>
            <a:r>
              <a:rPr lang="en-US" dirty="0" smtClean="0"/>
              <a:t>: 10.1155/2015/640247. </a:t>
            </a:r>
            <a:r>
              <a:rPr lang="en-US" dirty="0" err="1" smtClean="0"/>
              <a:t>Epub</a:t>
            </a:r>
            <a:r>
              <a:rPr lang="en-US" dirty="0" smtClean="0"/>
              <a:t> 2015 Feb 5.</a:t>
            </a:r>
          </a:p>
          <a:p>
            <a:r>
              <a:rPr lang="en-US" b="1" dirty="0" smtClean="0"/>
              <a:t>Hyperbaric oxygen therapy in branch retinal artery occlusion in a 15-year-old boy with </a:t>
            </a:r>
            <a:r>
              <a:rPr lang="en-US" b="1" dirty="0" err="1" smtClean="0"/>
              <a:t>methylenetetrahydrofolate</a:t>
            </a:r>
            <a:r>
              <a:rPr lang="en-US" b="1" dirty="0" smtClean="0"/>
              <a:t> </a:t>
            </a:r>
            <a:r>
              <a:rPr lang="en-US" b="1" dirty="0" err="1" smtClean="0"/>
              <a:t>reductase</a:t>
            </a:r>
            <a:r>
              <a:rPr lang="en-US" b="1" dirty="0" smtClean="0"/>
              <a:t> mutation.</a:t>
            </a:r>
          </a:p>
          <a:p>
            <a:r>
              <a:rPr lang="en-US" u="sng" dirty="0" err="1" smtClean="0">
                <a:hlinkClick r:id="rId5"/>
              </a:rPr>
              <a:t>Celebi</a:t>
            </a:r>
            <a:r>
              <a:rPr lang="en-US" u="sng" dirty="0" smtClean="0">
                <a:hlinkClick r:id="rId5"/>
              </a:rPr>
              <a:t> AR</a:t>
            </a:r>
            <a:r>
              <a:rPr lang="en-US" baseline="30000" dirty="0" smtClean="0"/>
              <a:t>1</a:t>
            </a:r>
            <a:r>
              <a:rPr lang="en-US" dirty="0" smtClean="0"/>
              <a:t>, </a:t>
            </a:r>
            <a:r>
              <a:rPr lang="en-US" u="sng" dirty="0" err="1" smtClean="0">
                <a:hlinkClick r:id="rId6"/>
              </a:rPr>
              <a:t>Kadayifcilar</a:t>
            </a:r>
            <a:r>
              <a:rPr lang="en-US" u="sng" dirty="0" smtClean="0">
                <a:hlinkClick r:id="rId6"/>
              </a:rPr>
              <a:t> S</a:t>
            </a:r>
            <a:r>
              <a:rPr lang="en-US" baseline="30000" dirty="0" smtClean="0"/>
              <a:t>2</a:t>
            </a:r>
            <a:r>
              <a:rPr lang="en-US" dirty="0" smtClean="0"/>
              <a:t>, </a:t>
            </a:r>
            <a:r>
              <a:rPr lang="en-US" u="sng" dirty="0" err="1" smtClean="0">
                <a:hlinkClick r:id="rId7"/>
              </a:rPr>
              <a:t>Eldem</a:t>
            </a:r>
            <a:r>
              <a:rPr lang="en-US" u="sng" dirty="0" smtClean="0">
                <a:hlinkClick r:id="rId7"/>
              </a:rPr>
              <a:t> B</a:t>
            </a:r>
            <a:r>
              <a:rPr lang="en-US" baseline="30000" dirty="0" smtClean="0"/>
              <a:t>2</a:t>
            </a:r>
            <a:endParaRPr lang="en-US" dirty="0"/>
          </a:p>
        </p:txBody>
      </p:sp>
      <p:sp>
        <p:nvSpPr>
          <p:cNvPr id="6" name="Rectangle 5"/>
          <p:cNvSpPr/>
          <p:nvPr/>
        </p:nvSpPr>
        <p:spPr>
          <a:xfrm>
            <a:off x="762000" y="4343400"/>
            <a:ext cx="6400800" cy="923330"/>
          </a:xfrm>
          <a:prstGeom prst="rect">
            <a:avLst/>
          </a:prstGeom>
        </p:spPr>
        <p:txBody>
          <a:bodyPr wrap="square">
            <a:spAutoFit/>
          </a:bodyPr>
          <a:lstStyle/>
          <a:p>
            <a:r>
              <a:rPr lang="en-US" u="sng" dirty="0" smtClean="0">
                <a:hlinkClick r:id="rId8" tooltip="Undersea &amp; hyperbaric medicine : journal of the Undersea and Hyperbaric Medical Society, Inc."/>
              </a:rPr>
              <a:t>Undersea </a:t>
            </a:r>
            <a:r>
              <a:rPr lang="en-US" u="sng" dirty="0" err="1" smtClean="0">
                <a:hlinkClick r:id="rId8" tooltip="Undersea &amp; hyperbaric medicine : journal of the Undersea and Hyperbaric Medical Society, Inc."/>
              </a:rPr>
              <a:t>Hyperb</a:t>
            </a:r>
            <a:r>
              <a:rPr lang="en-US" u="sng" dirty="0" smtClean="0">
                <a:hlinkClick r:id="rId8" tooltip="Undersea &amp; hyperbaric medicine : journal of the Undersea and Hyperbaric Medical Society, Inc."/>
              </a:rPr>
              <a:t> Med.</a:t>
            </a:r>
            <a:r>
              <a:rPr lang="en-US" dirty="0" smtClean="0"/>
              <a:t> 2008 Sep-Oct;35(5):333-87.</a:t>
            </a:r>
          </a:p>
          <a:p>
            <a:r>
              <a:rPr lang="en-US" b="1" dirty="0" smtClean="0"/>
              <a:t>Hyperbaric oxygen therapy and the eye.</a:t>
            </a:r>
          </a:p>
          <a:p>
            <a:r>
              <a:rPr lang="en-US" u="sng" dirty="0" smtClean="0">
                <a:hlinkClick r:id="rId9"/>
              </a:rPr>
              <a:t>Butler FK Jr</a:t>
            </a:r>
            <a:r>
              <a:rPr lang="en-US" baseline="30000" dirty="0" smtClean="0"/>
              <a:t>1</a:t>
            </a:r>
            <a:r>
              <a:rPr lang="en-US" dirty="0" smtClean="0"/>
              <a:t>, </a:t>
            </a:r>
            <a:r>
              <a:rPr lang="en-US" u="sng" dirty="0" smtClean="0">
                <a:hlinkClick r:id="rId10"/>
              </a:rPr>
              <a:t>Hagan C</a:t>
            </a:r>
            <a:r>
              <a:rPr lang="en-US" dirty="0" smtClean="0"/>
              <a:t>, </a:t>
            </a:r>
            <a:r>
              <a:rPr lang="en-US" u="sng" dirty="0" smtClean="0">
                <a:hlinkClick r:id="rId11"/>
              </a:rPr>
              <a:t>Murphy-Lavoie H</a:t>
            </a:r>
            <a:r>
              <a:rPr lang="en-US" dirty="0" smtClean="0"/>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Epidemiology</a:t>
            </a:r>
            <a:endParaRPr lang="en-US" i="1" dirty="0"/>
          </a:p>
        </p:txBody>
      </p:sp>
      <p:sp>
        <p:nvSpPr>
          <p:cNvPr id="3" name="Content Placeholder 2"/>
          <p:cNvSpPr>
            <a:spLocks noGrp="1"/>
          </p:cNvSpPr>
          <p:nvPr>
            <p:ph idx="1"/>
          </p:nvPr>
        </p:nvSpPr>
        <p:spPr/>
        <p:txBody>
          <a:bodyPr>
            <a:normAutofit fontScale="85000" lnSpcReduction="20000"/>
          </a:bodyPr>
          <a:lstStyle/>
          <a:p>
            <a:pPr>
              <a:buNone/>
            </a:pPr>
            <a:r>
              <a:rPr lang="en-US" i="1" dirty="0" smtClean="0">
                <a:cs typeface="Arial" pitchFamily="34" charset="0"/>
              </a:rPr>
              <a:t>BRAO is a rare event , even less common than CRAO overall. </a:t>
            </a:r>
          </a:p>
          <a:p>
            <a:pPr>
              <a:buNone/>
            </a:pPr>
            <a:r>
              <a:rPr lang="en-US" i="1" dirty="0" smtClean="0">
                <a:cs typeface="Arial" pitchFamily="34" charset="0"/>
              </a:rPr>
              <a:t>The exception to this comparative incidence is with young patients, in whom BRAO is the more common type of retinal artery obstruction.</a:t>
            </a:r>
          </a:p>
          <a:p>
            <a:pPr>
              <a:buNone/>
            </a:pPr>
            <a:r>
              <a:rPr lang="en-US" i="1" dirty="0" smtClean="0">
                <a:cs typeface="Arial" pitchFamily="34" charset="0"/>
              </a:rPr>
              <a:t>Overall, men are more affected than women by a 2 : 1 ratio.</a:t>
            </a:r>
          </a:p>
          <a:p>
            <a:pPr>
              <a:buNone/>
            </a:pPr>
            <a:r>
              <a:rPr lang="en-US" i="1" dirty="0" smtClean="0">
                <a:cs typeface="Arial" pitchFamily="34" charset="0"/>
              </a:rPr>
              <a:t>In the subset of young patients (less than 50 years of old) men and women affected equally.</a:t>
            </a:r>
          </a:p>
          <a:p>
            <a:pPr>
              <a:buNone/>
            </a:pPr>
            <a:r>
              <a:rPr lang="en-US" i="1" dirty="0" smtClean="0">
                <a:cs typeface="Arial" pitchFamily="34" charset="0"/>
              </a:rPr>
              <a:t>The mean age of affected patients is 60 years, with a range from the second decade of life to the tenth</a:t>
            </a:r>
            <a:r>
              <a:rPr lang="en-US" dirty="0" smtClean="0"/>
              <a:t>.</a:t>
            </a:r>
          </a:p>
          <a:p>
            <a:pPr>
              <a:buNone/>
            </a:pP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Treatment</a:t>
            </a:r>
            <a:endParaRPr lang="en-US" i="1" dirty="0"/>
          </a:p>
        </p:txBody>
      </p:sp>
      <p:sp>
        <p:nvSpPr>
          <p:cNvPr id="3" name="Content Placeholder 2"/>
          <p:cNvSpPr>
            <a:spLocks noGrp="1"/>
          </p:cNvSpPr>
          <p:nvPr>
            <p:ph idx="1"/>
          </p:nvPr>
        </p:nvSpPr>
        <p:spPr>
          <a:xfrm>
            <a:off x="304800" y="1554163"/>
            <a:ext cx="8686800" cy="1265237"/>
          </a:xfrm>
        </p:spPr>
        <p:txBody>
          <a:bodyPr>
            <a:normAutofit/>
          </a:bodyPr>
          <a:lstStyle/>
          <a:p>
            <a:pPr>
              <a:buNone/>
            </a:pPr>
            <a:r>
              <a:rPr lang="en-US" sz="2400" i="1" dirty="0" smtClean="0"/>
              <a:t>    In rare patients who has BRAO accompanied by a systemic clotting disorder, systemic anticoagulation may prevent further event.</a:t>
            </a:r>
            <a:endParaRPr lang="en-US" sz="2400" i="1" dirty="0"/>
          </a:p>
        </p:txBody>
      </p:sp>
      <p:pic>
        <p:nvPicPr>
          <p:cNvPr id="11267" name="Picture 3"/>
          <p:cNvPicPr>
            <a:picLocks noChangeAspect="1" noChangeArrowheads="1"/>
          </p:cNvPicPr>
          <p:nvPr/>
        </p:nvPicPr>
        <p:blipFill>
          <a:blip r:embed="rId2"/>
          <a:srcRect/>
          <a:stretch>
            <a:fillRect/>
          </a:stretch>
        </p:blipFill>
        <p:spPr bwMode="auto">
          <a:xfrm>
            <a:off x="381000" y="2667000"/>
            <a:ext cx="8362950"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Course and outcome</a:t>
            </a:r>
            <a:endParaRPr lang="en-US" i="1" dirty="0"/>
          </a:p>
        </p:txBody>
      </p:sp>
      <p:sp>
        <p:nvSpPr>
          <p:cNvPr id="3" name="Content Placeholder 2"/>
          <p:cNvSpPr>
            <a:spLocks noGrp="1"/>
          </p:cNvSpPr>
          <p:nvPr>
            <p:ph idx="1"/>
          </p:nvPr>
        </p:nvSpPr>
        <p:spPr/>
        <p:txBody>
          <a:bodyPr>
            <a:normAutofit/>
          </a:bodyPr>
          <a:lstStyle/>
          <a:p>
            <a:pPr>
              <a:buNone/>
            </a:pPr>
            <a:r>
              <a:rPr lang="en-US" sz="2800" i="1" dirty="0" smtClean="0"/>
              <a:t>Most patients remain with a fixed visual field defect but </a:t>
            </a:r>
            <a:r>
              <a:rPr lang="en-US" sz="2800" i="1" dirty="0" err="1" smtClean="0"/>
              <a:t>intavt</a:t>
            </a:r>
            <a:r>
              <a:rPr lang="en-US" sz="2800" i="1" dirty="0" smtClean="0"/>
              <a:t> central acuity.</a:t>
            </a:r>
          </a:p>
          <a:p>
            <a:pPr>
              <a:buNone/>
            </a:pPr>
            <a:endParaRPr lang="en-US" sz="2800" i="1" dirty="0" smtClean="0"/>
          </a:p>
          <a:p>
            <a:pPr>
              <a:buNone/>
            </a:pPr>
            <a:r>
              <a:rPr lang="en-US" sz="2800" i="1" dirty="0" smtClean="0"/>
              <a:t>About 80% of eyes recover to 20/40 or better central acuity.</a:t>
            </a:r>
          </a:p>
          <a:p>
            <a:pPr>
              <a:buNone/>
            </a:pPr>
            <a:endParaRPr lang="en-US" sz="2800" i="1" dirty="0" smtClean="0"/>
          </a:p>
          <a:p>
            <a:pPr>
              <a:buNone/>
            </a:pPr>
            <a:r>
              <a:rPr lang="en-US" sz="2800" i="1" dirty="0" smtClean="0"/>
              <a:t>Retinal </a:t>
            </a:r>
            <a:r>
              <a:rPr lang="en-US" sz="2800" i="1" dirty="0" err="1" smtClean="0"/>
              <a:t>neovascularization</a:t>
            </a:r>
            <a:r>
              <a:rPr lang="en-US" sz="2800" i="1" dirty="0" smtClean="0"/>
              <a:t> has been reported but is distinctly uncommon.</a:t>
            </a:r>
          </a:p>
          <a:p>
            <a:pPr>
              <a:buNone/>
            </a:pPr>
            <a:r>
              <a:rPr lang="en-US" sz="2800" i="1" dirty="0" smtClean="0"/>
              <a:t>Iris </a:t>
            </a:r>
            <a:r>
              <a:rPr lang="en-US" sz="2800" i="1" dirty="0" err="1" smtClean="0"/>
              <a:t>neovascularization</a:t>
            </a:r>
            <a:r>
              <a:rPr lang="en-US" sz="2800" i="1" dirty="0" smtClean="0"/>
              <a:t> does not occur.</a:t>
            </a:r>
            <a:endParaRPr lang="en-US" sz="280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1" name="Picture 3" descr="C:\Users\farshid\Desktop\BRAO\nature 1.jpg"/>
          <p:cNvPicPr>
            <a:picLocks noGrp="1" noChangeAspect="1" noChangeArrowheads="1"/>
          </p:cNvPicPr>
          <p:nvPr>
            <p:ph idx="1"/>
          </p:nvPr>
        </p:nvPicPr>
        <p:blipFill>
          <a:blip r:embed="rId2"/>
          <a:srcRect/>
          <a:stretch>
            <a:fillRect/>
          </a:stretch>
        </p:blipFill>
        <p:spPr bwMode="auto">
          <a:xfrm>
            <a:off x="-1828800" y="0"/>
            <a:ext cx="109728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Epidemiology</a:t>
            </a:r>
            <a:endParaRPr lang="en-US" dirty="0"/>
          </a:p>
        </p:txBody>
      </p:sp>
      <p:sp>
        <p:nvSpPr>
          <p:cNvPr id="3" name="Content Placeholder 2"/>
          <p:cNvSpPr>
            <a:spLocks noGrp="1"/>
          </p:cNvSpPr>
          <p:nvPr>
            <p:ph sz="half" idx="1"/>
          </p:nvPr>
        </p:nvSpPr>
        <p:spPr>
          <a:xfrm>
            <a:off x="304800" y="1600200"/>
            <a:ext cx="8534400" cy="1981200"/>
          </a:xfrm>
        </p:spPr>
        <p:txBody>
          <a:bodyPr>
            <a:normAutofit/>
          </a:bodyPr>
          <a:lstStyle/>
          <a:p>
            <a:pPr>
              <a:buNone/>
            </a:pPr>
            <a:r>
              <a:rPr lang="en-US" i="1" dirty="0" smtClean="0">
                <a:cs typeface="Arial" pitchFamily="34" charset="0"/>
              </a:rPr>
              <a:t>The right eye (60%) is affected more commonly than the left (40%) , which probably reflects the greater possibility of cardiac or aortic emboli traveling to the right carotid artery.</a:t>
            </a:r>
          </a:p>
        </p:txBody>
      </p:sp>
      <p:sp>
        <p:nvSpPr>
          <p:cNvPr id="5" name="Content Placeholder 4"/>
          <p:cNvSpPr>
            <a:spLocks noGrp="1"/>
          </p:cNvSpPr>
          <p:nvPr>
            <p:ph sz="half" idx="2"/>
          </p:nvPr>
        </p:nvSpPr>
        <p:spPr>
          <a:xfrm>
            <a:off x="609600" y="3429000"/>
            <a:ext cx="4343400" cy="2743200"/>
          </a:xfrm>
        </p:spPr>
        <p:txBody>
          <a:bodyPr>
            <a:normAutofit/>
          </a:bodyPr>
          <a:lstStyle/>
          <a:p>
            <a:pPr>
              <a:buNone/>
            </a:pPr>
            <a:r>
              <a:rPr lang="en-US" i="1" dirty="0" smtClean="0">
                <a:cs typeface="Arial" pitchFamily="34" charset="0"/>
              </a:rPr>
              <a:t>BRAO strikes the temporal retinal circulation far more frequently than the nasal, consistent with the greater blood flow to the macular retina.</a:t>
            </a:r>
            <a:endParaRPr lang="en-US" i="1" dirty="0">
              <a:cs typeface="Arial" pitchFamily="34" charset="0"/>
            </a:endParaRPr>
          </a:p>
        </p:txBody>
      </p:sp>
      <p:pic>
        <p:nvPicPr>
          <p:cNvPr id="1027" name="Picture 3" descr="C:\Users\farshid\Desktop\BRAO\brao 2.jpg"/>
          <p:cNvPicPr>
            <a:picLocks noChangeAspect="1" noChangeArrowheads="1"/>
          </p:cNvPicPr>
          <p:nvPr/>
        </p:nvPicPr>
        <p:blipFill>
          <a:blip r:embed="rId2"/>
          <a:srcRect/>
          <a:stretch>
            <a:fillRect/>
          </a:stretch>
        </p:blipFill>
        <p:spPr bwMode="auto">
          <a:xfrm>
            <a:off x="5257800" y="3505200"/>
            <a:ext cx="3311525" cy="283122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pathogenesis</a:t>
            </a:r>
            <a:endParaRPr lang="en-US" dirty="0"/>
          </a:p>
        </p:txBody>
      </p:sp>
      <p:sp>
        <p:nvSpPr>
          <p:cNvPr id="3" name="Content Placeholder 2"/>
          <p:cNvSpPr>
            <a:spLocks noGrp="1"/>
          </p:cNvSpPr>
          <p:nvPr>
            <p:ph sz="half" idx="1"/>
          </p:nvPr>
        </p:nvSpPr>
        <p:spPr>
          <a:xfrm>
            <a:off x="304800" y="1600200"/>
            <a:ext cx="8153400" cy="2133600"/>
          </a:xfrm>
        </p:spPr>
        <p:txBody>
          <a:bodyPr>
            <a:normAutofit fontScale="77500" lnSpcReduction="20000"/>
          </a:bodyPr>
          <a:lstStyle/>
          <a:p>
            <a:pPr>
              <a:buNone/>
            </a:pPr>
            <a:r>
              <a:rPr lang="en-US" i="1" dirty="0" smtClean="0"/>
              <a:t>Over two-thirds of BRAOs are secondary to emboli to the retinal circulation.</a:t>
            </a:r>
          </a:p>
          <a:p>
            <a:pPr>
              <a:buNone/>
            </a:pPr>
            <a:r>
              <a:rPr lang="en-US" i="1" dirty="0" smtClean="0"/>
              <a:t>Three main types of retinal emboli have been identified :</a:t>
            </a:r>
          </a:p>
          <a:p>
            <a:pPr>
              <a:buFont typeface="Wingdings" pitchFamily="2" charset="2"/>
              <a:buChar char="Ø"/>
            </a:pPr>
            <a:r>
              <a:rPr lang="en-US" i="1" dirty="0" smtClean="0"/>
              <a:t>Cholesterol (</a:t>
            </a:r>
            <a:r>
              <a:rPr lang="en-US" i="1" dirty="0" err="1" smtClean="0"/>
              <a:t>Hollenhorst</a:t>
            </a:r>
            <a:r>
              <a:rPr lang="en-US" i="1" dirty="0" smtClean="0"/>
              <a:t> plaque)</a:t>
            </a:r>
          </a:p>
          <a:p>
            <a:pPr>
              <a:buFont typeface="Wingdings" pitchFamily="2" charset="2"/>
              <a:buChar char="Ø"/>
            </a:pPr>
            <a:r>
              <a:rPr lang="en-US" i="1" dirty="0" smtClean="0"/>
              <a:t>Platelet-fibrin</a:t>
            </a:r>
          </a:p>
          <a:p>
            <a:pPr>
              <a:buFont typeface="Wingdings" pitchFamily="2" charset="2"/>
              <a:buChar char="Ø"/>
            </a:pPr>
            <a:r>
              <a:rPr lang="en-US" i="1" dirty="0" err="1" smtClean="0"/>
              <a:t>Calcific</a:t>
            </a:r>
            <a:endParaRPr lang="en-US" i="1" dirty="0" smtClean="0"/>
          </a:p>
        </p:txBody>
      </p:sp>
      <p:sp>
        <p:nvSpPr>
          <p:cNvPr id="5" name="Content Placeholder 4"/>
          <p:cNvSpPr>
            <a:spLocks noGrp="1"/>
          </p:cNvSpPr>
          <p:nvPr>
            <p:ph sz="half" idx="2"/>
          </p:nvPr>
        </p:nvSpPr>
        <p:spPr>
          <a:xfrm>
            <a:off x="0" y="4419600"/>
            <a:ext cx="4267200" cy="2057400"/>
          </a:xfrm>
        </p:spPr>
        <p:txBody>
          <a:bodyPr>
            <a:normAutofit fontScale="77500" lnSpcReduction="20000"/>
          </a:bodyPr>
          <a:lstStyle/>
          <a:p>
            <a:pPr>
              <a:buNone/>
            </a:pPr>
            <a:r>
              <a:rPr lang="en-US" sz="3100" i="1" dirty="0" smtClean="0"/>
              <a:t>    Cholesterol emboli typically emanate from </a:t>
            </a:r>
            <a:r>
              <a:rPr lang="en-US" sz="3100" i="1" dirty="0" err="1" smtClean="0"/>
              <a:t>atheromatous</a:t>
            </a:r>
            <a:r>
              <a:rPr lang="en-US" sz="3100" i="1" dirty="0" smtClean="0"/>
              <a:t> plaques of the </a:t>
            </a:r>
            <a:r>
              <a:rPr lang="en-US" sz="3100" i="1" dirty="0" err="1" smtClean="0"/>
              <a:t>ipsilateral</a:t>
            </a:r>
            <a:r>
              <a:rPr lang="en-US" sz="3100" i="1" dirty="0" smtClean="0"/>
              <a:t> carotid artery system.</a:t>
            </a:r>
          </a:p>
          <a:p>
            <a:endParaRPr lang="en-US" dirty="0"/>
          </a:p>
        </p:txBody>
      </p:sp>
      <p:pic>
        <p:nvPicPr>
          <p:cNvPr id="6" name="Picture 2"/>
          <p:cNvPicPr>
            <a:picLocks noChangeAspect="1" noChangeArrowheads="1"/>
          </p:cNvPicPr>
          <p:nvPr/>
        </p:nvPicPr>
        <p:blipFill>
          <a:blip r:embed="rId2"/>
          <a:srcRect/>
          <a:stretch>
            <a:fillRect/>
          </a:stretch>
        </p:blipFill>
        <p:spPr bwMode="auto">
          <a:xfrm>
            <a:off x="4876800" y="3352800"/>
            <a:ext cx="3524250" cy="2990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Cholesterol emboli</a:t>
            </a:r>
            <a:endParaRPr lang="en-US" dirty="0"/>
          </a:p>
        </p:txBody>
      </p:sp>
      <p:sp>
        <p:nvSpPr>
          <p:cNvPr id="4" name="Content Placeholder 3"/>
          <p:cNvSpPr>
            <a:spLocks noGrp="1"/>
          </p:cNvSpPr>
          <p:nvPr>
            <p:ph sz="half" idx="2"/>
          </p:nvPr>
        </p:nvSpPr>
        <p:spPr/>
        <p:txBody>
          <a:bodyPr/>
          <a:lstStyle/>
          <a:p>
            <a:endParaRPr lang="en-US"/>
          </a:p>
        </p:txBody>
      </p:sp>
      <p:pic>
        <p:nvPicPr>
          <p:cNvPr id="4098" name="Picture 2"/>
          <p:cNvPicPr>
            <a:picLocks noGrp="1" noChangeAspect="1" noChangeArrowheads="1"/>
          </p:cNvPicPr>
          <p:nvPr>
            <p:ph sz="half" idx="1"/>
          </p:nvPr>
        </p:nvPicPr>
        <p:blipFill>
          <a:blip r:embed="rId2"/>
          <a:srcRect/>
          <a:stretch>
            <a:fillRect/>
          </a:stretch>
        </p:blipFill>
        <p:spPr bwMode="auto">
          <a:xfrm>
            <a:off x="1143000" y="1352041"/>
            <a:ext cx="7010400" cy="52734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Platelet-fibrin emboli</a:t>
            </a:r>
            <a:endParaRPr lang="en-US" dirty="0"/>
          </a:p>
        </p:txBody>
      </p:sp>
      <p:sp>
        <p:nvSpPr>
          <p:cNvPr id="3" name="Content Placeholder 2"/>
          <p:cNvSpPr>
            <a:spLocks noGrp="1"/>
          </p:cNvSpPr>
          <p:nvPr>
            <p:ph idx="1"/>
          </p:nvPr>
        </p:nvSpPr>
        <p:spPr>
          <a:xfrm>
            <a:off x="304800" y="1554163"/>
            <a:ext cx="8077200" cy="1417638"/>
          </a:xfrm>
        </p:spPr>
        <p:txBody>
          <a:bodyPr>
            <a:normAutofit/>
          </a:bodyPr>
          <a:lstStyle/>
          <a:p>
            <a:pPr>
              <a:buNone/>
            </a:pPr>
            <a:r>
              <a:rPr lang="en-US" sz="2800" i="1" dirty="0" smtClean="0"/>
              <a:t>    Platelet-fibrin emboli are long, smooth, white-colored, intra-arterial plugs that may be mobile or break up over time.</a:t>
            </a:r>
          </a:p>
          <a:p>
            <a:endParaRPr lang="en-US" dirty="0"/>
          </a:p>
        </p:txBody>
      </p:sp>
      <p:pic>
        <p:nvPicPr>
          <p:cNvPr id="3076" name="Picture 4"/>
          <p:cNvPicPr>
            <a:picLocks noChangeAspect="1" noChangeArrowheads="1"/>
          </p:cNvPicPr>
          <p:nvPr/>
        </p:nvPicPr>
        <p:blipFill>
          <a:blip r:embed="rId2"/>
          <a:srcRect/>
          <a:stretch>
            <a:fillRect/>
          </a:stretch>
        </p:blipFill>
        <p:spPr bwMode="auto">
          <a:xfrm>
            <a:off x="914400" y="3276600"/>
            <a:ext cx="7210778"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i="1" dirty="0" err="1" smtClean="0"/>
              <a:t>Calcific</a:t>
            </a:r>
            <a:r>
              <a:rPr lang="en-US" i="1" dirty="0" smtClean="0"/>
              <a:t> </a:t>
            </a:r>
            <a:r>
              <a:rPr lang="en-US" i="1" dirty="0" err="1" smtClean="0"/>
              <a:t>emoli</a:t>
            </a:r>
            <a:endParaRPr lang="en-US" dirty="0"/>
          </a:p>
        </p:txBody>
      </p:sp>
      <p:sp>
        <p:nvSpPr>
          <p:cNvPr id="5" name="Content Placeholder 4"/>
          <p:cNvSpPr>
            <a:spLocks noGrp="1"/>
          </p:cNvSpPr>
          <p:nvPr>
            <p:ph sz="half" idx="1"/>
          </p:nvPr>
        </p:nvSpPr>
        <p:spPr>
          <a:xfrm>
            <a:off x="304800" y="1600200"/>
            <a:ext cx="8077200" cy="1524000"/>
          </a:xfrm>
        </p:spPr>
        <p:txBody>
          <a:bodyPr>
            <a:normAutofit/>
          </a:bodyPr>
          <a:lstStyle/>
          <a:p>
            <a:pPr>
              <a:buNone/>
            </a:pPr>
            <a:r>
              <a:rPr lang="en-US" i="1" dirty="0" smtClean="0"/>
              <a:t>    </a:t>
            </a:r>
            <a:r>
              <a:rPr lang="en-US" i="1" dirty="0" err="1" smtClean="0"/>
              <a:t>Calcific</a:t>
            </a:r>
            <a:r>
              <a:rPr lang="en-US" i="1" dirty="0" smtClean="0"/>
              <a:t> </a:t>
            </a:r>
            <a:r>
              <a:rPr lang="en-US" i="1" dirty="0" err="1" smtClean="0"/>
              <a:t>emoli</a:t>
            </a:r>
            <a:r>
              <a:rPr lang="en-US" i="1" dirty="0" smtClean="0"/>
              <a:t> are solid, white, non </a:t>
            </a:r>
            <a:r>
              <a:rPr lang="en-US" i="1" dirty="0" err="1" smtClean="0"/>
              <a:t>refractile</a:t>
            </a:r>
            <a:r>
              <a:rPr lang="en-US" i="1" dirty="0" smtClean="0"/>
              <a:t> plugs associated with calcification of heart valves or the aorta</a:t>
            </a:r>
            <a:r>
              <a:rPr lang="en-US" dirty="0" smtClean="0"/>
              <a:t>.</a:t>
            </a:r>
          </a:p>
          <a:p>
            <a:endParaRPr lang="en-US" dirty="0"/>
          </a:p>
        </p:txBody>
      </p:sp>
      <p:sp>
        <p:nvSpPr>
          <p:cNvPr id="6" name="Content Placeholder 5"/>
          <p:cNvSpPr>
            <a:spLocks noGrp="1"/>
          </p:cNvSpPr>
          <p:nvPr>
            <p:ph sz="half" idx="2"/>
          </p:nvPr>
        </p:nvSpPr>
        <p:spPr>
          <a:xfrm>
            <a:off x="838200" y="5638800"/>
            <a:ext cx="7696200" cy="685800"/>
          </a:xfrm>
        </p:spPr>
        <p:txBody>
          <a:bodyPr>
            <a:normAutofit/>
          </a:bodyPr>
          <a:lstStyle/>
          <a:p>
            <a:pPr algn="ctr">
              <a:buNone/>
            </a:pPr>
            <a:r>
              <a:rPr lang="en-US" sz="2000" b="1" dirty="0" err="1" smtClean="0"/>
              <a:t>Calcific</a:t>
            </a:r>
            <a:r>
              <a:rPr lang="en-US" sz="2000" b="1" dirty="0" smtClean="0"/>
              <a:t> </a:t>
            </a:r>
            <a:r>
              <a:rPr lang="en-US" sz="2000" b="1" dirty="0" err="1" smtClean="0"/>
              <a:t>embolous</a:t>
            </a:r>
            <a:r>
              <a:rPr lang="en-US" sz="2000" b="1" dirty="0" smtClean="0"/>
              <a:t> in a patient with </a:t>
            </a:r>
            <a:r>
              <a:rPr lang="en-US" sz="2000" b="1" dirty="0" err="1" smtClean="0"/>
              <a:t>calcific</a:t>
            </a:r>
            <a:r>
              <a:rPr lang="en-US" sz="2000" b="1" dirty="0" smtClean="0"/>
              <a:t> cardiac valve</a:t>
            </a:r>
            <a:endParaRPr lang="en-US" sz="2000" b="1" dirty="0"/>
          </a:p>
        </p:txBody>
      </p:sp>
      <p:pic>
        <p:nvPicPr>
          <p:cNvPr id="5122" name="Picture 2"/>
          <p:cNvPicPr>
            <a:picLocks noChangeAspect="1" noChangeArrowheads="1"/>
          </p:cNvPicPr>
          <p:nvPr/>
        </p:nvPicPr>
        <p:blipFill>
          <a:blip r:embed="rId2"/>
          <a:srcRect/>
          <a:stretch>
            <a:fillRect/>
          </a:stretch>
        </p:blipFill>
        <p:spPr bwMode="auto">
          <a:xfrm>
            <a:off x="2590800" y="2819400"/>
            <a:ext cx="3598333" cy="2738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Ocular manifestations</a:t>
            </a:r>
            <a:endParaRPr lang="en-US" i="1" dirty="0"/>
          </a:p>
        </p:txBody>
      </p:sp>
      <p:sp>
        <p:nvSpPr>
          <p:cNvPr id="3" name="Content Placeholder 2"/>
          <p:cNvSpPr>
            <a:spLocks noGrp="1"/>
          </p:cNvSpPr>
          <p:nvPr>
            <p:ph idx="1"/>
          </p:nvPr>
        </p:nvSpPr>
        <p:spPr/>
        <p:txBody>
          <a:bodyPr>
            <a:normAutofit/>
          </a:bodyPr>
          <a:lstStyle/>
          <a:p>
            <a:pPr>
              <a:buNone/>
            </a:pPr>
            <a:r>
              <a:rPr lang="en-US" i="1" dirty="0" err="1" smtClean="0"/>
              <a:t>Aprupt</a:t>
            </a:r>
            <a:r>
              <a:rPr lang="en-US" i="1" dirty="0" smtClean="0"/>
              <a:t>, painless loss of vision in the visual field is the typical history of presentation.</a:t>
            </a:r>
          </a:p>
          <a:p>
            <a:pPr>
              <a:buNone/>
            </a:pPr>
            <a:r>
              <a:rPr lang="en-US" i="1" dirty="0" err="1" smtClean="0"/>
              <a:t>Amaurosis</a:t>
            </a:r>
            <a:r>
              <a:rPr lang="en-US" i="1" dirty="0" smtClean="0"/>
              <a:t> </a:t>
            </a:r>
            <a:r>
              <a:rPr lang="en-US" i="1" dirty="0" err="1" smtClean="0"/>
              <a:t>fugax</a:t>
            </a:r>
            <a:r>
              <a:rPr lang="en-US" i="1" dirty="0" smtClean="0"/>
              <a:t> occurs in about one fourth of patients prior to frank </a:t>
            </a:r>
            <a:r>
              <a:rPr lang="en-US" i="1" dirty="0" err="1" smtClean="0"/>
              <a:t>obstraction</a:t>
            </a:r>
            <a:r>
              <a:rPr lang="en-US" i="1" dirty="0" smtClean="0"/>
              <a:t>,</a:t>
            </a:r>
          </a:p>
          <a:p>
            <a:pPr>
              <a:buNone/>
            </a:pPr>
            <a:r>
              <a:rPr lang="en-US" i="1" dirty="0" smtClean="0"/>
              <a:t>Acutely, examination reveals intact central acuity in about 50% of patients. A RAPD is common, the </a:t>
            </a:r>
            <a:r>
              <a:rPr lang="en-US" i="1" dirty="0" err="1" smtClean="0"/>
              <a:t>presense</a:t>
            </a:r>
            <a:r>
              <a:rPr lang="en-US" i="1" dirty="0" smtClean="0"/>
              <a:t> of which is determined by the extent of retinal involvement.</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Ocular manifestations</a:t>
            </a:r>
            <a:endParaRPr lang="en-US" dirty="0"/>
          </a:p>
        </p:txBody>
      </p:sp>
      <p:sp>
        <p:nvSpPr>
          <p:cNvPr id="3" name="Content Placeholder 2"/>
          <p:cNvSpPr>
            <a:spLocks noGrp="1"/>
          </p:cNvSpPr>
          <p:nvPr>
            <p:ph idx="1"/>
          </p:nvPr>
        </p:nvSpPr>
        <p:spPr/>
        <p:txBody>
          <a:bodyPr/>
          <a:lstStyle/>
          <a:p>
            <a:pPr>
              <a:buNone/>
            </a:pPr>
            <a:r>
              <a:rPr lang="en-US" i="1" dirty="0" smtClean="0"/>
              <a:t>Retinal whitening that corresponds to the areas of ischemia is the most notable finding.</a:t>
            </a:r>
          </a:p>
          <a:p>
            <a:pPr>
              <a:buNone/>
            </a:pPr>
            <a:r>
              <a:rPr lang="en-US" i="1" dirty="0" smtClean="0"/>
              <a:t>Retinal emboli are seen in over two-thirds of BRAOs.</a:t>
            </a:r>
          </a:p>
          <a:p>
            <a:pPr>
              <a:buNone/>
            </a:pPr>
            <a:r>
              <a:rPr lang="en-US" i="1" dirty="0" smtClean="0"/>
              <a:t>Flame hemorrhages at the margins of retinal ischemia are not uncommon</a:t>
            </a:r>
            <a:r>
              <a:rPr lang="en-US" dirty="0" smtClean="0"/>
              <a:t>.</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1390</TotalTime>
  <Words>916</Words>
  <Application>Microsoft Office PowerPoint</Application>
  <PresentationFormat>On-screen Show (4:3)</PresentationFormat>
  <Paragraphs>88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Trek</vt:lpstr>
      <vt:lpstr>Branch retinal artery occlusion (brao )</vt:lpstr>
      <vt:lpstr>Epidemiology</vt:lpstr>
      <vt:lpstr>Epidemiology</vt:lpstr>
      <vt:lpstr>pathogenesis</vt:lpstr>
      <vt:lpstr>Cholesterol emboli</vt:lpstr>
      <vt:lpstr>Platelet-fibrin emboli</vt:lpstr>
      <vt:lpstr>Calcific emoli</vt:lpstr>
      <vt:lpstr>Ocular manifestations</vt:lpstr>
      <vt:lpstr>Ocular manifestations</vt:lpstr>
      <vt:lpstr>Ocular manifestations</vt:lpstr>
      <vt:lpstr>Susac’ s syndrome</vt:lpstr>
      <vt:lpstr>Diagnosis and ancillary testing</vt:lpstr>
      <vt:lpstr>Optical coherence tomography</vt:lpstr>
      <vt:lpstr>pathology</vt:lpstr>
      <vt:lpstr>Systemic associations</vt:lpstr>
      <vt:lpstr>treatment</vt:lpstr>
      <vt:lpstr>treatment</vt:lpstr>
      <vt:lpstr>PowerPoint Presentation</vt:lpstr>
      <vt:lpstr>treatment</vt:lpstr>
      <vt:lpstr>Treatment</vt:lpstr>
      <vt:lpstr>Course and outcome</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Branch retinal artery occlusion (brao )</dc:title>
  <dc:creator>MRT</dc:creator>
  <cp:lastModifiedBy>s_amini</cp:lastModifiedBy>
  <cp:revision>67</cp:revision>
  <dcterms:created xsi:type="dcterms:W3CDTF">2016-04-14T10:20:59Z</dcterms:created>
  <dcterms:modified xsi:type="dcterms:W3CDTF">2016-05-09T06:17:23Z</dcterms:modified>
</cp:coreProperties>
</file>