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1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4" r:id="rId16"/>
    <p:sldId id="273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41BF7-5895-4686-8D84-03D8AD3C2F71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56113-5253-4DCB-A544-65CA348A18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54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56113-5253-4DCB-A544-65CA348A188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51FE-9487-4E40-B920-0E61D949F8F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A2BD-9C9E-4F39-B233-4ED7C11D8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51FE-9487-4E40-B920-0E61D949F8F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A2BD-9C9E-4F39-B233-4ED7C11D8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51FE-9487-4E40-B920-0E61D949F8F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A2BD-9C9E-4F39-B233-4ED7C11D8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51FE-9487-4E40-B920-0E61D949F8F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A2BD-9C9E-4F39-B233-4ED7C11D8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51FE-9487-4E40-B920-0E61D949F8F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A2BD-9C9E-4F39-B233-4ED7C11D8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51FE-9487-4E40-B920-0E61D949F8F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A2BD-9C9E-4F39-B233-4ED7C11D8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51FE-9487-4E40-B920-0E61D949F8F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A2BD-9C9E-4F39-B233-4ED7C11D8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51FE-9487-4E40-B920-0E61D949F8F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A2BD-9C9E-4F39-B233-4ED7C11D8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51FE-9487-4E40-B920-0E61D949F8F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A2BD-9C9E-4F39-B233-4ED7C11D8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51FE-9487-4E40-B920-0E61D949F8F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A2BD-9C9E-4F39-B233-4ED7C11D8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51FE-9487-4E40-B920-0E61D949F8F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4DA2BD-9C9E-4F39-B233-4ED7C11D81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4151FE-9487-4E40-B920-0E61D949F8F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4DA2BD-9C9E-4F39-B233-4ED7C11D817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851648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Update on Laboratory   		   Testing in </a:t>
            </a:r>
            <a:b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Non-infectious </a:t>
            </a:r>
            <a:r>
              <a:rPr lang="en-US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Uveitis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0"/>
            <a:ext cx="7854696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                                  </a:t>
            </a: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Arash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Maleki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MD</a:t>
            </a:r>
          </a:p>
          <a:p>
            <a:pPr algn="l"/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		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    </a:t>
            </a:r>
            <a:r>
              <a:rPr lang="en-US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Rasool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Akram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Hospital</a:t>
            </a:r>
          </a:p>
          <a:p>
            <a:pPr algn="l"/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           Iran University of Medical Sciences (IUMS)   </a:t>
            </a:r>
          </a:p>
          <a:p>
            <a:pPr algn="l"/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                                April 21, 2016</a:t>
            </a:r>
            <a:endParaRPr lang="en-US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30" name="AutoShape 6" descr="data:image/jpeg;base64,/9j/4AAQSkZJRgABAQAAAQABAAD/2wCEAAkGBxAPEBUQDxMQEBARFRAVFRIQEA8RDhgQFRUWFxURFRUYHSggGBolHRUVITEhJykrLi4uFx8zODMtNygtLisBCgoKDg0OGhAQGi0lHR8rLy0tLS0tLS0tKy0tLS0tLS0rLS0tLS0tLS0tLS0tLS0tLS03LTctLS0tLS0tNy0tN//AABEIALgAyAMBEQACEQEDEQH/xAAbAAEAAwEBAQEAAAAAAAAAAAAAAQUGBAMCB//EAD0QAAICAQIDBQQHBgUFAAAAAAECAAMRBBIFITEGE0FRYSIycXIzQoGRsdHwFCM0UqHBBxUkYvEWgpKi4f/EABsBAQACAwEBAAAAAAAAAAAAAAAFBgEDBAIH/8QALBEBAAICAQMEAQMEAwEAAAAAAAECAwQRBRIxBiEyQRMiUYEzNGFxFCRCI//aAAwDAQACEQMRAD8A/cYCAgICAgICAgICAgICAgICAgRAQEBAQEBAmAgICAgICAgRmBGYYmYh8mweY++Z7ZePzU/dIaY93rurPiX0DD0mAgICAgICAgICAgICAgICAgIEGBGZljlV8T4ytPsj2n8vL4zfi15uhuo9YxasdvmzOaniltnvMQPIchJGmvSqm7HWNrPPvPDkzN3bT9kfbPm55mZdGm11lfusfh1E13wVs7NbqmfBPtLR8K40LfZcbX/ofhI7NrTSeYXLpvWcez+i3tZbgzk+07EvqZZICAgIEQEBAQEBAmAgICAgIEGBX8Y1vc15HvHkPjN+HH32RfVN2NbDNvuWZ4doH1DE+H1mPn+ckMuWMVeI8qboaGXfyd9vDT6bhNKD3QT5nmZHWz3tPldMHStbFHtVOo4XS4wUHxAwZiue9ft6zdM1steJqzXFuGGg5HND0PiPQyS19iLxxKldX6TOrPdX4q9SRzHIjxnTasWjiULhyzjvFq/Ta8I1Xe1Bj16H4yEzU7LcPp3TNr/ka8Wd01JFMBAQEBAQEBAQEBAQEBAQECDDEsp2ntJtC/yj+p/4EktOvFeVJ9R5pvnrj+mg4bphVWFHlz+PnOHLab25ladDXrgwxWsOoTW7jEcnlycVpD1MD5E/bNmG3F44cHUcMZNe0Sw8nPp8smOJaTsm/suPIj+okbvV4tErx6YtM4rVn6aAThWpMBAQEBAQEBAQEBAiBMBAQECDAx3aI/vz8BJXV+D5916eNyJarT2hkDeBAkbaJieF5wZK2xVs9Qw8554lt/JX9zeI4k/JE/b4vUMpU9CDM15ieWvLEXr2zLHW8KtU4A3DwIIxJbHnr2+759n6PmjJPHhoeB6PuU9ojc3X8pwbGSb2W3o+nGri4mfeVpvE5+JTPfXjybx6Rwx+Sv7oDCYZi0T4fQh6TAQEBAQEBAQEBAQEBAgwMr2nqxYGHlz/ALSR0snt2qb6l1J9ssI4ZctqdxYSpHuNmNjH227oeOlblNjD/wAe88T9K/V02VNtct8cnmPMTpxzjyRzwid3Hs61+JtPD101bD2m3HyXJ+8+k49rNSkdtVj6B0nPnt+XNM9r7uRn5gsH8snDevxmjVzx4skOv9GycflwTPt9ODvW/mP3mS0Y6T7qBbYz1niZl16dGHtMW/2rz+8+kjtrNSI7awuPp/pWfPP5c0zw+71Z+YLBvEZOG/8As16uevizt6/0fLFfy68z/pyV72O1SxJ8MnMk7RjiOVFw22smT8cTPLWcI4d3K5YkuepJJ+wSJzZItPs+gdN0ra+P9c82WYmpJpgICAgICAgICAgICAgQYGd7QDLgHoVGfzimX8d+TPpV29W1Ptn2UqcHkR+syepaLxzD5PnxZNXLNbe0wutDrUvAq1A5j3W9fWcObDanvVZ+ndRxbfGPYj3jw8tXpmrbDc/I45GRF4nn3fRdW1OyK1fFFLOwVRkn0nmI5n2bclq1rPLts0FPeqGf2sHPIbd3hmd8bUxXtVXJ0PFkzfn4/hza3TtW2G556HHIzivzzzKy6007IrEccPKqpmICjJPpPMR7+zbkvWI/U0Oh4ctZ3dXI5mdn5LTXiVdjTw0yzkrHvKwxPDpBDCYZICAgICAgICAgICAgQYkZ7j30g+WasnlJafxVN1W4eo6flOzT2O39Mq56i6HGzE5cfmHGZM/KPbw+YzW+K/HiYW2h4kGXur+a/VfxB9ZHbOpHmq39F9QzSYplWFzjTJhObuPf8PskZMdi94rRszzz7Kk5PX+uZqnzykuIiOFroLu+XubASR0bxE2R+pwZ6/invrKy0GhWoebHqZ6inDmyZZv5ds9tRAQEBAQEBAQEBAQEBAQECDMSM9x36QfKJryeUlp/FW/dNcuuY58vK6rdzHX8ZI6u3Nf0ypXqD0/XNE5cMe7jkxExMPm16zjnifMLDRcQwO7t9qs/+SnzE49nVi8cws/RuvX17RS/h1nRMWAXmCMhvq7fOQs4554fS8W7jvi/Jz7PmzWhGWqnpuXc/ixz0HpJLFrcUmZUnf67ObZrjx+OWpScf2sdfD7h6ICAgICAgICAgICAgICAgQZiRnuPfSD5RNWTyktP4q3M1uwgmOXlfVu6e9+MkdTbmJ4spvX/AE9XPWcuKPdySZi0THMPml8dsd+23mF5rLWXSVhTjdgHzxiR2OsTl91v3c98fTq8T5U+l99fmX8Z3ZfhKsaUzOevP7t6JBy+qx7Q+5h6ICAgICAgICAgICAgICAgQZiRnuPfSD5RNeTykdP4q3H6xNTtMfrEHJt/WIY+uHndTu9D5/nO/W2+z2lVOuen67MTkx+0u7iKkaWoHz/sZ2YLRbLMq11bFbFo1pb6VOl99fmX8Z25fhKs6P8AcV/20Wo4sabyrc0IX4iRlcHfTmF2z9W/421+O3iV1VaGGQcg+U5ZiYniU/jyVvETE+XpMNhAQEBAQEBAQEBAQEBAQIMxIzvHvpB8omvJ5SWn8VfNTsID9dIOEfrpHmWJjl28W/havj+cldH5KD6s/pfyptN76/Mv4yTy/GVI0I/7FY/y7eP/AE5+AmjU+CT9Qe2xyjhXFGoODzQ9R5eomNjXi3vD10nrFte/Zfw2FdoYAjmD4yKmOJ4X/Hki8RMfb0mGwgICAgICAgICAgICAgQZiRnePfSD5RNeTyktPwrfump2H3QH3QH3QO3i38LV8fzkro/JQPVv9L+VPpvfX5l/GSWb4SpGjP8A2Kz/AJWvHaA1pIznC/DpIzX2opbtleuq9DnZx/mp54U0l4mJ93z29JpMxPmGk7MavKms/VwR8DIvcx9s8wvPpzcm+OcdvML8TiWdMBAQEBAQEBAQEBAQECDAz/HlPeL8v95qyJHTn2Vuf1manaZ/WYDP6zAfrrMjr4t/C1fGSmj8lB9W/wBL+VPpvfX5l/GSeX4So+j/AHFf9rjjR/en4L+ErWT5PtWnHOKOVVqx0bz/ALSZ0cvdXiXzj1VoVwZ/yVj2s7uzR/fY81M9bsfpcvpq0xsTH+GuEi1+hIhkgICAgICAgICAgICBBglVceo3IGH1fwPX+013jl1at+23ChzNKUMwGYDMMfTs4t/C1fH85K6PyUH1Z/S/lT6b31+Zfxknl+EqRo/3Ff8Aa54z9Kfgvj6St5Pk+16f9OFXqvd+38539Nie6ZVD1nav4qx9rLstTl2f+UAfaZ0b1vbhDemcHNrZGoEjl1TAQEBAQEBAQEBAQEBAQPhlB5GCJ4ZriWhNTcvdPT8povVK6+bujifLjxNUukxAbZkdnFv4Wr4yW0PkoHqz+n/Kn0vvr8y/jJPLz2yo+h/cV/2uuMn98fgv4Su2iZtxD7Ngy1xYO6/hUODa4VMnwH9zJnDSMGPmfL5p1Tat1Tb7aeIbDh2kFKBR9p8zI7Leb25XDR1K62KKQ7BNbuTAQIgIEwEBAQEBAQEBAQEDytqDjDDIMxMcs1tNZ5hRazhLLzT2h5Y9qa5xpDFsxPyVpX9YmuY4ddbRPgwP0Jhl3cTQtpqgoJOfAfGSepaKzzKj+psNstIisfbn0/C+7xZewQAg48Z1ZdjujtqgNTo8YJjLntxx9J1JfVWHulIU4G5uQ5TTSlMX6reUls7Wxvf/ABwxxT911wzhi0Dzc9W/KaMuabpPp3TMepXj/wBfussTSleCBMBAQECCYAGBMBAQEBAgmABgTAQPmDh5pcjMUDKXTaWUEbgGztJHhnB+6GHzfpK395Qfs5zHa2VyWjw424NWem4fbMdkNsbV4l1V6fagQE4HjyzPVf0uXLHf5eacNr3bmG9vNiTPf5J+nLGnjm3db3daoByAxPEzMuqtK0jiITD1w+oENAxfBO2FjvcNTVcil/8ASg0FLLUOV7tUJyzAqSTyADDOIGv0rsyguuxiASud2D5Z8YHtAQM722OtNATQIzXM6+0tiV7FX2iSWB5HAXl5mBc6GxzWjWhUsKqWVTuQMRkgHxEDpgIEQOLXa7urKa8ZNzlfgFRnJ/8AX+sDot1CoQGYAkMQCeeFGWP2QOPRXDWaVHdSi6ipSVDEMFsXOMjxwesCr7O8QRNNXVVVZUtdx0iJaxL7amZd+T1yq7oGissCgsxCqBkkkAAeZMD7BgUPaLhGp1L19xrLNJUgbetVaM7sWQqd7dMBWHT60Cmr01ej1mr17as3MKXtsorSta1qUZpV2GSSMPtyfrNygbOsnaC3vYGQOm7HMQPHQ61LgxryVVtu/GEYjqVP1h6wKztBxfVadkTS6N9YXDksLUqrTaUADEg9QzH/ALfGBeQObhus75O8xgFrAPUKxXP24geOuXUm6nuTUKAbO/DhjYRtGwVkchzzmBYwKTtVxpdFR3juKgzKguet7Kqy317AvgPUgZxzgVWk0NWoovOj1Dra4CniRC2OSMk7CcDavphRn0gaHVcUopRHttStLGRUZyAGd/dUepgeXG+LJpjVvZUWx3BZyANqVs5x6+zAngXFRq6RcgAVicFXFikeB3AY6YyPA5HhApNXxhtVqbuH0uqWKwDsCu+ujYpZwvizEkAeG0k+RDp4rp6KTTapcvo9tddYsbb/AKhkrHeD63TIJ9fOBpYEGBR/5ne501tNdTaW0WPda1m011bQamUY9rPj5YgcnDtM/c1anD3Mh1NqIMKz9+x2c2OAAp/rA9tFwR2S22/aus1NbIxVmsSpGBC1V5x7Iz1wNxGeUDs4cw7x6qz7GmWqpVz47A3tfZsH3+cDI6ccVu0OlapKF1dWpsFxLbqsZdHvXz65xA0PajSXauq3TLWppsrdG3vt3M4wuMc1VepPU4AHnA9H1T6Kp96k6fSaasrYWGXdFIYHxHJV5/7oHL2oGpWrToqpej31V6kM5rLVvyO3HhuIOPIYgWFnZ3TrpH0dFdenpsUqVqQKuG97kPEjMDOdon41dev7JTRXprEtqPf2nvF3Mub2C+gICg+J5jMDpXguu4foHTRW/tWpDVsgv3LVsUgGtQzMVG0Hx6nwgcNfHu0T8hwzS1H+azVkr9wEC87P8P4ibO+4jfSxHuafTIUpUnqzuTlzjp0A59fAObsp/mOm0W3V1JZejFa66WVQUHRnc8hk5JPhnpApuHcG4tq7e74mKkoqsZ1touuWxwWLBVVSMcsDJ6AYA5kwLjWaeyjWajibtYtVemFSVPYO7dwxO8KPcGcDJ5nPhjmHt2m/aE/ZK1VNRU96JqBYdrMpHJgvjhvaK+SwPbW8ObWWdxdUK9DXjKlh++b6qFF92oYyQfeyOQA5hz19m6NfZXrtWXvKsHorZiNPWoPssKxyZjgHcYFd/wBB1a63UW8R762u61LKtPZd7Ne1dpYBMYyOWMnkPUwO3iXAbDrNEunV6dLowWBqtFdXPIap6gPbyAmDnl7XnAz+k7Na2vit2rGk07EW3PVqDca3cWKFVbMZwqjPQZPLpA2On4GxUnUOtlz3U3WMiFK81Y2IqkkgDaOZMB2e4a9V+quYuo1NqOtbvv27E2lh/Lu8vQQL0wMDw3/C6il8PqtZdo1OV0Vlp/ZQM8lYfXUeR5fGBvgIFFZpeInWbxdp00Klf3QqZr3GxgcvnC+1tPQ9IFTxr/D9dTq21S6vV6YXBBdVp7O7SzbyBJHMcsj8oGu0mlSlFrrVUrRQqqowoUcgBA9oHHxXh6ammzT2jNdqMjAcjtYYMDOdluwiaFxZZqdVrXrG2o6lyVqUjB2L0yRyz1x5QNcBAEQOHhVWoUWftL12E2Oa+7QqFpPuKc9W9YHfAjECYCBw8a4ZXrNPZprc93cjI2OTYI8IFB2W7EroH72zU6nW2quyttS+7u0PUIvgTyyevIQOintHY/EToRpyqorMbmtrHsYXY61jmVLFl8PdgW/A69ulpXoVppGPUIIHbiAxAQJgICAgIEQJgICAgICAgICAgICAgRA+BQm7ftXeQFLYG8qOYUnriB9gQJgICAgI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APEBUQDxMQEBARFRAVFRIQEA8RDhgQFRUWFxURFRUYHSggGBolHRUVITEhJykrLi4uFx8zODMtNygtLisBCgoKDg0OGhAQGi0lHR8rLy0tLS0tLS0tKy0tLS0tLS0rLS0tLS0tLS0tLS0tLS0tLS03LTctLS0tLS0tNy0tN//AABEIALgAyAMBEQACEQEDEQH/xAAbAAEAAwEBAQEAAAAAAAAAAAAAAQUGBAMCB//EAD0QAAICAQIDBQQHBgUFAAAAAAECAAMRBBIFITEGE0FRYSIycXIzQoGRsdHwFCM0UqHBBxUkYvEWgpKi4f/EABsBAQACAwEBAAAAAAAAAAAAAAAFBgEDBAIH/8QALBEBAAICAQMEAQMEAwEAAAAAAAECAwQRBRIxBiEyQRMiUYEzNGFxFCRCI//aAAwDAQACEQMRAD8A/cYCAgICAgICAgICAgICAgICAgRAQEBAQEBAmAgICAgICAgRmBGYYmYh8mweY++Z7ZePzU/dIaY93rurPiX0DD0mAgICAgICAgICAgICAgICAgIEGBGZljlV8T4ytPsj2n8vL4zfi15uhuo9YxasdvmzOaniltnvMQPIchJGmvSqm7HWNrPPvPDkzN3bT9kfbPm55mZdGm11lfusfh1E13wVs7NbqmfBPtLR8K40LfZcbX/ofhI7NrTSeYXLpvWcez+i3tZbgzk+07EvqZZICAgIEQEBAQEBAmAgICAgIEGBX8Y1vc15HvHkPjN+HH32RfVN2NbDNvuWZ4doH1DE+H1mPn+ckMuWMVeI8qboaGXfyd9vDT6bhNKD3QT5nmZHWz3tPldMHStbFHtVOo4XS4wUHxAwZiue9ft6zdM1steJqzXFuGGg5HND0PiPQyS19iLxxKldX6TOrPdX4q9SRzHIjxnTasWjiULhyzjvFq/Ta8I1Xe1Bj16H4yEzU7LcPp3TNr/ka8Wd01JFMBAQEBAQEBAQEBAQEBAQECDDEsp2ntJtC/yj+p/4EktOvFeVJ9R5pvnrj+mg4bphVWFHlz+PnOHLab25ladDXrgwxWsOoTW7jEcnlycVpD1MD5E/bNmG3F44cHUcMZNe0Sw8nPp8smOJaTsm/suPIj+okbvV4tErx6YtM4rVn6aAThWpMBAQEBAQEBAQEBAiBMBAQECDAx3aI/vz8BJXV+D5916eNyJarT2hkDeBAkbaJieF5wZK2xVs9Qw8554lt/JX9zeI4k/JE/b4vUMpU9CDM15ieWvLEXr2zLHW8KtU4A3DwIIxJbHnr2+759n6PmjJPHhoeB6PuU9ojc3X8pwbGSb2W3o+nGri4mfeVpvE5+JTPfXjybx6Rwx+Sv7oDCYZi0T4fQh6TAQEBAQEBAQEBAQEBAgwMr2nqxYGHlz/ALSR0snt2qb6l1J9ssI4ZctqdxYSpHuNmNjH227oeOlblNjD/wAe88T9K/V02VNtct8cnmPMTpxzjyRzwid3Hs61+JtPD101bD2m3HyXJ+8+k49rNSkdtVj6B0nPnt+XNM9r7uRn5gsH8snDevxmjVzx4skOv9GycflwTPt9ODvW/mP3mS0Y6T7qBbYz1niZl16dGHtMW/2rz+8+kjtrNSI7awuPp/pWfPP5c0zw+71Z+YLBvEZOG/8As16uevizt6/0fLFfy68z/pyV72O1SxJ8MnMk7RjiOVFw22smT8cTPLWcI4d3K5YkuepJJ+wSJzZItPs+gdN0ra+P9c82WYmpJpgICAgICAgICAgICAgQYGd7QDLgHoVGfzimX8d+TPpV29W1Ptn2UqcHkR+syepaLxzD5PnxZNXLNbe0wutDrUvAq1A5j3W9fWcObDanvVZ+ndRxbfGPYj3jw8tXpmrbDc/I45GRF4nn3fRdW1OyK1fFFLOwVRkn0nmI5n2bclq1rPLts0FPeqGf2sHPIbd3hmd8bUxXtVXJ0PFkzfn4/hza3TtW2G556HHIzivzzzKy6007IrEccPKqpmICjJPpPMR7+zbkvWI/U0Oh4ctZ3dXI5mdn5LTXiVdjTw0yzkrHvKwxPDpBDCYZICAgICAgICAgICAgQYkZ7j30g+WasnlJafxVN1W4eo6flOzT2O39Mq56i6HGzE5cfmHGZM/KPbw+YzW+K/HiYW2h4kGXur+a/VfxB9ZHbOpHmq39F9QzSYplWFzjTJhObuPf8PskZMdi94rRszzz7Kk5PX+uZqnzykuIiOFroLu+XubASR0bxE2R+pwZ6/invrKy0GhWoebHqZ6inDmyZZv5ds9tRAQEBAQEBAQEBAQEBAQECDMSM9x36QfKJryeUlp/FW/dNcuuY58vK6rdzHX8ZI6u3Nf0ypXqD0/XNE5cMe7jkxExMPm16zjnifMLDRcQwO7t9qs/+SnzE49nVi8cws/RuvX17RS/h1nRMWAXmCMhvq7fOQs4554fS8W7jvi/Jz7PmzWhGWqnpuXc/ixz0HpJLFrcUmZUnf67ObZrjx+OWpScf2sdfD7h6ICAgICAgICAgICAgICAgQZiRnuPfSD5RNWTyktP4q3M1uwgmOXlfVu6e9+MkdTbmJ4spvX/AE9XPWcuKPdySZi0THMPml8dsd+23mF5rLWXSVhTjdgHzxiR2OsTl91v3c98fTq8T5U+l99fmX8Z3ZfhKsaUzOevP7t6JBy+qx7Q+5h6ICAgICAgICAgICAgICAgQZiRnuPfSD5RNeTykdP4q3H6xNTtMfrEHJt/WIY+uHndTu9D5/nO/W2+z2lVOuen67MTkx+0u7iKkaWoHz/sZ2YLRbLMq11bFbFo1pb6VOl99fmX8Z25fhKs6P8AcV/20Wo4sabyrc0IX4iRlcHfTmF2z9W/421+O3iV1VaGGQcg+U5ZiYniU/jyVvETE+XpMNhAQEBAQEBAQEBAQEBAQIMxIzvHvpB8omvJ5SWn8VfNTsID9dIOEfrpHmWJjl28W/havj+cldH5KD6s/pfyptN76/Mv4yTy/GVI0I/7FY/y7eP/AE5+AmjU+CT9Qe2xyjhXFGoODzQ9R5eomNjXi3vD10nrFte/Zfw2FdoYAjmD4yKmOJ4X/Hki8RMfb0mGwgICAgICAgICAgICAgQZiRnePfSD5RNeTyktPwrfump2H3QH3QH3QO3i38LV8fzkro/JQPVv9L+VPpvfX5l/GSWb4SpGjP8A2Kz/AJWvHaA1pIznC/DpIzX2opbtleuq9DnZx/mp54U0l4mJ93z29JpMxPmGk7MavKms/VwR8DIvcx9s8wvPpzcm+OcdvML8TiWdMBAQEBAQEBAQEBAQECDAz/HlPeL8v95qyJHTn2Vuf1manaZ/WYDP6zAfrrMjr4t/C1fGSmj8lB9W/wBL+VPpvfX5l/GSeX4So+j/AHFf9rjjR/en4L+ErWT5PtWnHOKOVVqx0bz/ALSZ0cvdXiXzj1VoVwZ/yVj2s7uzR/fY81M9bsfpcvpq0xsTH+GuEi1+hIhkgICAgICAgICAgICBBglVceo3IGH1fwPX+013jl1at+23ChzNKUMwGYDMMfTs4t/C1fH85K6PyUH1Z/S/lT6b31+Zfxknl+EqRo/3Ff8Aa54z9Kfgvj6St5Pk+16f9OFXqvd+38539Nie6ZVD1nav4qx9rLstTl2f+UAfaZ0b1vbhDemcHNrZGoEjl1TAQEBAQEBAQEBAQEBAQPhlB5GCJ4ZriWhNTcvdPT8povVK6+bujifLjxNUukxAbZkdnFv4Wr4yW0PkoHqz+n/Kn0vvr8y/jJPLz2yo+h/cV/2uuMn98fgv4Su2iZtxD7Ngy1xYO6/hUODa4VMnwH9zJnDSMGPmfL5p1Tat1Tb7aeIbDh2kFKBR9p8zI7Leb25XDR1K62KKQ7BNbuTAQIgIEwEBAQEBAQEBAQEDytqDjDDIMxMcs1tNZ5hRazhLLzT2h5Y9qa5xpDFsxPyVpX9YmuY4ddbRPgwP0Jhl3cTQtpqgoJOfAfGSepaKzzKj+psNstIisfbn0/C+7xZewQAg48Z1ZdjujtqgNTo8YJjLntxx9J1JfVWHulIU4G5uQ5TTSlMX6reUls7Wxvf/ABwxxT911wzhi0Dzc9W/KaMuabpPp3TMepXj/wBfussTSleCBMBAQECCYAGBMBAQEBAgmABgTAQPmDh5pcjMUDKXTaWUEbgGztJHhnB+6GHzfpK395Qfs5zHa2VyWjw424NWem4fbMdkNsbV4l1V6fagQE4HjyzPVf0uXLHf5eacNr3bmG9vNiTPf5J+nLGnjm3db3daoByAxPEzMuqtK0jiITD1w+oENAxfBO2FjvcNTVcil/8ASg0FLLUOV7tUJyzAqSTyADDOIGv0rsyguuxiASud2D5Z8YHtAQM722OtNATQIzXM6+0tiV7FX2iSWB5HAXl5mBc6GxzWjWhUsKqWVTuQMRkgHxEDpgIEQOLXa7urKa8ZNzlfgFRnJ/8AX+sDot1CoQGYAkMQCeeFGWP2QOPRXDWaVHdSi6ipSVDEMFsXOMjxwesCr7O8QRNNXVVVZUtdx0iJaxL7amZd+T1yq7oGissCgsxCqBkkkAAeZMD7BgUPaLhGp1L19xrLNJUgbetVaM7sWQqd7dMBWHT60Cmr01ej1mr17as3MKXtsorSta1qUZpV2GSSMPtyfrNygbOsnaC3vYGQOm7HMQPHQ61LgxryVVtu/GEYjqVP1h6wKztBxfVadkTS6N9YXDksLUqrTaUADEg9QzH/ALfGBeQObhus75O8xgFrAPUKxXP24geOuXUm6nuTUKAbO/DhjYRtGwVkchzzmBYwKTtVxpdFR3juKgzKguet7Kqy317AvgPUgZxzgVWk0NWoovOj1Dra4CniRC2OSMk7CcDavphRn0gaHVcUopRHttStLGRUZyAGd/dUepgeXG+LJpjVvZUWx3BZyANqVs5x6+zAngXFRq6RcgAVicFXFikeB3AY6YyPA5HhApNXxhtVqbuH0uqWKwDsCu+ujYpZwvizEkAeG0k+RDp4rp6KTTapcvo9tddYsbb/AKhkrHeD63TIJ9fOBpYEGBR/5ne501tNdTaW0WPda1m011bQamUY9rPj5YgcnDtM/c1anD3Mh1NqIMKz9+x2c2OAAp/rA9tFwR2S22/aus1NbIxVmsSpGBC1V5x7Iz1wNxGeUDs4cw7x6qz7GmWqpVz47A3tfZsH3+cDI6ccVu0OlapKF1dWpsFxLbqsZdHvXz65xA0PajSXauq3TLWppsrdG3vt3M4wuMc1VepPU4AHnA9H1T6Kp96k6fSaasrYWGXdFIYHxHJV5/7oHL2oGpWrToqpej31V6kM5rLVvyO3HhuIOPIYgWFnZ3TrpH0dFdenpsUqVqQKuG97kPEjMDOdon41dev7JTRXprEtqPf2nvF3Mub2C+gICg+J5jMDpXguu4foHTRW/tWpDVsgv3LVsUgGtQzMVG0Hx6nwgcNfHu0T8hwzS1H+azVkr9wEC87P8P4ibO+4jfSxHuafTIUpUnqzuTlzjp0A59fAObsp/mOm0W3V1JZejFa66WVQUHRnc8hk5JPhnpApuHcG4tq7e74mKkoqsZ1touuWxwWLBVVSMcsDJ6AYA5kwLjWaeyjWajibtYtVemFSVPYO7dwxO8KPcGcDJ5nPhjmHt2m/aE/ZK1VNRU96JqBYdrMpHJgvjhvaK+SwPbW8ObWWdxdUK9DXjKlh++b6qFF92oYyQfeyOQA5hz19m6NfZXrtWXvKsHorZiNPWoPssKxyZjgHcYFd/wBB1a63UW8R762u61LKtPZd7Ne1dpYBMYyOWMnkPUwO3iXAbDrNEunV6dLowWBqtFdXPIap6gPbyAmDnl7XnAz+k7Na2vit2rGk07EW3PVqDca3cWKFVbMZwqjPQZPLpA2On4GxUnUOtlz3U3WMiFK81Y2IqkkgDaOZMB2e4a9V+quYuo1NqOtbvv27E2lh/Lu8vQQL0wMDw3/C6il8PqtZdo1OV0Vlp/ZQM8lYfXUeR5fGBvgIFFZpeInWbxdp00Klf3QqZr3GxgcvnC+1tPQ9IFTxr/D9dTq21S6vV6YXBBdVp7O7SzbyBJHMcsj8oGu0mlSlFrrVUrRQqqowoUcgBA9oHHxXh6ammzT2jNdqMjAcjtYYMDOdluwiaFxZZqdVrXrG2o6lyVqUjB2L0yRyz1x5QNcBAEQOHhVWoUWftL12E2Oa+7QqFpPuKc9W9YHfAjECYCBw8a4ZXrNPZprc93cjI2OTYI8IFB2W7EroH72zU6nW2quyttS+7u0PUIvgTyyevIQOintHY/EToRpyqorMbmtrHsYXY61jmVLFl8PdgW/A69ulpXoVppGPUIIHbiAxAQJgICAgIEQJgICAgICAgICAgICAgRA+BQm7ftXeQFLYG8qOYUnriB9gQJgICAgI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APEBUQDxMQEBARFRAVFRIQEA8RDhgQFRUWFxURFRUYHSggGBolHRUVITEhJykrLi4uFx8zODMtNygtLisBCgoKDg0OGhAQGi0lHR8rLy0tLS0tLS0tKy0tLS0tLS0rLS0tLS0tLS0tLS0tLS0tLS03LTctLS0tLS0tNy0tN//AABEIALgAyAMBEQACEQEDEQH/xAAbAAEAAwEBAQEAAAAAAAAAAAAAAQUGBAMCB//EAD0QAAICAQIDBQQHBgUFAAAAAAECAAMRBBIFITEGE0FRYSIycXIzQoGRsdHwFCM0UqHBBxUkYvEWgpKi4f/EABsBAQACAwEBAAAAAAAAAAAAAAAFBgEDBAIH/8QALBEBAAICAQMEAQMEAwEAAAAAAAECAwQRBRIxBiEyQRMiUYEzNGFxFCRCI//aAAwDAQACEQMRAD8A/cYCAgICAgICAgICAgICAgICAgRAQEBAQEBAmAgICAgICAgRmBGYYmYh8mweY++Z7ZePzU/dIaY93rurPiX0DD0mAgICAgICAgICAgICAgICAgIEGBGZljlV8T4ytPsj2n8vL4zfi15uhuo9YxasdvmzOaniltnvMQPIchJGmvSqm7HWNrPPvPDkzN3bT9kfbPm55mZdGm11lfusfh1E13wVs7NbqmfBPtLR8K40LfZcbX/ofhI7NrTSeYXLpvWcez+i3tZbgzk+07EvqZZICAgIEQEBAQEBAmAgICAgIEGBX8Y1vc15HvHkPjN+HH32RfVN2NbDNvuWZ4doH1DE+H1mPn+ckMuWMVeI8qboaGXfyd9vDT6bhNKD3QT5nmZHWz3tPldMHStbFHtVOo4XS4wUHxAwZiue9ft6zdM1steJqzXFuGGg5HND0PiPQyS19iLxxKldX6TOrPdX4q9SRzHIjxnTasWjiULhyzjvFq/Ta8I1Xe1Bj16H4yEzU7LcPp3TNr/ka8Wd01JFMBAQEBAQEBAQEBAQEBAQECDDEsp2ntJtC/yj+p/4EktOvFeVJ9R5pvnrj+mg4bphVWFHlz+PnOHLab25ladDXrgwxWsOoTW7jEcnlycVpD1MD5E/bNmG3F44cHUcMZNe0Sw8nPp8smOJaTsm/suPIj+okbvV4tErx6YtM4rVn6aAThWpMBAQEBAQEBAQEBAiBMBAQECDAx3aI/vz8BJXV+D5916eNyJarT2hkDeBAkbaJieF5wZK2xVs9Qw8554lt/JX9zeI4k/JE/b4vUMpU9CDM15ieWvLEXr2zLHW8KtU4A3DwIIxJbHnr2+759n6PmjJPHhoeB6PuU9ojc3X8pwbGSb2W3o+nGri4mfeVpvE5+JTPfXjybx6Rwx+Sv7oDCYZi0T4fQh6TAQEBAQEBAQEBAQEBAgwMr2nqxYGHlz/ALSR0snt2qb6l1J9ssI4ZctqdxYSpHuNmNjH227oeOlblNjD/wAe88T9K/V02VNtct8cnmPMTpxzjyRzwid3Hs61+JtPD101bD2m3HyXJ+8+k49rNSkdtVj6B0nPnt+XNM9r7uRn5gsH8snDevxmjVzx4skOv9GycflwTPt9ODvW/mP3mS0Y6T7qBbYz1niZl16dGHtMW/2rz+8+kjtrNSI7awuPp/pWfPP5c0zw+71Z+YLBvEZOG/8As16uevizt6/0fLFfy68z/pyV72O1SxJ8MnMk7RjiOVFw22smT8cTPLWcI4d3K5YkuepJJ+wSJzZItPs+gdN0ra+P9c82WYmpJpgICAgICAgICAgICAgQYGd7QDLgHoVGfzimX8d+TPpV29W1Ptn2UqcHkR+syepaLxzD5PnxZNXLNbe0wutDrUvAq1A5j3W9fWcObDanvVZ+ndRxbfGPYj3jw8tXpmrbDc/I45GRF4nn3fRdW1OyK1fFFLOwVRkn0nmI5n2bclq1rPLts0FPeqGf2sHPIbd3hmd8bUxXtVXJ0PFkzfn4/hza3TtW2G556HHIzivzzzKy6007IrEccPKqpmICjJPpPMR7+zbkvWI/U0Oh4ctZ3dXI5mdn5LTXiVdjTw0yzkrHvKwxPDpBDCYZICAgICAgICAgICAgQYkZ7j30g+WasnlJafxVN1W4eo6flOzT2O39Mq56i6HGzE5cfmHGZM/KPbw+YzW+K/HiYW2h4kGXur+a/VfxB9ZHbOpHmq39F9QzSYplWFzjTJhObuPf8PskZMdi94rRszzz7Kk5PX+uZqnzykuIiOFroLu+XubASR0bxE2R+pwZ6/invrKy0GhWoebHqZ6inDmyZZv5ds9tRAQEBAQEBAQEBAQEBAQECDMSM9x36QfKJryeUlp/FW/dNcuuY58vK6rdzHX8ZI6u3Nf0ypXqD0/XNE5cMe7jkxExMPm16zjnifMLDRcQwO7t9qs/+SnzE49nVi8cws/RuvX17RS/h1nRMWAXmCMhvq7fOQs4554fS8W7jvi/Jz7PmzWhGWqnpuXc/ixz0HpJLFrcUmZUnf67ObZrjx+OWpScf2sdfD7h6ICAgICAgICAgICAgICAgQZiRnuPfSD5RNWTyktP4q3M1uwgmOXlfVu6e9+MkdTbmJ4spvX/AE9XPWcuKPdySZi0THMPml8dsd+23mF5rLWXSVhTjdgHzxiR2OsTl91v3c98fTq8T5U+l99fmX8Z3ZfhKsaUzOevP7t6JBy+qx7Q+5h6ICAgICAgICAgICAgICAgQZiRnuPfSD5RNeTykdP4q3H6xNTtMfrEHJt/WIY+uHndTu9D5/nO/W2+z2lVOuen67MTkx+0u7iKkaWoHz/sZ2YLRbLMq11bFbFo1pb6VOl99fmX8Z25fhKs6P8AcV/20Wo4sabyrc0IX4iRlcHfTmF2z9W/421+O3iV1VaGGQcg+U5ZiYniU/jyVvETE+XpMNhAQEBAQEBAQEBAQEBAQIMxIzvHvpB8omvJ5SWn8VfNTsID9dIOEfrpHmWJjl28W/havj+cldH5KD6s/pfyptN76/Mv4yTy/GVI0I/7FY/y7eP/AE5+AmjU+CT9Qe2xyjhXFGoODzQ9R5eomNjXi3vD10nrFte/Zfw2FdoYAjmD4yKmOJ4X/Hki8RMfb0mGwgICAgICAgICAgICAgQZiRnePfSD5RNeTyktPwrfump2H3QH3QH3QO3i38LV8fzkro/JQPVv9L+VPpvfX5l/GSWb4SpGjP8A2Kz/AJWvHaA1pIznC/DpIzX2opbtleuq9DnZx/mp54U0l4mJ93z29JpMxPmGk7MavKms/VwR8DIvcx9s8wvPpzcm+OcdvML8TiWdMBAQEBAQEBAQEBAQECDAz/HlPeL8v95qyJHTn2Vuf1manaZ/WYDP6zAfrrMjr4t/C1fGSmj8lB9W/wBL+VPpvfX5l/GSeX4So+j/AHFf9rjjR/en4L+ErWT5PtWnHOKOVVqx0bz/ALSZ0cvdXiXzj1VoVwZ/yVj2s7uzR/fY81M9bsfpcvpq0xsTH+GuEi1+hIhkgICAgICAgICAgICBBglVceo3IGH1fwPX+013jl1at+23ChzNKUMwGYDMMfTs4t/C1fH85K6PyUH1Z/S/lT6b31+Zfxknl+EqRo/3Ff8Aa54z9Kfgvj6St5Pk+16f9OFXqvd+38539Nie6ZVD1nav4qx9rLstTl2f+UAfaZ0b1vbhDemcHNrZGoEjl1TAQEBAQEBAQEBAQEBAQPhlB5GCJ4ZriWhNTcvdPT8povVK6+bujifLjxNUukxAbZkdnFv4Wr4yW0PkoHqz+n/Kn0vvr8y/jJPLz2yo+h/cV/2uuMn98fgv4Su2iZtxD7Ngy1xYO6/hUODa4VMnwH9zJnDSMGPmfL5p1Tat1Tb7aeIbDh2kFKBR9p8zI7Leb25XDR1K62KKQ7BNbuTAQIgIEwEBAQEBAQEBAQEDytqDjDDIMxMcs1tNZ5hRazhLLzT2h5Y9qa5xpDFsxPyVpX9YmuY4ddbRPgwP0Jhl3cTQtpqgoJOfAfGSepaKzzKj+psNstIisfbn0/C+7xZewQAg48Z1ZdjujtqgNTo8YJjLntxx9J1JfVWHulIU4G5uQ5TTSlMX6reUls7Wxvf/ABwxxT911wzhi0Dzc9W/KaMuabpPp3TMepXj/wBfussTSleCBMBAQECCYAGBMBAQEBAgmABgTAQPmDh5pcjMUDKXTaWUEbgGztJHhnB+6GHzfpK395Qfs5zHa2VyWjw424NWem4fbMdkNsbV4l1V6fagQE4HjyzPVf0uXLHf5eacNr3bmG9vNiTPf5J+nLGnjm3db3daoByAxPEzMuqtK0jiITD1w+oENAxfBO2FjvcNTVcil/8ASg0FLLUOV7tUJyzAqSTyADDOIGv0rsyguuxiASud2D5Z8YHtAQM722OtNATQIzXM6+0tiV7FX2iSWB5HAXl5mBc6GxzWjWhUsKqWVTuQMRkgHxEDpgIEQOLXa7urKa8ZNzlfgFRnJ/8AX+sDot1CoQGYAkMQCeeFGWP2QOPRXDWaVHdSi6ipSVDEMFsXOMjxwesCr7O8QRNNXVVVZUtdx0iJaxL7amZd+T1yq7oGissCgsxCqBkkkAAeZMD7BgUPaLhGp1L19xrLNJUgbetVaM7sWQqd7dMBWHT60Cmr01ej1mr17as3MKXtsorSta1qUZpV2GSSMPtyfrNygbOsnaC3vYGQOm7HMQPHQ61LgxryVVtu/GEYjqVP1h6wKztBxfVadkTS6N9YXDksLUqrTaUADEg9QzH/ALfGBeQObhus75O8xgFrAPUKxXP24geOuXUm6nuTUKAbO/DhjYRtGwVkchzzmBYwKTtVxpdFR3juKgzKguet7Kqy317AvgPUgZxzgVWk0NWoovOj1Dra4CniRC2OSMk7CcDavphRn0gaHVcUopRHttStLGRUZyAGd/dUepgeXG+LJpjVvZUWx3BZyANqVs5x6+zAngXFRq6RcgAVicFXFikeB3AY6YyPA5HhApNXxhtVqbuH0uqWKwDsCu+ujYpZwvizEkAeG0k+RDp4rp6KTTapcvo9tddYsbb/AKhkrHeD63TIJ9fOBpYEGBR/5ne501tNdTaW0WPda1m011bQamUY9rPj5YgcnDtM/c1anD3Mh1NqIMKz9+x2c2OAAp/rA9tFwR2S22/aus1NbIxVmsSpGBC1V5x7Iz1wNxGeUDs4cw7x6qz7GmWqpVz47A3tfZsH3+cDI6ccVu0OlapKF1dWpsFxLbqsZdHvXz65xA0PajSXauq3TLWppsrdG3vt3M4wuMc1VepPU4AHnA9H1T6Kp96k6fSaasrYWGXdFIYHxHJV5/7oHL2oGpWrToqpej31V6kM5rLVvyO3HhuIOPIYgWFnZ3TrpH0dFdenpsUqVqQKuG97kPEjMDOdon41dev7JTRXprEtqPf2nvF3Mub2C+gICg+J5jMDpXguu4foHTRW/tWpDVsgv3LVsUgGtQzMVG0Hx6nwgcNfHu0T8hwzS1H+azVkr9wEC87P8P4ibO+4jfSxHuafTIUpUnqzuTlzjp0A59fAObsp/mOm0W3V1JZejFa66WVQUHRnc8hk5JPhnpApuHcG4tq7e74mKkoqsZ1touuWxwWLBVVSMcsDJ6AYA5kwLjWaeyjWajibtYtVemFSVPYO7dwxO8KPcGcDJ5nPhjmHt2m/aE/ZK1VNRU96JqBYdrMpHJgvjhvaK+SwPbW8ObWWdxdUK9DXjKlh++b6qFF92oYyQfeyOQA5hz19m6NfZXrtWXvKsHorZiNPWoPssKxyZjgHcYFd/wBB1a63UW8R762u61LKtPZd7Ne1dpYBMYyOWMnkPUwO3iXAbDrNEunV6dLowWBqtFdXPIap6gPbyAmDnl7XnAz+k7Na2vit2rGk07EW3PVqDca3cWKFVbMZwqjPQZPLpA2On4GxUnUOtlz3U3WMiFK81Y2IqkkgDaOZMB2e4a9V+quYuo1NqOtbvv27E2lh/Lu8vQQL0wMDw3/C6il8PqtZdo1OV0Vlp/ZQM8lYfXUeR5fGBvgIFFZpeInWbxdp00Klf3QqZr3GxgcvnC+1tPQ9IFTxr/D9dTq21S6vV6YXBBdVp7O7SzbyBJHMcsj8oGu0mlSlFrrVUrRQqqowoUcgBA9oHHxXh6ammzT2jNdqMjAcjtYYMDOdluwiaFxZZqdVrXrG2o6lyVqUjB2L0yRyz1x5QNcBAEQOHhVWoUWftL12E2Oa+7QqFpPuKc9W9YHfAjECYCBw8a4ZXrNPZprc93cjI2OTYI8IFB2W7EroH72zU6nW2quyttS+7u0PUIvgTyyevIQOintHY/EToRpyqorMbmtrHsYXY61jmVLFl8PdgW/A69ulpXoVppGPUIIHbiAxAQJgICAgIEQJgICAgICAgICAgICAgRA+BQm7ftXeQFLYG8qOYUnriB9gQJgICAgI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Laboratory Evaluation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rgbClr val="002060"/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Subsequent testing is based on the results of screening testing.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Common Tests in Non-infectious    					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Uveitis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ESR </a:t>
            </a:r>
          </a:p>
          <a:p>
            <a:pPr>
              <a:buClr>
                <a:srgbClr val="002060"/>
              </a:buClr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ACE and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Lysozyme</a:t>
            </a: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ANCA (C, P, and atypical)</a:t>
            </a:r>
          </a:p>
          <a:p>
            <a:pPr>
              <a:buClr>
                <a:srgbClr val="002060"/>
              </a:buClr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Anti-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phospholipid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antibodies</a:t>
            </a:r>
          </a:p>
          <a:p>
            <a:pPr>
              <a:buClr>
                <a:srgbClr val="002060"/>
              </a:buClr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C3, C4, CH50</a:t>
            </a:r>
          </a:p>
          <a:p>
            <a:pPr>
              <a:buClr>
                <a:srgbClr val="002060"/>
              </a:buClr>
            </a:pP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Properdin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factor B</a:t>
            </a:r>
          </a:p>
          <a:p>
            <a:pPr>
              <a:buClr>
                <a:srgbClr val="002060"/>
              </a:buClr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Soluble IL-2 receptor</a:t>
            </a:r>
          </a:p>
          <a:p>
            <a:pPr>
              <a:buClr>
                <a:srgbClr val="002060"/>
              </a:buClr>
            </a:pP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Raji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cell assay</a:t>
            </a:r>
          </a:p>
          <a:p>
            <a:pPr>
              <a:buClr>
                <a:srgbClr val="002060"/>
              </a:buClr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C1q binding assay</a:t>
            </a:r>
          </a:p>
          <a:p>
            <a:pPr>
              <a:buClr>
                <a:srgbClr val="002060"/>
              </a:buClr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C-reactive protein (CRP)</a:t>
            </a:r>
          </a:p>
          <a:p>
            <a:pPr>
              <a:buClr>
                <a:srgbClr val="002060"/>
              </a:buClr>
            </a:pPr>
            <a:r>
              <a:rPr lang="el-GR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1-acid glycoprotein 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Common Tests in Non-infectious    				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Uveitis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HLA typing</a:t>
            </a:r>
          </a:p>
          <a:p>
            <a:pPr>
              <a:buClr>
                <a:srgbClr val="002060"/>
              </a:buClr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RF and anti-CCP</a:t>
            </a:r>
          </a:p>
          <a:p>
            <a:pPr>
              <a:buClr>
                <a:srgbClr val="002060"/>
              </a:buClr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FTA-ABS or MHA-TP</a:t>
            </a:r>
          </a:p>
          <a:p>
            <a:pPr>
              <a:buClr>
                <a:srgbClr val="002060"/>
              </a:buClr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ILs levels (IL-6, IL-8, IL-10, and IL-12) especially IL-9, IL-10, and IL-17</a:t>
            </a:r>
          </a:p>
          <a:p>
            <a:pPr>
              <a:buClr>
                <a:srgbClr val="002060"/>
              </a:buClr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Hepatitis serology</a:t>
            </a:r>
          </a:p>
          <a:p>
            <a:pPr>
              <a:buClr>
                <a:srgbClr val="002060"/>
              </a:buClr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PCR</a:t>
            </a:r>
          </a:p>
          <a:p>
            <a:pPr>
              <a:buClr>
                <a:srgbClr val="002060"/>
              </a:buClr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PPD or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QuantiFERON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gold</a:t>
            </a:r>
          </a:p>
          <a:p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Granulomatous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Uveitis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CBC and ESR</a:t>
            </a:r>
          </a:p>
          <a:p>
            <a:pPr>
              <a:buClr>
                <a:srgbClr val="00206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ACE and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Lysozyme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work-up for infectious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uveitis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Posterior involvement and 					Retinal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Vasculitis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CBC and ESR</a:t>
            </a:r>
          </a:p>
          <a:p>
            <a:pPr>
              <a:buClr>
                <a:srgbClr val="00206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Soluble IL-2 receptor</a:t>
            </a:r>
          </a:p>
          <a:p>
            <a:pPr>
              <a:buClr>
                <a:srgbClr val="002060"/>
              </a:buClr>
            </a:pP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Raji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cell assay</a:t>
            </a:r>
          </a:p>
          <a:p>
            <a:pPr>
              <a:buClr>
                <a:srgbClr val="00206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C1q binding assay</a:t>
            </a:r>
          </a:p>
          <a:p>
            <a:pPr>
              <a:buClr>
                <a:srgbClr val="00206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Work-up for infectious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uveitis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Genetic advances in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Uveitis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(GWAS)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rgbClr val="002060"/>
              </a:buClr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</a:rPr>
              <a:t>Genes encoding for HLAs, IL-23R, IL-10, STAT, STAT3, and UBAC2 can be promising testing in the future. (Genome-wide association studies)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1600" dirty="0" err="1" smtClean="0">
                <a:solidFill>
                  <a:srgbClr val="002060"/>
                </a:solidFill>
              </a:rPr>
              <a:t>Hou</a:t>
            </a:r>
            <a:r>
              <a:rPr lang="en-US" sz="1600" dirty="0" smtClean="0">
                <a:solidFill>
                  <a:srgbClr val="002060"/>
                </a:solidFill>
              </a:rPr>
              <a:t> S, </a:t>
            </a:r>
            <a:r>
              <a:rPr lang="en-US" sz="1600" dirty="0" err="1" smtClean="0">
                <a:solidFill>
                  <a:srgbClr val="002060"/>
                </a:solidFill>
              </a:rPr>
              <a:t>Kijlstra</a:t>
            </a:r>
            <a:r>
              <a:rPr lang="en-US" sz="1600" dirty="0" smtClean="0">
                <a:solidFill>
                  <a:srgbClr val="002060"/>
                </a:solidFill>
              </a:rPr>
              <a:t> A, Yang P. Molecular Genetic Advances in </a:t>
            </a:r>
            <a:r>
              <a:rPr lang="en-US" sz="1600" dirty="0" err="1" smtClean="0">
                <a:solidFill>
                  <a:srgbClr val="002060"/>
                </a:solidFill>
              </a:rPr>
              <a:t>Uveitis</a:t>
            </a:r>
            <a:r>
              <a:rPr lang="en-US" sz="1600" dirty="0" smtClean="0">
                <a:solidFill>
                  <a:srgbClr val="002060"/>
                </a:solidFill>
              </a:rPr>
              <a:t>. </a:t>
            </a:r>
            <a:r>
              <a:rPr lang="en-US" sz="1600" dirty="0" err="1" smtClean="0">
                <a:solidFill>
                  <a:srgbClr val="002060"/>
                </a:solidFill>
              </a:rPr>
              <a:t>Prog</a:t>
            </a:r>
            <a:r>
              <a:rPr lang="en-US" sz="1600" dirty="0" smtClean="0">
                <a:solidFill>
                  <a:srgbClr val="002060"/>
                </a:solidFill>
              </a:rPr>
              <a:t> Mol </a:t>
            </a:r>
            <a:r>
              <a:rPr lang="en-US" sz="1600" dirty="0" err="1" smtClean="0">
                <a:solidFill>
                  <a:srgbClr val="002060"/>
                </a:solidFill>
              </a:rPr>
              <a:t>Biol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Transl</a:t>
            </a:r>
            <a:r>
              <a:rPr lang="en-US" sz="1600" dirty="0" smtClean="0">
                <a:solidFill>
                  <a:srgbClr val="002060"/>
                </a:solidFill>
              </a:rPr>
              <a:t> Sci. 2015;134:283-98.</a:t>
            </a:r>
          </a:p>
          <a:p>
            <a:pPr>
              <a:buNone/>
            </a:pPr>
            <a:endParaRPr lang="en-US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2060"/>
                </a:solidFill>
              </a:rPr>
              <a:t>Dunn JP. </a:t>
            </a:r>
            <a:r>
              <a:rPr lang="en-US" sz="1600" dirty="0" err="1" smtClean="0">
                <a:solidFill>
                  <a:srgbClr val="002060"/>
                </a:solidFill>
              </a:rPr>
              <a:t>Uveitis</a:t>
            </a:r>
            <a:r>
              <a:rPr lang="en-US" sz="1600" dirty="0" smtClean="0">
                <a:solidFill>
                  <a:srgbClr val="002060"/>
                </a:solidFill>
              </a:rPr>
              <a:t>. Prime care. 2015;42(3):305-23.</a:t>
            </a:r>
          </a:p>
          <a:p>
            <a:pPr>
              <a:buNone/>
            </a:pPr>
            <a:endParaRPr lang="en-US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600" dirty="0" err="1" smtClean="0">
                <a:solidFill>
                  <a:srgbClr val="002060"/>
                </a:solidFill>
              </a:rPr>
              <a:t>Selmi</a:t>
            </a:r>
            <a:r>
              <a:rPr lang="en-US" sz="1600" dirty="0" smtClean="0">
                <a:solidFill>
                  <a:srgbClr val="002060"/>
                </a:solidFill>
              </a:rPr>
              <a:t> C. Diagnosis and classification of autoimmune </a:t>
            </a:r>
            <a:r>
              <a:rPr lang="en-US" sz="1600" dirty="0" err="1" smtClean="0">
                <a:solidFill>
                  <a:srgbClr val="002060"/>
                </a:solidFill>
              </a:rPr>
              <a:t>uveitis</a:t>
            </a:r>
            <a:r>
              <a:rPr lang="en-US" sz="1600" dirty="0" smtClean="0">
                <a:solidFill>
                  <a:srgbClr val="002060"/>
                </a:solidFill>
              </a:rPr>
              <a:t>. </a:t>
            </a:r>
            <a:r>
              <a:rPr lang="en-US" sz="1600" dirty="0" err="1" smtClean="0">
                <a:solidFill>
                  <a:srgbClr val="002060"/>
                </a:solidFill>
              </a:rPr>
              <a:t>Autoimmun</a:t>
            </a:r>
            <a:r>
              <a:rPr lang="en-US" sz="1600" dirty="0" smtClean="0">
                <a:solidFill>
                  <a:srgbClr val="002060"/>
                </a:solidFill>
              </a:rPr>
              <a:t> Rev. 2014;13(4-5):591-4.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 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None/>
            </a:pPr>
            <a:r>
              <a:rPr lang="en-US" dirty="0" smtClean="0"/>
              <a:t>  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Conclusion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rgbClr val="002060"/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Basic laboratory studies include: CBC and differentiation, basic metabolic panel, urinalysis, and ESR.</a:t>
            </a:r>
          </a:p>
          <a:p>
            <a:pPr>
              <a:buClr>
                <a:srgbClr val="002060"/>
              </a:buClr>
            </a:pPr>
            <a:r>
              <a:rPr lang="en-US" dirty="0" smtClean="0">
                <a:solidFill>
                  <a:srgbClr val="002060"/>
                </a:solidFill>
              </a:rPr>
              <a:t>Laboratory tests should be targeted and battery of tests is not appropriate.</a:t>
            </a:r>
          </a:p>
          <a:p>
            <a:pPr>
              <a:buClr>
                <a:srgbClr val="002060"/>
              </a:buClr>
            </a:pPr>
            <a:r>
              <a:rPr lang="en-US" dirty="0" smtClean="0">
                <a:solidFill>
                  <a:srgbClr val="002060"/>
                </a:solidFill>
              </a:rPr>
              <a:t>Laboratory tests are not only for diagnosis but also for prognosis and treatment.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Thank you for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your 				attention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Uveitis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rgbClr val="002060"/>
              </a:buClr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Uveitis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refers to a collection of about 30 diseases characterized by intraocular inflammation.</a:t>
            </a:r>
          </a:p>
          <a:p>
            <a:pPr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Confusion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owner\Desktop\confusion ima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286000"/>
            <a:ext cx="1504950" cy="19526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2057400"/>
            <a:ext cx="64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Uveitis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can be the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first manifestation of a disease or a diagnosis-clinching disease feature.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one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stud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y, only 17% of patients had definitive diagnosis at initial presentation. 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Ultimately diagnosis or strongly suspected in 65%.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85% of these patients were diagnosed during the longitudinal care based on repeated clinical and laboratory evaluations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Frustration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owner\Desktop\frustration ima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981200"/>
            <a:ext cx="1504950" cy="20288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2362200"/>
            <a:ext cx="5562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Negative work-up, labeled as “Idiopathic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Uveitis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 has been reported up to 35% in previous studies.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Repeated review of medical history, medical symptoms, ocular and systemic examinations, and serologic evaluation can be revealing in these patients. 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Systematic Approach 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Location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Course</a:t>
            </a:r>
          </a:p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Clinicopathologic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characteristics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Patient age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Social and geographic characteristics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Source of inflammation (Host/systemic disease)</a:t>
            </a:r>
          </a:p>
          <a:p>
            <a:pPr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Diagnostic approach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History taking and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RoS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Eye examination</a:t>
            </a:r>
          </a:p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Extraocular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examination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Laboratory evaluation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Laboratory Evaluation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rgbClr val="002060"/>
              </a:buClr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Screening (syphilis,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lyme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disease, TB) Versus (toxoplasmosis and HSV)</a:t>
            </a:r>
          </a:p>
          <a:p>
            <a:pPr>
              <a:buClr>
                <a:srgbClr val="002060"/>
              </a:buClr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More targeted testing (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Bartonella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buClr>
                <a:srgbClr val="002060"/>
              </a:buClr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 key conception for the test is PPV. </a:t>
            </a:r>
          </a:p>
          <a:p>
            <a:pPr>
              <a:buClr>
                <a:srgbClr val="002060"/>
              </a:buClr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Two reasons for laboratory testing include: infections and systemic diseases. HLA-B27 and ANA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Laboratory Evaluation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Laboratory testing is limited to those studies to be of some reasonable diagnostic value.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General battery of tests is inappropriate.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Extensive laboratory testing or referral to internists and primary care physicians is not recommended.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However, more extensive work-up is recommended in recurrent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uveitis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(3 or more),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granulomatous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uveitis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posterior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uveitis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and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postive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RoS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Laboratory Evaluation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rgbClr val="002060"/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When there is no diagnostic clues, no work up is recommended with the first episode of non-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granulomatous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uveitis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in adults. However, these patients should be followed regularly for a positive hint.</a:t>
            </a:r>
          </a:p>
          <a:p>
            <a:pPr>
              <a:buClr>
                <a:srgbClr val="002060"/>
              </a:buClr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rgbClr val="002060"/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Basic laboratory studies include: CBC and differentiation, basic metabolic panel, urinalysis, and ESR.</a:t>
            </a:r>
          </a:p>
          <a:p>
            <a:pPr>
              <a:buClr>
                <a:srgbClr val="002060"/>
              </a:buClr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rgbClr val="002060"/>
              </a:buClr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Recurrent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uveitis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in the absence of a clue warrants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invetigation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that includes: CBC, ESR, PPD or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quantiferon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gold serum testing, HLA-B27, and FTA-ABS.</a:t>
            </a:r>
          </a:p>
          <a:p>
            <a:pPr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600</TotalTime>
  <Words>604</Words>
  <Application>Microsoft Office PowerPoint</Application>
  <PresentationFormat>On-screen Show (4:3)</PresentationFormat>
  <Paragraphs>111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     Update on Laboratory        Testing in        Non-infectious Uveitis   </vt:lpstr>
      <vt:lpstr>                           Uveitis</vt:lpstr>
      <vt:lpstr>                      The Confusion</vt:lpstr>
      <vt:lpstr>                    The Frustration</vt:lpstr>
      <vt:lpstr>               Systematic Approach </vt:lpstr>
      <vt:lpstr>              Diagnostic approach</vt:lpstr>
      <vt:lpstr>            Laboratory Evaluation</vt:lpstr>
      <vt:lpstr>            Laboratory Evaluation</vt:lpstr>
      <vt:lpstr>             Laboratory Evaluation</vt:lpstr>
      <vt:lpstr>           Laboratory Evaluation</vt:lpstr>
      <vt:lpstr>        Common Tests in Non-infectious         Uveitis</vt:lpstr>
      <vt:lpstr>Common Tests in Non-infectious        Uveitis</vt:lpstr>
      <vt:lpstr>               Granulomatous Uveitis</vt:lpstr>
      <vt:lpstr>                Posterior involvement and      Retinal Vasculitis</vt:lpstr>
      <vt:lpstr>        Genetic advances in Uveitis (GWAS)</vt:lpstr>
      <vt:lpstr>                        Conclusion</vt:lpstr>
      <vt:lpstr>      Thank you for your     attention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Laboratory      Testing</dc:title>
  <dc:creator>owner</dc:creator>
  <cp:lastModifiedBy>s_amini</cp:lastModifiedBy>
  <cp:revision>84</cp:revision>
  <dcterms:created xsi:type="dcterms:W3CDTF">2016-03-28T18:55:10Z</dcterms:created>
  <dcterms:modified xsi:type="dcterms:W3CDTF">2016-05-09T07:29:17Z</dcterms:modified>
</cp:coreProperties>
</file>