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70" r:id="rId2"/>
    <p:sldId id="273" r:id="rId3"/>
    <p:sldId id="262" r:id="rId4"/>
    <p:sldId id="263" r:id="rId5"/>
    <p:sldId id="264" r:id="rId6"/>
    <p:sldId id="265" r:id="rId7"/>
    <p:sldId id="266" r:id="rId8"/>
    <p:sldId id="258" r:id="rId9"/>
    <p:sldId id="259" r:id="rId10"/>
    <p:sldId id="260" r:id="rId11"/>
    <p:sldId id="256" r:id="rId12"/>
    <p:sldId id="257" r:id="rId13"/>
    <p:sldId id="267" r:id="rId14"/>
    <p:sldId id="268" r:id="rId15"/>
    <p:sldId id="269"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24"/>
      </p:cViewPr>
      <p:guideLst>
        <p:guide orient="horz" pos="2160"/>
        <p:guide pos="3840"/>
      </p:guideLst>
    </p:cSldViewPr>
  </p:slideViewPr>
  <p:notesTextViewPr>
    <p:cViewPr>
      <p:scale>
        <a:sx n="1" d="1"/>
        <a:sy n="1" d="1"/>
      </p:scale>
      <p:origin x="0" y="0"/>
    </p:cViewPr>
  </p:notesTextViewPr>
  <p:sorterViewPr>
    <p:cViewPr>
      <p:scale>
        <a:sx n="102" d="100"/>
        <a:sy n="10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5365152"/>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1FC61332-184E-4316-BE3E-2AFC5639B6E2}" type="datetimeFigureOut">
              <a:rPr lang="en-US" smtClean="0"/>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110488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927290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93710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4030445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30017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4091398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3319326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42364105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210720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61332-184E-4316-BE3E-2AFC5639B6E2}"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1496141487"/>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C61332-184E-4316-BE3E-2AFC5639B6E2}"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288650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C61332-184E-4316-BE3E-2AFC5639B6E2}" type="datetimeFigureOut">
              <a:rPr lang="en-US" smtClean="0"/>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225121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C61332-184E-4316-BE3E-2AFC5639B6E2}" type="datetimeFigureOut">
              <a:rPr lang="en-US" smtClean="0"/>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207989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61332-184E-4316-BE3E-2AFC5639B6E2}" type="datetimeFigureOut">
              <a:rPr lang="en-US" smtClean="0"/>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263898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FC61332-184E-4316-BE3E-2AFC5639B6E2}"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250230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FC61332-184E-4316-BE3E-2AFC5639B6E2}"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7BFD-809F-4D27-BF22-BAD8B3B6C463}" type="slidenum">
              <a:rPr lang="en-US" smtClean="0"/>
              <a:t>‹#›</a:t>
            </a:fld>
            <a:endParaRPr lang="en-US"/>
          </a:p>
        </p:txBody>
      </p:sp>
    </p:spTree>
    <p:extLst>
      <p:ext uri="{BB962C8B-B14F-4D97-AF65-F5344CB8AC3E}">
        <p14:creationId xmlns:p14="http://schemas.microsoft.com/office/powerpoint/2010/main" val="118653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C61332-184E-4316-BE3E-2AFC5639B6E2}" type="datetimeFigureOut">
              <a:rPr lang="en-US" smtClean="0"/>
              <a:t>5/9/2016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DF7BFD-809F-4D27-BF22-BAD8B3B6C463}" type="slidenum">
              <a:rPr lang="en-US" smtClean="0"/>
              <a:t>‹#›</a:t>
            </a:fld>
            <a:endParaRPr lang="en-US"/>
          </a:p>
        </p:txBody>
      </p:sp>
    </p:spTree>
    <p:extLst>
      <p:ext uri="{BB962C8B-B14F-4D97-AF65-F5344CB8AC3E}">
        <p14:creationId xmlns:p14="http://schemas.microsoft.com/office/powerpoint/2010/main" val="1059896589"/>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ncbi.nlm.nih.gov/pubmed/?term=Hoerauf%20H%5bauth%5d"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0972" y="627017"/>
            <a:ext cx="9901646" cy="5509200"/>
          </a:xfrm>
          <a:prstGeom prst="rect">
            <a:avLst/>
          </a:prstGeom>
          <a:noFill/>
        </p:spPr>
        <p:txBody>
          <a:bodyPr wrap="square" rtlCol="0">
            <a:spAutoFit/>
          </a:bodyPr>
          <a:lstStyle/>
          <a:p>
            <a:pPr algn="ctr"/>
            <a:r>
              <a:rPr lang="en-US" sz="4400" b="1" dirty="0">
                <a:solidFill>
                  <a:srgbClr val="92D050"/>
                </a:solidFill>
              </a:rPr>
              <a:t>Role of vitrectomy  the treatment of diabetic macular edema</a:t>
            </a:r>
          </a:p>
          <a:p>
            <a:pPr algn="ctr"/>
            <a:endParaRPr lang="en-US" sz="4000" b="1" dirty="0">
              <a:solidFill>
                <a:srgbClr val="FFFF00"/>
              </a:solidFill>
            </a:endParaRPr>
          </a:p>
          <a:p>
            <a:pPr algn="ctr"/>
            <a:r>
              <a:rPr lang="en-US" sz="3200" b="1" dirty="0">
                <a:solidFill>
                  <a:srgbClr val="FFFF00"/>
                </a:solidFill>
              </a:rPr>
              <a:t>Mehdi </a:t>
            </a:r>
            <a:r>
              <a:rPr lang="en-US" sz="3200" b="1" dirty="0" err="1">
                <a:solidFill>
                  <a:srgbClr val="FFFF00"/>
                </a:solidFill>
              </a:rPr>
              <a:t>Modarres</a:t>
            </a:r>
            <a:r>
              <a:rPr lang="en-US" sz="3200" b="1" dirty="0">
                <a:solidFill>
                  <a:srgbClr val="FFFF00"/>
                </a:solidFill>
              </a:rPr>
              <a:t> </a:t>
            </a:r>
            <a:r>
              <a:rPr lang="en-US" sz="3200" b="1" dirty="0" err="1">
                <a:solidFill>
                  <a:srgbClr val="FFFF00"/>
                </a:solidFill>
              </a:rPr>
              <a:t>zadeh</a:t>
            </a:r>
            <a:r>
              <a:rPr lang="en-US" sz="3200" b="1" dirty="0">
                <a:solidFill>
                  <a:srgbClr val="FFFF00"/>
                </a:solidFill>
              </a:rPr>
              <a:t> MD</a:t>
            </a:r>
          </a:p>
          <a:p>
            <a:pPr algn="ctr"/>
            <a:endParaRPr lang="en-US" sz="3200" dirty="0"/>
          </a:p>
          <a:p>
            <a:pPr algn="ctr"/>
            <a:r>
              <a:rPr lang="en-US" sz="3200" dirty="0"/>
              <a:t>Iran University of Medical Sciences</a:t>
            </a:r>
          </a:p>
          <a:p>
            <a:pPr algn="ctr"/>
            <a:endParaRPr lang="en-US" sz="3200" dirty="0">
              <a:solidFill>
                <a:srgbClr val="FFC000"/>
              </a:solidFill>
            </a:endParaRPr>
          </a:p>
          <a:p>
            <a:pPr algn="ctr"/>
            <a:r>
              <a:rPr lang="en-US" sz="3200" dirty="0">
                <a:solidFill>
                  <a:srgbClr val="FFC000"/>
                </a:solidFill>
              </a:rPr>
              <a:t>Kermanshah Retina Seminar</a:t>
            </a:r>
          </a:p>
          <a:p>
            <a:pPr algn="ctr"/>
            <a:endParaRPr lang="en-US" sz="3200" dirty="0"/>
          </a:p>
          <a:p>
            <a:pPr algn="ctr"/>
            <a:r>
              <a:rPr lang="en-US" sz="3200" b="1" dirty="0">
                <a:solidFill>
                  <a:srgbClr val="FF0000"/>
                </a:solidFill>
              </a:rPr>
              <a:t>April 2016</a:t>
            </a:r>
          </a:p>
        </p:txBody>
      </p:sp>
    </p:spTree>
    <p:extLst>
      <p:ext uri="{BB962C8B-B14F-4D97-AF65-F5344CB8AC3E}">
        <p14:creationId xmlns:p14="http://schemas.microsoft.com/office/powerpoint/2010/main" val="1693437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2191999" cy="8156079"/>
          </a:xfrm>
          <a:prstGeom prst="rect">
            <a:avLst/>
          </a:prstGeom>
        </p:spPr>
        <p:txBody>
          <a:bodyPr wrap="square">
            <a:spAutoFit/>
          </a:bodyPr>
          <a:lstStyle/>
          <a:p>
            <a:pPr algn="ctr"/>
            <a:r>
              <a:rPr lang="en-US" sz="3600" b="1" dirty="0">
                <a:solidFill>
                  <a:srgbClr val="FFFF00"/>
                </a:solidFill>
              </a:rPr>
              <a:t>Retina 2015</a:t>
            </a:r>
          </a:p>
          <a:p>
            <a:pPr algn="ctr"/>
            <a:r>
              <a:rPr lang="en-US" sz="3600" dirty="0"/>
              <a:t> </a:t>
            </a:r>
          </a:p>
          <a:p>
            <a:pPr algn="ctr"/>
            <a:r>
              <a:rPr lang="en-US" sz="2400" dirty="0">
                <a:solidFill>
                  <a:srgbClr val="FFC000"/>
                </a:solidFill>
              </a:rPr>
              <a:t>EFFECT OF INTERNAL LIMITING MEMBRANE PEELING ON LONG-TERM VISUAL OUTCOMES FOR DIABETIC MACULAR EDEMA.</a:t>
            </a:r>
          </a:p>
          <a:p>
            <a:endParaRPr lang="en-US" dirty="0"/>
          </a:p>
          <a:p>
            <a:r>
              <a:rPr lang="en-US" dirty="0" err="1"/>
              <a:t>Kumagai</a:t>
            </a:r>
            <a:r>
              <a:rPr lang="en-US" dirty="0"/>
              <a:t> K et al</a:t>
            </a:r>
          </a:p>
          <a:p>
            <a:endParaRPr lang="en-US" dirty="0"/>
          </a:p>
          <a:p>
            <a:r>
              <a:rPr lang="en-US" dirty="0"/>
              <a:t>116 eyes with the same degree of diabetic macular edema in both eyes underwent pars </a:t>
            </a:r>
            <a:r>
              <a:rPr lang="en-US" dirty="0" err="1"/>
              <a:t>plana</a:t>
            </a:r>
            <a:r>
              <a:rPr lang="en-US" dirty="0"/>
              <a:t> vitrectomy with the creation of a posterior vitreous detachment in both eyes. Internal limiting membrane peeling was performed in one randomly selected eye (ILM-off group)</a:t>
            </a:r>
          </a:p>
          <a:p>
            <a:endParaRPr lang="en-US" dirty="0"/>
          </a:p>
          <a:p>
            <a:endParaRPr lang="en-US" dirty="0"/>
          </a:p>
          <a:p>
            <a:pPr algn="ctr"/>
            <a:r>
              <a:rPr lang="en-US" dirty="0"/>
              <a:t> </a:t>
            </a:r>
            <a:r>
              <a:rPr lang="en-US" sz="2800" b="1" dirty="0">
                <a:solidFill>
                  <a:srgbClr val="92D050"/>
                </a:solidFill>
              </a:rPr>
              <a:t>CONCLUSION</a:t>
            </a:r>
          </a:p>
          <a:p>
            <a:pPr algn="ctr"/>
            <a:endParaRPr lang="en-US" sz="2800" b="1" dirty="0">
              <a:solidFill>
                <a:srgbClr val="92D050"/>
              </a:solidFill>
            </a:endParaRPr>
          </a:p>
          <a:p>
            <a:r>
              <a:rPr lang="en-US" sz="2000" dirty="0"/>
              <a:t>Pars </a:t>
            </a:r>
            <a:r>
              <a:rPr lang="en-US" sz="2000" dirty="0" err="1"/>
              <a:t>plana</a:t>
            </a:r>
            <a:r>
              <a:rPr lang="en-US" sz="2000" dirty="0"/>
              <a:t> vitrectomy with or without ILM peeling improves the long-term visual acuity of </a:t>
            </a:r>
            <a:r>
              <a:rPr lang="en-US" sz="2000" dirty="0" err="1"/>
              <a:t>nontractional</a:t>
            </a:r>
            <a:r>
              <a:rPr lang="en-US" sz="2000" dirty="0"/>
              <a:t> diabetic macular edema. Internal limiting membrane peeling does not affect the postoperative best-corrected visual acuity significantly.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16477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340245" y="2828836"/>
            <a:ext cx="7253206" cy="2677656"/>
          </a:xfrm>
          <a:prstGeom prst="rect">
            <a:avLst/>
          </a:prstGeom>
        </p:spPr>
        <p:txBody>
          <a:bodyPr wrap="square">
            <a:spAutoFit/>
          </a:bodyPr>
          <a:lstStyle/>
          <a:p>
            <a:r>
              <a:rPr lang="en-US" sz="2800" b="0" i="0" dirty="0">
                <a:solidFill>
                  <a:srgbClr val="92D050"/>
                </a:solidFill>
                <a:effectLst/>
                <a:latin typeface="Georgia" panose="02040502050405020303" pitchFamily="18" charset="0"/>
              </a:rPr>
              <a:t>Effect of </a:t>
            </a:r>
            <a:r>
              <a:rPr lang="en-US" sz="2800" b="0" i="0" dirty="0" err="1">
                <a:solidFill>
                  <a:srgbClr val="92D050"/>
                </a:solidFill>
                <a:effectLst/>
                <a:latin typeface="Georgia" panose="02040502050405020303" pitchFamily="18" charset="0"/>
              </a:rPr>
              <a:t>Vitreomacular</a:t>
            </a:r>
            <a:r>
              <a:rPr lang="en-US" sz="2800" b="0" i="0" dirty="0">
                <a:solidFill>
                  <a:srgbClr val="92D050"/>
                </a:solidFill>
                <a:effectLst/>
                <a:latin typeface="Georgia" panose="02040502050405020303" pitchFamily="18" charset="0"/>
              </a:rPr>
              <a:t> Adhesion on Treatment Outcomes in the </a:t>
            </a:r>
            <a:r>
              <a:rPr lang="en-US" sz="2800" b="0" i="0" dirty="0" err="1">
                <a:solidFill>
                  <a:srgbClr val="92D050"/>
                </a:solidFill>
                <a:effectLst/>
                <a:latin typeface="Georgia" panose="02040502050405020303" pitchFamily="18" charset="0"/>
              </a:rPr>
              <a:t>Ranibizumab</a:t>
            </a:r>
            <a:r>
              <a:rPr lang="en-US" sz="2800" b="0" i="0" dirty="0">
                <a:solidFill>
                  <a:srgbClr val="92D050"/>
                </a:solidFill>
                <a:effectLst/>
                <a:latin typeface="Georgia" panose="02040502050405020303" pitchFamily="18" charset="0"/>
              </a:rPr>
              <a:t> for Edema of the Macula in Diabetes (READ-3) Study</a:t>
            </a:r>
          </a:p>
          <a:p>
            <a:endParaRPr lang="en-US" sz="2800" b="0" i="0" dirty="0">
              <a:solidFill>
                <a:srgbClr val="00B0F0"/>
              </a:solidFill>
              <a:effectLst/>
              <a:latin typeface="Georgia" panose="02040502050405020303" pitchFamily="18" charset="0"/>
            </a:endParaRPr>
          </a:p>
          <a:p>
            <a:r>
              <a:rPr lang="en-US" sz="2800" b="0" i="0" dirty="0">
                <a:solidFill>
                  <a:srgbClr val="00B0F0"/>
                </a:solidFill>
                <a:effectLst/>
                <a:latin typeface="Arial" panose="020B0604020202020204" pitchFamily="34" charset="0"/>
              </a:rPr>
              <a:t>Mohammad Ali </a:t>
            </a:r>
            <a:r>
              <a:rPr lang="en-US" sz="2800" b="0" i="0" dirty="0" err="1">
                <a:solidFill>
                  <a:srgbClr val="00B0F0"/>
                </a:solidFill>
                <a:effectLst/>
                <a:latin typeface="Arial" panose="020B0604020202020204" pitchFamily="34" charset="0"/>
              </a:rPr>
              <a:t>Sadiq</a:t>
            </a:r>
            <a:r>
              <a:rPr lang="en-US" sz="2800" b="0" i="0" dirty="0">
                <a:solidFill>
                  <a:srgbClr val="00B0F0"/>
                </a:solidFill>
                <a:effectLst/>
                <a:latin typeface="Arial" panose="020B0604020202020204" pitchFamily="34" charset="0"/>
              </a:rPr>
              <a:t>, et al</a:t>
            </a:r>
          </a:p>
        </p:txBody>
      </p:sp>
      <p:sp>
        <p:nvSpPr>
          <p:cNvPr id="5" name="TextBox 4"/>
          <p:cNvSpPr txBox="1"/>
          <p:nvPr/>
        </p:nvSpPr>
        <p:spPr>
          <a:xfrm>
            <a:off x="4486940" y="1839433"/>
            <a:ext cx="3030279" cy="574158"/>
          </a:xfrm>
          <a:prstGeom prst="rect">
            <a:avLst/>
          </a:prstGeom>
          <a:noFill/>
        </p:spPr>
        <p:txBody>
          <a:bodyPr wrap="square" rtlCol="0">
            <a:spAutoFit/>
          </a:bodyPr>
          <a:lstStyle/>
          <a:p>
            <a:endParaRPr lang="en-US" dirty="0"/>
          </a:p>
        </p:txBody>
      </p:sp>
      <p:sp>
        <p:nvSpPr>
          <p:cNvPr id="6" name="TextBox 5"/>
          <p:cNvSpPr txBox="1"/>
          <p:nvPr/>
        </p:nvSpPr>
        <p:spPr>
          <a:xfrm>
            <a:off x="3912781" y="1541721"/>
            <a:ext cx="2371061" cy="744279"/>
          </a:xfrm>
          <a:prstGeom prst="rect">
            <a:avLst/>
          </a:prstGeom>
          <a:noFill/>
        </p:spPr>
        <p:txBody>
          <a:bodyPr wrap="square" rtlCol="0">
            <a:spAutoFit/>
          </a:bodyPr>
          <a:lstStyle/>
          <a:p>
            <a:endParaRPr lang="en-US" dirty="0"/>
          </a:p>
        </p:txBody>
      </p:sp>
      <p:sp>
        <p:nvSpPr>
          <p:cNvPr id="7" name="TextBox 6"/>
          <p:cNvSpPr txBox="1"/>
          <p:nvPr/>
        </p:nvSpPr>
        <p:spPr>
          <a:xfrm>
            <a:off x="3827721" y="1573619"/>
            <a:ext cx="3264195" cy="584790"/>
          </a:xfrm>
          <a:prstGeom prst="rect">
            <a:avLst/>
          </a:prstGeom>
          <a:noFill/>
        </p:spPr>
        <p:txBody>
          <a:bodyPr wrap="square" rtlCol="0">
            <a:spAutoFit/>
          </a:bodyPr>
          <a:lstStyle/>
          <a:p>
            <a:endParaRPr lang="en-US" dirty="0"/>
          </a:p>
        </p:txBody>
      </p:sp>
      <p:sp>
        <p:nvSpPr>
          <p:cNvPr id="8" name="TextBox 7"/>
          <p:cNvSpPr txBox="1"/>
          <p:nvPr/>
        </p:nvSpPr>
        <p:spPr>
          <a:xfrm>
            <a:off x="3827721" y="1988288"/>
            <a:ext cx="1212112" cy="369332"/>
          </a:xfrm>
          <a:prstGeom prst="rect">
            <a:avLst/>
          </a:prstGeom>
          <a:noFill/>
        </p:spPr>
        <p:txBody>
          <a:bodyPr wrap="square" rtlCol="0">
            <a:spAutoFit/>
          </a:bodyPr>
          <a:lstStyle/>
          <a:p>
            <a:endParaRPr lang="en-US" dirty="0"/>
          </a:p>
        </p:txBody>
      </p:sp>
      <p:sp>
        <p:nvSpPr>
          <p:cNvPr id="9" name="TextBox 8"/>
          <p:cNvSpPr txBox="1"/>
          <p:nvPr/>
        </p:nvSpPr>
        <p:spPr>
          <a:xfrm>
            <a:off x="3827721" y="1541721"/>
            <a:ext cx="5241851" cy="616688"/>
          </a:xfrm>
          <a:prstGeom prst="rect">
            <a:avLst/>
          </a:prstGeom>
          <a:noFill/>
        </p:spPr>
        <p:txBody>
          <a:bodyPr wrap="square" rtlCol="0">
            <a:spAutoFit/>
          </a:bodyPr>
          <a:lstStyle/>
          <a:p>
            <a:endParaRPr lang="en-US" dirty="0"/>
          </a:p>
        </p:txBody>
      </p:sp>
      <p:sp>
        <p:nvSpPr>
          <p:cNvPr id="10" name="TextBox 9"/>
          <p:cNvSpPr txBox="1"/>
          <p:nvPr/>
        </p:nvSpPr>
        <p:spPr>
          <a:xfrm>
            <a:off x="3141919" y="1424521"/>
            <a:ext cx="5140843" cy="1077218"/>
          </a:xfrm>
          <a:prstGeom prst="rect">
            <a:avLst/>
          </a:prstGeom>
          <a:noFill/>
        </p:spPr>
        <p:txBody>
          <a:bodyPr wrap="square" rtlCol="0">
            <a:spAutoFit/>
          </a:bodyPr>
          <a:lstStyle/>
          <a:p>
            <a:pPr algn="ctr"/>
            <a:r>
              <a:rPr lang="en-US" sz="3200" b="1" dirty="0">
                <a:solidFill>
                  <a:srgbClr val="FFFF00"/>
                </a:solidFill>
              </a:rPr>
              <a:t>Ophthalmology </a:t>
            </a:r>
          </a:p>
          <a:p>
            <a:pPr algn="ctr"/>
            <a:r>
              <a:rPr lang="en-US" sz="3200" b="1" dirty="0">
                <a:solidFill>
                  <a:srgbClr val="FFFF00"/>
                </a:solidFill>
              </a:rPr>
              <a:t>February 2016</a:t>
            </a:r>
          </a:p>
        </p:txBody>
      </p:sp>
    </p:spTree>
    <p:extLst>
      <p:ext uri="{BB962C8B-B14F-4D97-AF65-F5344CB8AC3E}">
        <p14:creationId xmlns:p14="http://schemas.microsoft.com/office/powerpoint/2010/main" val="1372422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Box 14"/>
          <p:cNvSpPr txBox="1"/>
          <p:nvPr/>
        </p:nvSpPr>
        <p:spPr>
          <a:xfrm>
            <a:off x="0" y="464949"/>
            <a:ext cx="12192000" cy="6001643"/>
          </a:xfrm>
          <a:prstGeom prst="rect">
            <a:avLst/>
          </a:prstGeom>
          <a:noFill/>
        </p:spPr>
        <p:txBody>
          <a:bodyPr wrap="square" rtlCol="0">
            <a:spAutoFit/>
          </a:bodyPr>
          <a:lstStyle/>
          <a:p>
            <a:pPr algn="ctr"/>
            <a:r>
              <a:rPr lang="en-US" sz="3600" dirty="0">
                <a:solidFill>
                  <a:srgbClr val="FFFF00"/>
                </a:solidFill>
              </a:rPr>
              <a:t>Purpose</a:t>
            </a:r>
          </a:p>
          <a:p>
            <a:pPr algn="ctr"/>
            <a:endParaRPr lang="en-US" sz="3600" dirty="0"/>
          </a:p>
          <a:p>
            <a:pPr algn="ctr"/>
            <a:r>
              <a:rPr lang="en-US" sz="2800" dirty="0"/>
              <a:t>To assess the role of </a:t>
            </a:r>
            <a:r>
              <a:rPr lang="en-US" sz="2800" dirty="0" err="1"/>
              <a:t>vitreomacular</a:t>
            </a:r>
            <a:r>
              <a:rPr lang="en-US" sz="2800" dirty="0"/>
              <a:t> adhesion (VMA) in visual and anatomic outcomes in patients with diabetic macular edema (DME).</a:t>
            </a:r>
          </a:p>
          <a:p>
            <a:pPr algn="ctr"/>
            <a:endParaRPr lang="en-US" sz="2000" dirty="0"/>
          </a:p>
          <a:p>
            <a:pPr algn="ctr"/>
            <a:endParaRPr lang="en-US" sz="2000" dirty="0"/>
          </a:p>
          <a:p>
            <a:pPr algn="ctr"/>
            <a:endParaRPr lang="en-US" sz="2000" dirty="0"/>
          </a:p>
          <a:p>
            <a:pPr algn="ctr"/>
            <a:endParaRPr lang="en-US" sz="2000" dirty="0"/>
          </a:p>
          <a:p>
            <a:pPr algn="ctr"/>
            <a:r>
              <a:rPr lang="en-US" sz="3200" dirty="0">
                <a:solidFill>
                  <a:srgbClr val="FFFF00"/>
                </a:solidFill>
              </a:rPr>
              <a:t>Conclusions</a:t>
            </a:r>
          </a:p>
          <a:p>
            <a:pPr algn="ctr"/>
            <a:endParaRPr lang="en-US" sz="3200" dirty="0"/>
          </a:p>
          <a:p>
            <a:r>
              <a:rPr lang="en-US" sz="2800" dirty="0"/>
              <a:t>Diabetic macular edema patients with VMA have a greater potential for improvement in visual outcomes with anti–vascular endothelial growth factor therapy. Therefore, the presence of VMA should not preclude patients with DME from receiving treatment.</a:t>
            </a:r>
          </a:p>
        </p:txBody>
      </p:sp>
    </p:spTree>
    <p:extLst>
      <p:ext uri="{BB962C8B-B14F-4D97-AF65-F5344CB8AC3E}">
        <p14:creationId xmlns:p14="http://schemas.microsoft.com/office/powerpoint/2010/main" val="172392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075" y="227562"/>
            <a:ext cx="10493115" cy="9079409"/>
          </a:xfrm>
          <a:prstGeom prst="rect">
            <a:avLst/>
          </a:prstGeom>
        </p:spPr>
        <p:txBody>
          <a:bodyPr wrap="square">
            <a:spAutoFit/>
          </a:bodyPr>
          <a:lstStyle/>
          <a:p>
            <a:pPr algn="ctr"/>
            <a:r>
              <a:rPr lang="en-US" sz="2400" b="1" dirty="0">
                <a:solidFill>
                  <a:srgbClr val="FF0000"/>
                </a:solidFill>
              </a:rPr>
              <a:t>Vitrectomy for diabetic macular edema: a systematic review</a:t>
            </a:r>
          </a:p>
          <a:p>
            <a:pPr algn="ctr"/>
            <a:r>
              <a:rPr lang="en-US" sz="2400" b="1" dirty="0">
                <a:solidFill>
                  <a:srgbClr val="FF0000"/>
                </a:solidFill>
              </a:rPr>
              <a:t> and meta-analysis</a:t>
            </a:r>
          </a:p>
          <a:p>
            <a:pPr algn="ctr"/>
            <a:endParaRPr lang="en-US" sz="2400" dirty="0">
              <a:solidFill>
                <a:srgbClr val="FF0000"/>
              </a:solidFill>
            </a:endParaRPr>
          </a:p>
          <a:p>
            <a:pPr algn="ctr"/>
            <a:r>
              <a:rPr lang="en-US" sz="2400" dirty="0" err="1">
                <a:solidFill>
                  <a:srgbClr val="FFC000"/>
                </a:solidFill>
              </a:rPr>
              <a:t>Simunovic</a:t>
            </a:r>
            <a:r>
              <a:rPr lang="en-US" sz="2400" dirty="0">
                <a:solidFill>
                  <a:srgbClr val="FFC000"/>
                </a:solidFill>
              </a:rPr>
              <a:t>  et al </a:t>
            </a:r>
          </a:p>
          <a:p>
            <a:endParaRPr lang="en-US" dirty="0"/>
          </a:p>
          <a:p>
            <a:pPr algn="ctr"/>
            <a:r>
              <a:rPr lang="en-US" sz="2000" dirty="0">
                <a:solidFill>
                  <a:srgbClr val="FFFF00"/>
                </a:solidFill>
              </a:rPr>
              <a:t>Can J </a:t>
            </a:r>
            <a:r>
              <a:rPr lang="en-US" sz="2000" dirty="0" err="1">
                <a:solidFill>
                  <a:srgbClr val="FFFF00"/>
                </a:solidFill>
              </a:rPr>
              <a:t>Ophthalmol</a:t>
            </a:r>
            <a:r>
              <a:rPr lang="en-US" sz="2000" dirty="0">
                <a:solidFill>
                  <a:srgbClr val="FFFF00"/>
                </a:solidFill>
              </a:rPr>
              <a:t>. 2014</a:t>
            </a:r>
          </a:p>
          <a:p>
            <a:endParaRPr lang="en-US" dirty="0"/>
          </a:p>
          <a:p>
            <a:r>
              <a:rPr lang="en-US" sz="2400" dirty="0"/>
              <a:t>Eleven studies met the criteria for inclusion in this review</a:t>
            </a:r>
          </a:p>
          <a:p>
            <a:r>
              <a:rPr lang="en-US" sz="2400" dirty="0"/>
              <a:t> </a:t>
            </a:r>
          </a:p>
          <a:p>
            <a:r>
              <a:rPr lang="en-US" sz="2400" dirty="0"/>
              <a:t>These studies were </a:t>
            </a:r>
            <a:r>
              <a:rPr lang="en-US" sz="2400" dirty="0" err="1"/>
              <a:t>heterogenous</a:t>
            </a:r>
            <a:r>
              <a:rPr lang="en-US" sz="2400" dirty="0"/>
              <a:t> in their experimental and control interventions, follow-up period, and eligibility criteria.</a:t>
            </a:r>
          </a:p>
          <a:p>
            <a:endParaRPr lang="en-US" sz="2400" dirty="0"/>
          </a:p>
          <a:p>
            <a:r>
              <a:rPr lang="en-US" sz="2400" dirty="0"/>
              <a:t> Seven studies compared vitrectomy with the natural history of diabetic maculopathy, with laser, or with intravitreal corticosteroid injection.</a:t>
            </a:r>
          </a:p>
          <a:p>
            <a:endParaRPr lang="en-US" sz="2400" dirty="0"/>
          </a:p>
          <a:p>
            <a:r>
              <a:rPr lang="en-US" sz="2400" dirty="0"/>
              <a:t> Four studies compared vitrectomy with internal limiting membrane peeling to vitrectomy alone.</a:t>
            </a:r>
          </a:p>
          <a:p>
            <a:endParaRPr lang="en-US" sz="2400" dirty="0"/>
          </a:p>
          <a:p>
            <a:endParaRPr lang="en-US" sz="2400" dirty="0"/>
          </a:p>
          <a:p>
            <a:endParaRPr lang="en-US" sz="2400" dirty="0"/>
          </a:p>
          <a:p>
            <a:endParaRPr lang="en-US" sz="2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51390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4301" y="569626"/>
            <a:ext cx="9803996" cy="4893647"/>
          </a:xfrm>
          <a:prstGeom prst="rect">
            <a:avLst/>
          </a:prstGeom>
        </p:spPr>
        <p:txBody>
          <a:bodyPr wrap="square">
            <a:spAutoFit/>
          </a:bodyPr>
          <a:lstStyle/>
          <a:p>
            <a:endParaRPr lang="en-US" sz="2400" dirty="0"/>
          </a:p>
          <a:p>
            <a:endParaRPr lang="en-US" sz="2400" dirty="0"/>
          </a:p>
          <a:p>
            <a:endParaRPr lang="en-US" sz="2400" dirty="0"/>
          </a:p>
          <a:p>
            <a:endParaRPr lang="en-US" sz="2400" dirty="0"/>
          </a:p>
          <a:p>
            <a:r>
              <a:rPr lang="en-US" sz="2400" dirty="0"/>
              <a:t> Meta-analysis suggests a structural, and possibly functional, superiority of vitrectomy over observation at 6 months.</a:t>
            </a:r>
          </a:p>
          <a:p>
            <a:r>
              <a:rPr lang="en-US" sz="2400" dirty="0"/>
              <a:t> </a:t>
            </a:r>
          </a:p>
          <a:p>
            <a:r>
              <a:rPr lang="en-US" sz="2400" dirty="0"/>
              <a:t>Vitrectomy also appears superior to laser in terms of structural, but not functional, outcomes at 6 months.</a:t>
            </a:r>
          </a:p>
          <a:p>
            <a:endParaRPr lang="en-US" sz="2400" dirty="0"/>
          </a:p>
          <a:p>
            <a:r>
              <a:rPr lang="en-US" sz="2400" dirty="0"/>
              <a:t> At 12 months, vitrectomy offers no structural benefit and a trend toward inferior functional outcomes when compared with laser.</a:t>
            </a:r>
          </a:p>
          <a:p>
            <a:endParaRPr lang="en-US" sz="2400" dirty="0"/>
          </a:p>
        </p:txBody>
      </p:sp>
      <p:pic>
        <p:nvPicPr>
          <p:cNvPr id="3" name="Picture 2"/>
          <p:cNvPicPr>
            <a:picLocks noChangeAspect="1"/>
          </p:cNvPicPr>
          <p:nvPr/>
        </p:nvPicPr>
        <p:blipFill>
          <a:blip r:embed="rId2"/>
          <a:stretch>
            <a:fillRect/>
          </a:stretch>
        </p:blipFill>
        <p:spPr>
          <a:xfrm>
            <a:off x="870321" y="470219"/>
            <a:ext cx="9352075" cy="1005927"/>
          </a:xfrm>
          <a:prstGeom prst="rect">
            <a:avLst/>
          </a:prstGeom>
        </p:spPr>
      </p:pic>
    </p:spTree>
    <p:extLst>
      <p:ext uri="{BB962C8B-B14F-4D97-AF65-F5344CB8AC3E}">
        <p14:creationId xmlns:p14="http://schemas.microsoft.com/office/powerpoint/2010/main" val="1207421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70321" y="470219"/>
            <a:ext cx="9352075" cy="1005927"/>
          </a:xfrm>
          <a:prstGeom prst="rect">
            <a:avLst/>
          </a:prstGeom>
        </p:spPr>
      </p:pic>
      <p:sp>
        <p:nvSpPr>
          <p:cNvPr id="3" name="TextBox 2"/>
          <p:cNvSpPr txBox="1"/>
          <p:nvPr/>
        </p:nvSpPr>
        <p:spPr>
          <a:xfrm>
            <a:off x="613955" y="1619795"/>
            <a:ext cx="9418320" cy="4647426"/>
          </a:xfrm>
          <a:prstGeom prst="rect">
            <a:avLst/>
          </a:prstGeom>
          <a:noFill/>
        </p:spPr>
        <p:txBody>
          <a:bodyPr wrap="square" rtlCol="0">
            <a:spAutoFit/>
          </a:bodyPr>
          <a:lstStyle/>
          <a:p>
            <a:pPr algn="ctr"/>
            <a:r>
              <a:rPr lang="en-US" sz="2800" dirty="0">
                <a:solidFill>
                  <a:srgbClr val="FFFF00"/>
                </a:solidFill>
              </a:rPr>
              <a:t>CONCLUSIONS</a:t>
            </a:r>
          </a:p>
          <a:p>
            <a:pPr algn="ctr"/>
            <a:endParaRPr lang="en-US" sz="2800" dirty="0"/>
          </a:p>
          <a:p>
            <a:r>
              <a:rPr lang="en-US" sz="2400" dirty="0"/>
              <a:t>There is little evidence to support vitrectomy as an intervention for diabetic macular edema in the absence of </a:t>
            </a:r>
            <a:r>
              <a:rPr lang="en-US" sz="2400" dirty="0" err="1"/>
              <a:t>epiretinal</a:t>
            </a:r>
            <a:r>
              <a:rPr lang="en-US" sz="2400" dirty="0"/>
              <a:t> membrane or </a:t>
            </a:r>
            <a:r>
              <a:rPr lang="en-US" sz="2400" dirty="0" err="1"/>
              <a:t>vitreomacular</a:t>
            </a:r>
            <a:r>
              <a:rPr lang="en-US" sz="2400" dirty="0"/>
              <a:t> traction.</a:t>
            </a:r>
          </a:p>
          <a:p>
            <a:r>
              <a:rPr lang="en-US" sz="2400" dirty="0"/>
              <a:t> </a:t>
            </a:r>
          </a:p>
          <a:p>
            <a:r>
              <a:rPr lang="en-US" sz="2400" dirty="0"/>
              <a:t>Although vitrectomy appears to be superior to laser in its effects on retinal structure at 6 months, no such benefit has been proved at 12 months.</a:t>
            </a:r>
          </a:p>
          <a:p>
            <a:endParaRPr lang="en-US" sz="2400" dirty="0"/>
          </a:p>
          <a:p>
            <a:r>
              <a:rPr lang="en-US" sz="2400" dirty="0"/>
              <a:t> Furthermore, there is no evidence to suggest a superiority of vitrectomy over laser in terms of functional outcomes.</a:t>
            </a:r>
          </a:p>
        </p:txBody>
      </p:sp>
    </p:spTree>
    <p:extLst>
      <p:ext uri="{BB962C8B-B14F-4D97-AF65-F5344CB8AC3E}">
        <p14:creationId xmlns:p14="http://schemas.microsoft.com/office/powerpoint/2010/main" val="2193524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6982" y="176612"/>
            <a:ext cx="9287691" cy="6340197"/>
          </a:xfrm>
          <a:prstGeom prst="rect">
            <a:avLst/>
          </a:prstGeom>
          <a:noFill/>
        </p:spPr>
        <p:txBody>
          <a:bodyPr wrap="square" rtlCol="0">
            <a:spAutoFit/>
          </a:bodyPr>
          <a:lstStyle/>
          <a:p>
            <a:pPr algn="ctr"/>
            <a:r>
              <a:rPr lang="en-US" sz="2800" b="1" dirty="0">
                <a:solidFill>
                  <a:schemeClr val="accent4">
                    <a:lumMod val="60000"/>
                    <a:lumOff val="40000"/>
                  </a:schemeClr>
                </a:solidFill>
              </a:rPr>
              <a:t>General conclusion</a:t>
            </a:r>
          </a:p>
          <a:p>
            <a:endParaRPr lang="en-US" dirty="0"/>
          </a:p>
          <a:p>
            <a:r>
              <a:rPr lang="en-US" dirty="0"/>
              <a:t>In cases with </a:t>
            </a:r>
            <a:r>
              <a:rPr lang="en-US" dirty="0" err="1"/>
              <a:t>vitreomacular</a:t>
            </a:r>
            <a:r>
              <a:rPr lang="en-US" dirty="0"/>
              <a:t> traction, vitrectomy with or without ILM peeling may result in  improvement of visual acuity as well as reduction in central macular thickness</a:t>
            </a:r>
          </a:p>
          <a:p>
            <a:endParaRPr lang="en-US" dirty="0"/>
          </a:p>
          <a:p>
            <a:r>
              <a:rPr lang="en-US" dirty="0"/>
              <a:t>However, in a significant proportion of eyes, VA may decrease , and the patient should be aware of it.</a:t>
            </a:r>
          </a:p>
          <a:p>
            <a:endParaRPr lang="en-US" dirty="0"/>
          </a:p>
          <a:p>
            <a:r>
              <a:rPr lang="en-US" dirty="0"/>
              <a:t>Postoperative complications such as cataract, retinal detachment, and vitreous hemorrhage should be considered </a:t>
            </a:r>
          </a:p>
          <a:p>
            <a:endParaRPr lang="en-US" dirty="0"/>
          </a:p>
          <a:p>
            <a:endParaRPr lang="en-US" dirty="0"/>
          </a:p>
          <a:p>
            <a:r>
              <a:rPr lang="en-US" dirty="0"/>
              <a:t>In eyes without </a:t>
            </a:r>
            <a:r>
              <a:rPr lang="en-US" dirty="0" err="1"/>
              <a:t>vitreomacular</a:t>
            </a:r>
            <a:r>
              <a:rPr lang="en-US" dirty="0"/>
              <a:t> traction , the results have been variable, and the literature is inconclusive</a:t>
            </a:r>
          </a:p>
          <a:p>
            <a:endParaRPr lang="en-US" dirty="0"/>
          </a:p>
          <a:p>
            <a:r>
              <a:rPr lang="en-US" dirty="0"/>
              <a:t>Several studies have reported transient reduction in CMT without improvement in visual acuity</a:t>
            </a:r>
          </a:p>
          <a:p>
            <a:endParaRPr lang="en-US" dirty="0"/>
          </a:p>
          <a:p>
            <a:r>
              <a:rPr lang="en-US" dirty="0"/>
              <a:t>In some recent studies, the presence of VMA has been associated with better response to anti-VEGF therapy</a:t>
            </a:r>
          </a:p>
          <a:p>
            <a:endParaRPr lang="en-US" dirty="0"/>
          </a:p>
        </p:txBody>
      </p:sp>
    </p:spTree>
    <p:extLst>
      <p:ext uri="{BB962C8B-B14F-4D97-AF65-F5344CB8AC3E}">
        <p14:creationId xmlns:p14="http://schemas.microsoft.com/office/powerpoint/2010/main" val="3666897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4777" y="479945"/>
            <a:ext cx="3592650" cy="2123658"/>
          </a:xfrm>
          <a:prstGeom prst="rect">
            <a:avLst/>
          </a:prstGeom>
        </p:spPr>
        <p:txBody>
          <a:bodyPr wrap="none">
            <a:spAutoFit/>
          </a:bodyPr>
          <a:lstStyle/>
          <a:p>
            <a:pPr lvl="0" algn="ctr"/>
            <a:r>
              <a:rPr lang="en-US" sz="2800" b="1" dirty="0">
                <a:solidFill>
                  <a:srgbClr val="6A9E1F">
                    <a:lumMod val="60000"/>
                    <a:lumOff val="40000"/>
                  </a:srgbClr>
                </a:solidFill>
              </a:rPr>
              <a:t>General conclusion</a:t>
            </a:r>
          </a:p>
          <a:p>
            <a:pPr lvl="0" algn="ctr"/>
            <a:endParaRPr lang="en-US" sz="2000" b="1" dirty="0">
              <a:solidFill>
                <a:srgbClr val="6A9E1F">
                  <a:lumMod val="60000"/>
                  <a:lumOff val="40000"/>
                </a:srgbClr>
              </a:solidFill>
            </a:endParaRPr>
          </a:p>
          <a:p>
            <a:pPr lvl="0" algn="ctr"/>
            <a:endParaRPr lang="en-US" sz="2800" b="1" dirty="0">
              <a:solidFill>
                <a:srgbClr val="6A9E1F">
                  <a:lumMod val="60000"/>
                  <a:lumOff val="40000"/>
                </a:srgbClr>
              </a:solidFill>
            </a:endParaRPr>
          </a:p>
          <a:p>
            <a:pPr lvl="0" algn="ctr"/>
            <a:endParaRPr lang="en-US" sz="2800" b="1" dirty="0">
              <a:solidFill>
                <a:srgbClr val="6A9E1F">
                  <a:lumMod val="60000"/>
                  <a:lumOff val="40000"/>
                </a:srgbClr>
              </a:solidFill>
            </a:endParaRPr>
          </a:p>
          <a:p>
            <a:pPr lvl="0" algn="ctr"/>
            <a:endParaRPr lang="en-US" sz="2800" b="1" dirty="0">
              <a:solidFill>
                <a:srgbClr val="6A9E1F">
                  <a:lumMod val="60000"/>
                  <a:lumOff val="40000"/>
                </a:srgbClr>
              </a:solidFill>
            </a:endParaRPr>
          </a:p>
        </p:txBody>
      </p:sp>
      <p:sp>
        <p:nvSpPr>
          <p:cNvPr id="6" name="TextBox 5"/>
          <p:cNvSpPr txBox="1"/>
          <p:nvPr/>
        </p:nvSpPr>
        <p:spPr>
          <a:xfrm>
            <a:off x="1760034" y="1800593"/>
            <a:ext cx="9223917" cy="3416320"/>
          </a:xfrm>
          <a:prstGeom prst="rect">
            <a:avLst/>
          </a:prstGeom>
          <a:noFill/>
        </p:spPr>
        <p:txBody>
          <a:bodyPr wrap="square" rtlCol="0">
            <a:spAutoFit/>
          </a:bodyPr>
          <a:lstStyle/>
          <a:p>
            <a:r>
              <a:rPr lang="en-US" sz="2400" dirty="0"/>
              <a:t>There are multiple other therapeutic option for cases  unresponsive to intravitreal bevacizumab, such as intravitreal triamcinolone </a:t>
            </a:r>
            <a:r>
              <a:rPr lang="en-US" sz="2400" dirty="0" err="1"/>
              <a:t>ranibizumaandb,aflibercept,and</a:t>
            </a:r>
            <a:r>
              <a:rPr lang="en-US" sz="2400" dirty="0"/>
              <a:t> </a:t>
            </a:r>
            <a:r>
              <a:rPr lang="en-US" sz="2400" dirty="0" err="1"/>
              <a:t>Ozurdex</a:t>
            </a:r>
            <a:r>
              <a:rPr lang="en-US" sz="2400" dirty="0"/>
              <a:t> implant.</a:t>
            </a:r>
          </a:p>
          <a:p>
            <a:endParaRPr lang="en-US" sz="2400" dirty="0"/>
          </a:p>
          <a:p>
            <a:r>
              <a:rPr lang="en-US" sz="2400" dirty="0"/>
              <a:t>In rare cases  of DME unresponsive to all of these agents or when these modalities are unavailable, the role of vitrectomy with or without ILM peeling,  in improvement of CMT and/or VA remains an open question </a:t>
            </a:r>
          </a:p>
        </p:txBody>
      </p:sp>
    </p:spTree>
    <p:extLst>
      <p:ext uri="{BB962C8B-B14F-4D97-AF65-F5344CB8AC3E}">
        <p14:creationId xmlns:p14="http://schemas.microsoft.com/office/powerpoint/2010/main" val="295975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6660" y="754912"/>
            <a:ext cx="9856382" cy="5201424"/>
          </a:xfrm>
          <a:prstGeom prst="rect">
            <a:avLst/>
          </a:prstGeom>
          <a:noFill/>
        </p:spPr>
        <p:txBody>
          <a:bodyPr wrap="square" rtlCol="0">
            <a:spAutoFit/>
          </a:bodyPr>
          <a:lstStyle/>
          <a:p>
            <a:pPr algn="ctr"/>
            <a:r>
              <a:rPr lang="en-US" sz="4400" b="1" dirty="0">
                <a:solidFill>
                  <a:srgbClr val="FFFF00"/>
                </a:solidFill>
              </a:rPr>
              <a:t>Questions</a:t>
            </a:r>
          </a:p>
          <a:p>
            <a:endParaRPr lang="en-US" sz="2400" dirty="0"/>
          </a:p>
          <a:p>
            <a:r>
              <a:rPr lang="en-US" sz="2400" dirty="0"/>
              <a:t>In cases of </a:t>
            </a:r>
            <a:r>
              <a:rPr lang="en-US" sz="2400" dirty="0" err="1"/>
              <a:t>vitreomacular</a:t>
            </a:r>
            <a:r>
              <a:rPr lang="en-US" sz="2400" dirty="0"/>
              <a:t>  traction associated with DME unresponsive to intravitreal injections, does </a:t>
            </a:r>
            <a:r>
              <a:rPr lang="en-US" sz="2400" dirty="0" err="1"/>
              <a:t>vitrctomy</a:t>
            </a:r>
            <a:r>
              <a:rPr lang="en-US" sz="2400" dirty="0"/>
              <a:t> with removal of posterior hyaloid face result in improvement of macular edema and visual acuity ?</a:t>
            </a:r>
          </a:p>
          <a:p>
            <a:endParaRPr lang="en-US" sz="2400" dirty="0"/>
          </a:p>
          <a:p>
            <a:r>
              <a:rPr lang="en-US" sz="2400" dirty="0"/>
              <a:t>What about VM adhesion without obvious traction ?</a:t>
            </a:r>
          </a:p>
          <a:p>
            <a:endParaRPr lang="en-US" sz="2400" dirty="0"/>
          </a:p>
          <a:p>
            <a:r>
              <a:rPr lang="en-US" sz="2400" dirty="0"/>
              <a:t>What is the role of ILM removal in these cases ?</a:t>
            </a:r>
          </a:p>
          <a:p>
            <a:endParaRPr lang="en-US" sz="2400" dirty="0"/>
          </a:p>
          <a:p>
            <a:endParaRPr lang="en-US" sz="2400" dirty="0"/>
          </a:p>
          <a:p>
            <a:r>
              <a:rPr lang="en-US" sz="2400" dirty="0"/>
              <a:t>What about such cases without VMA or VMT ? </a:t>
            </a:r>
          </a:p>
        </p:txBody>
      </p:sp>
    </p:spTree>
    <p:extLst>
      <p:ext uri="{BB962C8B-B14F-4D97-AF65-F5344CB8AC3E}">
        <p14:creationId xmlns:p14="http://schemas.microsoft.com/office/powerpoint/2010/main" val="295778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 y="0"/>
            <a:ext cx="12191999" cy="6586418"/>
          </a:xfrm>
          <a:prstGeom prst="rect">
            <a:avLst/>
          </a:prstGeom>
          <a:noFill/>
        </p:spPr>
        <p:txBody>
          <a:bodyPr wrap="square" rtlCol="0">
            <a:spAutoFit/>
          </a:bodyPr>
          <a:lstStyle/>
          <a:p>
            <a:pPr algn="ctr"/>
            <a:r>
              <a:rPr lang="en-US" sz="2800" dirty="0">
                <a:solidFill>
                  <a:srgbClr val="92D050"/>
                </a:solidFill>
              </a:rPr>
              <a:t>Vitrectomy Outcomes in Eyes with Diabetic Macular Edema and</a:t>
            </a:r>
          </a:p>
          <a:p>
            <a:pPr algn="ctr"/>
            <a:r>
              <a:rPr lang="en-US" sz="2800" dirty="0" err="1">
                <a:solidFill>
                  <a:srgbClr val="92D050"/>
                </a:solidFill>
              </a:rPr>
              <a:t>Vitreomacular</a:t>
            </a:r>
            <a:r>
              <a:rPr lang="en-US" sz="2800" dirty="0">
                <a:solidFill>
                  <a:srgbClr val="92D050"/>
                </a:solidFill>
              </a:rPr>
              <a:t> Traction</a:t>
            </a:r>
          </a:p>
          <a:p>
            <a:endParaRPr lang="en-US" b="1" dirty="0">
              <a:solidFill>
                <a:srgbClr val="92D050"/>
              </a:solidFill>
            </a:endParaRPr>
          </a:p>
          <a:p>
            <a:pPr algn="ctr"/>
            <a:r>
              <a:rPr lang="en-US" sz="2000" b="1" dirty="0">
                <a:solidFill>
                  <a:srgbClr val="92D050"/>
                </a:solidFill>
              </a:rPr>
              <a:t>Diabetic Retinopathy Clinical Research Network</a:t>
            </a:r>
          </a:p>
          <a:p>
            <a:pPr algn="ctr"/>
            <a:endParaRPr lang="en-US" dirty="0"/>
          </a:p>
          <a:p>
            <a:pPr algn="ctr"/>
            <a:r>
              <a:rPr lang="en-US" sz="2400" dirty="0">
                <a:solidFill>
                  <a:srgbClr val="FFFF00"/>
                </a:solidFill>
              </a:rPr>
              <a:t>Ophthalmology 2010</a:t>
            </a:r>
          </a:p>
          <a:p>
            <a:endParaRPr lang="en-US" dirty="0"/>
          </a:p>
          <a:p>
            <a:endParaRPr lang="en-US" dirty="0"/>
          </a:p>
          <a:p>
            <a:r>
              <a:rPr lang="en-US" sz="2400" dirty="0">
                <a:solidFill>
                  <a:srgbClr val="FFC000"/>
                </a:solidFill>
              </a:rPr>
              <a:t>Participants—The primary cohort included 87 eyes with DME and </a:t>
            </a:r>
            <a:r>
              <a:rPr lang="en-US" sz="2400" dirty="0" err="1">
                <a:solidFill>
                  <a:srgbClr val="FFC000"/>
                </a:solidFill>
              </a:rPr>
              <a:t>vitreomacular</a:t>
            </a:r>
            <a:r>
              <a:rPr lang="en-US" sz="2400" dirty="0">
                <a:solidFill>
                  <a:srgbClr val="FFC000"/>
                </a:solidFill>
              </a:rPr>
              <a:t> traction based on :</a:t>
            </a:r>
          </a:p>
          <a:p>
            <a:endParaRPr lang="en-US" sz="2400" dirty="0">
              <a:solidFill>
                <a:srgbClr val="FFC000"/>
              </a:solidFill>
            </a:endParaRPr>
          </a:p>
          <a:p>
            <a:r>
              <a:rPr lang="en-US" sz="2400" dirty="0">
                <a:solidFill>
                  <a:srgbClr val="FFC000"/>
                </a:solidFill>
              </a:rPr>
              <a:t>Visual acuity 20/63–20/400, </a:t>
            </a:r>
          </a:p>
          <a:p>
            <a:endParaRPr lang="en-US" sz="2400" dirty="0">
              <a:solidFill>
                <a:srgbClr val="FFC000"/>
              </a:solidFill>
            </a:endParaRPr>
          </a:p>
          <a:p>
            <a:r>
              <a:rPr lang="en-US" sz="2400" dirty="0">
                <a:solidFill>
                  <a:srgbClr val="FFC000"/>
                </a:solidFill>
              </a:rPr>
              <a:t>optical coherence tomography (OCT) central subfield thickness &gt;300 microns </a:t>
            </a:r>
          </a:p>
          <a:p>
            <a:endParaRPr lang="en-US" sz="2400" dirty="0">
              <a:solidFill>
                <a:srgbClr val="FFC000"/>
              </a:solidFill>
            </a:endParaRPr>
          </a:p>
          <a:p>
            <a:r>
              <a:rPr lang="en-US" sz="2400" dirty="0">
                <a:solidFill>
                  <a:srgbClr val="FFC000"/>
                </a:solidFill>
              </a:rPr>
              <a:t>No concomitant cataract extraction at the time of vitrectomy.</a:t>
            </a:r>
          </a:p>
          <a:p>
            <a:endParaRPr lang="en-US" sz="2400" dirty="0">
              <a:solidFill>
                <a:srgbClr val="FFC000"/>
              </a:solidFill>
            </a:endParaRPr>
          </a:p>
          <a:p>
            <a:endParaRPr lang="en-US" dirty="0"/>
          </a:p>
          <a:p>
            <a:endParaRPr lang="en-US" dirty="0"/>
          </a:p>
        </p:txBody>
      </p:sp>
    </p:spTree>
    <p:extLst>
      <p:ext uri="{BB962C8B-B14F-4D97-AF65-F5344CB8AC3E}">
        <p14:creationId xmlns:p14="http://schemas.microsoft.com/office/powerpoint/2010/main" val="176924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2072079" cy="6586418"/>
          </a:xfrm>
          <a:prstGeom prst="rect">
            <a:avLst/>
          </a:prstGeom>
        </p:spPr>
        <p:txBody>
          <a:bodyPr wrap="square">
            <a:spAutoFit/>
          </a:bodyPr>
          <a:lstStyle/>
          <a:p>
            <a:pPr algn="ctr"/>
            <a:r>
              <a:rPr lang="en-US" sz="5400" dirty="0">
                <a:solidFill>
                  <a:srgbClr val="66FF33"/>
                </a:solidFill>
              </a:rPr>
              <a:t>Results and conclusion</a:t>
            </a:r>
            <a:r>
              <a:rPr lang="en-US" sz="2000" dirty="0">
                <a:solidFill>
                  <a:srgbClr val="66FF33"/>
                </a:solidFill>
              </a:rPr>
              <a:t> </a:t>
            </a:r>
          </a:p>
          <a:p>
            <a:pPr algn="ctr"/>
            <a:endParaRPr lang="en-US" sz="2000" dirty="0">
              <a:solidFill>
                <a:srgbClr val="66FF33"/>
              </a:solidFill>
            </a:endParaRPr>
          </a:p>
          <a:p>
            <a:endParaRPr lang="en-US" sz="2000" dirty="0"/>
          </a:p>
          <a:p>
            <a:r>
              <a:rPr lang="en-US" sz="2400" dirty="0">
                <a:solidFill>
                  <a:srgbClr val="FFFF00"/>
                </a:solidFill>
              </a:rPr>
              <a:t>Following vitrectomy performed for DME and </a:t>
            </a:r>
            <a:r>
              <a:rPr lang="en-US" sz="2400" dirty="0" err="1">
                <a:solidFill>
                  <a:srgbClr val="FFFF00"/>
                </a:solidFill>
              </a:rPr>
              <a:t>vitreomacular</a:t>
            </a:r>
            <a:r>
              <a:rPr lang="en-US" sz="2400" dirty="0">
                <a:solidFill>
                  <a:srgbClr val="FFFF00"/>
                </a:solidFill>
              </a:rPr>
              <a:t> traction, macular</a:t>
            </a:r>
          </a:p>
          <a:p>
            <a:r>
              <a:rPr lang="en-US" sz="2400" dirty="0">
                <a:solidFill>
                  <a:srgbClr val="FFFF00"/>
                </a:solidFill>
              </a:rPr>
              <a:t>thickening was reduced in most eyes. </a:t>
            </a:r>
          </a:p>
          <a:p>
            <a:endParaRPr lang="en-US" sz="2400" dirty="0">
              <a:solidFill>
                <a:srgbClr val="FFFF00"/>
              </a:solidFill>
            </a:endParaRPr>
          </a:p>
          <a:p>
            <a:r>
              <a:rPr lang="en-US" sz="2400" dirty="0">
                <a:solidFill>
                  <a:srgbClr val="FFFF00"/>
                </a:solidFill>
              </a:rPr>
              <a:t>Between </a:t>
            </a:r>
            <a:r>
              <a:rPr lang="en-US" sz="2400" dirty="0">
                <a:solidFill>
                  <a:srgbClr val="FFC000"/>
                </a:solidFill>
              </a:rPr>
              <a:t>28% and 49% </a:t>
            </a:r>
            <a:r>
              <a:rPr lang="en-US" sz="2400" dirty="0">
                <a:solidFill>
                  <a:srgbClr val="FFFF00"/>
                </a:solidFill>
              </a:rPr>
              <a:t>of eyes are likely to have improvement of visual acuity, while between </a:t>
            </a:r>
            <a:r>
              <a:rPr lang="en-US" sz="2400" dirty="0">
                <a:solidFill>
                  <a:srgbClr val="FFC000"/>
                </a:solidFill>
              </a:rPr>
              <a:t>13%and 31% </a:t>
            </a:r>
            <a:r>
              <a:rPr lang="en-US" sz="2400" dirty="0">
                <a:solidFill>
                  <a:srgbClr val="FFFF00"/>
                </a:solidFill>
              </a:rPr>
              <a:t>are likely to have worsening. </a:t>
            </a:r>
          </a:p>
          <a:p>
            <a:endParaRPr lang="en-US" sz="2400" dirty="0">
              <a:solidFill>
                <a:srgbClr val="FFFF00"/>
              </a:solidFill>
            </a:endParaRPr>
          </a:p>
          <a:p>
            <a:r>
              <a:rPr lang="en-US" sz="2400" dirty="0">
                <a:solidFill>
                  <a:srgbClr val="FFFF00"/>
                </a:solidFill>
              </a:rPr>
              <a:t>The surgical complication rate is low and similar to what has been reported for this procedure. </a:t>
            </a:r>
          </a:p>
          <a:p>
            <a:endParaRPr lang="en-US" sz="2000" dirty="0">
              <a:solidFill>
                <a:srgbClr val="FFFF00"/>
              </a:solidFill>
            </a:endParaRPr>
          </a:p>
          <a:p>
            <a:r>
              <a:rPr lang="en-US" sz="2400" dirty="0">
                <a:solidFill>
                  <a:srgbClr val="FFFF00"/>
                </a:solidFill>
              </a:rPr>
              <a:t>These data provide estimates of surgical outcomes and serve as a reference for future studies that might consider vitrectomy for DME in eyes with at least moderate vision loss and </a:t>
            </a:r>
            <a:r>
              <a:rPr lang="en-US" sz="2400" dirty="0" err="1">
                <a:solidFill>
                  <a:srgbClr val="FFFF00"/>
                </a:solidFill>
              </a:rPr>
              <a:t>vitreomacular</a:t>
            </a:r>
            <a:r>
              <a:rPr lang="en-US" sz="2400" dirty="0">
                <a:solidFill>
                  <a:srgbClr val="FFFF00"/>
                </a:solidFill>
              </a:rPr>
              <a:t> traction.</a:t>
            </a:r>
          </a:p>
          <a:p>
            <a:endParaRPr lang="en-US" sz="2400" dirty="0">
              <a:solidFill>
                <a:srgbClr val="FFFF00"/>
              </a:solidFill>
            </a:endParaRPr>
          </a:p>
          <a:p>
            <a:endParaRPr lang="en-US" sz="2000" dirty="0">
              <a:solidFill>
                <a:srgbClr val="FFFF00"/>
              </a:solidFill>
            </a:endParaRPr>
          </a:p>
        </p:txBody>
      </p:sp>
    </p:spTree>
    <p:extLst>
      <p:ext uri="{BB962C8B-B14F-4D97-AF65-F5344CB8AC3E}">
        <p14:creationId xmlns:p14="http://schemas.microsoft.com/office/powerpoint/2010/main" val="265909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931" y="1997839"/>
            <a:ext cx="11542425" cy="3785652"/>
          </a:xfrm>
          <a:prstGeom prst="rect">
            <a:avLst/>
          </a:prstGeom>
        </p:spPr>
        <p:txBody>
          <a:bodyPr wrap="square">
            <a:spAutoFit/>
          </a:bodyPr>
          <a:lstStyle/>
          <a:p>
            <a:r>
              <a:rPr lang="en-US" sz="2400" dirty="0">
                <a:solidFill>
                  <a:srgbClr val="FFFF00"/>
                </a:solidFill>
              </a:rPr>
              <a:t> Except for cases with very large decreases in CST of &gt; 350 microns, a given decrease in thickness on OCT was associated with a wide range of changes in VA.</a:t>
            </a:r>
          </a:p>
          <a:p>
            <a:r>
              <a:rPr lang="en-US" sz="2400" dirty="0">
                <a:solidFill>
                  <a:srgbClr val="FFFF00"/>
                </a:solidFill>
              </a:rPr>
              <a:t> </a:t>
            </a:r>
          </a:p>
          <a:p>
            <a:r>
              <a:rPr lang="en-US" sz="2400" dirty="0">
                <a:solidFill>
                  <a:srgbClr val="FFFF00"/>
                </a:solidFill>
              </a:rPr>
              <a:t> Postoperative complications occurred in 18% in the first six months, including cataract, vitreous </a:t>
            </a:r>
            <a:r>
              <a:rPr lang="en-US" sz="2400" dirty="0" err="1">
                <a:solidFill>
                  <a:srgbClr val="FFFF00"/>
                </a:solidFill>
              </a:rPr>
              <a:t>haemorrhage</a:t>
            </a:r>
            <a:r>
              <a:rPr lang="en-US" sz="2400" dirty="0">
                <a:solidFill>
                  <a:srgbClr val="FFFF00"/>
                </a:solidFill>
              </a:rPr>
              <a:t>, retinal detachment and </a:t>
            </a:r>
            <a:r>
              <a:rPr lang="en-US" sz="2400" dirty="0" err="1">
                <a:solidFill>
                  <a:srgbClr val="FFFF00"/>
                </a:solidFill>
              </a:rPr>
              <a:t>endophthalmitis</a:t>
            </a:r>
            <a:r>
              <a:rPr lang="en-US" sz="2400" dirty="0">
                <a:solidFill>
                  <a:srgbClr val="FFFF00"/>
                </a:solidFill>
              </a:rPr>
              <a:t>.</a:t>
            </a:r>
          </a:p>
          <a:p>
            <a:endParaRPr lang="en-US" sz="2400" dirty="0">
              <a:solidFill>
                <a:srgbClr val="FFFF00"/>
              </a:solidFill>
            </a:endParaRPr>
          </a:p>
          <a:p>
            <a:r>
              <a:rPr lang="en-US" sz="2400" dirty="0">
                <a:solidFill>
                  <a:srgbClr val="FFFF00"/>
                </a:solidFill>
              </a:rPr>
              <a:t> </a:t>
            </a:r>
          </a:p>
          <a:p>
            <a:r>
              <a:rPr lang="en-US" sz="2400" dirty="0">
                <a:solidFill>
                  <a:srgbClr val="FFFF00"/>
                </a:solidFill>
              </a:rPr>
              <a:t>Most </a:t>
            </a:r>
            <a:r>
              <a:rPr lang="en-US" sz="2400" dirty="0" err="1">
                <a:solidFill>
                  <a:srgbClr val="FFFF00"/>
                </a:solidFill>
              </a:rPr>
              <a:t>phakic</a:t>
            </a:r>
            <a:r>
              <a:rPr lang="en-US" sz="2400" dirty="0">
                <a:solidFill>
                  <a:srgbClr val="FFFF00"/>
                </a:solidFill>
              </a:rPr>
              <a:t> eyes (78%) developed lens changes by six months and half of the studied eyes underwent cataract surgery within one year.</a:t>
            </a:r>
          </a:p>
        </p:txBody>
      </p:sp>
      <p:sp>
        <p:nvSpPr>
          <p:cNvPr id="4" name="Rectangle 3"/>
          <p:cNvSpPr/>
          <p:nvPr/>
        </p:nvSpPr>
        <p:spPr>
          <a:xfrm>
            <a:off x="1745044" y="276281"/>
            <a:ext cx="8262198" cy="769441"/>
          </a:xfrm>
          <a:prstGeom prst="rect">
            <a:avLst/>
          </a:prstGeom>
        </p:spPr>
        <p:txBody>
          <a:bodyPr wrap="none">
            <a:spAutoFit/>
          </a:bodyPr>
          <a:lstStyle/>
          <a:p>
            <a:pPr algn="ctr"/>
            <a:r>
              <a:rPr lang="en-US" sz="4400" dirty="0">
                <a:solidFill>
                  <a:srgbClr val="66FF33"/>
                </a:solidFill>
              </a:rPr>
              <a:t>Results and conclusion</a:t>
            </a:r>
            <a:r>
              <a:rPr lang="en-US" sz="1600" dirty="0">
                <a:solidFill>
                  <a:srgbClr val="66FF33"/>
                </a:solidFill>
              </a:rPr>
              <a:t> ,</a:t>
            </a:r>
            <a:r>
              <a:rPr lang="en-US" sz="2800" dirty="0">
                <a:solidFill>
                  <a:srgbClr val="66FF33"/>
                </a:solidFill>
              </a:rPr>
              <a:t>continued</a:t>
            </a:r>
            <a:endParaRPr lang="en-US" sz="1600" dirty="0">
              <a:solidFill>
                <a:srgbClr val="66FF33"/>
              </a:solidFill>
            </a:endParaRPr>
          </a:p>
        </p:txBody>
      </p:sp>
    </p:spTree>
    <p:extLst>
      <p:ext uri="{BB962C8B-B14F-4D97-AF65-F5344CB8AC3E}">
        <p14:creationId xmlns:p14="http://schemas.microsoft.com/office/powerpoint/2010/main" val="2113201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4243" y="224852"/>
            <a:ext cx="9863527" cy="7017306"/>
          </a:xfrm>
          <a:prstGeom prst="rect">
            <a:avLst/>
          </a:prstGeom>
          <a:noFill/>
        </p:spPr>
        <p:txBody>
          <a:bodyPr wrap="square" rtlCol="0">
            <a:spAutoFit/>
          </a:bodyPr>
          <a:lstStyle/>
          <a:p>
            <a:pPr algn="ctr"/>
            <a:r>
              <a:rPr lang="en-US" sz="2400" b="1" dirty="0">
                <a:solidFill>
                  <a:srgbClr val="92D050"/>
                </a:solidFill>
              </a:rPr>
              <a:t>Pars </a:t>
            </a:r>
            <a:r>
              <a:rPr lang="en-US" sz="2400" b="1" dirty="0" err="1">
                <a:solidFill>
                  <a:srgbClr val="92D050"/>
                </a:solidFill>
              </a:rPr>
              <a:t>plana</a:t>
            </a:r>
            <a:r>
              <a:rPr lang="en-US" sz="2400" b="1" dirty="0">
                <a:solidFill>
                  <a:srgbClr val="92D050"/>
                </a:solidFill>
              </a:rPr>
              <a:t> vitrectomy for diabetic macular edema. Internal limiting membrane delamination vs posterior hyaloid removal. A prospective randomized trial</a:t>
            </a:r>
          </a:p>
          <a:p>
            <a:endParaRPr lang="en-US" b="1" dirty="0"/>
          </a:p>
          <a:p>
            <a:pPr algn="ctr"/>
            <a:r>
              <a:rPr lang="en-US" sz="2800" dirty="0">
                <a:solidFill>
                  <a:srgbClr val="FFFF00"/>
                </a:solidFill>
              </a:rPr>
              <a:t>Graefes Arch </a:t>
            </a:r>
            <a:r>
              <a:rPr lang="en-US" sz="2800" dirty="0" err="1">
                <a:solidFill>
                  <a:srgbClr val="FFFF00"/>
                </a:solidFill>
              </a:rPr>
              <a:t>Clin</a:t>
            </a:r>
            <a:r>
              <a:rPr lang="en-US" sz="2800" dirty="0">
                <a:solidFill>
                  <a:srgbClr val="FFFF00"/>
                </a:solidFill>
              </a:rPr>
              <a:t> </a:t>
            </a:r>
            <a:r>
              <a:rPr lang="en-US" sz="2800" dirty="0" err="1">
                <a:solidFill>
                  <a:srgbClr val="FFFF00"/>
                </a:solidFill>
              </a:rPr>
              <a:t>Exp</a:t>
            </a:r>
            <a:r>
              <a:rPr lang="en-US" sz="2800" dirty="0">
                <a:solidFill>
                  <a:srgbClr val="FFFF00"/>
                </a:solidFill>
              </a:rPr>
              <a:t> </a:t>
            </a:r>
            <a:r>
              <a:rPr lang="en-US" sz="2800" dirty="0" err="1">
                <a:solidFill>
                  <a:srgbClr val="FFFF00"/>
                </a:solidFill>
              </a:rPr>
              <a:t>Ophthalmol</a:t>
            </a:r>
            <a:r>
              <a:rPr lang="en-US" sz="2800" dirty="0">
                <a:solidFill>
                  <a:srgbClr val="FFFF00"/>
                </a:solidFill>
              </a:rPr>
              <a:t>. 2011</a:t>
            </a:r>
          </a:p>
          <a:p>
            <a:pPr algn="ctr"/>
            <a:endParaRPr lang="en-US" sz="2800" b="1" dirty="0">
              <a:solidFill>
                <a:srgbClr val="FFFF00"/>
              </a:solidFill>
            </a:endParaRPr>
          </a:p>
          <a:p>
            <a:r>
              <a:rPr lang="en-US" sz="2800" dirty="0"/>
              <a:t>Forty eyes with attached posterior hyaloid were included in this prospective trial and randomized to :</a:t>
            </a:r>
            <a:endParaRPr lang="en-US" sz="2800" b="1" dirty="0"/>
          </a:p>
          <a:p>
            <a:endParaRPr lang="en-US" sz="2800" b="1" dirty="0"/>
          </a:p>
          <a:p>
            <a:r>
              <a:rPr lang="en-US" sz="2400" dirty="0"/>
              <a:t> Group I (n = 19 patients) underwent surgical induction of posterior vitreous detachment (PVD)</a:t>
            </a:r>
          </a:p>
          <a:p>
            <a:endParaRPr lang="en-US" sz="2400" dirty="0"/>
          </a:p>
          <a:p>
            <a:r>
              <a:rPr lang="en-US" sz="2400" dirty="0"/>
              <a:t> Group II (n = 21 patients) PVD and removal of the ILM. </a:t>
            </a:r>
          </a:p>
          <a:p>
            <a:endParaRPr lang="en-US" sz="2400" dirty="0"/>
          </a:p>
          <a:p>
            <a:r>
              <a:rPr lang="en-US" sz="2400" dirty="0"/>
              <a:t>Eleven patients with detached posterior hyaloid (group III) were not randomized, and ILM removal was performed.</a:t>
            </a:r>
          </a:p>
          <a:p>
            <a:endParaRPr lang="en-US" sz="1600" dirty="0"/>
          </a:p>
          <a:p>
            <a:endParaRPr lang="en-US" b="1" dirty="0"/>
          </a:p>
          <a:p>
            <a:r>
              <a:rPr lang="en-US" dirty="0">
                <a:hlinkClick r:id="rId2"/>
              </a:rPr>
              <a:t>Hans </a:t>
            </a:r>
            <a:r>
              <a:rPr lang="en-US" dirty="0" err="1">
                <a:hlinkClick r:id="rId2"/>
              </a:rPr>
              <a:t>Hoerauf</a:t>
            </a:r>
            <a:r>
              <a:rPr lang="en-US" dirty="0"/>
              <a:t>,</a:t>
            </a:r>
          </a:p>
        </p:txBody>
      </p:sp>
    </p:spTree>
    <p:extLst>
      <p:ext uri="{BB962C8B-B14F-4D97-AF65-F5344CB8AC3E}">
        <p14:creationId xmlns:p14="http://schemas.microsoft.com/office/powerpoint/2010/main" val="239559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4538" y="269822"/>
            <a:ext cx="10328223" cy="6740307"/>
          </a:xfrm>
          <a:prstGeom prst="rect">
            <a:avLst/>
          </a:prstGeom>
        </p:spPr>
        <p:txBody>
          <a:bodyPr wrap="square">
            <a:spAutoFit/>
          </a:bodyPr>
          <a:lstStyle/>
          <a:p>
            <a:pPr algn="ctr"/>
            <a:r>
              <a:rPr lang="en-US" sz="4000" dirty="0">
                <a:solidFill>
                  <a:srgbClr val="FFFF00"/>
                </a:solidFill>
              </a:rPr>
              <a:t>Results</a:t>
            </a:r>
          </a:p>
          <a:p>
            <a:pPr algn="ctr"/>
            <a:endParaRPr lang="en-US" sz="2400" dirty="0"/>
          </a:p>
          <a:p>
            <a:r>
              <a:rPr lang="en-US" sz="2400" dirty="0"/>
              <a:t>Mean BCVA over 6 months remained unchanged in 85% of patients of group II, and decreased in 53% of patients of group I. Results were not statistically significant different</a:t>
            </a:r>
          </a:p>
          <a:p>
            <a:endParaRPr lang="en-US" sz="2400" dirty="0"/>
          </a:p>
          <a:p>
            <a:endParaRPr lang="en-US" sz="2400" dirty="0"/>
          </a:p>
          <a:p>
            <a:pPr algn="ctr"/>
            <a:r>
              <a:rPr lang="en-US" sz="2400" dirty="0">
                <a:solidFill>
                  <a:srgbClr val="FFFF00"/>
                </a:solidFill>
              </a:rPr>
              <a:t> </a:t>
            </a:r>
            <a:r>
              <a:rPr lang="en-US" sz="3200" dirty="0">
                <a:solidFill>
                  <a:srgbClr val="FFFF00"/>
                </a:solidFill>
              </a:rPr>
              <a:t>Conclusion</a:t>
            </a:r>
          </a:p>
          <a:p>
            <a:endParaRPr lang="en-US" sz="2400" dirty="0"/>
          </a:p>
          <a:p>
            <a:r>
              <a:rPr lang="en-US" sz="2800" dirty="0">
                <a:solidFill>
                  <a:srgbClr val="FFC000"/>
                </a:solidFill>
              </a:rPr>
              <a:t>Vitrectomy, PVD with or without ILM removal does not improve vision in patients with DM type 2 and cystoid diabetic macular edema without evident vitreoretinal traction. ILM delamination shows improved morphological results</a:t>
            </a:r>
          </a:p>
          <a:p>
            <a:endParaRPr lang="en-US" sz="2800" dirty="0">
              <a:solidFill>
                <a:srgbClr val="FFC000"/>
              </a:solidFill>
            </a:endParaRPr>
          </a:p>
          <a:p>
            <a:endParaRPr lang="en-US" sz="2400" dirty="0"/>
          </a:p>
        </p:txBody>
      </p:sp>
    </p:spTree>
    <p:extLst>
      <p:ext uri="{BB962C8B-B14F-4D97-AF65-F5344CB8AC3E}">
        <p14:creationId xmlns:p14="http://schemas.microsoft.com/office/powerpoint/2010/main" val="2500525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2192000" cy="7848302"/>
          </a:xfrm>
          <a:prstGeom prst="rect">
            <a:avLst/>
          </a:prstGeom>
        </p:spPr>
        <p:txBody>
          <a:bodyPr wrap="square">
            <a:spAutoFit/>
          </a:bodyPr>
          <a:lstStyle/>
          <a:p>
            <a:pPr algn="ctr"/>
            <a:r>
              <a:rPr lang="en-US" sz="2800" b="1" dirty="0">
                <a:solidFill>
                  <a:srgbClr val="FFFF00"/>
                </a:solidFill>
              </a:rPr>
              <a:t>Indian J </a:t>
            </a:r>
            <a:r>
              <a:rPr lang="en-US" sz="2800" b="1" dirty="0" err="1">
                <a:solidFill>
                  <a:srgbClr val="FFFF00"/>
                </a:solidFill>
              </a:rPr>
              <a:t>Ophthalmol</a:t>
            </a:r>
            <a:r>
              <a:rPr lang="en-US" sz="2800" b="1" dirty="0">
                <a:solidFill>
                  <a:srgbClr val="FFFF00"/>
                </a:solidFill>
              </a:rPr>
              <a:t>. 2015 </a:t>
            </a:r>
          </a:p>
          <a:p>
            <a:endParaRPr lang="en-US" sz="2800" dirty="0"/>
          </a:p>
          <a:p>
            <a:r>
              <a:rPr lang="en-US" sz="2800" dirty="0"/>
              <a:t> Pars </a:t>
            </a:r>
            <a:r>
              <a:rPr lang="en-US" sz="2800" dirty="0" err="1"/>
              <a:t>plana</a:t>
            </a:r>
            <a:r>
              <a:rPr lang="en-US" sz="2800" dirty="0"/>
              <a:t> vitrectomy versus three intravitreal injections of bevacizumab for </a:t>
            </a:r>
            <a:r>
              <a:rPr lang="en-US" sz="2800" dirty="0" err="1"/>
              <a:t>nontractional</a:t>
            </a:r>
            <a:r>
              <a:rPr lang="en-US" sz="2800" dirty="0"/>
              <a:t> diabetic macular edema. A prospective, randomized comparative study.</a:t>
            </a:r>
          </a:p>
          <a:p>
            <a:endParaRPr lang="en-US" sz="2800" dirty="0"/>
          </a:p>
          <a:p>
            <a:r>
              <a:rPr lang="en-US" sz="2800" dirty="0" err="1"/>
              <a:t>Raizada</a:t>
            </a:r>
            <a:r>
              <a:rPr lang="en-US" sz="2800" dirty="0"/>
              <a:t> S et al</a:t>
            </a:r>
          </a:p>
          <a:p>
            <a:endParaRPr lang="en-US" sz="2800" dirty="0"/>
          </a:p>
          <a:p>
            <a:r>
              <a:rPr lang="en-US" sz="2800" dirty="0"/>
              <a:t>44 patients  randomized</a:t>
            </a:r>
          </a:p>
          <a:p>
            <a:endParaRPr lang="en-US" sz="2800" dirty="0"/>
          </a:p>
          <a:p>
            <a:r>
              <a:rPr lang="en-US" sz="2800" dirty="0"/>
              <a:t>CONCLUSION:</a:t>
            </a:r>
          </a:p>
          <a:p>
            <a:r>
              <a:rPr lang="en-US" sz="2800" dirty="0">
                <a:solidFill>
                  <a:srgbClr val="92D050"/>
                </a:solidFill>
              </a:rPr>
              <a:t>Posttreatment decrease in CMT was more in PPV group and vision improvement more in IVB group. However, no statistically significant difference between the two method was found</a:t>
            </a:r>
          </a:p>
          <a:p>
            <a:r>
              <a:rPr lang="en-US" sz="2800" dirty="0">
                <a:solidFill>
                  <a:srgbClr val="92D050"/>
                </a:solidFill>
              </a:rPr>
              <a:t> </a:t>
            </a:r>
          </a:p>
          <a:p>
            <a:endParaRPr lang="en-US" sz="2800" dirty="0"/>
          </a:p>
          <a:p>
            <a:endParaRPr lang="en-US" sz="2800" dirty="0"/>
          </a:p>
          <a:p>
            <a:endParaRPr lang="en-US" sz="2800" dirty="0"/>
          </a:p>
        </p:txBody>
      </p:sp>
    </p:spTree>
    <p:extLst>
      <p:ext uri="{BB962C8B-B14F-4D97-AF65-F5344CB8AC3E}">
        <p14:creationId xmlns:p14="http://schemas.microsoft.com/office/powerpoint/2010/main" val="427691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239843"/>
            <a:ext cx="12366885" cy="7048083"/>
          </a:xfrm>
          <a:prstGeom prst="rect">
            <a:avLst/>
          </a:prstGeom>
          <a:noFill/>
        </p:spPr>
        <p:txBody>
          <a:bodyPr wrap="square" rtlCol="0">
            <a:spAutoFit/>
          </a:bodyPr>
          <a:lstStyle/>
          <a:p>
            <a:pPr algn="ctr"/>
            <a:r>
              <a:rPr lang="en-US" sz="2800" dirty="0" err="1">
                <a:solidFill>
                  <a:srgbClr val="FFFF00"/>
                </a:solidFill>
              </a:rPr>
              <a:t>Jpn</a:t>
            </a:r>
            <a:r>
              <a:rPr lang="en-US" sz="2800" dirty="0">
                <a:solidFill>
                  <a:srgbClr val="FFFF00"/>
                </a:solidFill>
              </a:rPr>
              <a:t> J </a:t>
            </a:r>
            <a:r>
              <a:rPr lang="en-US" sz="2800" dirty="0" err="1">
                <a:solidFill>
                  <a:srgbClr val="FFFF00"/>
                </a:solidFill>
              </a:rPr>
              <a:t>Ophthalmol</a:t>
            </a:r>
            <a:r>
              <a:rPr lang="en-US" sz="2800" dirty="0">
                <a:solidFill>
                  <a:srgbClr val="FFFF00"/>
                </a:solidFill>
              </a:rPr>
              <a:t>. 2015 </a:t>
            </a:r>
          </a:p>
          <a:p>
            <a:endParaRPr lang="en-US" sz="2000" dirty="0"/>
          </a:p>
          <a:p>
            <a:r>
              <a:rPr lang="en-US" sz="2400" dirty="0">
                <a:solidFill>
                  <a:srgbClr val="FFC000"/>
                </a:solidFill>
              </a:rPr>
              <a:t>Macular ischemia and outcome of vitrectomy for diabetic macular edema.</a:t>
            </a:r>
          </a:p>
          <a:p>
            <a:endParaRPr lang="en-US" sz="2000" dirty="0"/>
          </a:p>
          <a:p>
            <a:r>
              <a:rPr lang="en-US" sz="2000" dirty="0"/>
              <a:t>Kim J et al</a:t>
            </a:r>
          </a:p>
          <a:p>
            <a:r>
              <a:rPr lang="en-US" sz="2000" dirty="0"/>
              <a:t>Seventy-seven eyes from 74 patients undergoing vitrectomy and macular photocoagulation 2 weeks after vitrectomy for </a:t>
            </a:r>
            <a:r>
              <a:rPr lang="en-US" sz="2000" dirty="0" err="1"/>
              <a:t>nontractional</a:t>
            </a:r>
            <a:r>
              <a:rPr lang="en-US" sz="2000" dirty="0"/>
              <a:t> DME refractory to anti-vascular endothelial growth factor or steroid injection and/or macular grid/focal photocoagulation were included. </a:t>
            </a:r>
          </a:p>
          <a:p>
            <a:endParaRPr lang="en-US" sz="2000" dirty="0"/>
          </a:p>
          <a:p>
            <a:endParaRPr lang="en-US" sz="2000" dirty="0"/>
          </a:p>
          <a:p>
            <a:endParaRPr lang="en-US" sz="2000" dirty="0"/>
          </a:p>
          <a:p>
            <a:endParaRPr lang="en-US" sz="2000" dirty="0"/>
          </a:p>
          <a:p>
            <a:pPr algn="ctr"/>
            <a:r>
              <a:rPr lang="en-US" sz="2800" b="1" dirty="0">
                <a:solidFill>
                  <a:srgbClr val="92D050"/>
                </a:solidFill>
              </a:rPr>
              <a:t>CONCLUSIONS</a:t>
            </a:r>
          </a:p>
          <a:p>
            <a:pPr algn="ctr"/>
            <a:endParaRPr lang="en-US" sz="2000" dirty="0"/>
          </a:p>
          <a:p>
            <a:r>
              <a:rPr lang="en-US" sz="2400" dirty="0"/>
              <a:t>Vitrectomy is an effective treatment modality for DME refractory to nonsurgical therapies, especially in cases without enlarged FAZ. Preoperative evaluation of the perfusion status of the macula seems helpful to selecting candidates for vitrectomy</a:t>
            </a:r>
          </a:p>
          <a:p>
            <a:endParaRPr lang="en-US" sz="2000" dirty="0"/>
          </a:p>
          <a:p>
            <a:endParaRPr lang="en-US" sz="2000" dirty="0"/>
          </a:p>
          <a:p>
            <a:endParaRPr lang="en-US" sz="2000" dirty="0"/>
          </a:p>
        </p:txBody>
      </p:sp>
    </p:spTree>
    <p:extLst>
      <p:ext uri="{BB962C8B-B14F-4D97-AF65-F5344CB8AC3E}">
        <p14:creationId xmlns:p14="http://schemas.microsoft.com/office/powerpoint/2010/main" val="60638522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5857</TotalTime>
  <Words>1196</Words>
  <Application>Microsoft Office PowerPoint</Application>
  <PresentationFormat>Custom</PresentationFormat>
  <Paragraphs>190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Mehdi</dc:creator>
  <cp:lastModifiedBy>s_amini</cp:lastModifiedBy>
  <cp:revision>38</cp:revision>
  <dcterms:created xsi:type="dcterms:W3CDTF">2016-03-27T02:42:48Z</dcterms:created>
  <dcterms:modified xsi:type="dcterms:W3CDTF">2016-05-09T07:29:36Z</dcterms:modified>
</cp:coreProperties>
</file>