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88" r:id="rId23"/>
    <p:sldId id="277" r:id="rId24"/>
    <p:sldId id="278" r:id="rId25"/>
    <p:sldId id="279" r:id="rId26"/>
    <p:sldId id="280" r:id="rId27"/>
    <p:sldId id="289" r:id="rId28"/>
    <p:sldId id="281" r:id="rId29"/>
    <p:sldId id="301" r:id="rId30"/>
    <p:sldId id="302" r:id="rId31"/>
    <p:sldId id="303" r:id="rId32"/>
    <p:sldId id="282" r:id="rId33"/>
    <p:sldId id="283" r:id="rId34"/>
    <p:sldId id="306" r:id="rId35"/>
    <p:sldId id="305" r:id="rId36"/>
    <p:sldId id="285" r:id="rId37"/>
    <p:sldId id="286" r:id="rId38"/>
    <p:sldId id="30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DA5DEE9-847E-48BD-B866-261D9A4C378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D93612-F06A-47B1-BEE7-BEE69AD3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DEE9-847E-48BD-B866-261D9A4C378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612-F06A-47B1-BEE7-BEE69AD3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DA5DEE9-847E-48BD-B866-261D9A4C378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4D93612-F06A-47B1-BEE7-BEE69AD3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DEE9-847E-48BD-B866-261D9A4C378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D93612-F06A-47B1-BEE7-BEE69AD35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DEE9-847E-48BD-B866-261D9A4C378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4D93612-F06A-47B1-BEE7-BEE69AD35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A5DEE9-847E-48BD-B866-261D9A4C378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D93612-F06A-47B1-BEE7-BEE69AD35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A5DEE9-847E-48BD-B866-261D9A4C378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D93612-F06A-47B1-BEE7-BEE69AD35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DEE9-847E-48BD-B866-261D9A4C378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D93612-F06A-47B1-BEE7-BEE69AD3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DEE9-847E-48BD-B866-261D9A4C378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D93612-F06A-47B1-BEE7-BEE69AD3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DEE9-847E-48BD-B866-261D9A4C378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D93612-F06A-47B1-BEE7-BEE69AD35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DA5DEE9-847E-48BD-B866-261D9A4C378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4D93612-F06A-47B1-BEE7-BEE69AD351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A5DEE9-847E-48BD-B866-261D9A4C378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D93612-F06A-47B1-BEE7-BEE69AD35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2"/>
                </a:solidFill>
              </a:rPr>
              <a:t>SUBSTANCE USE DISORDERS AND DETOXIFICATION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643182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Comic Sans MS" pitchFamily="66" charset="0"/>
              </a:rPr>
              <a:t>Dr. </a:t>
            </a:r>
            <a:r>
              <a:rPr lang="en-US" sz="2800" i="1" dirty="0" err="1" smtClean="0">
                <a:solidFill>
                  <a:schemeClr val="tx1"/>
                </a:solidFill>
                <a:latin typeface="Comic Sans MS" pitchFamily="66" charset="0"/>
              </a:rPr>
              <a:t>Vahid</a:t>
            </a:r>
            <a:r>
              <a:rPr lang="en-US" sz="2800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Comic Sans MS" pitchFamily="66" charset="0"/>
              </a:rPr>
              <a:t>Farnia</a:t>
            </a:r>
            <a:endParaRPr lang="en-US" sz="2800" i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Comic Sans MS" pitchFamily="66" charset="0"/>
              </a:rPr>
              <a:t>Associate professor of psychiatry</a:t>
            </a:r>
            <a:endParaRPr lang="en-US" sz="28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RISKS OF CHRONIC PAIN TREATMENT WITH OPIOIDS 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37452" cy="4900634"/>
          </a:xfrm>
        </p:spPr>
        <p:txBody>
          <a:bodyPr>
            <a:normAutofit fontScale="92500"/>
          </a:bodyPr>
          <a:lstStyle/>
          <a:p>
            <a:r>
              <a:rPr lang="en-US" dirty="0"/>
              <a:t>Most </a:t>
            </a:r>
            <a:r>
              <a:rPr lang="en-US" dirty="0" smtClean="0"/>
              <a:t>experts </a:t>
            </a:r>
            <a:r>
              <a:rPr lang="en-US" dirty="0"/>
              <a:t>agree that opioids with </a:t>
            </a:r>
            <a:r>
              <a:rPr lang="en-US" i="1" dirty="0">
                <a:solidFill>
                  <a:srgbClr val="FF0000"/>
                </a:solidFill>
              </a:rPr>
              <a:t>slow onset of action </a:t>
            </a:r>
            <a:r>
              <a:rPr lang="en-US" dirty="0"/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longer </a:t>
            </a:r>
            <a:r>
              <a:rPr lang="en-US" i="1" dirty="0">
                <a:solidFill>
                  <a:srgbClr val="FF0000"/>
                </a:solidFill>
              </a:rPr>
              <a:t>duration of action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preferred to minimize the initial euphoria and </a:t>
            </a:r>
            <a:r>
              <a:rPr lang="en-US" dirty="0" smtClean="0"/>
              <a:t>inter-dose withdrawal </a:t>
            </a:r>
            <a:r>
              <a:rPr lang="en-US" dirty="0"/>
              <a:t>symptoms. 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Extended-release </a:t>
            </a:r>
            <a:r>
              <a:rPr lang="en-US" i="1" dirty="0">
                <a:solidFill>
                  <a:srgbClr val="FF0000"/>
                </a:solidFill>
              </a:rPr>
              <a:t>oral medications and </a:t>
            </a:r>
            <a:r>
              <a:rPr lang="en-US" i="1" dirty="0" err="1" smtClean="0">
                <a:solidFill>
                  <a:srgbClr val="FF0000"/>
                </a:solidFill>
              </a:rPr>
              <a:t>tradnsdermal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routes of </a:t>
            </a:r>
            <a:r>
              <a:rPr lang="en-US" dirty="0" smtClean="0"/>
              <a:t>administration </a:t>
            </a:r>
            <a:r>
              <a:rPr lang="en-US" dirty="0"/>
              <a:t>decrease these qualities of opioids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A constant rather than intermittent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"as needed" schedule </a:t>
            </a:r>
            <a:r>
              <a:rPr lang="en-US" dirty="0"/>
              <a:t>should be followed, keeping the time between dosages and the </a:t>
            </a:r>
            <a:r>
              <a:rPr lang="en-US" dirty="0" smtClean="0"/>
              <a:t>individual </a:t>
            </a:r>
            <a:r>
              <a:rPr lang="en-US" dirty="0"/>
              <a:t>dose amounts consistent.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RISKS OF CHRONIC PAIN TREATMENT WITH OPIOIDS 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501122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500" i="1" dirty="0" smtClean="0">
                <a:solidFill>
                  <a:srgbClr val="FF0000"/>
                </a:solidFill>
                <a:latin typeface="Comic Sans MS" pitchFamily="66" charset="0"/>
              </a:rPr>
              <a:t>However: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 smtClean="0"/>
              <a:t>       </a:t>
            </a:r>
            <a:r>
              <a:rPr lang="en-US" sz="3200" dirty="0"/>
              <a:t>the </a:t>
            </a:r>
            <a:r>
              <a:rPr lang="en-US" sz="3200" dirty="0" smtClean="0"/>
              <a:t>treatment </a:t>
            </a:r>
            <a:r>
              <a:rPr lang="en-US" sz="3200" dirty="0"/>
              <a:t>of nonmalignant chronic pain with opioids remains a subject of considerable debate with fears of regulatory pressure, medication abuse, and the development of tolerance, creating a reluctance to </a:t>
            </a:r>
            <a:r>
              <a:rPr lang="en-US" sz="3200" dirty="0" smtClean="0"/>
              <a:t>prescribe </a:t>
            </a:r>
            <a:r>
              <a:rPr lang="en-US" sz="3200" dirty="0"/>
              <a:t>opioids and, subsequently, their </a:t>
            </a:r>
            <a:r>
              <a:rPr lang="en-US" sz="3200" dirty="0" smtClean="0"/>
              <a:t>underutilization.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RISKS OF CHRONIC PAIN TREATMENT WITH OPIOIDS 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643998" cy="5000660"/>
          </a:xfrm>
        </p:spPr>
        <p:txBody>
          <a:bodyPr>
            <a:noAutofit/>
          </a:bodyPr>
          <a:lstStyle/>
          <a:p>
            <a:r>
              <a:rPr lang="en-US" sz="2800" dirty="0"/>
              <a:t>Predicting which patients are at risk for developing an addiction to opioids has been studied. </a:t>
            </a:r>
            <a:endParaRPr lang="en-US" sz="2800" dirty="0" smtClean="0"/>
          </a:p>
          <a:p>
            <a:r>
              <a:rPr lang="en-US" sz="2800" dirty="0" smtClean="0"/>
              <a:t>Demographic </a:t>
            </a:r>
            <a:r>
              <a:rPr lang="en-US" sz="2800" dirty="0"/>
              <a:t>factors have not been consistent. Strong predictors include </a:t>
            </a:r>
            <a:r>
              <a:rPr lang="en-US" sz="2800" i="1" dirty="0" smtClean="0">
                <a:solidFill>
                  <a:srgbClr val="FF0000"/>
                </a:solidFill>
              </a:rPr>
              <a:t>personal </a:t>
            </a:r>
            <a:r>
              <a:rPr lang="en-US" sz="2800" i="1" dirty="0">
                <a:solidFill>
                  <a:srgbClr val="FF0000"/>
                </a:solidFill>
              </a:rPr>
              <a:t>history </a:t>
            </a:r>
            <a:r>
              <a:rPr lang="en-US" sz="2800" dirty="0"/>
              <a:t>of illicit drug use and alcohol abuse. </a:t>
            </a:r>
            <a:endParaRPr lang="en-US" sz="2800" dirty="0" smtClean="0"/>
          </a:p>
          <a:p>
            <a:r>
              <a:rPr lang="en-US" sz="2800" i="1" dirty="0" err="1" smtClean="0">
                <a:solidFill>
                  <a:srgbClr val="FF0000"/>
                </a:solidFill>
              </a:rPr>
              <a:t>SeIf</a:t>
            </a:r>
            <a:r>
              <a:rPr lang="en-US" sz="2800" i="1" dirty="0" smtClean="0">
                <a:solidFill>
                  <a:srgbClr val="FF0000"/>
                </a:solidFill>
              </a:rPr>
              <a:t>-reported </a:t>
            </a:r>
            <a:r>
              <a:rPr lang="en-US" sz="2800" dirty="0" smtClean="0"/>
              <a:t>has </a:t>
            </a:r>
            <a:r>
              <a:rPr lang="en-US" sz="2800" dirty="0"/>
              <a:t>also been shown to be a possible risk factor</a:t>
            </a:r>
            <a:r>
              <a:rPr lang="en-US" sz="2800" dirty="0" smtClean="0"/>
              <a:t>.</a:t>
            </a:r>
            <a:r>
              <a:rPr lang="en-US" sz="2800" i="1" dirty="0" smtClean="0">
                <a:solidFill>
                  <a:srgbClr val="FF0000"/>
                </a:solidFill>
              </a:rPr>
              <a:t> craving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Interestingly, one study showed that </a:t>
            </a:r>
            <a:r>
              <a:rPr lang="en-US" sz="2800" i="1" dirty="0">
                <a:solidFill>
                  <a:srgbClr val="FF0000"/>
                </a:solidFill>
              </a:rPr>
              <a:t>there was no relationship between pain scores and </a:t>
            </a:r>
            <a:r>
              <a:rPr lang="en-US" sz="2800" i="1" dirty="0" err="1">
                <a:solidFill>
                  <a:srgbClr val="FF0000"/>
                </a:solidFill>
              </a:rPr>
              <a:t>opioid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misuse.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Comorbid </a:t>
            </a:r>
            <a:r>
              <a:rPr lang="en-US" sz="2800" i="1" dirty="0">
                <a:solidFill>
                  <a:srgbClr val="FF0000"/>
                </a:solidFill>
              </a:rPr>
              <a:t>psychiatric </a:t>
            </a:r>
            <a:r>
              <a:rPr lang="en-US" sz="2800" dirty="0"/>
              <a:t>and chronic pain disorders put </a:t>
            </a:r>
            <a:r>
              <a:rPr lang="en-US" sz="2800" dirty="0" smtClean="0"/>
              <a:t>patients at </a:t>
            </a:r>
            <a:r>
              <a:rPr lang="en-US" sz="2800" dirty="0"/>
              <a:t>risk for </a:t>
            </a:r>
            <a:r>
              <a:rPr lang="en-US" sz="2800" dirty="0" err="1"/>
              <a:t>opioid</a:t>
            </a:r>
            <a:r>
              <a:rPr lang="en-US" sz="2800" dirty="0"/>
              <a:t> </a:t>
            </a:r>
            <a:r>
              <a:rPr lang="en-US" sz="2800" dirty="0" smtClean="0"/>
              <a:t>addiction.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43116"/>
            <a:ext cx="8153400" cy="3952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DIAGNOSIS OF SUBSTANCE USE DISORDERS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Definitions Approved by American Society of Addiction Medicine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71480" y="1571636"/>
            <a:ext cx="8686800" cy="5357826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Misuse</a:t>
            </a:r>
            <a:r>
              <a:rPr lang="en-US" sz="2400" dirty="0" smtClean="0"/>
              <a:t>   Any use of a prescription drug that varies from accepted medical practice 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Abuse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 Harmful use </a:t>
            </a:r>
            <a:r>
              <a:rPr lang="en-US" sz="2400" dirty="0"/>
              <a:t>of a specific psychoactive </a:t>
            </a:r>
            <a:r>
              <a:rPr lang="en-US" sz="2400" dirty="0" smtClean="0"/>
              <a:t>substance 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Addiction</a:t>
            </a:r>
            <a:r>
              <a:rPr lang="en-US" sz="2400" dirty="0" smtClean="0"/>
              <a:t>  Continued </a:t>
            </a:r>
            <a:r>
              <a:rPr lang="en-US" sz="2400" dirty="0"/>
              <a:t>use of a specific </a:t>
            </a:r>
            <a:r>
              <a:rPr lang="en-US" sz="2400" dirty="0" smtClean="0"/>
              <a:t>psychoactive </a:t>
            </a:r>
            <a:r>
              <a:rPr lang="en-US" sz="2400" dirty="0"/>
              <a:t>substance despite physical, </a:t>
            </a:r>
            <a:r>
              <a:rPr lang="en-US" sz="2400" dirty="0" smtClean="0"/>
              <a:t>psychological </a:t>
            </a:r>
            <a:r>
              <a:rPr lang="en-US" sz="2400" dirty="0"/>
              <a:t>or social harm </a:t>
            </a:r>
            <a:endParaRPr lang="en-US" sz="2400" dirty="0" smtClean="0"/>
          </a:p>
          <a:p>
            <a:r>
              <a:rPr lang="en-US" sz="2400" i="1" dirty="0" smtClean="0">
                <a:solidFill>
                  <a:srgbClr val="C00000"/>
                </a:solidFill>
              </a:rPr>
              <a:t>Physical dependence   </a:t>
            </a:r>
            <a:r>
              <a:rPr lang="en-US" sz="2400" dirty="0" smtClean="0"/>
              <a:t>Physiologic </a:t>
            </a:r>
            <a:r>
              <a:rPr lang="en-US" sz="2400" dirty="0"/>
              <a:t>state of adaptation to a </a:t>
            </a:r>
            <a:r>
              <a:rPr lang="en-US" sz="2400" dirty="0" smtClean="0"/>
              <a:t>dependence-specific psychoactive </a:t>
            </a:r>
            <a:r>
              <a:rPr lang="en-US" sz="2400" dirty="0"/>
              <a:t>substance </a:t>
            </a:r>
            <a:r>
              <a:rPr lang="en-US" sz="2400" dirty="0" smtClean="0"/>
              <a:t>characterized </a:t>
            </a:r>
            <a:r>
              <a:rPr lang="en-US" sz="2400" dirty="0"/>
              <a:t>by the emergence of </a:t>
            </a:r>
            <a:r>
              <a:rPr lang="en-US" sz="2400" dirty="0" smtClean="0"/>
              <a:t>a </a:t>
            </a:r>
            <a:r>
              <a:rPr lang="en-US" sz="2400" dirty="0"/>
              <a:t>withdrawal syndrome during abstinence that may be relieved in </a:t>
            </a:r>
            <a:r>
              <a:rPr lang="en-US" sz="2400" dirty="0" smtClean="0"/>
              <a:t>total </a:t>
            </a:r>
            <a:r>
              <a:rPr lang="en-US" sz="2400" dirty="0"/>
              <a:t>or in part by </a:t>
            </a:r>
            <a:r>
              <a:rPr lang="en-US" sz="2400" dirty="0" smtClean="0"/>
              <a:t>re-administration </a:t>
            </a:r>
            <a:r>
              <a:rPr lang="en-US" sz="2400" dirty="0"/>
              <a:t>of the </a:t>
            </a:r>
            <a:r>
              <a:rPr lang="en-US" sz="2400" dirty="0" smtClean="0"/>
              <a:t>substance.</a:t>
            </a:r>
          </a:p>
          <a:p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Psychological dependence   </a:t>
            </a:r>
            <a:r>
              <a:rPr lang="en-US" sz="2400" dirty="0"/>
              <a:t>Subjective sense of </a:t>
            </a:r>
            <a:r>
              <a:rPr lang="en-US" sz="2400" dirty="0" smtClean="0"/>
              <a:t>need </a:t>
            </a:r>
            <a:r>
              <a:rPr lang="en-US" sz="2400" dirty="0"/>
              <a:t>for a </a:t>
            </a:r>
            <a:r>
              <a:rPr lang="en-US" sz="2400" dirty="0" smtClean="0"/>
              <a:t>specific-dependence psychoactive </a:t>
            </a:r>
            <a:r>
              <a:rPr lang="en-US" sz="2400" dirty="0"/>
              <a:t>substance, either for its positive </a:t>
            </a:r>
            <a:r>
              <a:rPr lang="en-US" sz="2400" dirty="0" smtClean="0"/>
              <a:t>effect </a:t>
            </a:r>
            <a:r>
              <a:rPr lang="en-US" sz="2400" dirty="0"/>
              <a:t>or to avoid negative effects </a:t>
            </a:r>
            <a:r>
              <a:rPr lang="en-US" sz="2400" dirty="0" smtClean="0"/>
              <a:t>associated </a:t>
            </a:r>
            <a:r>
              <a:rPr lang="en-US" sz="2400" dirty="0"/>
              <a:t>with its abstinence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571744"/>
            <a:ext cx="8153400" cy="352425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TREATMENT OF SUBSTANCE USE DISORDERS IN PATIENTS WITH CHRONIC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LONG-TERM OPIOID THERAPY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501122" cy="49006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long-term </a:t>
            </a:r>
            <a:r>
              <a:rPr lang="en-US" dirty="0" err="1">
                <a:solidFill>
                  <a:srgbClr val="FF0000"/>
                </a:solidFill>
              </a:rPr>
              <a:t>opioid</a:t>
            </a:r>
            <a:r>
              <a:rPr lang="en-US" dirty="0">
                <a:solidFill>
                  <a:srgbClr val="FF0000"/>
                </a:solidFill>
              </a:rPr>
              <a:t> therapy </a:t>
            </a:r>
            <a:r>
              <a:rPr lang="en-US" dirty="0" smtClean="0">
                <a:solidFill>
                  <a:srgbClr val="FF0000"/>
                </a:solidFill>
              </a:rPr>
              <a:t>remains </a:t>
            </a:r>
            <a:r>
              <a:rPr lang="en-US" dirty="0">
                <a:solidFill>
                  <a:srgbClr val="FF0000"/>
                </a:solidFill>
              </a:rPr>
              <a:t>controversial </a:t>
            </a:r>
            <a:r>
              <a:rPr lang="en-US" dirty="0"/>
              <a:t>and </a:t>
            </a:r>
            <a:r>
              <a:rPr lang="en-US" dirty="0" smtClean="0"/>
              <a:t>may be </a:t>
            </a:r>
            <a:r>
              <a:rPr lang="en-US" dirty="0"/>
              <a:t>complicated by many adverse </a:t>
            </a:r>
            <a:r>
              <a:rPr lang="en-US" dirty="0" smtClean="0"/>
              <a:t>outcomes.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 total approach to the patient including a history of substance abuse, psycho-social </a:t>
            </a:r>
            <a:r>
              <a:rPr lang="en-US" dirty="0" smtClean="0">
                <a:solidFill>
                  <a:srgbClr val="FF0000"/>
                </a:solidFill>
              </a:rPr>
              <a:t>co-morbidities</a:t>
            </a:r>
            <a:r>
              <a:rPr lang="en-US" dirty="0">
                <a:solidFill>
                  <a:srgbClr val="FF0000"/>
                </a:solidFill>
              </a:rPr>
              <a:t>, and aberrant drug-related behaviors </a:t>
            </a:r>
            <a:r>
              <a:rPr lang="en-US" dirty="0"/>
              <a:t>must be considered in an </a:t>
            </a:r>
            <a:r>
              <a:rPr lang="en-US" dirty="0" smtClean="0"/>
              <a:t>evaluation</a:t>
            </a:r>
            <a:r>
              <a:rPr lang="en-US" dirty="0"/>
              <a:t>. Only if these potential risks can </a:t>
            </a:r>
            <a:r>
              <a:rPr lang="en-US" dirty="0" smtClean="0"/>
              <a:t>be minimized </a:t>
            </a:r>
            <a:r>
              <a:rPr lang="en-US" dirty="0"/>
              <a:t>or treated should chronic </a:t>
            </a:r>
            <a:r>
              <a:rPr lang="en-US" dirty="0" err="1"/>
              <a:t>opioid</a:t>
            </a:r>
            <a:r>
              <a:rPr lang="en-US" dirty="0"/>
              <a:t> treatment be considered.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patient requires a careful risk-benefit analysis when starting long-term </a:t>
            </a:r>
            <a:r>
              <a:rPr lang="en-US" dirty="0" err="1"/>
              <a:t>opioid</a:t>
            </a:r>
            <a:r>
              <a:rPr lang="en-US" dirty="0"/>
              <a:t> therapy.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TREATMENT OF SUBSTANCE USE DISORDERS IN PATIENTS WITH CHRONIC PAIN</a:t>
            </a:r>
            <a:endParaRPr lang="en-US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715436" cy="50435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  <a:cs typeface="Kokila" pitchFamily="34" charset="0"/>
              </a:rPr>
              <a:t>The </a:t>
            </a:r>
            <a:r>
              <a:rPr lang="en-US" dirty="0">
                <a:latin typeface="+mj-lt"/>
                <a:cs typeface="Kokila" pitchFamily="34" charset="0"/>
              </a:rPr>
              <a:t>first step for the </a:t>
            </a:r>
            <a:r>
              <a:rPr lang="en-US" dirty="0" smtClean="0">
                <a:latin typeface="+mj-lt"/>
                <a:cs typeface="Kokila" pitchFamily="34" charset="0"/>
              </a:rPr>
              <a:t>patient </a:t>
            </a:r>
            <a:r>
              <a:rPr lang="en-US" dirty="0">
                <a:latin typeface="+mj-lt"/>
                <a:cs typeface="Kokila" pitchFamily="34" charset="0"/>
              </a:rPr>
              <a:t>is acknowledging that a problem with medication use exists. </a:t>
            </a:r>
            <a:endParaRPr lang="en-US" dirty="0" smtClean="0">
              <a:latin typeface="+mj-lt"/>
              <a:cs typeface="Kokila" pitchFamily="34" charset="0"/>
            </a:endParaRPr>
          </a:p>
          <a:p>
            <a:r>
              <a:rPr lang="en-US" dirty="0" smtClean="0">
                <a:latin typeface="+mj-lt"/>
                <a:cs typeface="Kokila" pitchFamily="34" charset="0"/>
              </a:rPr>
              <a:t>The </a:t>
            </a:r>
            <a:r>
              <a:rPr lang="en-US" dirty="0">
                <a:latin typeface="+mj-lt"/>
                <a:cs typeface="Kokila" pitchFamily="34" charset="0"/>
              </a:rPr>
              <a:t>next step for the clinician is to stop the patient's behavior of misusing medications. </a:t>
            </a:r>
            <a:endParaRPr lang="en-US" dirty="0" smtClean="0">
              <a:latin typeface="+mj-lt"/>
              <a:cs typeface="Kokila" pitchFamily="34" charset="0"/>
            </a:endParaRPr>
          </a:p>
          <a:p>
            <a:r>
              <a:rPr lang="en-US" dirty="0" smtClean="0">
                <a:latin typeface="+mj-lt"/>
                <a:cs typeface="Kokila" pitchFamily="34" charset="0"/>
              </a:rPr>
              <a:t>Then</a:t>
            </a:r>
            <a:r>
              <a:rPr lang="en-US" dirty="0">
                <a:latin typeface="+mj-lt"/>
                <a:cs typeface="Kokila" pitchFamily="34" charset="0"/>
              </a:rPr>
              <a:t>, sustaining factors must be assessed and addressed. These interventions </a:t>
            </a:r>
            <a:r>
              <a:rPr lang="en-US" dirty="0" smtClean="0">
                <a:latin typeface="+mj-lt"/>
                <a:cs typeface="Kokila" pitchFamily="34" charset="0"/>
              </a:rPr>
              <a:t>include </a:t>
            </a:r>
            <a:r>
              <a:rPr lang="en-US" dirty="0">
                <a:latin typeface="+mj-lt"/>
                <a:cs typeface="Kokila" pitchFamily="34" charset="0"/>
              </a:rPr>
              <a:t>treating other medical diseases and psychiatric </a:t>
            </a:r>
            <a:r>
              <a:rPr lang="en-US" dirty="0" smtClean="0">
                <a:latin typeface="+mj-lt"/>
                <a:cs typeface="Kokila" pitchFamily="34" charset="0"/>
              </a:rPr>
              <a:t>disorders</a:t>
            </a:r>
            <a:r>
              <a:rPr lang="en-US" dirty="0">
                <a:latin typeface="+mj-lt"/>
                <a:cs typeface="Kokila" pitchFamily="34" charset="0"/>
              </a:rPr>
              <a:t>, managing personality vulnerabilities, meeting </a:t>
            </a:r>
            <a:r>
              <a:rPr lang="en-US" dirty="0" smtClean="0">
                <a:latin typeface="+mj-lt"/>
                <a:cs typeface="Kokila" pitchFamily="34" charset="0"/>
              </a:rPr>
              <a:t>situational </a:t>
            </a:r>
            <a:r>
              <a:rPr lang="en-US" dirty="0">
                <a:latin typeface="+mj-lt"/>
                <a:cs typeface="Kokila" pitchFamily="34" charset="0"/>
              </a:rPr>
              <a:t>challenges and life stressors, and providing support and understanding</a:t>
            </a:r>
            <a:r>
              <a:rPr lang="en-US" dirty="0" smtClean="0">
                <a:latin typeface="+mj-lt"/>
                <a:cs typeface="Kokila" pitchFamily="34" charset="0"/>
              </a:rPr>
              <a:t>.</a:t>
            </a:r>
          </a:p>
          <a:p>
            <a:r>
              <a:rPr lang="en-US" dirty="0" smtClean="0">
                <a:latin typeface="+mj-lt"/>
                <a:cs typeface="Kokila" pitchFamily="34" charset="0"/>
              </a:rPr>
              <a:t> </a:t>
            </a:r>
            <a:r>
              <a:rPr lang="en-US" dirty="0">
                <a:latin typeface="+mj-lt"/>
                <a:cs typeface="Kokila" pitchFamily="34" charset="0"/>
              </a:rPr>
              <a:t>Finally, the </a:t>
            </a:r>
            <a:r>
              <a:rPr lang="en-US" dirty="0" smtClean="0">
                <a:latin typeface="+mj-lt"/>
                <a:cs typeface="Kokila" pitchFamily="34" charset="0"/>
              </a:rPr>
              <a:t>patient </a:t>
            </a:r>
            <a:r>
              <a:rPr lang="en-US" dirty="0">
                <a:latin typeface="+mj-lt"/>
                <a:cs typeface="Kokila" pitchFamily="34" charset="0"/>
              </a:rPr>
              <a:t>should be actively participating in an </a:t>
            </a:r>
            <a:r>
              <a:rPr lang="en-US" dirty="0" smtClean="0">
                <a:latin typeface="+mj-lt"/>
                <a:cs typeface="Kokila" pitchFamily="34" charset="0"/>
              </a:rPr>
              <a:t>addictions </a:t>
            </a:r>
            <a:r>
              <a:rPr lang="en-US" dirty="0">
                <a:latin typeface="+mj-lt"/>
                <a:cs typeface="Kokila" pitchFamily="34" charset="0"/>
              </a:rPr>
              <a:t>treatment </a:t>
            </a:r>
            <a:r>
              <a:rPr lang="en-US" dirty="0" smtClean="0">
                <a:latin typeface="+mj-lt"/>
                <a:cs typeface="Kokila" pitchFamily="34" charset="0"/>
              </a:rPr>
              <a:t>program.</a:t>
            </a:r>
          </a:p>
          <a:p>
            <a:r>
              <a:rPr lang="en-US" dirty="0" smtClean="0">
                <a:latin typeface="+mj-lt"/>
                <a:cs typeface="Kokila" pitchFamily="34" charset="0"/>
              </a:rPr>
              <a:t>Relapse is common even </a:t>
            </a:r>
            <a:r>
              <a:rPr lang="en-US" dirty="0">
                <a:latin typeface="+mj-lt"/>
                <a:cs typeface="Kokila" pitchFamily="34" charset="0"/>
              </a:rPr>
              <a:t>if the </a:t>
            </a:r>
            <a:r>
              <a:rPr lang="en-US" dirty="0" smtClean="0">
                <a:latin typeface="+mj-lt"/>
                <a:cs typeface="Kokila" pitchFamily="34" charset="0"/>
              </a:rPr>
              <a:t>prescription </a:t>
            </a:r>
            <a:r>
              <a:rPr lang="en-US" dirty="0">
                <a:latin typeface="+mj-lt"/>
                <a:cs typeface="Kokila" pitchFamily="34" charset="0"/>
              </a:rPr>
              <a:t>of opioids has ceased.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42958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Comic Sans MS" pitchFamily="66" charset="0"/>
              </a:rPr>
              <a:t>Indications for Detoxification </a:t>
            </a:r>
            <a:br>
              <a:rPr lang="en-US" sz="36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76" y="1643050"/>
            <a:ext cx="8929718" cy="500066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 smtClean="0"/>
              <a:t>Intolerable </a:t>
            </a:r>
            <a:r>
              <a:rPr lang="en-US" sz="2400" dirty="0"/>
              <a:t>side </a:t>
            </a:r>
            <a:r>
              <a:rPr lang="en-US" sz="2400" dirty="0" smtClean="0"/>
              <a:t>effects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Inadequate </a:t>
            </a:r>
            <a:r>
              <a:rPr lang="en-US" sz="2400" dirty="0"/>
              <a:t>response or </a:t>
            </a:r>
            <a:r>
              <a:rPr lang="en-US" sz="2400" dirty="0" smtClean="0"/>
              <a:t>benefit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Aberrant </a:t>
            </a:r>
            <a:r>
              <a:rPr lang="en-US" sz="2400" dirty="0" smtClean="0"/>
              <a:t>drug-related behaviors ( Non-compliance, </a:t>
            </a:r>
            <a:r>
              <a:rPr lang="en-US" sz="2400" dirty="0"/>
              <a:t>Loss of control of </a:t>
            </a:r>
            <a:r>
              <a:rPr lang="en-US" sz="2400" dirty="0" smtClean="0"/>
              <a:t>medication use, Preoccupation </a:t>
            </a:r>
            <a:r>
              <a:rPr lang="en-US" sz="2400" dirty="0"/>
              <a:t>with </a:t>
            </a:r>
            <a:r>
              <a:rPr lang="en-US" sz="2400" dirty="0" smtClean="0"/>
              <a:t>the medication, Continued </a:t>
            </a:r>
            <a:r>
              <a:rPr lang="en-US" sz="2400" dirty="0"/>
              <a:t>use despite adverse </a:t>
            </a:r>
            <a:r>
              <a:rPr lang="en-US" sz="2400" dirty="0" smtClean="0"/>
              <a:t>consequences)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Refractory- </a:t>
            </a:r>
            <a:r>
              <a:rPr lang="en-US" sz="2400" dirty="0" smtClean="0"/>
              <a:t>comorbid psychiatric illness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Lack of functional improvement or impairment in role </a:t>
            </a:r>
            <a:r>
              <a:rPr lang="en-US" sz="2400" dirty="0" smtClean="0"/>
              <a:t>responsibilities </a:t>
            </a:r>
            <a:endParaRPr lang="en-US" sz="2400" dirty="0"/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TREATMENT OF SUBSTANCE USE DISORDERS IN PATIENTS WITH CHRONIC PAIN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Regardless of the total daily dose, once physiologic dependence is established, abrupt </a:t>
            </a:r>
            <a:r>
              <a:rPr lang="en-US" dirty="0" smtClean="0"/>
              <a:t>discontinuation </a:t>
            </a:r>
            <a:r>
              <a:rPr lang="en-US" dirty="0"/>
              <a:t>of opioids will precipitate acute withdrawal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Even a reduction in dose can precipitate withdrawal to </a:t>
            </a:r>
            <a:r>
              <a:rPr lang="en-US" dirty="0" smtClean="0"/>
              <a:t>lesser </a:t>
            </a:r>
            <a:r>
              <a:rPr lang="en-US" dirty="0"/>
              <a:t>degree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Patients taking </a:t>
            </a:r>
            <a:r>
              <a:rPr lang="en-US" dirty="0" err="1"/>
              <a:t>opioid</a:t>
            </a:r>
            <a:r>
              <a:rPr lang="en-US" dirty="0"/>
              <a:t> </a:t>
            </a:r>
            <a:r>
              <a:rPr lang="en-US" dirty="0" smtClean="0"/>
              <a:t>analgesics </a:t>
            </a:r>
            <a:r>
              <a:rPr lang="en-US" dirty="0"/>
              <a:t>on a </a:t>
            </a:r>
            <a:r>
              <a:rPr lang="en-US" dirty="0" smtClean="0"/>
              <a:t>variable </a:t>
            </a:r>
            <a:r>
              <a:rPr lang="en-US" dirty="0"/>
              <a:t>schedule are at higher risk for experiencing into </a:t>
            </a:r>
            <a:r>
              <a:rPr lang="en-US" dirty="0" smtClean="0"/>
              <a:t>withdrawal. </a:t>
            </a:r>
          </a:p>
          <a:p>
            <a:r>
              <a:rPr lang="en-US" dirty="0" smtClean="0"/>
              <a:t>Exacerbations </a:t>
            </a:r>
            <a:r>
              <a:rPr lang="en-US" dirty="0"/>
              <a:t>of pain or intermittent </a:t>
            </a:r>
            <a:r>
              <a:rPr lang="en-US" dirty="0" smtClean="0"/>
              <a:t>withdrawal </a:t>
            </a:r>
            <a:r>
              <a:rPr lang="en-US" dirty="0"/>
              <a:t>symptoms relieved by taking medications are highly reinforcing and a common factor in the failure of </a:t>
            </a:r>
            <a:r>
              <a:rPr lang="en-US" dirty="0" smtClean="0"/>
              <a:t>detoxification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Introduction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72560" cy="48291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prevalence of substance use disorders in patients with chronic pain is higher than in the general population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Over the past two decades</a:t>
            </a:r>
            <a:r>
              <a:rPr lang="en-US" dirty="0"/>
              <a:t>, </a:t>
            </a:r>
            <a:r>
              <a:rPr lang="en-US" dirty="0" err="1"/>
              <a:t>opioid</a:t>
            </a:r>
            <a:r>
              <a:rPr lang="en-US" dirty="0"/>
              <a:t> analgesic prescriptions have increased to patients with </a:t>
            </a:r>
            <a:r>
              <a:rPr lang="en-US" dirty="0" smtClean="0"/>
              <a:t>chronic </a:t>
            </a:r>
            <a:r>
              <a:rPr lang="en-US" dirty="0"/>
              <a:t>nonmalignant </a:t>
            </a:r>
            <a:r>
              <a:rPr lang="en-US" dirty="0" smtClean="0"/>
              <a:t>pain.</a:t>
            </a:r>
          </a:p>
          <a:p>
            <a:endParaRPr lang="en-US" dirty="0" smtClean="0"/>
          </a:p>
          <a:p>
            <a:r>
              <a:rPr lang="en-US" dirty="0"/>
              <a:t>In a study of </a:t>
            </a:r>
            <a:r>
              <a:rPr lang="en-US" dirty="0" smtClean="0"/>
              <a:t>primary </a:t>
            </a:r>
            <a:r>
              <a:rPr lang="en-US" dirty="0"/>
              <a:t>care outpatients with </a:t>
            </a:r>
            <a:r>
              <a:rPr lang="en-US" i="1" dirty="0">
                <a:solidFill>
                  <a:srgbClr val="FF0000"/>
                </a:solidFill>
              </a:rPr>
              <a:t>chronic non-cancer pain </a:t>
            </a:r>
            <a:r>
              <a:rPr lang="en-US" dirty="0"/>
              <a:t>who received at least 6 months of </a:t>
            </a:r>
            <a:r>
              <a:rPr lang="en-US" dirty="0" err="1"/>
              <a:t>opioid</a:t>
            </a:r>
            <a:r>
              <a:rPr lang="en-US" dirty="0"/>
              <a:t> prescriptions during 1 year, behaviors consistent with </a:t>
            </a:r>
            <a:r>
              <a:rPr lang="en-US" i="1" dirty="0" err="1" smtClean="0">
                <a:solidFill>
                  <a:srgbClr val="FF0000"/>
                </a:solidFill>
              </a:rPr>
              <a:t>opioid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abuse </a:t>
            </a:r>
            <a:r>
              <a:rPr lang="en-US" dirty="0"/>
              <a:t>were recorded in </a:t>
            </a:r>
            <a:r>
              <a:rPr lang="en-US" i="1" dirty="0">
                <a:solidFill>
                  <a:srgbClr val="FF0000"/>
                </a:solidFill>
              </a:rPr>
              <a:t>approximately 25% of </a:t>
            </a:r>
            <a:r>
              <a:rPr lang="en-US" i="1" dirty="0" smtClean="0">
                <a:solidFill>
                  <a:srgbClr val="FF0000"/>
                </a:solidFill>
              </a:rPr>
              <a:t>patients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Gradual tapering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essential element for successful </a:t>
            </a:r>
            <a:r>
              <a:rPr lang="en-US" dirty="0" err="1"/>
              <a:t>opioid</a:t>
            </a:r>
            <a:r>
              <a:rPr lang="en-US" dirty="0"/>
              <a:t> </a:t>
            </a:r>
            <a:r>
              <a:rPr lang="en-US" dirty="0" smtClean="0"/>
              <a:t>detoxification </a:t>
            </a:r>
            <a:r>
              <a:rPr lang="en-US" dirty="0"/>
              <a:t>is the </a:t>
            </a:r>
            <a:r>
              <a:rPr lang="en-US" i="1" dirty="0">
                <a:solidFill>
                  <a:srgbClr val="FF0000"/>
                </a:solidFill>
              </a:rPr>
              <a:t>gradual tapering </a:t>
            </a:r>
            <a:r>
              <a:rPr lang="en-US" dirty="0"/>
              <a:t>of the dose of medication. </a:t>
            </a:r>
            <a:endParaRPr lang="en-US" dirty="0" smtClean="0"/>
          </a:p>
          <a:p>
            <a:r>
              <a:rPr lang="en-US" dirty="0" err="1" smtClean="0"/>
              <a:t>Opioid</a:t>
            </a:r>
            <a:r>
              <a:rPr lang="en-US" dirty="0" smtClean="0"/>
              <a:t> </a:t>
            </a:r>
            <a:r>
              <a:rPr lang="en-US" dirty="0"/>
              <a:t>withdrawal is generally not dangerous except with patients at risk from increased </a:t>
            </a:r>
            <a:r>
              <a:rPr lang="en-US" dirty="0">
                <a:solidFill>
                  <a:srgbClr val="FF0000"/>
                </a:solidFill>
              </a:rPr>
              <a:t>sympathetic tone </a:t>
            </a:r>
            <a:r>
              <a:rPr lang="en-US" dirty="0"/>
              <a:t>(e.g., increased intracranial pressure or unstable angina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However, </a:t>
            </a:r>
            <a:r>
              <a:rPr lang="en-US" dirty="0" err="1"/>
              <a:t>opioid</a:t>
            </a:r>
            <a:r>
              <a:rPr lang="en-US" dirty="0"/>
              <a:t> withdrawal is very uncomfortable and distressing to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Inpatient setting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928802"/>
            <a:ext cx="8401080" cy="4500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The </a:t>
            </a:r>
            <a:r>
              <a:rPr lang="en-US" sz="3200" i="1" dirty="0">
                <a:solidFill>
                  <a:srgbClr val="FF0000"/>
                </a:solidFill>
              </a:rPr>
              <a:t>inpatient setting</a:t>
            </a:r>
            <a:r>
              <a:rPr lang="en-US" sz="3200" dirty="0"/>
              <a:t> offers more intensive </a:t>
            </a:r>
            <a:r>
              <a:rPr lang="en-US" sz="3200" dirty="0">
                <a:solidFill>
                  <a:srgbClr val="FF0000"/>
                </a:solidFill>
              </a:rPr>
              <a:t>monitoring, supervision</a:t>
            </a:r>
            <a:r>
              <a:rPr lang="en-US" sz="3200" dirty="0"/>
              <a:t>, and other support that generally allows for a </a:t>
            </a:r>
            <a:r>
              <a:rPr lang="en-US" sz="3200" dirty="0">
                <a:solidFill>
                  <a:srgbClr val="FF0000"/>
                </a:solidFill>
              </a:rPr>
              <a:t>faster taper</a:t>
            </a:r>
            <a:r>
              <a:rPr lang="en-US" sz="3200" dirty="0"/>
              <a:t> schedule.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Indications for inpatient detoxification </a:t>
            </a:r>
            <a:b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failure of outpatient detoxification attempts</a:t>
            </a:r>
          </a:p>
          <a:p>
            <a:pPr>
              <a:lnSpc>
                <a:spcPct val="150000"/>
              </a:lnSpc>
            </a:pPr>
            <a:r>
              <a:rPr lang="en-US" dirty="0"/>
              <a:t>M</a:t>
            </a:r>
            <a:r>
              <a:rPr lang="en-US" dirty="0" smtClean="0"/>
              <a:t>edically unstable patients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Comorbid psychiatric illness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Unreliable or noncompliant patients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Complicated pharmacologic regimens requiring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Taper of more than one medication or illicit drug.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00150"/>
            <a:ext cx="8229600" cy="5357850"/>
          </a:xfrm>
        </p:spPr>
        <p:txBody>
          <a:bodyPr>
            <a:normAutofit/>
          </a:bodyPr>
          <a:lstStyle/>
          <a:p>
            <a:r>
              <a:rPr lang="en-US" dirty="0"/>
              <a:t>Usually </a:t>
            </a:r>
            <a:r>
              <a:rPr lang="en-US" dirty="0" err="1"/>
              <a:t>opioid</a:t>
            </a:r>
            <a:r>
              <a:rPr lang="en-US" dirty="0"/>
              <a:t> </a:t>
            </a:r>
            <a:r>
              <a:rPr lang="en-US" dirty="0" smtClean="0"/>
              <a:t>detoxification </a:t>
            </a:r>
            <a:r>
              <a:rPr lang="en-US" dirty="0"/>
              <a:t>can be accomplished in the </a:t>
            </a:r>
            <a:r>
              <a:rPr lang="en-US" i="1" dirty="0"/>
              <a:t>outpatient</a:t>
            </a:r>
            <a:r>
              <a:rPr lang="en-US" dirty="0"/>
              <a:t> setting.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Outpatient </a:t>
            </a:r>
            <a:r>
              <a:rPr lang="en-US" dirty="0"/>
              <a:t>detoxification should be planned with a careful inventory of support and monitoring systems.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Compensatory </a:t>
            </a:r>
            <a:r>
              <a:rPr lang="en-US" dirty="0"/>
              <a:t>planning </a:t>
            </a:r>
            <a:r>
              <a:rPr lang="en-US" dirty="0" smtClean="0"/>
              <a:t>might </a:t>
            </a:r>
            <a:r>
              <a:rPr lang="en-US" dirty="0"/>
              <a:t>include </a:t>
            </a:r>
            <a:r>
              <a:rPr lang="en-US" dirty="0">
                <a:solidFill>
                  <a:srgbClr val="FF0000"/>
                </a:solidFill>
              </a:rPr>
              <a:t>warning family and work supervisors</a:t>
            </a:r>
            <a:r>
              <a:rPr lang="en-US" dirty="0"/>
              <a:t>, planning for a decrease in workload on the job, and even taking </a:t>
            </a:r>
            <a:r>
              <a:rPr lang="en-US" dirty="0">
                <a:solidFill>
                  <a:srgbClr val="FF0000"/>
                </a:solidFill>
              </a:rPr>
              <a:t>vacation or sick leave days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Outpatient detoxification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Outpatient detoxification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4900634"/>
          </a:xfrm>
        </p:spPr>
        <p:txBody>
          <a:bodyPr>
            <a:normAutofit/>
          </a:bodyPr>
          <a:lstStyle/>
          <a:p>
            <a:r>
              <a:rPr lang="en-US" sz="3200" dirty="0"/>
              <a:t>Higher success rates have been reported for patients with </a:t>
            </a:r>
            <a:r>
              <a:rPr lang="en-US" sz="3200" i="1" dirty="0">
                <a:solidFill>
                  <a:srgbClr val="FF0000"/>
                </a:solidFill>
              </a:rPr>
              <a:t>better therapeutic relationships </a:t>
            </a:r>
            <a:r>
              <a:rPr lang="en-US" sz="3200" dirty="0"/>
              <a:t>or </a:t>
            </a:r>
            <a:r>
              <a:rPr lang="en-US" sz="3200" i="1" dirty="0">
                <a:solidFill>
                  <a:srgbClr val="FF0000"/>
                </a:solidFill>
              </a:rPr>
              <a:t>formal treatment programs </a:t>
            </a:r>
            <a:r>
              <a:rPr lang="en-US" sz="3200" dirty="0"/>
              <a:t>that have included </a:t>
            </a:r>
            <a:r>
              <a:rPr lang="en-US" sz="3200" i="1" dirty="0">
                <a:solidFill>
                  <a:srgbClr val="FF0000"/>
                </a:solidFill>
              </a:rPr>
              <a:t>a period of </a:t>
            </a:r>
            <a:r>
              <a:rPr lang="en-US" sz="3200" i="1" dirty="0" smtClean="0">
                <a:solidFill>
                  <a:srgbClr val="FF0000"/>
                </a:solidFill>
              </a:rPr>
              <a:t>stabilization;  </a:t>
            </a:r>
            <a:r>
              <a:rPr lang="en-US" sz="3200" i="1" dirty="0">
                <a:solidFill>
                  <a:srgbClr val="FF0000"/>
                </a:solidFill>
              </a:rPr>
              <a:t>on </a:t>
            </a:r>
            <a:r>
              <a:rPr lang="en-US" sz="3200" i="1" dirty="0" smtClean="0">
                <a:solidFill>
                  <a:srgbClr val="FF0000"/>
                </a:solidFill>
              </a:rPr>
              <a:t>long half life opioids </a:t>
            </a:r>
            <a:r>
              <a:rPr lang="en-US" sz="3200" dirty="0"/>
              <a:t>and then </a:t>
            </a:r>
            <a:r>
              <a:rPr lang="en-US" sz="3200" i="1" dirty="0">
                <a:solidFill>
                  <a:srgbClr val="FF0000"/>
                </a:solidFill>
              </a:rPr>
              <a:t>proceed with a taper slowly over a period of months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i="1" dirty="0" smtClean="0"/>
              <a:t>Office </a:t>
            </a:r>
            <a:r>
              <a:rPr lang="en-US" sz="3200" i="1" dirty="0"/>
              <a:t>visits should occur at least weekly </a:t>
            </a:r>
            <a:r>
              <a:rPr lang="en-US" sz="3200" dirty="0"/>
              <a:t>but </a:t>
            </a:r>
            <a:r>
              <a:rPr lang="en-US" sz="3200" i="1" dirty="0"/>
              <a:t>daily contact </a:t>
            </a:r>
            <a:r>
              <a:rPr lang="en-US" sz="3200" dirty="0"/>
              <a:t>with the patient proves a major advantage for ensuring success.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Short Half Life </a:t>
            </a: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Opioid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Taper 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</a:b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329642" cy="5072098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>
                <a:solidFill>
                  <a:srgbClr val="FF0000"/>
                </a:solidFill>
                <a:cs typeface="Kokila" pitchFamily="34" charset="0"/>
              </a:rPr>
              <a:t>The simplest strategy institutes a taper of the agent that the patient is currently using. </a:t>
            </a:r>
            <a:endParaRPr lang="en-US" i="1" dirty="0" smtClean="0">
              <a:solidFill>
                <a:srgbClr val="FF0000"/>
              </a:solidFill>
              <a:cs typeface="Kokila" pitchFamily="34" charset="0"/>
            </a:endParaRPr>
          </a:p>
          <a:p>
            <a:r>
              <a:rPr lang="en-US" dirty="0" smtClean="0">
                <a:cs typeface="Kokila" pitchFamily="34" charset="0"/>
              </a:rPr>
              <a:t>This </a:t>
            </a:r>
            <a:r>
              <a:rPr lang="en-US" dirty="0">
                <a:cs typeface="Kokila" pitchFamily="34" charset="0"/>
              </a:rPr>
              <a:t>may be a </a:t>
            </a:r>
            <a:r>
              <a:rPr lang="en-US" dirty="0" smtClean="0">
                <a:cs typeface="Kokila" pitchFamily="34" charset="0"/>
              </a:rPr>
              <a:t>short half life </a:t>
            </a:r>
            <a:r>
              <a:rPr lang="en-US" dirty="0">
                <a:cs typeface="Kokila" pitchFamily="34" charset="0"/>
              </a:rPr>
              <a:t>agent </a:t>
            </a:r>
            <a:r>
              <a:rPr lang="en-US" dirty="0" smtClean="0">
                <a:cs typeface="Kokila" pitchFamily="34" charset="0"/>
              </a:rPr>
              <a:t>but </a:t>
            </a:r>
            <a:r>
              <a:rPr lang="en-US" dirty="0">
                <a:cs typeface="Kokila" pitchFamily="34" charset="0"/>
              </a:rPr>
              <a:t>offers the advantages of using an agent already familiar to the patient, simplifies an anxiety-filled process, and avoids the imperfect calculation of dosage equivalence and incomplete cross-tolerance. </a:t>
            </a:r>
            <a:endParaRPr lang="en-US" dirty="0" smtClean="0">
              <a:cs typeface="Kokila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cs typeface="Kokila" pitchFamily="34" charset="0"/>
              </a:rPr>
              <a:t>Short half-life </a:t>
            </a:r>
            <a:r>
              <a:rPr lang="en-US" dirty="0">
                <a:solidFill>
                  <a:srgbClr val="FF0000"/>
                </a:solidFill>
                <a:cs typeface="Kokila" pitchFamily="34" charset="0"/>
              </a:rPr>
              <a:t>agents </a:t>
            </a:r>
            <a:r>
              <a:rPr lang="en-US" dirty="0">
                <a:cs typeface="Kokila" pitchFamily="34" charset="0"/>
              </a:rPr>
              <a:t>possess the disadvantage of </a:t>
            </a:r>
            <a:r>
              <a:rPr lang="en-US" dirty="0" smtClean="0">
                <a:cs typeface="Kokila" pitchFamily="34" charset="0"/>
              </a:rPr>
              <a:t>pharmacokinetics that </a:t>
            </a:r>
            <a:r>
              <a:rPr lang="en-US" i="1" dirty="0" smtClean="0">
                <a:solidFill>
                  <a:srgbClr val="FF0000"/>
                </a:solidFill>
                <a:cs typeface="Kokila" pitchFamily="34" charset="0"/>
              </a:rPr>
              <a:t>serum </a:t>
            </a:r>
            <a:r>
              <a:rPr lang="en-US" i="1" dirty="0">
                <a:solidFill>
                  <a:srgbClr val="FF0000"/>
                </a:solidFill>
                <a:cs typeface="Kokila" pitchFamily="34" charset="0"/>
              </a:rPr>
              <a:t>levels will fluctuate </a:t>
            </a:r>
            <a:r>
              <a:rPr lang="en-US" dirty="0">
                <a:cs typeface="Kokila" pitchFamily="34" charset="0"/>
              </a:rPr>
              <a:t>more with increasing dosing intervals. </a:t>
            </a:r>
            <a:endParaRPr lang="en-US" dirty="0" smtClean="0">
              <a:cs typeface="Kokila" pitchFamily="34" charset="0"/>
            </a:endParaRPr>
          </a:p>
          <a:p>
            <a:r>
              <a:rPr lang="en-US" dirty="0" smtClean="0">
                <a:cs typeface="Kokila" pitchFamily="34" charset="0"/>
              </a:rPr>
              <a:t>Patients </a:t>
            </a:r>
            <a:r>
              <a:rPr lang="en-US" dirty="0">
                <a:cs typeface="Kokila" pitchFamily="34" charset="0"/>
              </a:rPr>
              <a:t>will usually experience </a:t>
            </a:r>
            <a:r>
              <a:rPr lang="en-US" i="1" dirty="0">
                <a:solidFill>
                  <a:srgbClr val="FF0000"/>
                </a:solidFill>
                <a:cs typeface="Kokila" pitchFamily="34" charset="0"/>
              </a:rPr>
              <a:t>mild withdrawal </a:t>
            </a:r>
            <a:r>
              <a:rPr lang="en-US" dirty="0">
                <a:solidFill>
                  <a:srgbClr val="FF0000"/>
                </a:solidFill>
                <a:cs typeface="Kokila" pitchFamily="34" charset="0"/>
              </a:rPr>
              <a:t>within 4 to 8 hr of a dosage reduction. </a:t>
            </a:r>
            <a:endParaRPr lang="en-US" dirty="0" smtClean="0">
              <a:solidFill>
                <a:srgbClr val="FF0000"/>
              </a:solidFill>
              <a:cs typeface="Kokila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cs typeface="Kokila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cs typeface="Kokila" pitchFamily="34" charset="0"/>
              </a:rPr>
              <a:t>severity of withdrawal </a:t>
            </a:r>
            <a:r>
              <a:rPr lang="en-US" dirty="0">
                <a:cs typeface="Kokila" pitchFamily="34" charset="0"/>
              </a:rPr>
              <a:t>will usually peak with a </a:t>
            </a:r>
            <a:r>
              <a:rPr lang="en-US" dirty="0" smtClean="0">
                <a:cs typeface="Kokila" pitchFamily="34" charset="0"/>
              </a:rPr>
              <a:t>short half life </a:t>
            </a:r>
            <a:r>
              <a:rPr lang="en-US" dirty="0">
                <a:cs typeface="Kokila" pitchFamily="34" charset="0"/>
              </a:rPr>
              <a:t>agent at </a:t>
            </a:r>
            <a:r>
              <a:rPr lang="en-US" dirty="0">
                <a:solidFill>
                  <a:srgbClr val="FF0000"/>
                </a:solidFill>
                <a:cs typeface="Kokila" pitchFamily="34" charset="0"/>
              </a:rPr>
              <a:t>8 to 36 hi</a:t>
            </a:r>
            <a:r>
              <a:rPr lang="en-US" dirty="0">
                <a:cs typeface="Kokila" pitchFamily="34" charset="0"/>
              </a:rPr>
              <a:t>; however, it can occur as late as 72 hr.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Short Half Life </a:t>
            </a: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Opioid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Taper 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</a:b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358246" cy="4929222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When using these agents for detoxification, certain procedures can minimize the risks of severe withdrawal symptoms.</a:t>
            </a:r>
          </a:p>
          <a:p>
            <a:r>
              <a:rPr lang="en-US" dirty="0" smtClean="0"/>
              <a:t>Determine </a:t>
            </a:r>
            <a:r>
              <a:rPr lang="en-US" dirty="0"/>
              <a:t>the total </a:t>
            </a:r>
            <a:r>
              <a:rPr lang="en-US" dirty="0" smtClean="0"/>
              <a:t>daily dosage </a:t>
            </a:r>
            <a:r>
              <a:rPr lang="en-US" dirty="0"/>
              <a:t>being used by the patient. </a:t>
            </a:r>
            <a:endParaRPr lang="en-US" dirty="0" smtClean="0"/>
          </a:p>
          <a:p>
            <a:r>
              <a:rPr lang="en-US" dirty="0" smtClean="0"/>
              <a:t>Adopt </a:t>
            </a:r>
            <a:r>
              <a:rPr lang="en-US" dirty="0"/>
              <a:t>a fixed interval schedule with equal doses every 4-6 hr for 48 hr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Increase </a:t>
            </a:r>
            <a:r>
              <a:rPr lang="en-US" dirty="0"/>
              <a:t>the prescribed dose until the patient has no </a:t>
            </a:r>
            <a:r>
              <a:rPr lang="en-US" dirty="0" err="1"/>
              <a:t>opioid</a:t>
            </a:r>
            <a:r>
              <a:rPr lang="en-US" dirty="0"/>
              <a:t> withdrawal </a:t>
            </a:r>
            <a:r>
              <a:rPr lang="en-US" dirty="0" smtClean="0"/>
              <a:t>symptoms </a:t>
            </a:r>
            <a:r>
              <a:rPr lang="en-US" dirty="0"/>
              <a:t>for 48 ht. </a:t>
            </a:r>
            <a:endParaRPr lang="en-US" dirty="0" smtClean="0"/>
          </a:p>
          <a:p>
            <a:r>
              <a:rPr lang="en-US" dirty="0" smtClean="0"/>
              <a:t>Taper </a:t>
            </a:r>
            <a:r>
              <a:rPr lang="en-US" dirty="0"/>
              <a:t>the </a:t>
            </a:r>
            <a:r>
              <a:rPr lang="en-US" dirty="0" smtClean="0"/>
              <a:t>amount of </a:t>
            </a:r>
            <a:r>
              <a:rPr lang="en-US" dirty="0"/>
              <a:t>each dose without lengthening the </a:t>
            </a:r>
            <a:r>
              <a:rPr lang="en-US" dirty="0" smtClean="0"/>
              <a:t>interval between </a:t>
            </a:r>
            <a:r>
              <a:rPr lang="en-US" dirty="0"/>
              <a:t>doses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Taper the total drily dose approximately 10% every 3-7 days.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8604"/>
            <a:ext cx="8153400" cy="7905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Short Half Life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itchFamily="66" charset="0"/>
              </a:rPr>
              <a:t>Opioid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 Taper </a:t>
            </a:r>
            <a:b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Slowing the taper may be accomplished by: </a:t>
            </a:r>
          </a:p>
          <a:p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(1) increasing the number of days at a given total dose;</a:t>
            </a:r>
          </a:p>
          <a:p>
            <a:pPr>
              <a:buNone/>
            </a:pPr>
            <a:r>
              <a:rPr lang="en-US" sz="3200" dirty="0" smtClean="0"/>
              <a:t> (2) decreasing a single dose amount while keeping the remaining doses the same; </a:t>
            </a:r>
          </a:p>
          <a:p>
            <a:pPr>
              <a:buNone/>
            </a:pPr>
            <a:r>
              <a:rPr lang="en-US" sz="3200" dirty="0" smtClean="0"/>
              <a:t>(3) increasing the time between doses only if the smallest individual dose has been reached.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Long Half Life </a:t>
            </a: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Opioid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Taper 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</a:b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571588"/>
            <a:ext cx="8929718" cy="5286412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Switching from </a:t>
            </a:r>
            <a:r>
              <a:rPr lang="en-US" i="1" dirty="0" smtClean="0">
                <a:solidFill>
                  <a:srgbClr val="FF0000"/>
                </a:solidFill>
              </a:rPr>
              <a:t>short  </a:t>
            </a:r>
            <a:r>
              <a:rPr lang="en-US" i="1" dirty="0">
                <a:solidFill>
                  <a:srgbClr val="FF0000"/>
                </a:solidFill>
              </a:rPr>
              <a:t>to </a:t>
            </a:r>
            <a:r>
              <a:rPr lang="en-US" i="1" dirty="0" smtClean="0">
                <a:solidFill>
                  <a:srgbClr val="FF0000"/>
                </a:solidFill>
              </a:rPr>
              <a:t>long half-life opioids </a:t>
            </a:r>
            <a:r>
              <a:rPr lang="en-US" dirty="0"/>
              <a:t>in anticipation of detoxification may </a:t>
            </a:r>
            <a:r>
              <a:rPr lang="en-US" dirty="0" smtClean="0"/>
              <a:t>prove </a:t>
            </a:r>
            <a:r>
              <a:rPr lang="en-US" dirty="0"/>
              <a:t>an effective analgesic strategy.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preferable pharmacologic strategy is to choose a </a:t>
            </a:r>
            <a:r>
              <a:rPr lang="en-US" dirty="0" smtClean="0"/>
              <a:t>long half life </a:t>
            </a:r>
            <a:r>
              <a:rPr lang="en-US" dirty="0"/>
              <a:t>pure </a:t>
            </a:r>
            <a:r>
              <a:rPr lang="en-US" dirty="0" err="1"/>
              <a:t>opioid</a:t>
            </a:r>
            <a:r>
              <a:rPr lang="en-US" dirty="0"/>
              <a:t> agonist such as </a:t>
            </a:r>
            <a:r>
              <a:rPr lang="en-US" i="1" dirty="0">
                <a:solidFill>
                  <a:srgbClr val="FF0000"/>
                </a:solidFill>
              </a:rPr>
              <a:t>methadone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sustained-release morphine </a:t>
            </a:r>
            <a:r>
              <a:rPr lang="en-US" dirty="0"/>
              <a:t>or </a:t>
            </a:r>
            <a:r>
              <a:rPr lang="en-US" i="1" dirty="0" err="1">
                <a:solidFill>
                  <a:srgbClr val="FF0000"/>
                </a:solidFill>
              </a:rPr>
              <a:t>oxycodone</a:t>
            </a:r>
            <a:r>
              <a:rPr lang="en-US" dirty="0"/>
              <a:t>, and </a:t>
            </a:r>
            <a:r>
              <a:rPr lang="en-US" i="1" dirty="0" err="1" smtClean="0">
                <a:solidFill>
                  <a:srgbClr val="FF0000"/>
                </a:solidFill>
              </a:rPr>
              <a:t>transdermal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fentanyl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patches</a:t>
            </a:r>
            <a:r>
              <a:rPr lang="en-US" dirty="0" smtClean="0"/>
              <a:t>.</a:t>
            </a:r>
          </a:p>
          <a:p>
            <a:r>
              <a:rPr lang="en-US" dirty="0"/>
              <a:t>This strategy has the primary advantage of more consistent </a:t>
            </a:r>
            <a:r>
              <a:rPr lang="en-US" dirty="0" err="1"/>
              <a:t>opioid</a:t>
            </a:r>
            <a:r>
              <a:rPr lang="en-US" dirty="0"/>
              <a:t> serum levels with less chance of intermittent withdrawal between doses.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a </a:t>
            </a:r>
            <a:r>
              <a:rPr lang="en-US" dirty="0" smtClean="0"/>
              <a:t>long half life </a:t>
            </a:r>
            <a:r>
              <a:rPr lang="en-US" dirty="0"/>
              <a:t>agent, the onset of </a:t>
            </a:r>
            <a:r>
              <a:rPr lang="en-US" dirty="0" smtClean="0">
                <a:solidFill>
                  <a:srgbClr val="FF0000"/>
                </a:solidFill>
              </a:rPr>
              <a:t>mild withdra</a:t>
            </a:r>
            <a:r>
              <a:rPr lang="en-US" dirty="0" smtClean="0"/>
              <a:t>wal symptoms </a:t>
            </a:r>
            <a:r>
              <a:rPr lang="en-US" dirty="0"/>
              <a:t>should be </a:t>
            </a:r>
            <a:r>
              <a:rPr lang="en-US" dirty="0">
                <a:solidFill>
                  <a:srgbClr val="FF0000"/>
                </a:solidFill>
              </a:rPr>
              <a:t>expected at </a:t>
            </a: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48 hr.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severity will usually peak at 36 to 96 hr but can occur up to 1 week later.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MEHTADONE </a:t>
            </a:r>
            <a:b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Inpatient Treatment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Initial stabilization fore 24-48 hours( up to 60 mg).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10-20% reduction of methadone/day(or 5mg/day)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Close supervision &amp; supportive resources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Termination with in 7-10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Introduction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01122" cy="49006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Almost 90% of patients attending a clinic </a:t>
            </a:r>
            <a:r>
              <a:rPr lang="en-US" dirty="0" smtClean="0"/>
              <a:t>specializing </a:t>
            </a:r>
            <a:r>
              <a:rPr lang="en-US" dirty="0"/>
              <a:t>in pain management were taking medications and </a:t>
            </a:r>
            <a:r>
              <a:rPr lang="en-US" i="1" dirty="0">
                <a:solidFill>
                  <a:srgbClr val="FF0000"/>
                </a:solidFill>
              </a:rPr>
              <a:t>70% were prescribed </a:t>
            </a:r>
            <a:r>
              <a:rPr lang="en-US" i="1" dirty="0" err="1">
                <a:solidFill>
                  <a:srgbClr val="FF0000"/>
                </a:solidFill>
              </a:rPr>
              <a:t>opioid</a:t>
            </a:r>
            <a:r>
              <a:rPr lang="en-US" i="1" dirty="0">
                <a:solidFill>
                  <a:srgbClr val="FF0000"/>
                </a:solidFill>
              </a:rPr>
              <a:t> analgesics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/>
              <a:t>In a review of </a:t>
            </a:r>
            <a:r>
              <a:rPr lang="en-US" i="1" dirty="0">
                <a:solidFill>
                  <a:srgbClr val="FF0000"/>
                </a:solidFill>
              </a:rPr>
              <a:t>substance dependence or addiction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patients with chronic Pain</a:t>
            </a:r>
            <a:r>
              <a:rPr lang="en-US" dirty="0"/>
              <a:t>, the prevalence ranged from </a:t>
            </a:r>
            <a:r>
              <a:rPr lang="en-US" i="1" dirty="0">
                <a:solidFill>
                  <a:srgbClr val="FF0000"/>
                </a:solidFill>
              </a:rPr>
              <a:t>3% to 19% </a:t>
            </a:r>
            <a:r>
              <a:rPr lang="en-US" dirty="0"/>
              <a:t>in high-quality </a:t>
            </a:r>
            <a:r>
              <a:rPr lang="en-US" dirty="0" smtClean="0"/>
              <a:t>studies.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study showed that the frequency of </a:t>
            </a:r>
            <a:r>
              <a:rPr lang="en-US" i="1" dirty="0" err="1">
                <a:solidFill>
                  <a:srgbClr val="FF0000"/>
                </a:solidFill>
              </a:rPr>
              <a:t>opioid</a:t>
            </a:r>
            <a:r>
              <a:rPr lang="en-US" i="1" dirty="0">
                <a:solidFill>
                  <a:srgbClr val="FF0000"/>
                </a:solidFill>
              </a:rPr>
              <a:t> use disorders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was </a:t>
            </a:r>
            <a:r>
              <a:rPr lang="en-US" dirty="0">
                <a:solidFill>
                  <a:srgbClr val="FF0000"/>
                </a:solidFill>
              </a:rPr>
              <a:t>four times higher </a:t>
            </a:r>
            <a:r>
              <a:rPr lang="en-US" dirty="0"/>
              <a:t>in patients </a:t>
            </a:r>
            <a:r>
              <a:rPr lang="en-US" dirty="0" smtClean="0">
                <a:solidFill>
                  <a:srgbClr val="FF0000"/>
                </a:solidFill>
              </a:rPr>
              <a:t>receiving </a:t>
            </a:r>
            <a:r>
              <a:rPr lang="en-US" dirty="0" err="1">
                <a:solidFill>
                  <a:srgbClr val="FF0000"/>
                </a:solidFill>
              </a:rPr>
              <a:t>opioid</a:t>
            </a:r>
            <a:r>
              <a:rPr lang="en-US" dirty="0">
                <a:solidFill>
                  <a:srgbClr val="FF0000"/>
                </a:solidFill>
              </a:rPr>
              <a:t> therapy</a:t>
            </a:r>
            <a:r>
              <a:rPr lang="en-US" dirty="0"/>
              <a:t> compared with general population </a:t>
            </a:r>
            <a:r>
              <a:rPr lang="en-US" dirty="0" smtClean="0"/>
              <a:t>samples.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28600"/>
            <a:ext cx="840889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MEHTADONE </a:t>
            </a:r>
            <a:b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OUTPATIENT TREATMENT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14488"/>
            <a:ext cx="8572560" cy="50006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Stabilization on Methadone: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-</a:t>
            </a:r>
            <a:r>
              <a:rPr lang="en-US" sz="2800" b="1" dirty="0" smtClean="0"/>
              <a:t>Initial dose</a:t>
            </a:r>
            <a:r>
              <a:rPr lang="en-US" sz="28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10-20mg→ if withdrawal persist →  Repeat the dose( 2 hours later ) [ </a:t>
            </a:r>
            <a:r>
              <a:rPr lang="en-US" sz="2800" i="1" dirty="0" smtClean="0">
                <a:solidFill>
                  <a:srgbClr val="C00000"/>
                </a:solidFill>
              </a:rPr>
              <a:t>up to 40mg during first day].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Stabilization for 24-48 hours( or more)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Gradual dose reduction 3-10% / week (3%/week is Superior to 10%/week reduction).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153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MEHTADONE </a:t>
            </a:r>
            <a:b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OUTPATIENT TREATMENT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857364"/>
            <a:ext cx="81534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Fixed timetable is superior to free reduction.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More gradual reduction= more successfulness 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More supervision after 20-30mg/day of </a:t>
            </a:r>
            <a:r>
              <a:rPr lang="en-US" sz="2800" dirty="0" err="1" smtClean="0"/>
              <a:t>methadon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Partial agonist-antagonists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37452" cy="4829196"/>
          </a:xfrm>
        </p:spPr>
        <p:txBody>
          <a:bodyPr>
            <a:normAutofit/>
          </a:bodyPr>
          <a:lstStyle/>
          <a:p>
            <a:r>
              <a:rPr lang="en-US" sz="3200" dirty="0"/>
              <a:t>A third detoxification strategy uses the </a:t>
            </a:r>
            <a:r>
              <a:rPr lang="en-US" sz="3200" i="1" dirty="0">
                <a:solidFill>
                  <a:srgbClr val="FF0000"/>
                </a:solidFill>
              </a:rPr>
              <a:t>partial </a:t>
            </a:r>
            <a:r>
              <a:rPr lang="en-US" sz="3200" i="1" dirty="0" smtClean="0">
                <a:solidFill>
                  <a:srgbClr val="FF0000"/>
                </a:solidFill>
              </a:rPr>
              <a:t>agonist-antagonist </a:t>
            </a:r>
            <a:r>
              <a:rPr lang="en-US" sz="3200" i="1" dirty="0">
                <a:solidFill>
                  <a:srgbClr val="FF0000"/>
                </a:solidFill>
              </a:rPr>
              <a:t>opioids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The agent most commonly used in this category is </a:t>
            </a:r>
            <a:r>
              <a:rPr lang="en-US" sz="3200" dirty="0" err="1"/>
              <a:t>buprenorphine</a:t>
            </a:r>
            <a:r>
              <a:rPr lang="en-US" sz="3200" dirty="0"/>
              <a:t> or the </a:t>
            </a:r>
            <a:r>
              <a:rPr lang="en-US" sz="3200" dirty="0" err="1"/>
              <a:t>buprenorphine-naloxone</a:t>
            </a:r>
            <a:r>
              <a:rPr lang="en-US" sz="3200" dirty="0"/>
              <a:t> combination called </a:t>
            </a:r>
            <a:r>
              <a:rPr lang="en-US" sz="3200" dirty="0" err="1" smtClean="0"/>
              <a:t>suboxone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The </a:t>
            </a:r>
            <a:r>
              <a:rPr lang="en-US" sz="3200" dirty="0" err="1" smtClean="0"/>
              <a:t>buprenorphine-naloxone</a:t>
            </a:r>
            <a:r>
              <a:rPr lang="en-US" sz="3200" dirty="0" smtClean="0"/>
              <a:t> </a:t>
            </a:r>
            <a:r>
              <a:rPr lang="en-US" sz="3200" dirty="0"/>
              <a:t>combination </a:t>
            </a:r>
            <a:r>
              <a:rPr lang="en-US" sz="3200" dirty="0" smtClean="0"/>
              <a:t>comes </a:t>
            </a:r>
            <a:r>
              <a:rPr lang="en-US" sz="3200" dirty="0"/>
              <a:t>in a 4: 1 ratio, </a:t>
            </a:r>
            <a:r>
              <a:rPr lang="en-US" sz="3200" dirty="0" smtClean="0"/>
              <a:t>respectively.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The </a:t>
            </a:r>
            <a:r>
              <a:rPr lang="en-US" sz="3200" dirty="0" err="1"/>
              <a:t>naloxone</a:t>
            </a:r>
            <a:r>
              <a:rPr lang="en-US" sz="3200" dirty="0"/>
              <a:t> component prevents 'abuse of </a:t>
            </a:r>
            <a:r>
              <a:rPr lang="en-US" sz="3200" dirty="0" err="1" smtClean="0"/>
              <a:t>buprenorphine</a:t>
            </a:r>
            <a:r>
              <a:rPr lang="en-US" sz="3200" dirty="0"/>
              <a:t>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Partial agonist-antagonists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501122" cy="521497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use of partial </a:t>
            </a:r>
            <a:r>
              <a:rPr lang="en-US" sz="3200" dirty="0" smtClean="0"/>
              <a:t>agonist -antagonists </a:t>
            </a:r>
            <a:r>
              <a:rPr lang="en-US" sz="3200" dirty="0"/>
              <a:t>is designed to </a:t>
            </a:r>
            <a:r>
              <a:rPr lang="en-US" sz="3200" i="1" dirty="0">
                <a:solidFill>
                  <a:srgbClr val="FF0000"/>
                </a:solidFill>
              </a:rPr>
              <a:t>reduce the severity of withdrawal </a:t>
            </a:r>
            <a:r>
              <a:rPr lang="en-US" sz="3200" dirty="0"/>
              <a:t>and </a:t>
            </a:r>
            <a:r>
              <a:rPr lang="en-US" sz="3200" dirty="0" smtClean="0"/>
              <a:t>cause </a:t>
            </a:r>
            <a:r>
              <a:rPr lang="en-US" sz="3200" dirty="0"/>
              <a:t>less reinforcing drug effects. </a:t>
            </a:r>
            <a:endParaRPr lang="en-US" sz="3200" dirty="0" smtClean="0"/>
          </a:p>
          <a:p>
            <a:r>
              <a:rPr lang="en-US" sz="3200" dirty="0" smtClean="0"/>
              <a:t>As </a:t>
            </a:r>
            <a:r>
              <a:rPr lang="en-US" sz="3200" dirty="0"/>
              <a:t>a result, the </a:t>
            </a:r>
            <a:r>
              <a:rPr lang="en-US" sz="3200" i="1" dirty="0">
                <a:solidFill>
                  <a:srgbClr val="FF0000"/>
                </a:solidFill>
              </a:rPr>
              <a:t>taper should be easier </a:t>
            </a:r>
            <a:r>
              <a:rPr lang="en-US" sz="3200" dirty="0"/>
              <a:t>and more successful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There is also </a:t>
            </a:r>
            <a:r>
              <a:rPr lang="en-US" sz="3200" i="1" dirty="0">
                <a:solidFill>
                  <a:srgbClr val="FF0000"/>
                </a:solidFill>
              </a:rPr>
              <a:t>less risk of respiratory </a:t>
            </a:r>
            <a:r>
              <a:rPr lang="en-US" sz="3200" i="1" dirty="0" smtClean="0">
                <a:solidFill>
                  <a:srgbClr val="FF0000"/>
                </a:solidFill>
              </a:rPr>
              <a:t>depression</a:t>
            </a:r>
            <a:r>
              <a:rPr lang="en-US" sz="3200" dirty="0"/>
              <a:t>, which is an infrequent consequence of one the dosing equivalence with pure agonist substitution. </a:t>
            </a:r>
            <a:endParaRPr lang="en-US" sz="3200" dirty="0" smtClean="0"/>
          </a:p>
          <a:p>
            <a:r>
              <a:rPr lang="en-US" sz="3200" dirty="0" smtClean="0"/>
              <a:t>4 mg of sublingual tablet=40 mg methadone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Comic Sans MS" pitchFamily="66" charset="0"/>
              </a:rPr>
              <a:t>Buprenorphine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Inpatient Setting 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sz="quarter" idx="1"/>
          </p:nvPr>
        </p:nvSpPr>
        <p:spPr>
          <a:xfrm>
            <a:off x="612648" y="2143116"/>
            <a:ext cx="8153400" cy="39528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dirty="0" smtClean="0"/>
              <a:t>8mg of </a:t>
            </a:r>
            <a:r>
              <a:rPr lang="en-US" sz="3200" dirty="0" err="1" smtClean="0"/>
              <a:t>Buprenorphine</a:t>
            </a:r>
            <a:r>
              <a:rPr lang="en-US" sz="3200" dirty="0" smtClean="0"/>
              <a:t> on the first day and 2mg/day reduction on the next days. </a:t>
            </a:r>
            <a:endParaRPr lang="fa-IR" sz="3200" dirty="0"/>
          </a:p>
        </p:txBody>
      </p:sp>
      <p:pic>
        <p:nvPicPr>
          <p:cNvPr id="3073" name="Picture 1" descr="C:\Users\vahid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786190"/>
            <a:ext cx="161925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Comic Sans MS" pitchFamily="66" charset="0"/>
              </a:rPr>
              <a:t>Buprenorphine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outpatient Setting Protocol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Initial dose:2-8 mg( first dose withdrawal)</a:t>
            </a:r>
          </a:p>
          <a:p>
            <a:pPr eaLnBrk="1" hangingPunct="1"/>
            <a:r>
              <a:rPr lang="en-US" dirty="0" smtClean="0"/>
              <a:t>Stabilization of patient next days(2-4mg/day up to 8-32mg)</a:t>
            </a:r>
          </a:p>
          <a:p>
            <a:pPr eaLnBrk="1" hangingPunct="1"/>
            <a:r>
              <a:rPr lang="en-US" dirty="0" smtClean="0"/>
              <a:t>Stabilization for 24-48 hours( or more) </a:t>
            </a:r>
          </a:p>
          <a:p>
            <a:pPr eaLnBrk="1" hangingPunct="1"/>
            <a:r>
              <a:rPr lang="en-US" dirty="0" smtClean="0"/>
              <a:t>Decreasing  2mg of drug/ days- week.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643998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Adjunctive Agents for Symptoms of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Opioid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Withdrawal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072494" cy="49720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Several </a:t>
            </a:r>
            <a:r>
              <a:rPr lang="en-US" sz="3200" dirty="0" smtClean="0"/>
              <a:t>non-</a:t>
            </a:r>
            <a:r>
              <a:rPr lang="en-US" sz="3200" dirty="0" err="1" smtClean="0"/>
              <a:t>opioid</a:t>
            </a:r>
            <a:r>
              <a:rPr lang="en-US" sz="3200" dirty="0" smtClean="0"/>
              <a:t> </a:t>
            </a:r>
            <a:r>
              <a:rPr lang="en-US" sz="3200" dirty="0"/>
              <a:t>pharmacologic agents </a:t>
            </a:r>
            <a:r>
              <a:rPr lang="en-US" sz="3200" dirty="0" smtClean="0"/>
              <a:t>are commonly </a:t>
            </a:r>
            <a:r>
              <a:rPr lang="en-US" sz="3200" dirty="0"/>
              <a:t>used as </a:t>
            </a:r>
            <a:r>
              <a:rPr lang="en-US" sz="3200" dirty="0" smtClean="0"/>
              <a:t>adjunctive </a:t>
            </a:r>
            <a:r>
              <a:rPr lang="en-US" sz="3200" dirty="0"/>
              <a:t>agents to provide patients additional relief from withdrawal </a:t>
            </a:r>
            <a:r>
              <a:rPr lang="en-US" sz="3200" dirty="0" smtClean="0"/>
              <a:t>symptoms.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08890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Adjunctive Agents for Symptoms of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Opioid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Withdrawal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857364"/>
            <a:ext cx="8501122" cy="4500594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Symptom                                Agent Type </a:t>
            </a: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Diarrhea                             Bismuth, </a:t>
            </a:r>
            <a:r>
              <a:rPr lang="en-US" dirty="0" err="1" smtClean="0"/>
              <a:t>Lupramide</a:t>
            </a:r>
            <a:endParaRPr lang="en-US" dirty="0" smtClean="0"/>
          </a:p>
          <a:p>
            <a:r>
              <a:rPr lang="en-US" dirty="0" err="1" smtClean="0"/>
              <a:t>Rhinorrhea</a:t>
            </a:r>
            <a:r>
              <a:rPr lang="en-US" dirty="0" smtClean="0"/>
              <a:t>                         Antihistamines </a:t>
            </a:r>
          </a:p>
          <a:p>
            <a:r>
              <a:rPr lang="en-US" dirty="0" err="1" smtClean="0"/>
              <a:t>Musclc</a:t>
            </a:r>
            <a:r>
              <a:rPr lang="en-US" dirty="0" smtClean="0"/>
              <a:t> aches                     Muscle relaxants</a:t>
            </a:r>
          </a:p>
          <a:p>
            <a:r>
              <a:rPr lang="en-US" dirty="0" smtClean="0"/>
              <a:t>Abdominal cramps            </a:t>
            </a:r>
            <a:r>
              <a:rPr lang="en-US" dirty="0" err="1" smtClean="0"/>
              <a:t>Anticholinergics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Insomnia                    Antihistamines- Antidepressants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Thank you</a:t>
            </a:r>
            <a:endParaRPr lang="en-US" dirty="0"/>
          </a:p>
        </p:txBody>
      </p:sp>
      <p:pic>
        <p:nvPicPr>
          <p:cNvPr id="1026" name="Picture 2" descr="C:\Users\vahid\Desktop\20160407_1710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1"/>
            <a:ext cx="9929882" cy="70061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48566" y="5357826"/>
            <a:ext cx="37918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 Thank you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Introduction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408890" cy="4900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Those with substance use disorders </a:t>
            </a:r>
            <a:r>
              <a:rPr lang="en-US" dirty="0"/>
              <a:t>were much more likely to receive </a:t>
            </a:r>
            <a:r>
              <a:rPr lang="en-US" i="1" dirty="0">
                <a:solidFill>
                  <a:srgbClr val="FF0000"/>
                </a:solidFill>
              </a:rPr>
              <a:t>higher doses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more days</a:t>
            </a:r>
            <a:r>
              <a:rPr lang="en-US" dirty="0"/>
              <a:t>' supply, and </a:t>
            </a:r>
            <a:r>
              <a:rPr lang="en-US" i="1" dirty="0" smtClean="0">
                <a:solidFill>
                  <a:srgbClr val="FF0000"/>
                </a:solidFill>
              </a:rPr>
              <a:t>more </a:t>
            </a:r>
            <a:r>
              <a:rPr lang="en-US" i="1" dirty="0">
                <a:solidFill>
                  <a:srgbClr val="FF0000"/>
                </a:solidFill>
              </a:rPr>
              <a:t>potent </a:t>
            </a:r>
            <a:r>
              <a:rPr lang="en-US" i="1" dirty="0" smtClean="0">
                <a:solidFill>
                  <a:srgbClr val="FF0000"/>
                </a:solidFill>
              </a:rPr>
              <a:t>drugs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Inaccurate and </a:t>
            </a:r>
            <a:r>
              <a:rPr lang="en-US" i="1" dirty="0" smtClean="0">
                <a:solidFill>
                  <a:srgbClr val="FF0000"/>
                </a:solidFill>
              </a:rPr>
              <a:t>underreporting</a:t>
            </a:r>
            <a:r>
              <a:rPr lang="en-US" dirty="0" smtClean="0"/>
              <a:t> </a:t>
            </a:r>
            <a:r>
              <a:rPr lang="en-US" dirty="0"/>
              <a:t>of medication use by patients complicates assessment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1" dirty="0">
                <a:solidFill>
                  <a:srgbClr val="FF0000"/>
                </a:solidFill>
              </a:rPr>
              <a:t>Comorbid psychiatric disorders </a:t>
            </a:r>
            <a:r>
              <a:rPr lang="en-US" dirty="0"/>
              <a:t>also play a role in the complexity of treating patients with chronic pain.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Introduction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572560" cy="5143536"/>
          </a:xfrm>
        </p:spPr>
        <p:txBody>
          <a:bodyPr>
            <a:normAutofit fontScale="92500"/>
          </a:bodyPr>
          <a:lstStyle/>
          <a:p>
            <a:r>
              <a:rPr lang="en-US" dirty="0"/>
              <a:t>The causes and onset of substance use disorders have been difficult to characterize in relationship to </a:t>
            </a:r>
            <a:r>
              <a:rPr lang="en-US" dirty="0" smtClean="0"/>
              <a:t>chronic pain.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a study of chronic </a:t>
            </a:r>
            <a:r>
              <a:rPr lang="en-US" dirty="0" smtClean="0">
                <a:solidFill>
                  <a:srgbClr val="FF0000"/>
                </a:solidFill>
              </a:rPr>
              <a:t>low back pain patients, 34% had a substance use disorder, yet in 77% of cases the abuse was present before the onset of their chronic pain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risk </a:t>
            </a:r>
            <a:r>
              <a:rPr lang="en-US" dirty="0" smtClean="0"/>
              <a:t>for developing new substance use disorders is </a:t>
            </a:r>
            <a:r>
              <a:rPr lang="en-US" dirty="0"/>
              <a:t>highest in patients with a </a:t>
            </a:r>
            <a:r>
              <a:rPr lang="en-US" i="1" dirty="0">
                <a:solidFill>
                  <a:srgbClr val="FF0000"/>
                </a:solidFill>
              </a:rPr>
              <a:t>history of substance abuse </a:t>
            </a:r>
            <a:r>
              <a:rPr lang="en-US" dirty="0"/>
              <a:t>or dependence, </a:t>
            </a:r>
            <a:r>
              <a:rPr lang="en-US" i="1" dirty="0">
                <a:solidFill>
                  <a:srgbClr val="FF0000"/>
                </a:solidFill>
              </a:rPr>
              <a:t>childhood physical or sexual abuse</a:t>
            </a:r>
            <a:r>
              <a:rPr lang="en-US" dirty="0"/>
              <a:t>, and </a:t>
            </a:r>
            <a:r>
              <a:rPr lang="en-US" i="1" dirty="0">
                <a:solidFill>
                  <a:srgbClr val="FF0000"/>
                </a:solidFill>
              </a:rPr>
              <a:t>psychiatric comorbidity</a:t>
            </a:r>
            <a:r>
              <a:rPr lang="en-US" dirty="0"/>
              <a:t>.</a:t>
            </a:r>
          </a:p>
        </p:txBody>
      </p:sp>
      <p:pic>
        <p:nvPicPr>
          <p:cNvPr id="47108" name="Picture 4" descr="C:\Users\vahid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0"/>
            <a:ext cx="1428728" cy="1473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Introduction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857364"/>
            <a:ext cx="8501122" cy="47149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another study of </a:t>
            </a:r>
            <a:r>
              <a:rPr lang="en-US" sz="3200" dirty="0" smtClean="0">
                <a:solidFill>
                  <a:srgbClr val="FF0000"/>
                </a:solidFill>
              </a:rPr>
              <a:t>methadone maintenance </a:t>
            </a:r>
            <a:r>
              <a:rPr lang="en-US" sz="3200" dirty="0" smtClean="0"/>
              <a:t>therapy, patients with pain were more likely to </a:t>
            </a:r>
            <a:r>
              <a:rPr lang="en-US" sz="3200" dirty="0" smtClean="0">
                <a:solidFill>
                  <a:srgbClr val="FF0000"/>
                </a:solidFill>
              </a:rPr>
              <a:t>overuse both prescribed and non-prescribed medications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i="1" dirty="0" smtClean="0">
                <a:solidFill>
                  <a:srgbClr val="FF0000"/>
                </a:solidFill>
              </a:rPr>
              <a:t>Careful </a:t>
            </a:r>
            <a:r>
              <a:rPr lang="en-US" sz="3200" i="1" dirty="0">
                <a:solidFill>
                  <a:srgbClr val="FF0000"/>
                </a:solidFill>
              </a:rPr>
              <a:t>monitoring </a:t>
            </a:r>
            <a:r>
              <a:rPr lang="en-US" sz="3200" dirty="0"/>
              <a:t>of </a:t>
            </a:r>
            <a:r>
              <a:rPr lang="en-US" sz="3200" dirty="0" smtClean="0"/>
              <a:t>patients </a:t>
            </a:r>
            <a:r>
              <a:rPr lang="en-US" sz="3200" dirty="0"/>
              <a:t>is essential to prevent this complication of the </a:t>
            </a:r>
            <a:r>
              <a:rPr lang="en-US" sz="3200" dirty="0" smtClean="0"/>
              <a:t>treatment </a:t>
            </a:r>
            <a:r>
              <a:rPr lang="en-US" sz="3200" dirty="0"/>
              <a:t>of chronic pain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Introduction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337452" cy="3381380"/>
          </a:xfrm>
        </p:spPr>
        <p:txBody>
          <a:bodyPr>
            <a:normAutofit fontScale="85000" lnSpcReduction="10000"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As a result: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 smtClean="0"/>
              <a:t>    Ethical </a:t>
            </a:r>
            <a:r>
              <a:rPr lang="en-US" sz="3200" dirty="0"/>
              <a:t>principles such as </a:t>
            </a:r>
            <a:r>
              <a:rPr lang="en-US" sz="3200" i="1" dirty="0">
                <a:solidFill>
                  <a:srgbClr val="FF0000"/>
                </a:solidFill>
              </a:rPr>
              <a:t>beneficence</a:t>
            </a:r>
            <a:r>
              <a:rPr lang="en-US" sz="3200" i="1" dirty="0"/>
              <a:t>, </a:t>
            </a:r>
            <a:r>
              <a:rPr lang="en-US" sz="3200" i="1" dirty="0">
                <a:solidFill>
                  <a:srgbClr val="FF0000"/>
                </a:solidFill>
              </a:rPr>
              <a:t>quality of life, and autonomy </a:t>
            </a:r>
            <a:r>
              <a:rPr lang="en-US" sz="3200" dirty="0"/>
              <a:t>can provide particularly useful guidance for the use of chronic </a:t>
            </a:r>
            <a:r>
              <a:rPr lang="en-US" sz="3200" dirty="0" err="1"/>
              <a:t>opioid</a:t>
            </a:r>
            <a:r>
              <a:rPr lang="en-US" sz="3200" dirty="0"/>
              <a:t> therapy, recognizing that be should he optimized in a context of risk </a:t>
            </a:r>
            <a:r>
              <a:rPr lang="en-US" sz="3200" dirty="0" smtClean="0"/>
              <a:t>management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  <p:pic>
        <p:nvPicPr>
          <p:cNvPr id="4" name="Picture 2" descr="http://www.nuttyhistory.com/uploads/1/2/1/5/12150034/7121958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608794"/>
            <a:ext cx="4000496" cy="2249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5" name="Picture 1" descr="C:\Users\vahid\Desktop\6026328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929618" cy="55721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28662" y="214290"/>
            <a:ext cx="7215238" cy="107721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RISKS OF CHRONIC PAIN TREATMENT WITH OPIOIDS 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572560" cy="9906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RISKS OF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CHRONIC PAIN TREATMENT WITH OPIOIDS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8408890" cy="4643470"/>
          </a:xfrm>
        </p:spPr>
        <p:txBody>
          <a:bodyPr>
            <a:normAutofit/>
          </a:bodyPr>
          <a:lstStyle/>
          <a:p>
            <a:r>
              <a:rPr lang="en-US" dirty="0" smtClean="0"/>
              <a:t>Opioids </a:t>
            </a:r>
            <a:r>
              <a:rPr lang="en-US" dirty="0"/>
              <a:t>are effective in the treatment of chronic </a:t>
            </a:r>
            <a:r>
              <a:rPr lang="en-US" dirty="0" smtClean="0"/>
              <a:t>nonmalignant </a:t>
            </a:r>
            <a:r>
              <a:rPr lang="en-US" dirty="0"/>
              <a:t>pain, as </a:t>
            </a:r>
            <a:r>
              <a:rPr lang="en-US" dirty="0" smtClean="0"/>
              <a:t>demonstrated </a:t>
            </a:r>
            <a:r>
              <a:rPr lang="en-US" dirty="0"/>
              <a:t>in randomized placebo-controlled trials, in reducing pain, pain-related disability, depression, insomnia, and physical </a:t>
            </a:r>
            <a:r>
              <a:rPr lang="en-US" dirty="0" smtClean="0"/>
              <a:t>dysfunction.</a:t>
            </a:r>
          </a:p>
          <a:p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chronic pain is an independent risk factor for substance use after detoxification, treating the </a:t>
            </a:r>
            <a:r>
              <a:rPr lang="en-US" dirty="0" smtClean="0"/>
              <a:t>patient's </a:t>
            </a:r>
            <a:r>
              <a:rPr lang="en-US" dirty="0"/>
              <a:t>pain may </a:t>
            </a:r>
            <a:r>
              <a:rPr lang="en-US" dirty="0" smtClean="0"/>
              <a:t>improve </a:t>
            </a:r>
            <a:r>
              <a:rPr lang="en-US" dirty="0"/>
              <a:t>long-term outcome.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3234</TotalTime>
  <Words>2089</Words>
  <Application>Microsoft Office PowerPoint</Application>
  <PresentationFormat>On-screen Show (4:3)</PresentationFormat>
  <Paragraphs>184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Median</vt:lpstr>
      <vt:lpstr>SUBSTANCE USE DISORDERS AND DETOXIFICATION </vt:lpstr>
      <vt:lpstr>Introduction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RISKS OF CHRONIC PAIN TREATMENT WITH OPIOIDS </vt:lpstr>
      <vt:lpstr>RISKS OF CHRONIC PAIN TREATMENT WITH OPIOIDS </vt:lpstr>
      <vt:lpstr>RISKS OF CHRONIC PAIN TREATMENT WITH OPIOIDS </vt:lpstr>
      <vt:lpstr>RISKS OF CHRONIC PAIN TREATMENT WITH OPIOIDS </vt:lpstr>
      <vt:lpstr>PowerPoint Presentation</vt:lpstr>
      <vt:lpstr>Definitions Approved by American Society of Addiction Medicine </vt:lpstr>
      <vt:lpstr>PowerPoint Presentation</vt:lpstr>
      <vt:lpstr>LONG-TERM OPIOID THERAPY </vt:lpstr>
      <vt:lpstr>TREATMENT OF SUBSTANCE USE DISORDERS IN PATIENTS WITH CHRONIC PAIN</vt:lpstr>
      <vt:lpstr>Indications for Detoxification  </vt:lpstr>
      <vt:lpstr>TREATMENT OF SUBSTANCE USE DISORDERS IN PATIENTS WITH CHRONIC PAIN</vt:lpstr>
      <vt:lpstr>Gradual tapering</vt:lpstr>
      <vt:lpstr>Inpatient setting</vt:lpstr>
      <vt:lpstr>Indications for inpatient detoxification  </vt:lpstr>
      <vt:lpstr>PowerPoint Presentation</vt:lpstr>
      <vt:lpstr>Outpatient detoxification</vt:lpstr>
      <vt:lpstr>Short Half Life Opioid Taper  </vt:lpstr>
      <vt:lpstr>Short Half Life Opioid Taper  </vt:lpstr>
      <vt:lpstr>Short Half Life Opioid Taper  </vt:lpstr>
      <vt:lpstr>Long Half Life Opioid Taper  </vt:lpstr>
      <vt:lpstr>MEHTADONE  Inpatient Treatment</vt:lpstr>
      <vt:lpstr>MEHTADONE  OUTPATIENT TREATMENT</vt:lpstr>
      <vt:lpstr>MEHTADONE  OUTPATIENT TREATMENT</vt:lpstr>
      <vt:lpstr>Partial agonist-antagonists</vt:lpstr>
      <vt:lpstr>Partial agonist-antagonists</vt:lpstr>
      <vt:lpstr>Buprenorphine  Inpatient Setting </vt:lpstr>
      <vt:lpstr>Buprenorphine  outpatient Setting Protocol</vt:lpstr>
      <vt:lpstr>Adjunctive Agents for Symptoms of Opioid Withdrawal</vt:lpstr>
      <vt:lpstr>Adjunctive Agents for Symptoms of Opioid Withdrawal</vt:lpstr>
      <vt:lpstr> Thank you</vt:lpstr>
    </vt:vector>
  </TitlesOfParts>
  <Company>www.EGP.ir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EGP</dc:creator>
  <cp:lastModifiedBy>s_amini</cp:lastModifiedBy>
  <cp:revision>307</cp:revision>
  <dcterms:created xsi:type="dcterms:W3CDTF">2016-04-19T12:37:21Z</dcterms:created>
  <dcterms:modified xsi:type="dcterms:W3CDTF">2016-05-10T03:45:04Z</dcterms:modified>
</cp:coreProperties>
</file>