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66"/>
  </p:notesMasterIdLst>
  <p:sldIdLst>
    <p:sldId id="256" r:id="rId2"/>
    <p:sldId id="257" r:id="rId3"/>
    <p:sldId id="260" r:id="rId4"/>
    <p:sldId id="258" r:id="rId5"/>
    <p:sldId id="259" r:id="rId6"/>
    <p:sldId id="261" r:id="rId7"/>
    <p:sldId id="262" r:id="rId8"/>
    <p:sldId id="265" r:id="rId9"/>
    <p:sldId id="263" r:id="rId10"/>
    <p:sldId id="264" r:id="rId11"/>
    <p:sldId id="266" r:id="rId12"/>
    <p:sldId id="267" r:id="rId13"/>
    <p:sldId id="268" r:id="rId14"/>
    <p:sldId id="269" r:id="rId15"/>
    <p:sldId id="270" r:id="rId16"/>
    <p:sldId id="271" r:id="rId17"/>
    <p:sldId id="297" r:id="rId18"/>
    <p:sldId id="298" r:id="rId19"/>
    <p:sldId id="299" r:id="rId20"/>
    <p:sldId id="300" r:id="rId21"/>
    <p:sldId id="301" r:id="rId22"/>
    <p:sldId id="287" r:id="rId23"/>
    <p:sldId id="303" r:id="rId24"/>
    <p:sldId id="272" r:id="rId25"/>
    <p:sldId id="273" r:id="rId26"/>
    <p:sldId id="275" r:id="rId27"/>
    <p:sldId id="276" r:id="rId28"/>
    <p:sldId id="277" r:id="rId29"/>
    <p:sldId id="278" r:id="rId30"/>
    <p:sldId id="279" r:id="rId31"/>
    <p:sldId id="281" r:id="rId32"/>
    <p:sldId id="274" r:id="rId33"/>
    <p:sldId id="280"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304" r:id="rId49"/>
    <p:sldId id="305" r:id="rId50"/>
    <p:sldId id="306" r:id="rId51"/>
    <p:sldId id="307" r:id="rId52"/>
    <p:sldId id="316" r:id="rId53"/>
    <p:sldId id="317" r:id="rId54"/>
    <p:sldId id="319" r:id="rId55"/>
    <p:sldId id="315" r:id="rId56"/>
    <p:sldId id="318" r:id="rId57"/>
    <p:sldId id="308" r:id="rId58"/>
    <p:sldId id="309" r:id="rId59"/>
    <p:sldId id="310" r:id="rId60"/>
    <p:sldId id="311" r:id="rId61"/>
    <p:sldId id="312" r:id="rId62"/>
    <p:sldId id="313" r:id="rId63"/>
    <p:sldId id="314"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94580" autoAdjust="0"/>
  </p:normalViewPr>
  <p:slideViewPr>
    <p:cSldViewPr>
      <p:cViewPr varScale="1">
        <p:scale>
          <a:sx n="71" d="100"/>
          <a:sy n="71" d="100"/>
        </p:scale>
        <p:origin x="-1464" y="-90"/>
      </p:cViewPr>
      <p:guideLst>
        <p:guide orient="horz" pos="2160"/>
        <p:guide pos="2880"/>
      </p:guideLst>
    </p:cSldViewPr>
  </p:slideViewPr>
  <p:outlineViewPr>
    <p:cViewPr>
      <p:scale>
        <a:sx n="33" d="100"/>
        <a:sy n="33" d="100"/>
      </p:scale>
      <p:origin x="48" y="53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AE0F2-EDFA-468E-9438-B0545594E4F7}" type="datetimeFigureOut">
              <a:rPr lang="en-US" smtClean="0"/>
              <a:t>4/14/2016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128A8-11D9-4A8A-920F-823E6D3CA8EF}" type="slidenum">
              <a:rPr lang="en-US" smtClean="0"/>
              <a:t>‹#›</a:t>
            </a:fld>
            <a:endParaRPr lang="en-US"/>
          </a:p>
        </p:txBody>
      </p:sp>
    </p:spTree>
    <p:extLst>
      <p:ext uri="{BB962C8B-B14F-4D97-AF65-F5344CB8AC3E}">
        <p14:creationId xmlns:p14="http://schemas.microsoft.com/office/powerpoint/2010/main" val="21690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128A8-11D9-4A8A-920F-823E6D3CA8EF}" type="slidenum">
              <a:rPr lang="en-US" smtClean="0"/>
              <a:t>4</a:t>
            </a:fld>
            <a:endParaRPr lang="en-US"/>
          </a:p>
        </p:txBody>
      </p:sp>
    </p:spTree>
    <p:extLst>
      <p:ext uri="{BB962C8B-B14F-4D97-AF65-F5344CB8AC3E}">
        <p14:creationId xmlns:p14="http://schemas.microsoft.com/office/powerpoint/2010/main" val="9376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128A8-11D9-4A8A-920F-823E6D3CA8EF}" type="slidenum">
              <a:rPr lang="en-US" smtClean="0"/>
              <a:t>52</a:t>
            </a:fld>
            <a:endParaRPr lang="en-US"/>
          </a:p>
        </p:txBody>
      </p:sp>
    </p:spTree>
    <p:extLst>
      <p:ext uri="{BB962C8B-B14F-4D97-AF65-F5344CB8AC3E}">
        <p14:creationId xmlns:p14="http://schemas.microsoft.com/office/powerpoint/2010/main" val="55044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A035E3-FDB2-4A11-AF96-3D3A5FE7F2C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2D12-9991-4028-A1C1-BB53522C75D7}"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035E3-FDB2-4A11-AF96-3D3A5FE7F2C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035E3-FDB2-4A11-AF96-3D3A5FE7F2C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87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73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035E3-FDB2-4A11-AF96-3D3A5FE7F2C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035E3-FDB2-4A11-AF96-3D3A5FE7F2C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2D12-9991-4028-A1C1-BB53522C75D7}"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035E3-FDB2-4A11-AF96-3D3A5FE7F2C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035E3-FDB2-4A11-AF96-3D3A5FE7F2CB}"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32D12-9991-4028-A1C1-BB53522C75D7}"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A035E3-FDB2-4A11-AF96-3D3A5FE7F2CB}"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035E3-FDB2-4A11-AF96-3D3A5FE7F2CB}"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035E3-FDB2-4A11-AF96-3D3A5FE7F2C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2D12-9991-4028-A1C1-BB53522C75D7}"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035E3-FDB2-4A11-AF96-3D3A5FE7F2C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2D12-9991-4028-A1C1-BB53522C75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2A035E3-FDB2-4A11-AF96-3D3A5FE7F2CB}" type="datetimeFigureOut">
              <a:rPr lang="en-US" smtClean="0"/>
              <a:t>4/14/2016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1632D12-9991-4028-A1C1-BB53522C75D7}"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4" y="5055842"/>
            <a:ext cx="1411941" cy="1021032"/>
          </a:xfrm>
          <a:prstGeom prst="rect">
            <a:avLst/>
          </a:prstGeom>
          <a:noFill/>
          <a:ln>
            <a:noFill/>
          </a:ln>
          <a:effectLst>
            <a:outerShdw blurRad="1270000" sx="1000" sy="1000" algn="ctr" rotWithShape="0">
              <a:srgbClr val="000000">
                <a:alpha val="0"/>
              </a:srgbClr>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163" y="3574511"/>
            <a:ext cx="5039837" cy="3283489"/>
          </a:xfrm>
          <a:prstGeom prst="rect">
            <a:avLst/>
          </a:prstGeom>
        </p:spPr>
      </p:pic>
      <p:sp>
        <p:nvSpPr>
          <p:cNvPr id="2" name="Title 1"/>
          <p:cNvSpPr>
            <a:spLocks noGrp="1"/>
          </p:cNvSpPr>
          <p:nvPr>
            <p:ph type="ctrTitle"/>
          </p:nvPr>
        </p:nvSpPr>
        <p:spPr/>
        <p:txBody>
          <a:bodyPr>
            <a:normAutofit fontScale="90000"/>
          </a:bodyPr>
          <a:lstStyle/>
          <a:p>
            <a:r>
              <a:rPr lang="en-US" dirty="0" smtClean="0"/>
              <a:t>The Usage of common CT and MRI Contrast Agents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Shamim</a:t>
            </a:r>
            <a:r>
              <a:rPr lang="en-US" dirty="0" smtClean="0"/>
              <a:t> </a:t>
            </a:r>
            <a:r>
              <a:rPr lang="en-US" dirty="0" err="1" smtClean="0"/>
              <a:t>Jafari</a:t>
            </a:r>
            <a:endParaRPr lang="en-US" dirty="0"/>
          </a:p>
        </p:txBody>
      </p:sp>
    </p:spTree>
    <p:extLst>
      <p:ext uri="{BB962C8B-B14F-4D97-AF65-F5344CB8AC3E}">
        <p14:creationId xmlns:p14="http://schemas.microsoft.com/office/powerpoint/2010/main" val="1087123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81" t="8159" r="13841" b="10283"/>
          <a:stretch/>
        </p:blipFill>
        <p:spPr>
          <a:xfrm>
            <a:off x="914400" y="533399"/>
            <a:ext cx="7368469" cy="5484676"/>
          </a:xfrm>
          <a:prstGeom prst="rect">
            <a:avLst/>
          </a:prstGeom>
        </p:spPr>
      </p:pic>
    </p:spTree>
    <p:extLst>
      <p:ext uri="{BB962C8B-B14F-4D97-AF65-F5344CB8AC3E}">
        <p14:creationId xmlns:p14="http://schemas.microsoft.com/office/powerpoint/2010/main" val="42081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489534"/>
            <a:ext cx="5029200" cy="2600770"/>
          </a:xfrm>
          <a:prstGeom prst="rect">
            <a:avLst/>
          </a:prstGeom>
        </p:spPr>
      </p:pic>
      <p:sp>
        <p:nvSpPr>
          <p:cNvPr id="2" name="Title 1"/>
          <p:cNvSpPr>
            <a:spLocks noGrp="1"/>
          </p:cNvSpPr>
          <p:nvPr>
            <p:ph type="title"/>
          </p:nvPr>
        </p:nvSpPr>
        <p:spPr/>
        <p:txBody>
          <a:bodyPr/>
          <a:lstStyle/>
          <a:p>
            <a:r>
              <a:rPr lang="en-US" dirty="0"/>
              <a:t>Osmolality</a:t>
            </a:r>
          </a:p>
        </p:txBody>
      </p:sp>
      <p:sp>
        <p:nvSpPr>
          <p:cNvPr id="3" name="Content Placeholder 2"/>
          <p:cNvSpPr>
            <a:spLocks noGrp="1"/>
          </p:cNvSpPr>
          <p:nvPr>
            <p:ph idx="1"/>
          </p:nvPr>
        </p:nvSpPr>
        <p:spPr/>
        <p:txBody>
          <a:bodyPr/>
          <a:lstStyle/>
          <a:p>
            <a:pPr algn="just"/>
            <a:r>
              <a:rPr lang="en-US" dirty="0" smtClean="0"/>
              <a:t>If </a:t>
            </a:r>
            <a:r>
              <a:rPr lang="en-US" dirty="0"/>
              <a:t>the ECF becomes too hypotonic, water would fill surrounding cells, increasing their volume and potentially lysing them. If the ECF becomes too hypertonic, it would lead to shrinkage of the cells.</a:t>
            </a:r>
          </a:p>
          <a:p>
            <a:pPr algn="just"/>
            <a:r>
              <a:rPr lang="en-US" dirty="0" smtClean="0"/>
              <a:t>The </a:t>
            </a:r>
            <a:r>
              <a:rPr lang="en-US" dirty="0"/>
              <a:t>osmolality of contrast agents affects the incidence of side effects, particularly above 800 </a:t>
            </a:r>
            <a:r>
              <a:rPr lang="en-US" dirty="0" err="1"/>
              <a:t>mosm</a:t>
            </a:r>
            <a:r>
              <a:rPr lang="en-US" dirty="0"/>
              <a:t>/kg.</a:t>
            </a:r>
          </a:p>
        </p:txBody>
      </p:sp>
    </p:spTree>
    <p:extLst>
      <p:ext uri="{BB962C8B-B14F-4D97-AF65-F5344CB8AC3E}">
        <p14:creationId xmlns:p14="http://schemas.microsoft.com/office/powerpoint/2010/main" val="1284962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lum bright="-20000" contrast="40000"/>
          </a:blip>
          <a:stretch>
            <a:fillRect/>
          </a:stretch>
        </p:blipFill>
        <p:spPr>
          <a:xfrm>
            <a:off x="17309" y="990600"/>
            <a:ext cx="9126691" cy="5029200"/>
          </a:xfrm>
          <a:prstGeom prst="rect">
            <a:avLst/>
          </a:prstGeom>
        </p:spPr>
      </p:pic>
    </p:spTree>
    <p:extLst>
      <p:ext uri="{BB962C8B-B14F-4D97-AF65-F5344CB8AC3E}">
        <p14:creationId xmlns:p14="http://schemas.microsoft.com/office/powerpoint/2010/main" val="287670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Content</a:t>
            </a:r>
            <a:endParaRPr lang="en-US" dirty="0"/>
          </a:p>
        </p:txBody>
      </p:sp>
      <p:sp>
        <p:nvSpPr>
          <p:cNvPr id="3" name="Content Placeholder 2"/>
          <p:cNvSpPr>
            <a:spLocks noGrp="1"/>
          </p:cNvSpPr>
          <p:nvPr>
            <p:ph idx="1"/>
          </p:nvPr>
        </p:nvSpPr>
        <p:spPr/>
        <p:txBody>
          <a:bodyPr>
            <a:normAutofit lnSpcReduction="10000"/>
          </a:bodyPr>
          <a:lstStyle/>
          <a:p>
            <a:r>
              <a:rPr lang="en-US" dirty="0" smtClean="0"/>
              <a:t>Indication </a:t>
            </a:r>
            <a:r>
              <a:rPr lang="en-US" dirty="0"/>
              <a:t>of the osmolality of an agent is given by the contrast agent ratio, which is derived by dividing the number of iodine atoms in solution by the number of particles in solution:</a:t>
            </a:r>
          </a:p>
          <a:p>
            <a:r>
              <a:rPr lang="en-US" dirty="0" smtClean="0"/>
              <a:t>The </a:t>
            </a:r>
            <a:r>
              <a:rPr lang="en-US" dirty="0"/>
              <a:t>higher osmolality agents have more particles per iodine atom and therefore have lower ratios. </a:t>
            </a:r>
            <a:endParaRPr lang="en-US" dirty="0" smtClean="0"/>
          </a:p>
          <a:p>
            <a:r>
              <a:rPr lang="en-US" dirty="0"/>
              <a:t> Higher iodine concentration means that particular contrast agent is more radio-opaque and results in better </a:t>
            </a:r>
            <a:r>
              <a:rPr lang="en-US" dirty="0" err="1"/>
              <a:t>opacification</a:t>
            </a:r>
            <a:r>
              <a:rPr lang="en-US" dirty="0"/>
              <a:t>, and fewer particles of contrast medium mean lower osmotic effects.</a:t>
            </a:r>
          </a:p>
        </p:txBody>
      </p:sp>
      <p:pic>
        <p:nvPicPr>
          <p:cNvPr id="5" name="Picture 4"/>
          <p:cNvPicPr>
            <a:picLocks noChangeAspect="1"/>
          </p:cNvPicPr>
          <p:nvPr/>
        </p:nvPicPr>
        <p:blipFill>
          <a:blip r:embed="rId2">
            <a:lum bright="-20000" contrast="40000"/>
          </a:blip>
          <a:stretch>
            <a:fillRect/>
          </a:stretch>
        </p:blipFill>
        <p:spPr>
          <a:xfrm>
            <a:off x="1066800" y="4343400"/>
            <a:ext cx="7011421" cy="983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810" y="5181600"/>
            <a:ext cx="1448821" cy="1448821"/>
          </a:xfrm>
          <a:prstGeom prst="rect">
            <a:avLst/>
          </a:prstGeom>
          <a:effectLst>
            <a:outerShdw sx="1000" sy="1000" algn="ctr" rotWithShape="0">
              <a:srgbClr val="000000"/>
            </a:outerShdw>
            <a:softEdge rad="63500"/>
          </a:effectLst>
        </p:spPr>
      </p:pic>
    </p:spTree>
    <p:extLst>
      <p:ext uri="{BB962C8B-B14F-4D97-AF65-F5344CB8AC3E}">
        <p14:creationId xmlns:p14="http://schemas.microsoft.com/office/powerpoint/2010/main" val="93751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stretch>
            <a:fillRect/>
          </a:stretch>
        </p:blipFill>
        <p:spPr>
          <a:xfrm>
            <a:off x="1752600" y="457200"/>
            <a:ext cx="5450027" cy="5528807"/>
          </a:xfrm>
          <a:prstGeom prst="rect">
            <a:avLst/>
          </a:prstGeom>
        </p:spPr>
      </p:pic>
    </p:spTree>
    <p:extLst>
      <p:ext uri="{BB962C8B-B14F-4D97-AF65-F5344CB8AC3E}">
        <p14:creationId xmlns:p14="http://schemas.microsoft.com/office/powerpoint/2010/main" val="3123875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Viscosity</a:t>
            </a:r>
          </a:p>
        </p:txBody>
      </p:sp>
      <p:sp>
        <p:nvSpPr>
          <p:cNvPr id="3" name="Content Placeholder 2"/>
          <p:cNvSpPr>
            <a:spLocks noGrp="1"/>
          </p:cNvSpPr>
          <p:nvPr>
            <p:ph idx="1"/>
          </p:nvPr>
        </p:nvSpPr>
        <p:spPr/>
        <p:txBody>
          <a:bodyPr/>
          <a:lstStyle/>
          <a:p>
            <a:r>
              <a:rPr lang="en-US" dirty="0"/>
              <a:t> Viscosity of a contrast agent is a function of solution concentration, molecular shape, and weak interactions among the contrast agents and water molecules.</a:t>
            </a:r>
          </a:p>
          <a:p>
            <a:endParaRPr lang="en-US" dirty="0"/>
          </a:p>
          <a:p>
            <a:r>
              <a:rPr lang="en-US" dirty="0"/>
              <a:t>  The move from ionic to non-ionic agents actually increased viscosity while decreasing osmolality and toxicity. The new dimers continue this trend.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783104"/>
            <a:ext cx="3787588" cy="2367243"/>
          </a:xfrm>
          <a:prstGeom prst="rect">
            <a:avLst/>
          </a:prstGeom>
        </p:spPr>
      </p:pic>
    </p:spTree>
    <p:extLst>
      <p:ext uri="{BB962C8B-B14F-4D97-AF65-F5344CB8AC3E}">
        <p14:creationId xmlns:p14="http://schemas.microsoft.com/office/powerpoint/2010/main" val="3148204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0" y="862820"/>
            <a:ext cx="9144000" cy="4992061"/>
          </a:xfrm>
          <a:prstGeom prst="rect">
            <a:avLst/>
          </a:prstGeom>
        </p:spPr>
      </p:pic>
    </p:spTree>
    <p:extLst>
      <p:ext uri="{BB962C8B-B14F-4D97-AF65-F5344CB8AC3E}">
        <p14:creationId xmlns:p14="http://schemas.microsoft.com/office/powerpoint/2010/main" val="123102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a:normAutofit lnSpcReduction="10000"/>
          </a:bodyPr>
          <a:lstStyle/>
          <a:p>
            <a:pPr algn="just"/>
            <a:r>
              <a:rPr lang="en-US" dirty="0" smtClean="0"/>
              <a:t>Adverse </a:t>
            </a:r>
            <a:r>
              <a:rPr lang="en-US" dirty="0"/>
              <a:t>effects are uncommon ranging from 5% to 12% of intravascular injections with ionic agents to 1% to 3% with nonionic lower osmolality agents.</a:t>
            </a:r>
          </a:p>
          <a:p>
            <a:pPr algn="just"/>
            <a:r>
              <a:rPr lang="en-US" dirty="0" smtClean="0"/>
              <a:t>Evidences </a:t>
            </a:r>
            <a:r>
              <a:rPr lang="en-US" dirty="0"/>
              <a:t>suggests that a true allergic reaction mediated by </a:t>
            </a:r>
            <a:r>
              <a:rPr lang="en-US" dirty="0" err="1"/>
              <a:t>IgE</a:t>
            </a:r>
            <a:r>
              <a:rPr lang="en-US" dirty="0"/>
              <a:t> is a likely precipitating event. Triggering of mast cells to release histamine is related to severe reactions.</a:t>
            </a:r>
          </a:p>
          <a:p>
            <a:pPr algn="just"/>
            <a:r>
              <a:rPr lang="en-US" dirty="0" smtClean="0"/>
              <a:t>Patients </a:t>
            </a:r>
            <a:r>
              <a:rPr lang="en-US" dirty="0"/>
              <a:t>with a history of allergy, asthma, or previous contrast reaction are clearly at higher risk.</a:t>
            </a:r>
          </a:p>
          <a:p>
            <a:pPr algn="just"/>
            <a:r>
              <a:rPr lang="en-US" dirty="0" smtClean="0"/>
              <a:t>Cardiovascular </a:t>
            </a:r>
            <a:r>
              <a:rPr lang="en-US" dirty="0"/>
              <a:t>effects are more common and more severe in patients with cardiac disease.</a:t>
            </a:r>
          </a:p>
        </p:txBody>
      </p:sp>
    </p:spTree>
    <p:extLst>
      <p:ext uri="{BB962C8B-B14F-4D97-AF65-F5344CB8AC3E}">
        <p14:creationId xmlns:p14="http://schemas.microsoft.com/office/powerpoint/2010/main" val="3701077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 side effects</a:t>
            </a:r>
          </a:p>
        </p:txBody>
      </p:sp>
      <p:sp>
        <p:nvSpPr>
          <p:cNvPr id="3" name="Content Placeholder 2"/>
          <p:cNvSpPr>
            <a:spLocks noGrp="1"/>
          </p:cNvSpPr>
          <p:nvPr>
            <p:ph idx="1"/>
          </p:nvPr>
        </p:nvSpPr>
        <p:spPr>
          <a:xfrm>
            <a:off x="762000" y="685800"/>
            <a:ext cx="3733800" cy="3886200"/>
          </a:xfrm>
        </p:spPr>
        <p:txBody>
          <a:bodyPr>
            <a:normAutofit/>
          </a:bodyPr>
          <a:lstStyle/>
          <a:p>
            <a:r>
              <a:rPr lang="en-US" dirty="0"/>
              <a:t> Nausea, vomiting </a:t>
            </a:r>
          </a:p>
          <a:p>
            <a:r>
              <a:rPr lang="en-US" dirty="0"/>
              <a:t>  Altered taste </a:t>
            </a:r>
          </a:p>
          <a:p>
            <a:r>
              <a:rPr lang="en-US" dirty="0"/>
              <a:t>  Sweats</a:t>
            </a:r>
          </a:p>
          <a:p>
            <a:r>
              <a:rPr lang="en-US" dirty="0"/>
              <a:t>  Cough</a:t>
            </a:r>
          </a:p>
          <a:p>
            <a:r>
              <a:rPr lang="en-US" dirty="0"/>
              <a:t>  Itching</a:t>
            </a:r>
          </a:p>
          <a:p>
            <a:r>
              <a:rPr lang="en-US" dirty="0"/>
              <a:t>  Rashes &amp; hives</a:t>
            </a:r>
          </a:p>
          <a:p>
            <a:r>
              <a:rPr lang="en-US" dirty="0"/>
              <a:t>  Nasal </a:t>
            </a:r>
            <a:r>
              <a:rPr lang="en-US" dirty="0" smtClean="0"/>
              <a:t>stuffiness</a:t>
            </a:r>
            <a:endParaRPr lang="en-US" dirty="0"/>
          </a:p>
        </p:txBody>
      </p:sp>
      <p:sp>
        <p:nvSpPr>
          <p:cNvPr id="6" name="TextBox 5"/>
          <p:cNvSpPr txBox="1"/>
          <p:nvPr/>
        </p:nvSpPr>
        <p:spPr>
          <a:xfrm>
            <a:off x="4495800" y="1026459"/>
            <a:ext cx="3581400" cy="267765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smtClean="0"/>
              <a:t> Headache Flushing</a:t>
            </a:r>
          </a:p>
          <a:p>
            <a:pPr marL="285750" indent="-285750">
              <a:buClr>
                <a:schemeClr val="accent1"/>
              </a:buClr>
              <a:buFont typeface="Arial" panose="020B0604020202020204" pitchFamily="34" charset="0"/>
              <a:buChar char="•"/>
            </a:pPr>
            <a:r>
              <a:rPr lang="en-US" sz="2400" dirty="0" smtClean="0"/>
              <a:t>  Swelling of eyes &amp; face</a:t>
            </a:r>
          </a:p>
          <a:p>
            <a:pPr marL="285750" indent="-285750">
              <a:buClr>
                <a:schemeClr val="accent1"/>
              </a:buClr>
              <a:buFont typeface="Arial" panose="020B0604020202020204" pitchFamily="34" charset="0"/>
              <a:buChar char="•"/>
            </a:pPr>
            <a:r>
              <a:rPr lang="en-US" sz="2400" dirty="0" smtClean="0"/>
              <a:t>  Dizziness</a:t>
            </a:r>
          </a:p>
          <a:p>
            <a:pPr marL="285750" indent="-285750">
              <a:buClr>
                <a:schemeClr val="accent1"/>
              </a:buClr>
              <a:buFont typeface="Arial" panose="020B0604020202020204" pitchFamily="34" charset="0"/>
              <a:buChar char="•"/>
            </a:pPr>
            <a:r>
              <a:rPr lang="en-US" sz="2400" dirty="0" smtClean="0"/>
              <a:t>  Abdominal pain</a:t>
            </a:r>
          </a:p>
          <a:p>
            <a:pPr marL="285750" indent="-285750">
              <a:buClr>
                <a:schemeClr val="accent1"/>
              </a:buClr>
              <a:buFont typeface="Arial" panose="020B0604020202020204" pitchFamily="34" charset="0"/>
              <a:buChar char="•"/>
            </a:pPr>
            <a:r>
              <a:rPr lang="en-US" sz="2400" dirty="0" smtClean="0"/>
              <a:t>  Chills</a:t>
            </a:r>
          </a:p>
          <a:p>
            <a:pPr marL="285750" indent="-285750">
              <a:buClr>
                <a:schemeClr val="accent1"/>
              </a:buClr>
              <a:buFont typeface="Arial" panose="020B0604020202020204" pitchFamily="34" charset="0"/>
              <a:buChar char="•"/>
            </a:pPr>
            <a:r>
              <a:rPr lang="en-US" sz="2400" dirty="0" smtClean="0"/>
              <a:t>  Anxiety</a:t>
            </a:r>
          </a:p>
          <a:p>
            <a:pPr marL="285750" indent="-285750">
              <a:buClr>
                <a:schemeClr val="accent1"/>
              </a:buClr>
              <a:buFont typeface="Arial" panose="020B0604020202020204" pitchFamily="34" charset="0"/>
              <a:buChar char="•"/>
            </a:pPr>
            <a:r>
              <a:rPr lang="en-US" sz="2400" dirty="0" smtClean="0"/>
              <a:t>  Shaking</a:t>
            </a:r>
            <a:endParaRPr lang="en-US" sz="2400" dirty="0"/>
          </a:p>
        </p:txBody>
      </p:sp>
    </p:spTree>
    <p:extLst>
      <p:ext uri="{BB962C8B-B14F-4D97-AF65-F5344CB8AC3E}">
        <p14:creationId xmlns:p14="http://schemas.microsoft.com/office/powerpoint/2010/main" val="212815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Moderate side effects</a:t>
            </a:r>
          </a:p>
        </p:txBody>
      </p:sp>
      <p:sp>
        <p:nvSpPr>
          <p:cNvPr id="3" name="Content Placeholder 2"/>
          <p:cNvSpPr>
            <a:spLocks noGrp="1"/>
          </p:cNvSpPr>
          <p:nvPr>
            <p:ph idx="1"/>
          </p:nvPr>
        </p:nvSpPr>
        <p:spPr/>
        <p:txBody>
          <a:bodyPr/>
          <a:lstStyle/>
          <a:p>
            <a:r>
              <a:rPr lang="en-US" dirty="0"/>
              <a:t>Tachycardia, </a:t>
            </a:r>
            <a:r>
              <a:rPr lang="en-US" dirty="0" err="1"/>
              <a:t>bradycardia</a:t>
            </a:r>
            <a:endParaRPr lang="en-US" dirty="0"/>
          </a:p>
          <a:p>
            <a:r>
              <a:rPr lang="en-US" dirty="0" smtClean="0"/>
              <a:t>Hypotension</a:t>
            </a:r>
            <a:endParaRPr lang="en-US" dirty="0"/>
          </a:p>
          <a:p>
            <a:r>
              <a:rPr lang="en-US" dirty="0" smtClean="0"/>
              <a:t>Bronchospasm</a:t>
            </a:r>
            <a:r>
              <a:rPr lang="en-US" dirty="0"/>
              <a:t>, wheezing</a:t>
            </a:r>
          </a:p>
          <a:p>
            <a:r>
              <a:rPr lang="en-US" dirty="0" smtClean="0"/>
              <a:t>Hypertension</a:t>
            </a:r>
            <a:endParaRPr lang="en-US" dirty="0"/>
          </a:p>
          <a:p>
            <a:r>
              <a:rPr lang="en-US" dirty="0" smtClean="0"/>
              <a:t>Dyspnea</a:t>
            </a:r>
            <a:endParaRPr lang="en-US" dirty="0"/>
          </a:p>
          <a:p>
            <a:r>
              <a:rPr lang="en-US" dirty="0" smtClean="0"/>
              <a:t>Laryngeal </a:t>
            </a:r>
            <a:r>
              <a:rPr lang="en-US" dirty="0"/>
              <a:t>edema</a:t>
            </a:r>
          </a:p>
          <a:p>
            <a:r>
              <a:rPr lang="en-US" dirty="0" smtClean="0"/>
              <a:t>Pulmonary </a:t>
            </a:r>
            <a:r>
              <a:rPr lang="en-US" dirty="0"/>
              <a:t>edema</a:t>
            </a:r>
          </a:p>
          <a:p>
            <a:pPr marL="0" indent="0">
              <a:buNone/>
            </a:pPr>
            <a:endParaRPr lang="en-US" dirty="0"/>
          </a:p>
        </p:txBody>
      </p:sp>
    </p:spTree>
    <p:extLst>
      <p:ext uri="{BB962C8B-B14F-4D97-AF65-F5344CB8AC3E}">
        <p14:creationId xmlns:p14="http://schemas.microsoft.com/office/powerpoint/2010/main" val="245859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idx="1"/>
          </p:nvPr>
        </p:nvSpPr>
        <p:spPr/>
        <p:txBody>
          <a:bodyPr>
            <a:normAutofit/>
          </a:bodyPr>
          <a:lstStyle/>
          <a:p>
            <a:pPr algn="just"/>
            <a:r>
              <a:rPr lang="en-US" dirty="0"/>
              <a:t>Contrast agents are indispensable in the practice of radiology. </a:t>
            </a:r>
            <a:r>
              <a:rPr lang="en-US" dirty="0" smtClean="0"/>
              <a:t>Significant </a:t>
            </a:r>
            <a:r>
              <a:rPr lang="en-US" dirty="0"/>
              <a:t>improvements in their composition during the past few decades have made them </a:t>
            </a:r>
            <a:r>
              <a:rPr lang="en-US" dirty="0" smtClean="0"/>
              <a:t>safer. Nonetheless</a:t>
            </a:r>
            <a:r>
              <a:rPr lang="en-US" dirty="0"/>
              <a:t>, risks associated with contrast agents have not been eliminated, and adverse reactions of varying degree continue to occur.  Consequently, </a:t>
            </a:r>
            <a:r>
              <a:rPr lang="en-US" b="1" dirty="0"/>
              <a:t>it is imperative for anybody administering contrast agents to be intimately familiar with the characteristics, indications, and potential side effects of these agents.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343400"/>
            <a:ext cx="4343400" cy="2394000"/>
          </a:xfrm>
          <a:prstGeom prst="rect">
            <a:avLst/>
          </a:prstGeom>
        </p:spPr>
      </p:pic>
    </p:spTree>
    <p:extLst>
      <p:ext uri="{BB962C8B-B14F-4D97-AF65-F5344CB8AC3E}">
        <p14:creationId xmlns:p14="http://schemas.microsoft.com/office/powerpoint/2010/main" val="2965336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side effects</a:t>
            </a:r>
          </a:p>
        </p:txBody>
      </p:sp>
      <p:sp>
        <p:nvSpPr>
          <p:cNvPr id="3" name="Content Placeholder 2"/>
          <p:cNvSpPr>
            <a:spLocks noGrp="1"/>
          </p:cNvSpPr>
          <p:nvPr>
            <p:ph idx="1"/>
          </p:nvPr>
        </p:nvSpPr>
        <p:spPr/>
        <p:txBody>
          <a:bodyPr>
            <a:normAutofit lnSpcReduction="10000"/>
          </a:bodyPr>
          <a:lstStyle/>
          <a:p>
            <a:r>
              <a:rPr lang="en-US" dirty="0"/>
              <a:t>Laryngeal edema</a:t>
            </a:r>
          </a:p>
          <a:p>
            <a:endParaRPr lang="en-US" dirty="0"/>
          </a:p>
          <a:p>
            <a:r>
              <a:rPr lang="en-US" dirty="0" smtClean="0"/>
              <a:t>Shock</a:t>
            </a:r>
            <a:endParaRPr lang="en-US" dirty="0"/>
          </a:p>
          <a:p>
            <a:endParaRPr lang="en-US" dirty="0"/>
          </a:p>
          <a:p>
            <a:r>
              <a:rPr lang="en-US" dirty="0" smtClean="0"/>
              <a:t>Convulsions</a:t>
            </a:r>
            <a:endParaRPr lang="en-US" dirty="0"/>
          </a:p>
          <a:p>
            <a:endParaRPr lang="en-US" dirty="0"/>
          </a:p>
          <a:p>
            <a:r>
              <a:rPr lang="en-US" dirty="0" smtClean="0"/>
              <a:t>Cardiopulmonary </a:t>
            </a:r>
            <a:r>
              <a:rPr lang="en-US" dirty="0"/>
              <a:t>arrest</a:t>
            </a:r>
          </a:p>
          <a:p>
            <a:endParaRPr lang="en-US" dirty="0"/>
          </a:p>
          <a:p>
            <a:r>
              <a:rPr lang="en-US" dirty="0" smtClean="0"/>
              <a:t>Arrhythmias</a:t>
            </a:r>
            <a:endParaRPr lang="en-US" dirty="0"/>
          </a:p>
          <a:p>
            <a:endParaRPr lang="en-US" dirty="0"/>
          </a:p>
        </p:txBody>
      </p:sp>
    </p:spTree>
    <p:extLst>
      <p:ext uri="{BB962C8B-B14F-4D97-AF65-F5344CB8AC3E}">
        <p14:creationId xmlns:p14="http://schemas.microsoft.com/office/powerpoint/2010/main" val="361321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Delayed adverse events</a:t>
            </a:r>
          </a:p>
        </p:txBody>
      </p:sp>
      <p:sp>
        <p:nvSpPr>
          <p:cNvPr id="3" name="Content Placeholder 2"/>
          <p:cNvSpPr>
            <a:spLocks noGrp="1"/>
          </p:cNvSpPr>
          <p:nvPr>
            <p:ph idx="1"/>
          </p:nvPr>
        </p:nvSpPr>
        <p:spPr/>
        <p:txBody>
          <a:bodyPr>
            <a:normAutofit fontScale="92500" lnSpcReduction="20000"/>
          </a:bodyPr>
          <a:lstStyle/>
          <a:p>
            <a:pPr algn="just"/>
            <a:r>
              <a:rPr lang="en-US" dirty="0"/>
              <a:t>Delayed allergic like and non allergic like adverse events are most commonly cutaneous and may develop from 30 to 60 minutes to up to one week following contrast material exposure, with the majority occurring between three hours and two days.</a:t>
            </a:r>
          </a:p>
          <a:p>
            <a:pPr algn="just"/>
            <a:endParaRPr lang="en-US" dirty="0"/>
          </a:p>
          <a:p>
            <a:pPr algn="just"/>
            <a:r>
              <a:rPr lang="en-US" dirty="0" smtClean="0"/>
              <a:t>Delayed </a:t>
            </a:r>
            <a:r>
              <a:rPr lang="en-US" dirty="0"/>
              <a:t>cutaneous reactions commonly manifest as </a:t>
            </a:r>
            <a:r>
              <a:rPr lang="en-US" dirty="0" err="1"/>
              <a:t>urticaria</a:t>
            </a:r>
            <a:r>
              <a:rPr lang="en-US" dirty="0"/>
              <a:t>, persistent rash, exanthema and angioedema and is usually associated with pruritus.</a:t>
            </a:r>
          </a:p>
          <a:p>
            <a:pPr algn="just"/>
            <a:endParaRPr lang="en-US" dirty="0"/>
          </a:p>
          <a:p>
            <a:pPr algn="just"/>
            <a:r>
              <a:rPr lang="en-US" dirty="0" smtClean="0"/>
              <a:t>Delayed </a:t>
            </a:r>
            <a:r>
              <a:rPr lang="en-US" dirty="0"/>
              <a:t>non cutaneous reactions include nausea, vomiting, fever, drowsiness, and headache</a:t>
            </a:r>
            <a:r>
              <a:rPr lang="en-US" dirty="0" smtClean="0"/>
              <a:t>.</a:t>
            </a:r>
            <a:endParaRPr lang="en-US" dirty="0"/>
          </a:p>
        </p:txBody>
      </p:sp>
    </p:spTree>
    <p:extLst>
      <p:ext uri="{BB962C8B-B14F-4D97-AF65-F5344CB8AC3E}">
        <p14:creationId xmlns:p14="http://schemas.microsoft.com/office/powerpoint/2010/main" val="4162533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23" t="3333" r="7500" b="15294"/>
          <a:stretch/>
        </p:blipFill>
        <p:spPr>
          <a:xfrm>
            <a:off x="533400" y="457200"/>
            <a:ext cx="8108576" cy="5580529"/>
          </a:xfrm>
          <a:prstGeom prst="rect">
            <a:avLst/>
          </a:prstGeom>
        </p:spPr>
      </p:pic>
    </p:spTree>
    <p:extLst>
      <p:ext uri="{BB962C8B-B14F-4D97-AF65-F5344CB8AC3E}">
        <p14:creationId xmlns:p14="http://schemas.microsoft.com/office/powerpoint/2010/main" val="3866696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 </a:t>
            </a:r>
            <a:r>
              <a:rPr lang="en-US" dirty="0" err="1" smtClean="0"/>
              <a:t>Patophysiology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Hypoxia </a:t>
            </a:r>
            <a:r>
              <a:rPr lang="en-US" dirty="0"/>
              <a:t>in the renal outer medulla due to perturbations in renal microcirculation and occlusion of small vessels; </a:t>
            </a:r>
            <a:endParaRPr lang="en-US" dirty="0" smtClean="0"/>
          </a:p>
          <a:p>
            <a:pPr marL="457200" indent="-457200">
              <a:buFont typeface="+mj-lt"/>
              <a:buAutoNum type="arabicPeriod"/>
            </a:pPr>
            <a:r>
              <a:rPr lang="en-US" dirty="0" smtClean="0"/>
              <a:t>Cytotoxic </a:t>
            </a:r>
            <a:r>
              <a:rPr lang="en-US" dirty="0"/>
              <a:t>damage to the tubules directly or via the generation of oxygen free radicals, especially since the concentration of the agent within the tubule is markedly increased; </a:t>
            </a:r>
            <a:r>
              <a:rPr lang="en-US" dirty="0" smtClean="0"/>
              <a:t>and</a:t>
            </a:r>
          </a:p>
          <a:p>
            <a:pPr marL="457200" indent="-457200">
              <a:buFont typeface="+mj-lt"/>
              <a:buAutoNum type="arabicPeriod"/>
            </a:pPr>
            <a:r>
              <a:rPr lang="en-US" dirty="0" smtClean="0"/>
              <a:t>Transient </a:t>
            </a:r>
            <a:r>
              <a:rPr lang="en-US" dirty="0"/>
              <a:t>tubule obstruction with precipitated contrast material.</a:t>
            </a:r>
          </a:p>
          <a:p>
            <a:endParaRPr lang="en-US" dirty="0"/>
          </a:p>
        </p:txBody>
      </p:sp>
    </p:spTree>
    <p:extLst>
      <p:ext uri="{BB962C8B-B14F-4D97-AF65-F5344CB8AC3E}">
        <p14:creationId xmlns:p14="http://schemas.microsoft.com/office/powerpoint/2010/main" val="3532129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a:t>
            </a:r>
            <a:r>
              <a:rPr lang="en-US" dirty="0" err="1"/>
              <a:t>Osmolar</a:t>
            </a:r>
            <a:r>
              <a:rPr lang="en-US" dirty="0"/>
              <a:t> Contrast Media (HOCM)</a:t>
            </a:r>
          </a:p>
        </p:txBody>
      </p:sp>
      <p:sp>
        <p:nvSpPr>
          <p:cNvPr id="3" name="Content Placeholder 2"/>
          <p:cNvSpPr>
            <a:spLocks noGrp="1"/>
          </p:cNvSpPr>
          <p:nvPr>
            <p:ph idx="1"/>
          </p:nvPr>
        </p:nvSpPr>
        <p:spPr/>
        <p:txBody>
          <a:bodyPr/>
          <a:lstStyle/>
          <a:p>
            <a:pPr algn="just"/>
            <a:r>
              <a:rPr lang="en-US" dirty="0"/>
              <a:t>They are the oldest agents. They are relatively inexpensive, but their utility is limited. They are monomers that ionize in solution (ionic monomers).</a:t>
            </a:r>
          </a:p>
          <a:p>
            <a:pPr algn="just"/>
            <a:r>
              <a:rPr lang="en-US" dirty="0"/>
              <a:t>  Osmolality ranges between 1500 – 2000 </a:t>
            </a:r>
            <a:r>
              <a:rPr lang="en-US" dirty="0" err="1"/>
              <a:t>mOsm</a:t>
            </a:r>
            <a:r>
              <a:rPr lang="en-US" dirty="0"/>
              <a:t>/kg</a:t>
            </a:r>
          </a:p>
          <a:p>
            <a:endParaRPr lang="en-US" dirty="0"/>
          </a:p>
          <a:p>
            <a:r>
              <a:rPr lang="en-US" dirty="0" err="1"/>
              <a:t>Diatrizoate</a:t>
            </a:r>
            <a:endParaRPr lang="en-US" dirty="0"/>
          </a:p>
          <a:p>
            <a:r>
              <a:rPr lang="en-US" dirty="0" err="1"/>
              <a:t>Meglumine</a:t>
            </a:r>
            <a:endParaRPr lang="en-US" dirty="0"/>
          </a:p>
          <a:p>
            <a:r>
              <a:rPr lang="en-US" dirty="0" err="1"/>
              <a:t>Lothalamate</a:t>
            </a:r>
            <a:endParaRPr lang="en-US" dirty="0"/>
          </a:p>
          <a:p>
            <a:r>
              <a:rPr lang="en-US" dirty="0" err="1"/>
              <a:t>Loxithalamate</a:t>
            </a:r>
            <a:endParaRPr lang="en-US" dirty="0"/>
          </a:p>
          <a:p>
            <a:endParaRPr lang="en-US" dirty="0"/>
          </a:p>
        </p:txBody>
      </p:sp>
      <p:pic>
        <p:nvPicPr>
          <p:cNvPr id="4" name="Picture 3"/>
          <p:cNvPicPr>
            <a:picLocks noChangeAspect="1"/>
          </p:cNvPicPr>
          <p:nvPr/>
        </p:nvPicPr>
        <p:blipFill>
          <a:blip r:embed="rId2">
            <a:lum bright="-20000" contrast="40000"/>
          </a:blip>
          <a:stretch>
            <a:fillRect/>
          </a:stretch>
        </p:blipFill>
        <p:spPr>
          <a:xfrm>
            <a:off x="4840356" y="2514600"/>
            <a:ext cx="3256722" cy="1876341"/>
          </a:xfrm>
          <a:prstGeom prst="rect">
            <a:avLst/>
          </a:prstGeom>
        </p:spPr>
      </p:pic>
    </p:spTree>
    <p:extLst>
      <p:ext uri="{BB962C8B-B14F-4D97-AF65-F5344CB8AC3E}">
        <p14:creationId xmlns:p14="http://schemas.microsoft.com/office/powerpoint/2010/main" val="223035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20000" contrast="40000"/>
          </a:blip>
          <a:stretch>
            <a:fillRect/>
          </a:stretch>
        </p:blipFill>
        <p:spPr>
          <a:xfrm>
            <a:off x="5872369" y="3769659"/>
            <a:ext cx="3190461" cy="2226366"/>
          </a:xfrm>
          <a:prstGeom prst="rect">
            <a:avLst/>
          </a:prstGeom>
        </p:spPr>
      </p:pic>
      <p:sp>
        <p:nvSpPr>
          <p:cNvPr id="2" name="Title 1"/>
          <p:cNvSpPr>
            <a:spLocks noGrp="1"/>
          </p:cNvSpPr>
          <p:nvPr>
            <p:ph type="title"/>
          </p:nvPr>
        </p:nvSpPr>
        <p:spPr/>
        <p:txBody>
          <a:bodyPr>
            <a:normAutofit fontScale="90000"/>
          </a:bodyPr>
          <a:lstStyle/>
          <a:p>
            <a:r>
              <a:rPr lang="en-US" dirty="0"/>
              <a:t>Low </a:t>
            </a:r>
            <a:r>
              <a:rPr lang="en-US" dirty="0" err="1"/>
              <a:t>Osmolar</a:t>
            </a:r>
            <a:r>
              <a:rPr lang="en-US" dirty="0"/>
              <a:t> Contrast Media (LOCM)</a:t>
            </a:r>
          </a:p>
        </p:txBody>
      </p:sp>
      <p:sp>
        <p:nvSpPr>
          <p:cNvPr id="3" name="Content Placeholder 2"/>
          <p:cNvSpPr>
            <a:spLocks noGrp="1"/>
          </p:cNvSpPr>
          <p:nvPr>
            <p:ph idx="1"/>
          </p:nvPr>
        </p:nvSpPr>
        <p:spPr/>
        <p:txBody>
          <a:bodyPr/>
          <a:lstStyle/>
          <a:p>
            <a:r>
              <a:rPr lang="en-US" dirty="0" smtClean="0"/>
              <a:t>They </a:t>
            </a:r>
            <a:r>
              <a:rPr lang="en-US" dirty="0"/>
              <a:t>are non ionic monomers that dissolve in water but do not dissociate that result in fewer particles in solution.  </a:t>
            </a:r>
          </a:p>
          <a:p>
            <a:r>
              <a:rPr lang="en-US" dirty="0"/>
              <a:t>Osmolality ranges between 500 – 900 </a:t>
            </a:r>
            <a:r>
              <a:rPr lang="en-US" dirty="0" err="1" smtClean="0"/>
              <a:t>mOsm</a:t>
            </a:r>
            <a:r>
              <a:rPr lang="en-US" dirty="0" smtClean="0"/>
              <a:t>/kg</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44941235"/>
              </p:ext>
            </p:extLst>
          </p:nvPr>
        </p:nvGraphicFramePr>
        <p:xfrm>
          <a:off x="1219200" y="2971800"/>
          <a:ext cx="6330120" cy="1483360"/>
        </p:xfrm>
        <a:graphic>
          <a:graphicData uri="http://schemas.openxmlformats.org/drawingml/2006/table">
            <a:tbl>
              <a:tblPr firstRow="1" bandRow="1">
                <a:tableStyleId>{2D5ABB26-0587-4C30-8999-92F81FD0307C}</a:tableStyleId>
              </a:tblPr>
              <a:tblGrid>
                <a:gridCol w="2110040"/>
                <a:gridCol w="2110040"/>
                <a:gridCol w="2110040"/>
              </a:tblGrid>
              <a:tr h="370840">
                <a:tc>
                  <a:txBody>
                    <a:bodyPr/>
                    <a:lstStyle/>
                    <a:p>
                      <a:r>
                        <a:rPr lang="en-US" dirty="0" err="1" smtClean="0">
                          <a:latin typeface="Times New Roman" panose="02020603050405020304" pitchFamily="18" charset="0"/>
                          <a:cs typeface="Times New Roman" panose="02020603050405020304" pitchFamily="18" charset="0"/>
                        </a:rPr>
                        <a:t>Iohexol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Omnipaque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GE</a:t>
                      </a:r>
                      <a:r>
                        <a:rPr lang="en-US" baseline="0" dirty="0" smtClean="0">
                          <a:latin typeface="Times New Roman" panose="02020603050405020304" pitchFamily="18" charset="0"/>
                          <a:cs typeface="Times New Roman" panose="02020603050405020304" pitchFamily="18" charset="0"/>
                        </a:rPr>
                        <a:t> Healthcare</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err="1" smtClean="0">
                          <a:latin typeface="Times New Roman" panose="02020603050405020304" pitchFamily="18" charset="0"/>
                          <a:cs typeface="Times New Roman" panose="02020603050405020304" pitchFamily="18" charset="0"/>
                        </a:rPr>
                        <a:t>Iopamidol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Scanlux</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err="1" smtClean="0">
                          <a:latin typeface="Times New Roman" panose="02020603050405020304" pitchFamily="18" charset="0"/>
                          <a:cs typeface="Times New Roman" panose="02020603050405020304" pitchFamily="18" charset="0"/>
                        </a:rPr>
                        <a:t>Iopromide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Ultravist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Bayer</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err="1" smtClean="0">
                          <a:latin typeface="Times New Roman" panose="02020603050405020304" pitchFamily="18" charset="0"/>
                          <a:cs typeface="Times New Roman" panose="02020603050405020304" pitchFamily="18" charset="0"/>
                        </a:rPr>
                        <a:t>Iomeprol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Iomeron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22708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704" t="1347" r="1782" b="8100"/>
          <a:stretch/>
        </p:blipFill>
        <p:spPr>
          <a:xfrm>
            <a:off x="762000" y="457200"/>
            <a:ext cx="7620000" cy="5593873"/>
          </a:xfrm>
          <a:prstGeom prst="rect">
            <a:avLst/>
          </a:prstGeom>
        </p:spPr>
      </p:pic>
    </p:spTree>
    <p:extLst>
      <p:ext uri="{BB962C8B-B14F-4D97-AF65-F5344CB8AC3E}">
        <p14:creationId xmlns:p14="http://schemas.microsoft.com/office/powerpoint/2010/main" val="143348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06" t="3529" r="7059" b="7255"/>
          <a:stretch/>
        </p:blipFill>
        <p:spPr>
          <a:xfrm>
            <a:off x="914400" y="457200"/>
            <a:ext cx="7162800" cy="5590180"/>
          </a:xfrm>
          <a:prstGeom prst="rect">
            <a:avLst/>
          </a:prstGeom>
        </p:spPr>
      </p:pic>
    </p:spTree>
    <p:extLst>
      <p:ext uri="{BB962C8B-B14F-4D97-AF65-F5344CB8AC3E}">
        <p14:creationId xmlns:p14="http://schemas.microsoft.com/office/powerpoint/2010/main" val="913657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560" r="6424" b="13295"/>
          <a:stretch/>
        </p:blipFill>
        <p:spPr>
          <a:xfrm>
            <a:off x="762000" y="457200"/>
            <a:ext cx="7614513" cy="5562600"/>
          </a:xfrm>
          <a:prstGeom prst="rect">
            <a:avLst/>
          </a:prstGeom>
        </p:spPr>
      </p:pic>
    </p:spTree>
    <p:extLst>
      <p:ext uri="{BB962C8B-B14F-4D97-AF65-F5344CB8AC3E}">
        <p14:creationId xmlns:p14="http://schemas.microsoft.com/office/powerpoint/2010/main" val="378966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765" t="4117" r="6470" b="6863"/>
          <a:stretch/>
        </p:blipFill>
        <p:spPr>
          <a:xfrm>
            <a:off x="838200" y="381000"/>
            <a:ext cx="7381329" cy="5679871"/>
          </a:xfrm>
          <a:prstGeom prst="rect">
            <a:avLst/>
          </a:prstGeom>
        </p:spPr>
      </p:pic>
    </p:spTree>
    <p:extLst>
      <p:ext uri="{BB962C8B-B14F-4D97-AF65-F5344CB8AC3E}">
        <p14:creationId xmlns:p14="http://schemas.microsoft.com/office/powerpoint/2010/main" val="3512553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a:t>
            </a:r>
            <a:r>
              <a:rPr lang="en-US" dirty="0" smtClean="0"/>
              <a:t>Agents Types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457200"/>
            <a:ext cx="6781237" cy="4824502"/>
          </a:xfrm>
        </p:spPr>
      </p:pic>
    </p:spTree>
    <p:extLst>
      <p:ext uri="{BB962C8B-B14F-4D97-AF65-F5344CB8AC3E}">
        <p14:creationId xmlns:p14="http://schemas.microsoft.com/office/powerpoint/2010/main" val="1062344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08" t="-874" r="3418" b="6757"/>
          <a:stretch/>
        </p:blipFill>
        <p:spPr>
          <a:xfrm>
            <a:off x="838200" y="394446"/>
            <a:ext cx="7315201" cy="5638801"/>
          </a:xfrm>
          <a:prstGeom prst="rect">
            <a:avLst/>
          </a:prstGeom>
        </p:spPr>
      </p:pic>
    </p:spTree>
    <p:extLst>
      <p:ext uri="{BB962C8B-B14F-4D97-AF65-F5344CB8AC3E}">
        <p14:creationId xmlns:p14="http://schemas.microsoft.com/office/powerpoint/2010/main" val="663593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23" t="5687" r="12794" b="29412"/>
          <a:stretch/>
        </p:blipFill>
        <p:spPr>
          <a:xfrm>
            <a:off x="0" y="578843"/>
            <a:ext cx="9144000" cy="5503025"/>
          </a:xfrm>
          <a:prstGeom prst="rect">
            <a:avLst/>
          </a:prstGeom>
        </p:spPr>
      </p:pic>
    </p:spTree>
    <p:extLst>
      <p:ext uri="{BB962C8B-B14F-4D97-AF65-F5344CB8AC3E}">
        <p14:creationId xmlns:p14="http://schemas.microsoft.com/office/powerpoint/2010/main" val="399446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lum bright="-20000" contrast="40000"/>
          </a:blip>
          <a:srcRect l="7892" r="3769"/>
          <a:stretch/>
        </p:blipFill>
        <p:spPr>
          <a:xfrm>
            <a:off x="5782236" y="4267200"/>
            <a:ext cx="3361764" cy="1596162"/>
          </a:xfrm>
          <a:prstGeom prst="rect">
            <a:avLst/>
          </a:prstGeom>
        </p:spPr>
      </p:pic>
      <p:sp>
        <p:nvSpPr>
          <p:cNvPr id="2" name="Title 1"/>
          <p:cNvSpPr>
            <a:spLocks noGrp="1"/>
          </p:cNvSpPr>
          <p:nvPr>
            <p:ph type="title"/>
          </p:nvPr>
        </p:nvSpPr>
        <p:spPr/>
        <p:txBody>
          <a:bodyPr>
            <a:normAutofit fontScale="90000"/>
          </a:bodyPr>
          <a:lstStyle/>
          <a:p>
            <a:r>
              <a:rPr lang="en-US" dirty="0" err="1"/>
              <a:t>Iso</a:t>
            </a:r>
            <a:r>
              <a:rPr lang="en-US" dirty="0"/>
              <a:t> </a:t>
            </a:r>
            <a:r>
              <a:rPr lang="en-US" dirty="0" err="1"/>
              <a:t>Osmolar</a:t>
            </a:r>
            <a:r>
              <a:rPr lang="en-US" dirty="0"/>
              <a:t> Contrast Media (IOCM)</a:t>
            </a:r>
          </a:p>
        </p:txBody>
      </p:sp>
      <p:sp>
        <p:nvSpPr>
          <p:cNvPr id="3" name="Content Placeholder 2"/>
          <p:cNvSpPr>
            <a:spLocks noGrp="1"/>
          </p:cNvSpPr>
          <p:nvPr>
            <p:ph idx="1"/>
          </p:nvPr>
        </p:nvSpPr>
        <p:spPr/>
        <p:txBody>
          <a:bodyPr/>
          <a:lstStyle/>
          <a:p>
            <a:pPr algn="just"/>
            <a:r>
              <a:rPr lang="en-US" dirty="0" smtClean="0"/>
              <a:t>The </a:t>
            </a:r>
            <a:r>
              <a:rPr lang="en-US" dirty="0"/>
              <a:t>most recent class of agents is non ionic dimers that consist of a molecule with two benzene rings that does not dissociate in water.</a:t>
            </a:r>
          </a:p>
          <a:p>
            <a:pPr algn="just"/>
            <a:endParaRPr lang="en-US" dirty="0"/>
          </a:p>
          <a:p>
            <a:pPr algn="just"/>
            <a:r>
              <a:rPr lang="en-US" dirty="0" smtClean="0"/>
              <a:t>Osmolality </a:t>
            </a:r>
            <a:r>
              <a:rPr lang="en-US" dirty="0"/>
              <a:t>is almost the osmolality of blood. (300 </a:t>
            </a:r>
            <a:r>
              <a:rPr lang="en-US" dirty="0" err="1"/>
              <a:t>mOsm</a:t>
            </a:r>
            <a:r>
              <a:rPr lang="en-US" dirty="0"/>
              <a:t>/kg)</a:t>
            </a:r>
          </a:p>
          <a:p>
            <a:pPr algn="just"/>
            <a:endParaRPr lang="en-US" dirty="0"/>
          </a:p>
          <a:p>
            <a:pPr algn="just"/>
            <a:r>
              <a:rPr lang="en-US" dirty="0" err="1" smtClean="0"/>
              <a:t>Iodixanol</a:t>
            </a:r>
            <a:r>
              <a:rPr lang="en-US" dirty="0" smtClean="0"/>
              <a:t>	</a:t>
            </a:r>
            <a:r>
              <a:rPr lang="en-US" dirty="0" err="1" smtClean="0"/>
              <a:t>Visipaque</a:t>
            </a:r>
            <a:r>
              <a:rPr lang="en-US" dirty="0"/>
              <a:t>	GE Healthcare</a:t>
            </a:r>
          </a:p>
        </p:txBody>
      </p:sp>
    </p:spTree>
    <p:extLst>
      <p:ext uri="{BB962C8B-B14F-4D97-AF65-F5344CB8AC3E}">
        <p14:creationId xmlns:p14="http://schemas.microsoft.com/office/powerpoint/2010/main" val="995309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89" t="4706" r="10294" b="51372"/>
          <a:stretch/>
        </p:blipFill>
        <p:spPr>
          <a:xfrm>
            <a:off x="0" y="1394546"/>
            <a:ext cx="9143999" cy="3580866"/>
          </a:xfrm>
          <a:prstGeom prst="rect">
            <a:avLst/>
          </a:prstGeom>
        </p:spPr>
      </p:pic>
    </p:spTree>
    <p:extLst>
      <p:ext uri="{BB962C8B-B14F-4D97-AF65-F5344CB8AC3E}">
        <p14:creationId xmlns:p14="http://schemas.microsoft.com/office/powerpoint/2010/main" val="4039319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29" t="5491" r="7206" b="9804"/>
          <a:stretch/>
        </p:blipFill>
        <p:spPr>
          <a:xfrm>
            <a:off x="762000" y="550873"/>
            <a:ext cx="7418295" cy="5431699"/>
          </a:xfrm>
          <a:prstGeom prst="rect">
            <a:avLst/>
          </a:prstGeom>
        </p:spPr>
      </p:pic>
    </p:spTree>
    <p:extLst>
      <p:ext uri="{BB962C8B-B14F-4D97-AF65-F5344CB8AC3E}">
        <p14:creationId xmlns:p14="http://schemas.microsoft.com/office/powerpoint/2010/main" val="1105308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41" t="6079" r="6912" b="9804"/>
          <a:stretch/>
        </p:blipFill>
        <p:spPr>
          <a:xfrm>
            <a:off x="739588" y="533399"/>
            <a:ext cx="7640813" cy="5499847"/>
          </a:xfrm>
          <a:prstGeom prst="rect">
            <a:avLst/>
          </a:prstGeom>
        </p:spPr>
      </p:pic>
    </p:spTree>
    <p:extLst>
      <p:ext uri="{BB962C8B-B14F-4D97-AF65-F5344CB8AC3E}">
        <p14:creationId xmlns:p14="http://schemas.microsoft.com/office/powerpoint/2010/main" val="2300897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94" t="5491" r="2500" b="8039"/>
          <a:stretch/>
        </p:blipFill>
        <p:spPr>
          <a:xfrm>
            <a:off x="609600" y="502410"/>
            <a:ext cx="7897906" cy="5554986"/>
          </a:xfrm>
          <a:prstGeom prst="rect">
            <a:avLst/>
          </a:prstGeom>
        </p:spPr>
      </p:pic>
    </p:spTree>
    <p:extLst>
      <p:ext uri="{BB962C8B-B14F-4D97-AF65-F5344CB8AC3E}">
        <p14:creationId xmlns:p14="http://schemas.microsoft.com/office/powerpoint/2010/main" val="204404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46" t="4901" r="3677" b="9804"/>
          <a:stretch/>
        </p:blipFill>
        <p:spPr>
          <a:xfrm>
            <a:off x="609600" y="510988"/>
            <a:ext cx="7893424" cy="5538129"/>
          </a:xfrm>
          <a:prstGeom prst="rect">
            <a:avLst/>
          </a:prstGeom>
        </p:spPr>
      </p:pic>
    </p:spTree>
    <p:extLst>
      <p:ext uri="{BB962C8B-B14F-4D97-AF65-F5344CB8AC3E}">
        <p14:creationId xmlns:p14="http://schemas.microsoft.com/office/powerpoint/2010/main" val="2688286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70" t="2940" r="1912" b="17256"/>
          <a:stretch/>
        </p:blipFill>
        <p:spPr>
          <a:xfrm>
            <a:off x="345141" y="533400"/>
            <a:ext cx="8606117" cy="5472953"/>
          </a:xfrm>
          <a:prstGeom prst="rect">
            <a:avLst/>
          </a:prstGeom>
        </p:spPr>
      </p:pic>
    </p:spTree>
    <p:extLst>
      <p:ext uri="{BB962C8B-B14F-4D97-AF65-F5344CB8AC3E}">
        <p14:creationId xmlns:p14="http://schemas.microsoft.com/office/powerpoint/2010/main" val="3040055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53" t="3333" r="5589" b="16471"/>
          <a:stretch/>
        </p:blipFill>
        <p:spPr>
          <a:xfrm>
            <a:off x="609600" y="533400"/>
            <a:ext cx="8189260" cy="5499847"/>
          </a:xfrm>
          <a:prstGeom prst="rect">
            <a:avLst/>
          </a:prstGeom>
        </p:spPr>
      </p:pic>
    </p:spTree>
    <p:extLst>
      <p:ext uri="{BB962C8B-B14F-4D97-AF65-F5344CB8AC3E}">
        <p14:creationId xmlns:p14="http://schemas.microsoft.com/office/powerpoint/2010/main" val="413771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588" y="2975113"/>
            <a:ext cx="3048000" cy="3882887"/>
          </a:xfrm>
          <a:prstGeom prst="rect">
            <a:avLst/>
          </a:prstGeom>
        </p:spPr>
      </p:pic>
      <p:sp>
        <p:nvSpPr>
          <p:cNvPr id="2" name="Title 1"/>
          <p:cNvSpPr>
            <a:spLocks noGrp="1"/>
          </p:cNvSpPr>
          <p:nvPr>
            <p:ph type="title"/>
          </p:nvPr>
        </p:nvSpPr>
        <p:spPr/>
        <p:txBody>
          <a:bodyPr>
            <a:normAutofit fontScale="90000"/>
          </a:bodyPr>
          <a:lstStyle/>
          <a:p>
            <a:r>
              <a:rPr lang="en-US" dirty="0"/>
              <a:t>Computed Tomography (CT)</a:t>
            </a:r>
          </a:p>
        </p:txBody>
      </p:sp>
      <p:sp>
        <p:nvSpPr>
          <p:cNvPr id="3" name="Content Placeholder 2"/>
          <p:cNvSpPr>
            <a:spLocks noGrp="1"/>
          </p:cNvSpPr>
          <p:nvPr>
            <p:ph idx="1"/>
          </p:nvPr>
        </p:nvSpPr>
        <p:spPr/>
        <p:txBody>
          <a:bodyPr/>
          <a:lstStyle/>
          <a:p>
            <a:pPr algn="just"/>
            <a:r>
              <a:rPr lang="en-US" dirty="0"/>
              <a:t>It differs from conventional radiography in that </a:t>
            </a:r>
            <a:r>
              <a:rPr lang="en-US" b="1" dirty="0"/>
              <a:t>a more sensitive x-ray detection system </a:t>
            </a:r>
            <a:r>
              <a:rPr lang="en-US" dirty="0"/>
              <a:t>is used, the </a:t>
            </a:r>
            <a:r>
              <a:rPr lang="en-US" b="1" dirty="0"/>
              <a:t>images consist of sections (slices)</a:t>
            </a:r>
            <a:r>
              <a:rPr lang="en-US" dirty="0"/>
              <a:t> through the body, and </a:t>
            </a:r>
            <a:r>
              <a:rPr lang="en-US" b="1" dirty="0"/>
              <a:t>the data are manipulated by a computer</a:t>
            </a:r>
            <a:r>
              <a:rPr lang="en-US" dirty="0"/>
              <a:t>. The x-ray tube and detectors rotate around the patient</a:t>
            </a:r>
          </a:p>
          <a:p>
            <a:endParaRPr lang="en-US" dirty="0"/>
          </a:p>
        </p:txBody>
      </p:sp>
    </p:spTree>
    <p:extLst>
      <p:ext uri="{BB962C8B-B14F-4D97-AF65-F5344CB8AC3E}">
        <p14:creationId xmlns:p14="http://schemas.microsoft.com/office/powerpoint/2010/main" val="3130171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82" t="6078" r="7940" b="13726"/>
          <a:stretch/>
        </p:blipFill>
        <p:spPr>
          <a:xfrm>
            <a:off x="564776" y="609600"/>
            <a:ext cx="7879977" cy="5499847"/>
          </a:xfrm>
          <a:prstGeom prst="rect">
            <a:avLst/>
          </a:prstGeom>
        </p:spPr>
      </p:pic>
    </p:spTree>
    <p:extLst>
      <p:ext uri="{BB962C8B-B14F-4D97-AF65-F5344CB8AC3E}">
        <p14:creationId xmlns:p14="http://schemas.microsoft.com/office/powerpoint/2010/main" val="3188258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619" t="6274" r="8528" b="6274"/>
          <a:stretch/>
        </p:blipFill>
        <p:spPr>
          <a:xfrm>
            <a:off x="842682" y="425822"/>
            <a:ext cx="7395882" cy="5716747"/>
          </a:xfrm>
          <a:prstGeom prst="rect">
            <a:avLst/>
          </a:prstGeom>
        </p:spPr>
      </p:pic>
    </p:spTree>
    <p:extLst>
      <p:ext uri="{BB962C8B-B14F-4D97-AF65-F5344CB8AC3E}">
        <p14:creationId xmlns:p14="http://schemas.microsoft.com/office/powerpoint/2010/main" val="810248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38" t="6862" r="6838" b="13922"/>
          <a:stretch/>
        </p:blipFill>
        <p:spPr>
          <a:xfrm>
            <a:off x="609600" y="470646"/>
            <a:ext cx="7893425" cy="5432613"/>
          </a:xfrm>
          <a:prstGeom prst="rect">
            <a:avLst/>
          </a:prstGeom>
        </p:spPr>
      </p:pic>
    </p:spTree>
    <p:extLst>
      <p:ext uri="{BB962C8B-B14F-4D97-AF65-F5344CB8AC3E}">
        <p14:creationId xmlns:p14="http://schemas.microsoft.com/office/powerpoint/2010/main" val="807211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705" t="5294" r="5735" b="9412"/>
          <a:stretch/>
        </p:blipFill>
        <p:spPr>
          <a:xfrm>
            <a:off x="609600" y="457200"/>
            <a:ext cx="7857565" cy="5612547"/>
          </a:xfrm>
          <a:prstGeom prst="rect">
            <a:avLst/>
          </a:prstGeom>
        </p:spPr>
      </p:pic>
    </p:spTree>
    <p:extLst>
      <p:ext uri="{BB962C8B-B14F-4D97-AF65-F5344CB8AC3E}">
        <p14:creationId xmlns:p14="http://schemas.microsoft.com/office/powerpoint/2010/main" val="2873030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77" t="2787" r="5417" b="3714"/>
          <a:stretch/>
        </p:blipFill>
        <p:spPr>
          <a:xfrm>
            <a:off x="838200" y="385482"/>
            <a:ext cx="7467600" cy="5685417"/>
          </a:xfrm>
          <a:prstGeom prst="rect">
            <a:avLst/>
          </a:prstGeom>
        </p:spPr>
      </p:pic>
    </p:spTree>
    <p:extLst>
      <p:ext uri="{BB962C8B-B14F-4D97-AF65-F5344CB8AC3E}">
        <p14:creationId xmlns:p14="http://schemas.microsoft.com/office/powerpoint/2010/main" val="3651147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53" t="3726" r="9706" b="4706"/>
          <a:stretch/>
        </p:blipFill>
        <p:spPr>
          <a:xfrm>
            <a:off x="990600" y="381000"/>
            <a:ext cx="7110096" cy="5715000"/>
          </a:xfrm>
          <a:prstGeom prst="rect">
            <a:avLst/>
          </a:prstGeom>
        </p:spPr>
      </p:pic>
    </p:spTree>
    <p:extLst>
      <p:ext uri="{BB962C8B-B14F-4D97-AF65-F5344CB8AC3E}">
        <p14:creationId xmlns:p14="http://schemas.microsoft.com/office/powerpoint/2010/main" val="2017410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89" t="6666" r="4706" b="5686"/>
          <a:stretch/>
        </p:blipFill>
        <p:spPr>
          <a:xfrm>
            <a:off x="762000" y="519953"/>
            <a:ext cx="7570694" cy="5547705"/>
          </a:xfrm>
          <a:prstGeom prst="rect">
            <a:avLst/>
          </a:prstGeom>
        </p:spPr>
      </p:pic>
    </p:spTree>
    <p:extLst>
      <p:ext uri="{BB962C8B-B14F-4D97-AF65-F5344CB8AC3E}">
        <p14:creationId xmlns:p14="http://schemas.microsoft.com/office/powerpoint/2010/main" val="1566264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7077"/>
          <a:stretch/>
        </p:blipFill>
        <p:spPr>
          <a:xfrm>
            <a:off x="5924177" y="3505200"/>
            <a:ext cx="3264647" cy="2488746"/>
          </a:xfrm>
          <a:prstGeom prst="rect">
            <a:avLst/>
          </a:prstGeom>
        </p:spPr>
      </p:pic>
      <p:sp>
        <p:nvSpPr>
          <p:cNvPr id="2" name="Title 1"/>
          <p:cNvSpPr>
            <a:spLocks noGrp="1"/>
          </p:cNvSpPr>
          <p:nvPr>
            <p:ph type="title"/>
          </p:nvPr>
        </p:nvSpPr>
        <p:spPr/>
        <p:txBody>
          <a:bodyPr/>
          <a:lstStyle/>
          <a:p>
            <a:r>
              <a:rPr lang="en-US" dirty="0"/>
              <a:t>MR contrast agents</a:t>
            </a:r>
          </a:p>
        </p:txBody>
      </p:sp>
      <p:sp>
        <p:nvSpPr>
          <p:cNvPr id="3" name="Content Placeholder 2"/>
          <p:cNvSpPr>
            <a:spLocks noGrp="1"/>
          </p:cNvSpPr>
          <p:nvPr>
            <p:ph idx="1"/>
          </p:nvPr>
        </p:nvSpPr>
        <p:spPr/>
        <p:txBody>
          <a:bodyPr/>
          <a:lstStyle/>
          <a:p>
            <a:pPr algn="just"/>
            <a:r>
              <a:rPr lang="en-US" dirty="0"/>
              <a:t> Magnetic resonance (MR) imaging contrast agents contain metal ions, which affect the MR signal properties of the surrounding tissues. They are used to enhance contrast, to characterize lesions and to evaluate perfusion and flow-related abnormalities. They can also provide functional and morphological information.</a:t>
            </a:r>
          </a:p>
        </p:txBody>
      </p:sp>
    </p:spTree>
    <p:extLst>
      <p:ext uri="{BB962C8B-B14F-4D97-AF65-F5344CB8AC3E}">
        <p14:creationId xmlns:p14="http://schemas.microsoft.com/office/powerpoint/2010/main" val="3764507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00" y="2933700"/>
            <a:ext cx="2108200" cy="3162300"/>
          </a:xfrm>
          <a:prstGeom prst="rect">
            <a:avLst/>
          </a:prstGeom>
          <a:effectLst>
            <a:softEdge rad="63500"/>
          </a:effectLst>
        </p:spPr>
      </p:pic>
      <p:sp>
        <p:nvSpPr>
          <p:cNvPr id="2" name="Title 1"/>
          <p:cNvSpPr>
            <a:spLocks noGrp="1"/>
          </p:cNvSpPr>
          <p:nvPr>
            <p:ph type="title"/>
          </p:nvPr>
        </p:nvSpPr>
        <p:spPr/>
        <p:txBody>
          <a:bodyPr>
            <a:normAutofit fontScale="90000"/>
          </a:bodyPr>
          <a:lstStyle/>
          <a:p>
            <a:r>
              <a:rPr lang="en-US" dirty="0"/>
              <a:t>Gadolinium Based Contrast Agents (GBCA)</a:t>
            </a:r>
          </a:p>
        </p:txBody>
      </p:sp>
      <p:sp>
        <p:nvSpPr>
          <p:cNvPr id="3" name="Content Placeholder 2"/>
          <p:cNvSpPr>
            <a:spLocks noGrp="1"/>
          </p:cNvSpPr>
          <p:nvPr>
            <p:ph idx="1"/>
          </p:nvPr>
        </p:nvSpPr>
        <p:spPr/>
        <p:txBody>
          <a:bodyPr>
            <a:normAutofit lnSpcReduction="10000"/>
          </a:bodyPr>
          <a:lstStyle/>
          <a:p>
            <a:pPr algn="just"/>
            <a:r>
              <a:rPr lang="en-US" dirty="0" smtClean="0"/>
              <a:t>Gadolinium </a:t>
            </a:r>
            <a:r>
              <a:rPr lang="en-US" dirty="0"/>
              <a:t>is a heavy metal, which in its free form is very </a:t>
            </a:r>
            <a:r>
              <a:rPr lang="en-US" dirty="0" smtClean="0"/>
              <a:t>toxic. Thus</a:t>
            </a:r>
            <a:r>
              <a:rPr lang="en-US" dirty="0"/>
              <a:t>, gadolinium ion is bound to a ligand in a chelate to minimize its toxicity</a:t>
            </a:r>
            <a:r>
              <a:rPr lang="en-US" dirty="0" smtClean="0"/>
              <a:t>.</a:t>
            </a:r>
          </a:p>
          <a:p>
            <a:pPr algn="just"/>
            <a:r>
              <a:rPr lang="en-US" dirty="0" smtClean="0"/>
              <a:t>The </a:t>
            </a:r>
            <a:r>
              <a:rPr lang="en-US" dirty="0"/>
              <a:t>ligands are either </a:t>
            </a:r>
            <a:r>
              <a:rPr lang="en-US" b="1" dirty="0"/>
              <a:t>linear or cyclic</a:t>
            </a:r>
            <a:r>
              <a:rPr lang="en-US" dirty="0"/>
              <a:t>, and may be </a:t>
            </a:r>
            <a:r>
              <a:rPr lang="en-US" b="1" dirty="0"/>
              <a:t>ionic</a:t>
            </a:r>
            <a:r>
              <a:rPr lang="en-US" dirty="0"/>
              <a:t>, which have a charge in solution, or </a:t>
            </a:r>
            <a:r>
              <a:rPr lang="en-US" b="1" dirty="0"/>
              <a:t>non-ionic</a:t>
            </a:r>
            <a:r>
              <a:rPr lang="en-US" dirty="0"/>
              <a:t>. Their osmolality varies between 600 and 2,000 </a:t>
            </a:r>
            <a:r>
              <a:rPr lang="en-US" dirty="0" err="1"/>
              <a:t>mosmol</a:t>
            </a:r>
            <a:r>
              <a:rPr lang="en-US" dirty="0"/>
              <a:t>/kg</a:t>
            </a:r>
            <a:r>
              <a:rPr lang="en-US" dirty="0" smtClean="0"/>
              <a:t>.</a:t>
            </a:r>
          </a:p>
          <a:p>
            <a:pPr algn="just"/>
            <a:r>
              <a:rPr lang="en-US" dirty="0"/>
              <a:t>Unlike iodine based contrast agents, high osmolality gadolinium based agents do not cause more acute non renal adverse reactions and discomfort than low osmolality agents. </a:t>
            </a:r>
            <a:endParaRPr lang="en-US" dirty="0" smtClean="0"/>
          </a:p>
          <a:p>
            <a:endParaRPr lang="en-US" dirty="0"/>
          </a:p>
        </p:txBody>
      </p:sp>
    </p:spTree>
    <p:extLst>
      <p:ext uri="{BB962C8B-B14F-4D97-AF65-F5344CB8AC3E}">
        <p14:creationId xmlns:p14="http://schemas.microsoft.com/office/powerpoint/2010/main" val="1460035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GBCA</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31360772"/>
              </p:ext>
            </p:extLst>
          </p:nvPr>
        </p:nvGraphicFramePr>
        <p:xfrm>
          <a:off x="0" y="838200"/>
          <a:ext cx="9144000" cy="4073978"/>
        </p:xfrm>
        <a:graphic>
          <a:graphicData uri="http://schemas.openxmlformats.org/drawingml/2006/table">
            <a:tbl>
              <a:tblPr firstRow="1" bandRow="1">
                <a:tableStyleId>{5C22544A-7EE6-4342-B048-85BDC9FD1C3A}</a:tableStyleId>
              </a:tblPr>
              <a:tblGrid>
                <a:gridCol w="1972391"/>
                <a:gridCol w="1685209"/>
                <a:gridCol w="1828800"/>
                <a:gridCol w="1828800"/>
                <a:gridCol w="1828800"/>
              </a:tblGrid>
              <a:tr h="1027567">
                <a:tc>
                  <a:txBody>
                    <a:bodyPr/>
                    <a:lstStyle/>
                    <a:p>
                      <a:pPr algn="l"/>
                      <a:r>
                        <a:rPr lang="en-US" sz="2000" b="1" i="0" dirty="0" smtClean="0">
                          <a:latin typeface="Times New Roman" panose="02020603050405020304" pitchFamily="18" charset="0"/>
                          <a:cs typeface="Times New Roman" panose="02020603050405020304" pitchFamily="18" charset="0"/>
                        </a:rPr>
                        <a:t>Gadodiamide</a:t>
                      </a:r>
                      <a:endParaRPr lang="en-US" sz="2000" b="1" i="0"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Omniscan</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Linear</a:t>
                      </a:r>
                    </a:p>
                    <a:p>
                      <a:pPr algn="ctr"/>
                      <a:r>
                        <a:rPr lang="en-US" sz="2000" dirty="0" smtClean="0">
                          <a:latin typeface="Times New Roman" panose="02020603050405020304" pitchFamily="18" charset="0"/>
                          <a:cs typeface="Times New Roman" panose="02020603050405020304" pitchFamily="18" charset="0"/>
                        </a:rPr>
                        <a:t>Non</a:t>
                      </a:r>
                      <a:r>
                        <a:rPr lang="en-US" sz="2000" baseline="0" dirty="0" smtClean="0">
                          <a:latin typeface="Times New Roman" panose="02020603050405020304" pitchFamily="18" charset="0"/>
                          <a:cs typeface="Times New Roman" panose="02020603050405020304" pitchFamily="18" charset="0"/>
                        </a:rPr>
                        <a:t> ionic</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GE Healthcare</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Vial 15ml</a:t>
                      </a:r>
                    </a:p>
                    <a:p>
                      <a:pPr algn="ctr"/>
                      <a:r>
                        <a:rPr lang="en-US" sz="2000" b="0" dirty="0" smtClean="0">
                          <a:latin typeface="Times New Roman" panose="02020603050405020304" pitchFamily="18" charset="0"/>
                          <a:cs typeface="Times New Roman" panose="02020603050405020304" pitchFamily="18" charset="0"/>
                        </a:rPr>
                        <a:t>0.5mmol/ml</a:t>
                      </a:r>
                      <a:endParaRPr lang="en-US" sz="2000" b="0" dirty="0">
                        <a:latin typeface="Times New Roman" panose="02020603050405020304" pitchFamily="18" charset="0"/>
                        <a:cs typeface="Times New Roman" panose="02020603050405020304" pitchFamily="18" charset="0"/>
                      </a:endParaRPr>
                    </a:p>
                  </a:txBody>
                  <a:tcPr/>
                </a:tc>
              </a:tr>
              <a:tr h="1075589">
                <a:tc>
                  <a:txBody>
                    <a:bodyPr/>
                    <a:lstStyle/>
                    <a:p>
                      <a:pPr algn="l"/>
                      <a:r>
                        <a:rPr lang="en-US" sz="2000" b="1" dirty="0" smtClean="0">
                          <a:latin typeface="Times New Roman" panose="02020603050405020304" pitchFamily="18" charset="0"/>
                          <a:cs typeface="Times New Roman" panose="02020603050405020304" pitchFamily="18" charset="0"/>
                        </a:rPr>
                        <a:t>Gadobutrol</a:t>
                      </a:r>
                    </a:p>
                  </a:txBody>
                  <a:tcPr/>
                </a:tc>
                <a:tc>
                  <a:txBody>
                    <a:bodyPr/>
                    <a:lstStyle/>
                    <a:p>
                      <a:pPr algn="ctr"/>
                      <a:r>
                        <a:rPr lang="en-US" sz="2000" b="1" dirty="0" err="1" smtClean="0">
                          <a:latin typeface="Times New Roman" panose="02020603050405020304" pitchFamily="18" charset="0"/>
                          <a:cs typeface="Times New Roman" panose="02020603050405020304" pitchFamily="18" charset="0"/>
                        </a:rPr>
                        <a:t>Gadovist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Cyclic</a:t>
                      </a:r>
                    </a:p>
                    <a:p>
                      <a:pPr algn="ctr"/>
                      <a:r>
                        <a:rPr lang="en-US" sz="2000" b="1" dirty="0" smtClean="0">
                          <a:latin typeface="Times New Roman" panose="02020603050405020304" pitchFamily="18" charset="0"/>
                          <a:cs typeface="Times New Roman" panose="02020603050405020304" pitchFamily="18" charset="0"/>
                        </a:rPr>
                        <a:t>Non ionic</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1600" b="1" dirty="0" smtClean="0">
                          <a:latin typeface="Times New Roman" panose="02020603050405020304" pitchFamily="18" charset="0"/>
                          <a:cs typeface="Times New Roman" panose="02020603050405020304" pitchFamily="18" charset="0"/>
                        </a:rPr>
                        <a:t>Bayer Schering</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Prefilled syringe 15ml</a:t>
                      </a:r>
                    </a:p>
                    <a:p>
                      <a:pPr algn="ctr"/>
                      <a:r>
                        <a:rPr lang="en-US" sz="1600" dirty="0" smtClean="0">
                          <a:latin typeface="Times New Roman" panose="02020603050405020304" pitchFamily="18" charset="0"/>
                          <a:cs typeface="Times New Roman" panose="02020603050405020304" pitchFamily="18" charset="0"/>
                        </a:rPr>
                        <a:t>1mmol/ml</a:t>
                      </a:r>
                      <a:endParaRPr lang="en-US" sz="1600" dirty="0">
                        <a:latin typeface="Times New Roman" panose="02020603050405020304" pitchFamily="18" charset="0"/>
                        <a:cs typeface="Times New Roman" panose="02020603050405020304" pitchFamily="18" charset="0"/>
                      </a:endParaRPr>
                    </a:p>
                  </a:txBody>
                  <a:tcPr/>
                </a:tc>
              </a:tr>
              <a:tr h="885522">
                <a:tc>
                  <a:txBody>
                    <a:bodyPr/>
                    <a:lstStyle/>
                    <a:p>
                      <a:pPr algn="l"/>
                      <a:r>
                        <a:rPr lang="en-US" sz="2000" b="1" dirty="0" err="1" smtClean="0">
                          <a:latin typeface="Times New Roman" panose="02020603050405020304" pitchFamily="18" charset="0"/>
                          <a:cs typeface="Times New Roman" panose="02020603050405020304" pitchFamily="18" charset="0"/>
                        </a:rPr>
                        <a:t>Gadopentetate</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err="1" smtClean="0">
                          <a:latin typeface="Times New Roman" panose="02020603050405020304" pitchFamily="18" charset="0"/>
                          <a:cs typeface="Times New Roman" panose="02020603050405020304" pitchFamily="18" charset="0"/>
                        </a:rPr>
                        <a:t>Magnevist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Linear</a:t>
                      </a:r>
                    </a:p>
                    <a:p>
                      <a:pPr algn="ctr"/>
                      <a:r>
                        <a:rPr lang="en-US" sz="2000" b="1" dirty="0" smtClean="0">
                          <a:latin typeface="Times New Roman" panose="02020603050405020304" pitchFamily="18" charset="0"/>
                          <a:cs typeface="Times New Roman" panose="02020603050405020304" pitchFamily="18" charset="0"/>
                        </a:rPr>
                        <a:t>Ionic</a:t>
                      </a:r>
                      <a:endParaRPr lang="en-US" sz="2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Bayer Schering</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Vial</a:t>
                      </a:r>
                      <a:r>
                        <a:rPr lang="en-US" sz="2000" baseline="0" dirty="0" smtClean="0">
                          <a:latin typeface="Times New Roman" panose="02020603050405020304" pitchFamily="18" charset="0"/>
                          <a:cs typeface="Times New Roman" panose="02020603050405020304" pitchFamily="18" charset="0"/>
                        </a:rPr>
                        <a:t> 15ml</a:t>
                      </a:r>
                    </a:p>
                    <a:p>
                      <a:pPr algn="ctr"/>
                      <a:r>
                        <a:rPr lang="en-US" sz="2000" baseline="0" dirty="0" smtClean="0">
                          <a:latin typeface="Times New Roman" panose="02020603050405020304" pitchFamily="18" charset="0"/>
                          <a:cs typeface="Times New Roman" panose="02020603050405020304" pitchFamily="18" charset="0"/>
                        </a:rPr>
                        <a:t>0.5mmol/ml</a:t>
                      </a:r>
                      <a:endParaRPr lang="en-US" sz="2000" dirty="0">
                        <a:latin typeface="Times New Roman" panose="02020603050405020304" pitchFamily="18" charset="0"/>
                        <a:cs typeface="Times New Roman" panose="02020603050405020304" pitchFamily="18" charset="0"/>
                      </a:endParaRPr>
                    </a:p>
                  </a:txBody>
                  <a:tcPr/>
                </a:tc>
              </a:tr>
              <a:tr h="1085300">
                <a:tc>
                  <a:txBody>
                    <a:bodyPr/>
                    <a:lstStyle/>
                    <a:p>
                      <a:pPr algn="l"/>
                      <a:r>
                        <a:rPr lang="en-US" sz="2000" b="1" dirty="0" err="1" smtClean="0">
                          <a:latin typeface="Times New Roman" panose="02020603050405020304" pitchFamily="18" charset="0"/>
                          <a:cs typeface="Times New Roman" panose="02020603050405020304" pitchFamily="18" charset="0"/>
                        </a:rPr>
                        <a:t>Gadoterate</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err="1" smtClean="0">
                          <a:latin typeface="Times New Roman" panose="02020603050405020304" pitchFamily="18" charset="0"/>
                          <a:cs typeface="Times New Roman" panose="02020603050405020304" pitchFamily="18" charset="0"/>
                        </a:rPr>
                        <a:t>Dotarem</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Cyclic</a:t>
                      </a:r>
                    </a:p>
                    <a:p>
                      <a:pPr algn="ctr"/>
                      <a:r>
                        <a:rPr lang="en-US" sz="2000" b="1" dirty="0" smtClean="0">
                          <a:latin typeface="Times New Roman" panose="02020603050405020304" pitchFamily="18" charset="0"/>
                          <a:cs typeface="Times New Roman" panose="02020603050405020304" pitchFamily="18" charset="0"/>
                        </a:rPr>
                        <a:t>Ionic</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Guerbet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Vial 15ml</a:t>
                      </a:r>
                    </a:p>
                    <a:p>
                      <a:pPr algn="ctr"/>
                      <a:r>
                        <a:rPr lang="en-US" sz="2000" dirty="0" smtClean="0">
                          <a:latin typeface="Times New Roman" panose="02020603050405020304" pitchFamily="18" charset="0"/>
                          <a:cs typeface="Times New Roman" panose="02020603050405020304" pitchFamily="18" charset="0"/>
                        </a:rPr>
                        <a:t>0.5mmol/ml</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0406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971800"/>
            <a:ext cx="6555376" cy="2405514"/>
          </a:xfrm>
          <a:prstGeom prst="rect">
            <a:avLst/>
          </a:prstGeom>
        </p:spPr>
      </p:pic>
      <p:sp>
        <p:nvSpPr>
          <p:cNvPr id="2" name="Title 1"/>
          <p:cNvSpPr>
            <a:spLocks noGrp="1"/>
          </p:cNvSpPr>
          <p:nvPr>
            <p:ph type="title"/>
          </p:nvPr>
        </p:nvSpPr>
        <p:spPr/>
        <p:txBody>
          <a:bodyPr/>
          <a:lstStyle/>
          <a:p>
            <a:r>
              <a:rPr lang="en-US" dirty="0"/>
              <a:t>Contrast </a:t>
            </a:r>
            <a:r>
              <a:rPr lang="en-US" dirty="0" smtClean="0"/>
              <a:t>Agents</a:t>
            </a:r>
            <a:endParaRPr lang="en-US" dirty="0"/>
          </a:p>
        </p:txBody>
      </p:sp>
      <p:sp>
        <p:nvSpPr>
          <p:cNvPr id="3" name="Content Placeholder 2"/>
          <p:cNvSpPr>
            <a:spLocks noGrp="1"/>
          </p:cNvSpPr>
          <p:nvPr>
            <p:ph idx="1"/>
          </p:nvPr>
        </p:nvSpPr>
        <p:spPr>
          <a:xfrm>
            <a:off x="762000" y="1828800"/>
            <a:ext cx="7543800" cy="1905000"/>
          </a:xfrm>
        </p:spPr>
        <p:txBody>
          <a:bodyPr>
            <a:normAutofit/>
          </a:bodyPr>
          <a:lstStyle/>
          <a:p>
            <a:pPr algn="just"/>
            <a:r>
              <a:rPr lang="en-US" dirty="0"/>
              <a:t> Radiographic contrast agents are </a:t>
            </a:r>
            <a:r>
              <a:rPr lang="en-US" b="1" dirty="0"/>
              <a:t>used to visualize </a:t>
            </a:r>
            <a:r>
              <a:rPr lang="en-US" dirty="0"/>
              <a:t>structures or disease processes that would otherwise be invisible or difficult to see</a:t>
            </a:r>
            <a:r>
              <a:rPr lang="en-US" dirty="0" smtClean="0"/>
              <a:t>.</a:t>
            </a:r>
          </a:p>
          <a:p>
            <a:endParaRPr lang="en-US" dirty="0"/>
          </a:p>
        </p:txBody>
      </p:sp>
    </p:spTree>
    <p:extLst>
      <p:ext uri="{BB962C8B-B14F-4D97-AF65-F5344CB8AC3E}">
        <p14:creationId xmlns:p14="http://schemas.microsoft.com/office/powerpoint/2010/main" val="3060488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a:t>
            </a:r>
            <a:r>
              <a:rPr lang="en-US" dirty="0" smtClean="0"/>
              <a:t>Reactions </a:t>
            </a:r>
            <a:r>
              <a:rPr lang="en-US" dirty="0"/>
              <a:t>to GBCA</a:t>
            </a:r>
          </a:p>
        </p:txBody>
      </p:sp>
      <p:sp>
        <p:nvSpPr>
          <p:cNvPr id="3" name="Content Placeholder 2"/>
          <p:cNvSpPr>
            <a:spLocks noGrp="1"/>
          </p:cNvSpPr>
          <p:nvPr>
            <p:ph idx="1"/>
          </p:nvPr>
        </p:nvSpPr>
        <p:spPr/>
        <p:txBody>
          <a:bodyPr>
            <a:normAutofit fontScale="92500" lnSpcReduction="10000"/>
          </a:bodyPr>
          <a:lstStyle/>
          <a:p>
            <a:r>
              <a:rPr lang="en-US" dirty="0"/>
              <a:t>Gadolinium chelates are extremely well tolerated by the vast majority of patients in whom they are injected. Acute adverse reactions are encountered with a lower frequency than is observed after administration of iodinated contrast </a:t>
            </a:r>
            <a:r>
              <a:rPr lang="en-US" dirty="0" smtClean="0"/>
              <a:t>media.</a:t>
            </a:r>
          </a:p>
          <a:p>
            <a:r>
              <a:rPr lang="en-US" b="1" dirty="0"/>
              <a:t>GBC agents are generally well tolerated</a:t>
            </a:r>
            <a:r>
              <a:rPr lang="en-US" dirty="0"/>
              <a:t>; adverse reactions occur in approximately 0.07% to 2.4% of cases. Minor reactions include </a:t>
            </a:r>
            <a:r>
              <a:rPr lang="en-US" b="1" dirty="0"/>
              <a:t>coldness, warmth, or pain at the injection site, nausea, vomiting, headache, </a:t>
            </a:r>
            <a:r>
              <a:rPr lang="en-US" b="1" dirty="0" err="1"/>
              <a:t>paresthesia</a:t>
            </a:r>
            <a:r>
              <a:rPr lang="en-US" b="1" dirty="0"/>
              <a:t>, dizziness, itching, Rash, hives &amp; </a:t>
            </a:r>
            <a:r>
              <a:rPr lang="en-US" b="1" dirty="0" err="1"/>
              <a:t>urticaria</a:t>
            </a:r>
            <a:r>
              <a:rPr lang="en-US" b="1" dirty="0"/>
              <a:t>.</a:t>
            </a:r>
          </a:p>
          <a:p>
            <a:r>
              <a:rPr lang="en-US" dirty="0"/>
              <a:t> Severe life-threatening reactions occur in about 0.001% to 0.01</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114800"/>
            <a:ext cx="1743681" cy="2622176"/>
          </a:xfrm>
          <a:prstGeom prst="rect">
            <a:avLst/>
          </a:prstGeom>
          <a:effectLst>
            <a:softEdge rad="63500"/>
          </a:effectLst>
        </p:spPr>
      </p:pic>
    </p:spTree>
    <p:extLst>
      <p:ext uri="{BB962C8B-B14F-4D97-AF65-F5344CB8AC3E}">
        <p14:creationId xmlns:p14="http://schemas.microsoft.com/office/powerpoint/2010/main" val="3755446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352800"/>
            <a:ext cx="2424113" cy="3332168"/>
          </a:xfrm>
          <a:prstGeom prst="rect">
            <a:avLst/>
          </a:prstGeom>
        </p:spPr>
      </p:pic>
      <p:sp>
        <p:nvSpPr>
          <p:cNvPr id="2" name="Title 1"/>
          <p:cNvSpPr>
            <a:spLocks noGrp="1"/>
          </p:cNvSpPr>
          <p:nvPr>
            <p:ph type="title"/>
          </p:nvPr>
        </p:nvSpPr>
        <p:spPr/>
        <p:txBody>
          <a:bodyPr>
            <a:normAutofit fontScale="90000"/>
          </a:bodyPr>
          <a:lstStyle/>
          <a:p>
            <a:r>
              <a:rPr lang="en-US" dirty="0" err="1"/>
              <a:t>Nephrogenic</a:t>
            </a:r>
            <a:r>
              <a:rPr lang="en-US" dirty="0"/>
              <a:t> Systemic Fibrosis (NSF)</a:t>
            </a:r>
          </a:p>
        </p:txBody>
      </p:sp>
      <p:sp>
        <p:nvSpPr>
          <p:cNvPr id="3" name="Content Placeholder 2"/>
          <p:cNvSpPr>
            <a:spLocks noGrp="1"/>
          </p:cNvSpPr>
          <p:nvPr>
            <p:ph idx="1"/>
          </p:nvPr>
        </p:nvSpPr>
        <p:spPr/>
        <p:txBody>
          <a:bodyPr/>
          <a:lstStyle/>
          <a:p>
            <a:r>
              <a:rPr lang="en-US" dirty="0" err="1"/>
              <a:t>Nephrogenic</a:t>
            </a:r>
            <a:r>
              <a:rPr lang="en-US" dirty="0"/>
              <a:t> systemic fibrosis (NSF) is a </a:t>
            </a:r>
            <a:r>
              <a:rPr lang="en-US" dirty="0" err="1"/>
              <a:t>fibrosing</a:t>
            </a:r>
            <a:r>
              <a:rPr lang="en-US" dirty="0"/>
              <a:t> disease, primarily involving the skin and subcutaneous tissues but also known to involve other organs, such as the lungs, esophagus, heart, and skeletal muscles.</a:t>
            </a:r>
          </a:p>
          <a:p>
            <a:r>
              <a:rPr lang="en-US" dirty="0"/>
              <a:t>Initial symptoms typically include skin thickening and/or </a:t>
            </a:r>
            <a:r>
              <a:rPr lang="en-US" dirty="0" err="1"/>
              <a:t>pruritis</a:t>
            </a:r>
            <a:r>
              <a:rPr lang="en-US" dirty="0"/>
              <a:t>. Symptoms and signs may develop and progress rapidly, with some affected patients developing contractures and joint immobility. In some patients, the disease may be fatal.</a:t>
            </a:r>
          </a:p>
        </p:txBody>
      </p:sp>
    </p:spTree>
    <p:extLst>
      <p:ext uri="{BB962C8B-B14F-4D97-AF65-F5344CB8AC3E}">
        <p14:creationId xmlns:p14="http://schemas.microsoft.com/office/powerpoint/2010/main" val="2845057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47" t="4118" r="5589" b="17646"/>
          <a:stretch/>
        </p:blipFill>
        <p:spPr>
          <a:xfrm>
            <a:off x="381000" y="533401"/>
            <a:ext cx="8394210" cy="5517776"/>
          </a:xfrm>
          <a:prstGeom prst="rect">
            <a:avLst/>
          </a:prstGeom>
        </p:spPr>
      </p:pic>
    </p:spTree>
    <p:extLst>
      <p:ext uri="{BB962C8B-B14F-4D97-AF65-F5344CB8AC3E}">
        <p14:creationId xmlns:p14="http://schemas.microsoft.com/office/powerpoint/2010/main" val="3551135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82" t="6078" r="6176" b="16667"/>
          <a:stretch/>
        </p:blipFill>
        <p:spPr>
          <a:xfrm>
            <a:off x="304800" y="457200"/>
            <a:ext cx="8442727" cy="5562600"/>
          </a:xfrm>
          <a:prstGeom prst="rect">
            <a:avLst/>
          </a:prstGeom>
        </p:spPr>
      </p:pic>
    </p:spTree>
    <p:extLst>
      <p:ext uri="{BB962C8B-B14F-4D97-AF65-F5344CB8AC3E}">
        <p14:creationId xmlns:p14="http://schemas.microsoft.com/office/powerpoint/2010/main" val="3901695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38" y="533400"/>
            <a:ext cx="7516779" cy="529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533400"/>
            <a:ext cx="2895600" cy="707886"/>
          </a:xfrm>
          <a:prstGeom prst="rect">
            <a:avLst/>
          </a:prstGeom>
          <a:noFill/>
        </p:spPr>
        <p:txBody>
          <a:bodyPr wrap="square" rtlCol="0">
            <a:spAutoFit/>
          </a:bodyPr>
          <a:lstStyle/>
          <a:p>
            <a:pPr algn="ctr"/>
            <a:r>
              <a:rPr lang="en-US" sz="2000" b="1" dirty="0" smtClean="0"/>
              <a:t>The Chelate-Complex Model</a:t>
            </a:r>
            <a:endParaRPr lang="en-US" sz="2000" b="1" dirty="0"/>
          </a:p>
        </p:txBody>
      </p:sp>
    </p:spTree>
    <p:extLst>
      <p:ext uri="{BB962C8B-B14F-4D97-AF65-F5344CB8AC3E}">
        <p14:creationId xmlns:p14="http://schemas.microsoft.com/office/powerpoint/2010/main" val="19880107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
            </a:r>
            <a:r>
              <a:rPr lang="en-US" dirty="0" smtClean="0"/>
              <a:t>ther Signiﬁcant</a:t>
            </a:r>
            <a:r>
              <a:rPr lang="fa-IR" dirty="0" smtClean="0"/>
              <a:t> </a:t>
            </a:r>
            <a:r>
              <a:rPr lang="en-US" dirty="0"/>
              <a:t>F</a:t>
            </a:r>
            <a:r>
              <a:rPr lang="en-US" dirty="0" smtClean="0"/>
              <a:t>actors In </a:t>
            </a:r>
            <a:r>
              <a:rPr lang="en-US" dirty="0"/>
              <a:t>the </a:t>
            </a:r>
            <a:r>
              <a:rPr lang="en-US" dirty="0" smtClean="0"/>
              <a:t>Development </a:t>
            </a:r>
            <a:r>
              <a:rPr lang="en-US" dirty="0"/>
              <a:t>of NSF </a:t>
            </a:r>
          </a:p>
        </p:txBody>
      </p:sp>
      <p:sp>
        <p:nvSpPr>
          <p:cNvPr id="3" name="Content Placeholder 2"/>
          <p:cNvSpPr>
            <a:spLocks noGrp="1"/>
          </p:cNvSpPr>
          <p:nvPr>
            <p:ph idx="1"/>
          </p:nvPr>
        </p:nvSpPr>
        <p:spPr/>
        <p:txBody>
          <a:bodyPr>
            <a:normAutofit fontScale="92500"/>
          </a:bodyPr>
          <a:lstStyle/>
          <a:p>
            <a:pPr marL="457200" indent="-457200" algn="just">
              <a:buFont typeface="+mj-lt"/>
              <a:buAutoNum type="arabicPeriod"/>
            </a:pPr>
            <a:r>
              <a:rPr lang="en-US" dirty="0" smtClean="0"/>
              <a:t>High-dose </a:t>
            </a:r>
            <a:r>
              <a:rPr lang="en-US" dirty="0"/>
              <a:t>GBCA is associated with </a:t>
            </a:r>
            <a:r>
              <a:rPr lang="en-US" dirty="0" smtClean="0"/>
              <a:t>NSF.</a:t>
            </a:r>
          </a:p>
          <a:p>
            <a:pPr marL="457200" indent="-457200" algn="just">
              <a:buFont typeface="+mj-lt"/>
              <a:buAutoNum type="arabicPeriod"/>
            </a:pPr>
            <a:r>
              <a:rPr lang="en-US" dirty="0" smtClean="0"/>
              <a:t>Inﬂammatory </a:t>
            </a:r>
            <a:r>
              <a:rPr lang="en-US" dirty="0"/>
              <a:t>burden is associated with </a:t>
            </a:r>
            <a:r>
              <a:rPr lang="en-US" dirty="0" smtClean="0"/>
              <a:t>NSF.</a:t>
            </a:r>
          </a:p>
          <a:p>
            <a:pPr marL="457200" indent="-457200" algn="just">
              <a:buFont typeface="+mj-lt"/>
              <a:buAutoNum type="arabicPeriod"/>
            </a:pPr>
            <a:r>
              <a:rPr lang="en-US" dirty="0" smtClean="0"/>
              <a:t>NSF </a:t>
            </a:r>
            <a:r>
              <a:rPr lang="en-US" dirty="0"/>
              <a:t>skin induration, thickening, and tightening is </a:t>
            </a:r>
            <a:r>
              <a:rPr lang="en-US" dirty="0" err="1"/>
              <a:t>colocalized</a:t>
            </a:r>
            <a:r>
              <a:rPr lang="en-US" dirty="0"/>
              <a:t> to peripheral edematous  </a:t>
            </a:r>
            <a:r>
              <a:rPr lang="en-US" dirty="0" smtClean="0"/>
              <a:t>regions. </a:t>
            </a:r>
          </a:p>
          <a:p>
            <a:pPr marL="457200" indent="-457200" algn="just">
              <a:buFont typeface="+mj-lt"/>
              <a:buAutoNum type="arabicPeriod"/>
            </a:pPr>
            <a:r>
              <a:rPr lang="en-US" dirty="0" err="1" smtClean="0"/>
              <a:t>Gd</a:t>
            </a:r>
            <a:r>
              <a:rPr lang="en-US" dirty="0" smtClean="0"/>
              <a:t> </a:t>
            </a:r>
            <a:r>
              <a:rPr lang="en-US" dirty="0"/>
              <a:t>is usually, but not always, found in NSF patient </a:t>
            </a:r>
            <a:r>
              <a:rPr lang="en-US" dirty="0" smtClean="0"/>
              <a:t>biopsies.</a:t>
            </a:r>
            <a:endParaRPr lang="en-US" dirty="0"/>
          </a:p>
          <a:p>
            <a:pPr marL="457200" indent="-457200" algn="just">
              <a:buFont typeface="+mj-lt"/>
              <a:buAutoNum type="arabicPeriod"/>
            </a:pPr>
            <a:r>
              <a:rPr lang="en-US" dirty="0" smtClean="0"/>
              <a:t>Some </a:t>
            </a:r>
            <a:r>
              <a:rPr lang="en-US" dirty="0"/>
              <a:t>countries have a relatively high  incidence of </a:t>
            </a:r>
            <a:r>
              <a:rPr lang="en-US" dirty="0" smtClean="0"/>
              <a:t>NSF, </a:t>
            </a:r>
            <a:r>
              <a:rPr lang="en-US" dirty="0"/>
              <a:t>while others using the same agent at standard doses have few reported </a:t>
            </a:r>
            <a:r>
              <a:rPr lang="en-US" dirty="0" smtClean="0"/>
              <a:t>cases.</a:t>
            </a:r>
          </a:p>
          <a:p>
            <a:pPr marL="457200" indent="-457200" algn="just">
              <a:buFont typeface="+mj-lt"/>
              <a:buAutoNum type="arabicPeriod"/>
            </a:pPr>
            <a:r>
              <a:rPr lang="en-US" dirty="0" smtClean="0"/>
              <a:t>Stability constants are more similar when the constant reﬂects a more physiological </a:t>
            </a:r>
            <a:r>
              <a:rPr lang="en-US" dirty="0" err="1" smtClean="0"/>
              <a:t>pH.</a:t>
            </a:r>
            <a:endParaRPr lang="en-US" dirty="0"/>
          </a:p>
        </p:txBody>
      </p:sp>
    </p:spTree>
    <p:extLst>
      <p:ext uri="{BB962C8B-B14F-4D97-AF65-F5344CB8AC3E}">
        <p14:creationId xmlns:p14="http://schemas.microsoft.com/office/powerpoint/2010/main" val="3898818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In Favor of Chelate-Complex Theory</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just">
              <a:buFont typeface="+mj-lt"/>
              <a:buAutoNum type="arabicPeriod"/>
            </a:pPr>
            <a:r>
              <a:rPr lang="en-US" dirty="0" smtClean="0"/>
              <a:t>Protracted </a:t>
            </a:r>
            <a:r>
              <a:rPr lang="en-US" dirty="0"/>
              <a:t>retention of GBCA in renal </a:t>
            </a:r>
            <a:r>
              <a:rPr lang="en-US" dirty="0" smtClean="0"/>
              <a:t>insufﬁciency </a:t>
            </a:r>
            <a:r>
              <a:rPr lang="en-US" dirty="0"/>
              <a:t>provides the conditions for enhanced </a:t>
            </a:r>
            <a:r>
              <a:rPr lang="en-US" dirty="0" smtClean="0"/>
              <a:t>exposure </a:t>
            </a:r>
            <a:r>
              <a:rPr lang="en-US" dirty="0"/>
              <a:t>of tissues to GBCA.</a:t>
            </a:r>
          </a:p>
          <a:p>
            <a:pPr marL="457200" indent="-457200" algn="just">
              <a:buFont typeface="+mj-lt"/>
              <a:buAutoNum type="arabicPeriod"/>
            </a:pPr>
            <a:r>
              <a:rPr lang="en-US" dirty="0" smtClean="0"/>
              <a:t>High </a:t>
            </a:r>
            <a:r>
              <a:rPr lang="en-US" dirty="0"/>
              <a:t>levels of GBCA in blood and extravascular tissue could trigger inﬂammatory and ﬁbrotic responses in susceptible patients.</a:t>
            </a:r>
          </a:p>
          <a:p>
            <a:pPr marL="457200" indent="-457200" algn="just">
              <a:buFont typeface="+mj-lt"/>
              <a:buAutoNum type="arabicPeriod"/>
            </a:pPr>
            <a:r>
              <a:rPr lang="en-US" dirty="0" smtClean="0"/>
              <a:t>GBCA </a:t>
            </a:r>
            <a:r>
              <a:rPr lang="en-US" dirty="0"/>
              <a:t>interacting with cells may be internalized via receptor-driven phagocytosis in macrophages and receptor-mediated endocytosis in ﬁbroblastic cells.</a:t>
            </a:r>
          </a:p>
          <a:p>
            <a:pPr marL="457200" indent="-457200" algn="just">
              <a:buFont typeface="+mj-lt"/>
              <a:buAutoNum type="arabicPeriod"/>
            </a:pPr>
            <a:r>
              <a:rPr lang="en-US" dirty="0" smtClean="0"/>
              <a:t>The </a:t>
            </a:r>
            <a:r>
              <a:rPr lang="en-US" dirty="0"/>
              <a:t>highly acidic environment inside lysosomes could provide the conditions for accumulation of GBCA and the resulting </a:t>
            </a:r>
            <a:r>
              <a:rPr lang="en-US" dirty="0" err="1"/>
              <a:t>Gd</a:t>
            </a:r>
            <a:r>
              <a:rPr lang="en-US" dirty="0"/>
              <a:t> in NSF patient tissue </a:t>
            </a:r>
          </a:p>
          <a:p>
            <a:pPr marL="0" indent="0">
              <a:buNone/>
            </a:pPr>
            <a:endParaRPr lang="en-US" dirty="0"/>
          </a:p>
        </p:txBody>
      </p:sp>
    </p:spTree>
    <p:extLst>
      <p:ext uri="{BB962C8B-B14F-4D97-AF65-F5344CB8AC3E}">
        <p14:creationId xmlns:p14="http://schemas.microsoft.com/office/powerpoint/2010/main" val="3891352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53" t="6273" r="5735" b="12550"/>
          <a:stretch/>
        </p:blipFill>
        <p:spPr>
          <a:xfrm>
            <a:off x="443753" y="430306"/>
            <a:ext cx="8175812" cy="5567082"/>
          </a:xfrm>
          <a:prstGeom prst="rect">
            <a:avLst/>
          </a:prstGeom>
        </p:spPr>
      </p:pic>
    </p:spTree>
    <p:extLst>
      <p:ext uri="{BB962C8B-B14F-4D97-AF65-F5344CB8AC3E}">
        <p14:creationId xmlns:p14="http://schemas.microsoft.com/office/powerpoint/2010/main" val="3974630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47" t="3333" r="5883" b="4902"/>
          <a:stretch/>
        </p:blipFill>
        <p:spPr>
          <a:xfrm>
            <a:off x="1066800" y="533400"/>
            <a:ext cx="6920753" cy="5508354"/>
          </a:xfrm>
          <a:prstGeom prst="rect">
            <a:avLst/>
          </a:prstGeom>
        </p:spPr>
      </p:pic>
    </p:spTree>
    <p:extLst>
      <p:ext uri="{BB962C8B-B14F-4D97-AF65-F5344CB8AC3E}">
        <p14:creationId xmlns:p14="http://schemas.microsoft.com/office/powerpoint/2010/main" val="3298572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23" t="2941" r="7942" b="4314"/>
          <a:stretch/>
        </p:blipFill>
        <p:spPr>
          <a:xfrm>
            <a:off x="1120588" y="457200"/>
            <a:ext cx="6934200" cy="5625861"/>
          </a:xfrm>
          <a:prstGeom prst="rect">
            <a:avLst/>
          </a:prstGeom>
        </p:spPr>
      </p:pic>
    </p:spTree>
    <p:extLst>
      <p:ext uri="{BB962C8B-B14F-4D97-AF65-F5344CB8AC3E}">
        <p14:creationId xmlns:p14="http://schemas.microsoft.com/office/powerpoint/2010/main" val="318657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955" t="5971" r="1568" b="7279"/>
          <a:stretch/>
        </p:blipFill>
        <p:spPr>
          <a:xfrm>
            <a:off x="609600" y="533400"/>
            <a:ext cx="7906392" cy="5562600"/>
          </a:xfrm>
          <a:prstGeom prst="rect">
            <a:avLst/>
          </a:prstGeom>
        </p:spPr>
      </p:pic>
    </p:spTree>
    <p:extLst>
      <p:ext uri="{BB962C8B-B14F-4D97-AF65-F5344CB8AC3E}">
        <p14:creationId xmlns:p14="http://schemas.microsoft.com/office/powerpoint/2010/main" val="2622882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058" t="2549" r="3971" b="5490"/>
          <a:stretch/>
        </p:blipFill>
        <p:spPr>
          <a:xfrm>
            <a:off x="1039906" y="533400"/>
            <a:ext cx="7086600" cy="5493580"/>
          </a:xfrm>
          <a:prstGeom prst="rect">
            <a:avLst/>
          </a:prstGeom>
        </p:spPr>
      </p:pic>
    </p:spTree>
    <p:extLst>
      <p:ext uri="{BB962C8B-B14F-4D97-AF65-F5344CB8AC3E}">
        <p14:creationId xmlns:p14="http://schemas.microsoft.com/office/powerpoint/2010/main" val="3425858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90" t="3137" r="5735" b="4314"/>
          <a:stretch/>
        </p:blipFill>
        <p:spPr>
          <a:xfrm>
            <a:off x="990600" y="497541"/>
            <a:ext cx="7162800" cy="5606703"/>
          </a:xfrm>
          <a:prstGeom prst="rect">
            <a:avLst/>
          </a:prstGeom>
        </p:spPr>
      </p:pic>
    </p:spTree>
    <p:extLst>
      <p:ext uri="{BB962C8B-B14F-4D97-AF65-F5344CB8AC3E}">
        <p14:creationId xmlns:p14="http://schemas.microsoft.com/office/powerpoint/2010/main" val="21778908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47" t="2549" r="5441" b="6667"/>
          <a:stretch/>
        </p:blipFill>
        <p:spPr>
          <a:xfrm>
            <a:off x="914400" y="457200"/>
            <a:ext cx="7225554" cy="5660628"/>
          </a:xfrm>
          <a:prstGeom prst="rect">
            <a:avLst/>
          </a:prstGeom>
        </p:spPr>
      </p:pic>
    </p:spTree>
    <p:extLst>
      <p:ext uri="{BB962C8B-B14F-4D97-AF65-F5344CB8AC3E}">
        <p14:creationId xmlns:p14="http://schemas.microsoft.com/office/powerpoint/2010/main" val="1346827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76" t="5098" r="2942" b="7451"/>
          <a:stretch/>
        </p:blipFill>
        <p:spPr>
          <a:xfrm>
            <a:off x="533400" y="457200"/>
            <a:ext cx="8045824" cy="5651082"/>
          </a:xfrm>
          <a:prstGeom prst="rect">
            <a:avLst/>
          </a:prstGeom>
        </p:spPr>
      </p:pic>
    </p:spTree>
    <p:extLst>
      <p:ext uri="{BB962C8B-B14F-4D97-AF65-F5344CB8AC3E}">
        <p14:creationId xmlns:p14="http://schemas.microsoft.com/office/powerpoint/2010/main" val="2304918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1"/>
                </a:solidFill>
              </a:rPr>
              <a:t>Dr. </a:t>
            </a:r>
            <a:r>
              <a:rPr lang="en-US" sz="2400" dirty="0" err="1" smtClean="0">
                <a:solidFill>
                  <a:schemeClr val="accent1"/>
                </a:solidFill>
              </a:rPr>
              <a:t>Shamim</a:t>
            </a:r>
            <a:r>
              <a:rPr lang="en-US" sz="2400" dirty="0" smtClean="0">
                <a:solidFill>
                  <a:schemeClr val="accent1"/>
                </a:solidFill>
              </a:rPr>
              <a:t> </a:t>
            </a:r>
            <a:r>
              <a:rPr lang="en-US" sz="2400" dirty="0" err="1" smtClean="0">
                <a:solidFill>
                  <a:schemeClr val="accent1"/>
                </a:solidFill>
              </a:rPr>
              <a:t>Jafari</a:t>
            </a:r>
            <a:endParaRPr lang="en-US" sz="2400" dirty="0">
              <a:solidFill>
                <a:schemeClr val="accent1"/>
              </a:solidFill>
            </a:endParaRPr>
          </a:p>
        </p:txBody>
      </p:sp>
      <p:sp>
        <p:nvSpPr>
          <p:cNvPr id="4" name="Content Placeholder 3"/>
          <p:cNvSpPr>
            <a:spLocks noGrp="1"/>
          </p:cNvSpPr>
          <p:nvPr>
            <p:ph idx="1"/>
          </p:nvPr>
        </p:nvSpPr>
        <p:spPr/>
        <p:txBody>
          <a:bodyPr/>
          <a:lstStyle/>
          <a:p>
            <a:endParaRPr lang="en-US" dirty="0"/>
          </a:p>
        </p:txBody>
      </p:sp>
      <p:sp>
        <p:nvSpPr>
          <p:cNvPr id="5" name="Rectangle 4"/>
          <p:cNvSpPr/>
          <p:nvPr/>
        </p:nvSpPr>
        <p:spPr>
          <a:xfrm>
            <a:off x="-838200" y="2895600"/>
            <a:ext cx="1046105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Thanks For Your Attention</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894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810000"/>
            <a:ext cx="2057400" cy="2958029"/>
          </a:xfrm>
          <a:prstGeom prst="rect">
            <a:avLst/>
          </a:prstGeom>
          <a:effectLst>
            <a:softEdge rad="63500"/>
          </a:effectLst>
        </p:spPr>
      </p:pic>
      <p:sp>
        <p:nvSpPr>
          <p:cNvPr id="2" name="Title 1"/>
          <p:cNvSpPr>
            <a:spLocks noGrp="1"/>
          </p:cNvSpPr>
          <p:nvPr>
            <p:ph type="title"/>
          </p:nvPr>
        </p:nvSpPr>
        <p:spPr/>
        <p:txBody>
          <a:bodyPr>
            <a:normAutofit fontScale="90000"/>
          </a:bodyPr>
          <a:lstStyle/>
          <a:p>
            <a:r>
              <a:rPr lang="en-US" dirty="0"/>
              <a:t>Iodine </a:t>
            </a:r>
            <a:r>
              <a:rPr lang="en-US" dirty="0" smtClean="0"/>
              <a:t>Based Contrast Agents</a:t>
            </a:r>
            <a:endParaRPr lang="en-US" dirty="0"/>
          </a:p>
        </p:txBody>
      </p:sp>
      <p:sp>
        <p:nvSpPr>
          <p:cNvPr id="3" name="Content Placeholder 2"/>
          <p:cNvSpPr>
            <a:spLocks noGrp="1"/>
          </p:cNvSpPr>
          <p:nvPr>
            <p:ph idx="1"/>
          </p:nvPr>
        </p:nvSpPr>
        <p:spPr/>
        <p:txBody>
          <a:bodyPr/>
          <a:lstStyle/>
          <a:p>
            <a:pPr algn="just"/>
            <a:r>
              <a:rPr lang="en-US" dirty="0"/>
              <a:t>All these contrast agents are </a:t>
            </a:r>
            <a:r>
              <a:rPr lang="en-US" b="1" dirty="0"/>
              <a:t>based on a benzene ring to which three iodine atoms are attached</a:t>
            </a:r>
            <a:r>
              <a:rPr lang="en-US" dirty="0"/>
              <a:t>. A monomer contains one tri-iodinated benzene ring and a dimer contains two tri-iodinated benzene rings.</a:t>
            </a:r>
          </a:p>
          <a:p>
            <a:pPr algn="just"/>
            <a:r>
              <a:rPr lang="en-US" dirty="0"/>
              <a:t> They can also can be divided </a:t>
            </a:r>
            <a:r>
              <a:rPr lang="en-US" dirty="0" smtClean="0"/>
              <a:t>into </a:t>
            </a:r>
            <a:r>
              <a:rPr lang="en-US" dirty="0"/>
              <a:t>ionic and non-ionic. Ionic contrast agents are water soluble because they dissociate into negative and positive ions. Non ionic compounds are rendered water soluble by their polar OH groups.</a:t>
            </a:r>
          </a:p>
        </p:txBody>
      </p:sp>
    </p:spTree>
    <p:extLst>
      <p:ext uri="{BB962C8B-B14F-4D97-AF65-F5344CB8AC3E}">
        <p14:creationId xmlns:p14="http://schemas.microsoft.com/office/powerpoint/2010/main" val="394768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020155" cy="523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23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609600"/>
            <a:ext cx="7554611" cy="5460721"/>
          </a:xfrm>
        </p:spPr>
      </p:pic>
    </p:spTree>
    <p:extLst>
      <p:ext uri="{BB962C8B-B14F-4D97-AF65-F5344CB8AC3E}">
        <p14:creationId xmlns:p14="http://schemas.microsoft.com/office/powerpoint/2010/main" val="1147097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4582</TotalTime>
  <Words>1441</Words>
  <Application>Microsoft Office PowerPoint</Application>
  <PresentationFormat>On-screen Show (4:3)</PresentationFormat>
  <Paragraphs>157</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NewsPrint</vt:lpstr>
      <vt:lpstr>The Usage of common CT and MRI Contrast Agents</vt:lpstr>
      <vt:lpstr>Introduction</vt:lpstr>
      <vt:lpstr>Contrast Agents Types</vt:lpstr>
      <vt:lpstr>Computed Tomography (CT)</vt:lpstr>
      <vt:lpstr>Contrast Agents</vt:lpstr>
      <vt:lpstr>PowerPoint Presentation</vt:lpstr>
      <vt:lpstr>Iodine Based Contrast Agents</vt:lpstr>
      <vt:lpstr>PowerPoint Presentation</vt:lpstr>
      <vt:lpstr>PowerPoint Presentation</vt:lpstr>
      <vt:lpstr>PowerPoint Presentation</vt:lpstr>
      <vt:lpstr>Osmolality</vt:lpstr>
      <vt:lpstr>PowerPoint Presentation</vt:lpstr>
      <vt:lpstr>Iodine Content</vt:lpstr>
      <vt:lpstr>PowerPoint Presentation</vt:lpstr>
      <vt:lpstr>Viscosity</vt:lpstr>
      <vt:lpstr>PowerPoint Presentation</vt:lpstr>
      <vt:lpstr>Side effects</vt:lpstr>
      <vt:lpstr>Mild side effects</vt:lpstr>
      <vt:lpstr>Moderate side effects</vt:lpstr>
      <vt:lpstr>Severe side effects</vt:lpstr>
      <vt:lpstr>Delayed adverse events</vt:lpstr>
      <vt:lpstr>PowerPoint Presentation</vt:lpstr>
      <vt:lpstr>CIN Patophysiology</vt:lpstr>
      <vt:lpstr>High Osmolar Contrast Media (HOCM)</vt:lpstr>
      <vt:lpstr>Low Osmolar Contrast Media (LOCM)</vt:lpstr>
      <vt:lpstr>PowerPoint Presentation</vt:lpstr>
      <vt:lpstr>PowerPoint Presentation</vt:lpstr>
      <vt:lpstr>PowerPoint Presentation</vt:lpstr>
      <vt:lpstr>PowerPoint Presentation</vt:lpstr>
      <vt:lpstr>PowerPoint Presentation</vt:lpstr>
      <vt:lpstr>PowerPoint Presentation</vt:lpstr>
      <vt:lpstr>Iso Osmolar Contrast Media (IOCM)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contrast agents</vt:lpstr>
      <vt:lpstr>Gadolinium Based Contrast Agents (GBCA)</vt:lpstr>
      <vt:lpstr>Available GBCA</vt:lpstr>
      <vt:lpstr>Adverse Reactions to GBCA</vt:lpstr>
      <vt:lpstr>Nephrogenic Systemic Fibrosis (NSF)</vt:lpstr>
      <vt:lpstr>PowerPoint Presentation</vt:lpstr>
      <vt:lpstr>PowerPoint Presentation</vt:lpstr>
      <vt:lpstr>PowerPoint Presentation</vt:lpstr>
      <vt:lpstr>Other Signiﬁcant Factors In the Development of NSF </vt:lpstr>
      <vt:lpstr>Evidence In Favor of Chelate-Complex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Shamim Jafari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user</dc:creator>
  <cp:lastModifiedBy>user</cp:lastModifiedBy>
  <cp:revision>81</cp:revision>
  <dcterms:created xsi:type="dcterms:W3CDTF">2016-04-09T06:52:10Z</dcterms:created>
  <dcterms:modified xsi:type="dcterms:W3CDTF">2016-04-14T07:12:01Z</dcterms:modified>
</cp:coreProperties>
</file>