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notesMasterIdLst>
    <p:notesMasterId r:id="rId61"/>
  </p:notesMasterIdLst>
  <p:handoutMasterIdLst>
    <p:handoutMasterId r:id="rId62"/>
  </p:handoutMasterIdLst>
  <p:sldIdLst>
    <p:sldId id="256" r:id="rId2"/>
    <p:sldId id="347" r:id="rId3"/>
    <p:sldId id="257" r:id="rId4"/>
    <p:sldId id="261" r:id="rId5"/>
    <p:sldId id="320" r:id="rId6"/>
    <p:sldId id="265" r:id="rId7"/>
    <p:sldId id="266" r:id="rId8"/>
    <p:sldId id="333" r:id="rId9"/>
    <p:sldId id="268" r:id="rId10"/>
    <p:sldId id="278" r:id="rId11"/>
    <p:sldId id="323" r:id="rId12"/>
    <p:sldId id="274" r:id="rId13"/>
    <p:sldId id="273" r:id="rId14"/>
    <p:sldId id="270" r:id="rId15"/>
    <p:sldId id="322" r:id="rId16"/>
    <p:sldId id="334" r:id="rId17"/>
    <p:sldId id="280" r:id="rId18"/>
    <p:sldId id="281" r:id="rId19"/>
    <p:sldId id="283" r:id="rId20"/>
    <p:sldId id="284" r:id="rId21"/>
    <p:sldId id="335" r:id="rId22"/>
    <p:sldId id="285" r:id="rId23"/>
    <p:sldId id="319" r:id="rId24"/>
    <p:sldId id="342" r:id="rId25"/>
    <p:sldId id="336" r:id="rId26"/>
    <p:sldId id="291" r:id="rId27"/>
    <p:sldId id="292" r:id="rId28"/>
    <p:sldId id="326" r:id="rId29"/>
    <p:sldId id="337" r:id="rId30"/>
    <p:sldId id="296" r:id="rId31"/>
    <p:sldId id="341" r:id="rId32"/>
    <p:sldId id="297" r:id="rId33"/>
    <p:sldId id="327" r:id="rId34"/>
    <p:sldId id="338" r:id="rId35"/>
    <p:sldId id="298" r:id="rId36"/>
    <p:sldId id="346" r:id="rId37"/>
    <p:sldId id="345" r:id="rId38"/>
    <p:sldId id="339" r:id="rId39"/>
    <p:sldId id="301" r:id="rId40"/>
    <p:sldId id="302" r:id="rId41"/>
    <p:sldId id="303" r:id="rId42"/>
    <p:sldId id="304" r:id="rId43"/>
    <p:sldId id="328" r:id="rId44"/>
    <p:sldId id="329" r:id="rId45"/>
    <p:sldId id="305" r:id="rId46"/>
    <p:sldId id="330" r:id="rId47"/>
    <p:sldId id="331" r:id="rId48"/>
    <p:sldId id="307" r:id="rId49"/>
    <p:sldId id="308" r:id="rId50"/>
    <p:sldId id="309" r:id="rId51"/>
    <p:sldId id="332" r:id="rId52"/>
    <p:sldId id="310" r:id="rId53"/>
    <p:sldId id="311" r:id="rId54"/>
    <p:sldId id="312" r:id="rId55"/>
    <p:sldId id="313" r:id="rId56"/>
    <p:sldId id="315" r:id="rId57"/>
    <p:sldId id="316" r:id="rId58"/>
    <p:sldId id="317" r:id="rId59"/>
    <p:sldId id="344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5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33BFB-6D99-44AD-89AE-97AC0A4D44C6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5B60B-0950-4594-9887-B80E66067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503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FFE72-F641-44E8-944E-1428F3A1D8B1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01F35-2CAF-4253-91C0-5BAF1C59E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56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01F35-2CAF-4253-91C0-5BAF1C59EA1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00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01F35-2CAF-4253-91C0-5BAF1C59EA1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85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9DA4-32B9-4206-BD24-7A80E23FC83D}" type="datetime1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098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206-343C-41AF-A28B-6C32AA7E90C7}" type="datetime1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57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9FF3-8DA3-49BA-9F52-0E243E01EAB6}" type="datetime1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62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6EF-2932-4ADC-A451-A474362F383B}" type="datetime1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67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367F-E9E8-4F67-AEFC-FDB6602FEEDC}" type="datetime1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217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A9EE-7796-4160-BD21-5D7DBAA5D40D}" type="datetime1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51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4E70-81B1-4EDE-9B92-9FF17D5E8151}" type="datetime1">
              <a:rPr lang="en-US" smtClean="0"/>
              <a:pPr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76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5E8B-E482-410F-A85C-6FAB2DDC4A8C}" type="datetime1">
              <a:rPr lang="en-US" smtClean="0"/>
              <a:pPr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779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80B2-4BA8-4F58-850A-CFAFC0F8AFC8}" type="datetime1">
              <a:rPr lang="en-US" smtClean="0"/>
              <a:pPr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6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B7893C7-C5CD-446E-8DFE-8460CC027FEA}" type="datetime1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CB8144-0FD1-43AE-93AD-D192F0C4C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19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F214-344E-44CC-8E47-A070D04E93EE}" type="datetime1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71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F6FC6F-8595-43A5-9BCC-65BDFBCAC356}" type="datetime1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CB8144-0FD1-43AE-93AD-D192F0C4CA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509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015" y="887105"/>
            <a:ext cx="102221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Peripheral Sympathetic Blocks</a:t>
            </a:r>
          </a:p>
          <a:p>
            <a:r>
              <a:rPr lang="en-US" sz="4400" dirty="0" smtClean="0"/>
              <a:t> </a:t>
            </a:r>
          </a:p>
          <a:p>
            <a:r>
              <a:rPr lang="en-US" sz="4400" dirty="0" err="1" smtClean="0"/>
              <a:t>Mehul</a:t>
            </a:r>
            <a:r>
              <a:rPr lang="en-US" sz="4400" dirty="0" smtClean="0"/>
              <a:t> P. </a:t>
            </a:r>
            <a:r>
              <a:rPr lang="en-US" sz="4400" dirty="0" err="1" smtClean="0"/>
              <a:t>Sekhadia</a:t>
            </a:r>
            <a:r>
              <a:rPr lang="en-US" sz="4400" dirty="0" smtClean="0"/>
              <a:t>, MD</a:t>
            </a:r>
          </a:p>
          <a:p>
            <a:r>
              <a:rPr lang="en-US" sz="4400" dirty="0" smtClean="0"/>
              <a:t>DO b </a:t>
            </a:r>
            <a:r>
              <a:rPr lang="en-US" sz="4400" dirty="0" err="1" smtClean="0"/>
              <a:t>Antoun</a:t>
            </a:r>
            <a:r>
              <a:rPr lang="en-US" sz="4400" dirty="0" smtClean="0"/>
              <a:t> Nader, MD </a:t>
            </a:r>
          </a:p>
          <a:p>
            <a:r>
              <a:rPr lang="en-US" sz="4400" dirty="0" smtClean="0"/>
              <a:t>b </a:t>
            </a:r>
            <a:r>
              <a:rPr lang="en-US" sz="4400" dirty="0" err="1" smtClean="0"/>
              <a:t>Honorio</a:t>
            </a:r>
            <a:r>
              <a:rPr lang="en-US" sz="4400" dirty="0" smtClean="0"/>
              <a:t> T. </a:t>
            </a:r>
            <a:r>
              <a:rPr lang="en-US" sz="4400" dirty="0" err="1" smtClean="0"/>
              <a:t>Benzon</a:t>
            </a:r>
            <a:r>
              <a:rPr lang="en-US" sz="4400" dirty="0" smtClean="0"/>
              <a:t>, MD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2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263" y="352650"/>
            <a:ext cx="107680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cervical sympathetic chain may be in direct communication with several spaces including 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    the </a:t>
            </a:r>
            <a:r>
              <a:rPr lang="en-US" sz="2800" dirty="0" smtClean="0">
                <a:solidFill>
                  <a:srgbClr val="FF0000"/>
                </a:solidFill>
              </a:rPr>
              <a:t>space</a:t>
            </a:r>
            <a:r>
              <a:rPr lang="en-US" sz="2800" dirty="0" smtClean="0"/>
              <a:t> in front of the </a:t>
            </a:r>
            <a:r>
              <a:rPr lang="en-US" sz="2800" dirty="0" err="1" smtClean="0"/>
              <a:t>scalenus</a:t>
            </a:r>
            <a:r>
              <a:rPr lang="en-US" sz="2800" dirty="0" smtClean="0"/>
              <a:t> anterior muscle,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    the brachial </a:t>
            </a:r>
            <a:r>
              <a:rPr lang="en-US" sz="2800" dirty="0" smtClean="0">
                <a:solidFill>
                  <a:srgbClr val="FF0000"/>
                </a:solidFill>
              </a:rPr>
              <a:t>plexus</a:t>
            </a:r>
            <a:r>
              <a:rPr lang="en-US" sz="2800" dirty="0" smtClean="0"/>
              <a:t>,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    spinal nerve</a:t>
            </a:r>
            <a:r>
              <a:rPr lang="en-US" sz="2800" dirty="0" smtClean="0">
                <a:solidFill>
                  <a:srgbClr val="FF0000"/>
                </a:solidFill>
              </a:rPr>
              <a:t> roots</a:t>
            </a:r>
            <a:r>
              <a:rPr lang="en-US" sz="2800" dirty="0" smtClean="0"/>
              <a:t>,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    the </a:t>
            </a:r>
            <a:r>
              <a:rPr lang="en-US" sz="2800" dirty="0" err="1" smtClean="0"/>
              <a:t>prevertebral</a:t>
            </a:r>
            <a:r>
              <a:rPr lang="en-US" sz="2800" dirty="0" smtClean="0"/>
              <a:t> portion of the </a:t>
            </a:r>
            <a:r>
              <a:rPr lang="en-US" sz="2800" dirty="0" smtClean="0">
                <a:solidFill>
                  <a:srgbClr val="FF0000"/>
                </a:solidFill>
              </a:rPr>
              <a:t>vertebral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artery</a:t>
            </a:r>
            <a:endParaRPr lang="en-US" sz="2800" dirty="0" smtClean="0"/>
          </a:p>
          <a:p>
            <a:pPr marL="457200" indent="-457200"/>
            <a:endParaRPr lang="en-US" sz="2800" dirty="0" smtClean="0"/>
          </a:p>
          <a:p>
            <a:r>
              <a:rPr lang="en-US" sz="2800" dirty="0" smtClean="0"/>
              <a:t>These communications may explain some of the side effects of stellate ganglion block.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383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2-sympatheticnervoussystem-121125122947-phpapp02/95/2-sympathetic-nervous-system-23-638.jpg?cb=13538467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900" y="0"/>
            <a:ext cx="8662243" cy="650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886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lebanonprc.com/images/Stellate%20Ganglion%20Block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1020" cy="70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47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ansstellateganglionblock-130612095203-phpapp02/95/ans-stellate-ganglion-block-16-638.jpg?cb=13710308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35821" cy="76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90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ELLATE GANGLION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390" y="2333790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hb.imgix.net/images/anatomy_term/ganglion-stellatum-2/NDxQkeiN5RiTh9jd9PsCQ_Ganglion_cervicothoracicum__stellatum_m01.png?ixlib=rb-1.0.0&amp;w=800&amp;h=800&amp;fit=max&amp;mark=%2Fimages%2Fwatermark_full_800x800_bottom_right_logo_diag.png&amp;markw=800&amp;markh=800&amp;auto=format&amp;s=84f74aa4e6a600d9b7dea794bfe636b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902" y="0"/>
            <a:ext cx="536257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1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2" y="395786"/>
            <a:ext cx="10399594" cy="584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subclavian</a:t>
            </a:r>
            <a:r>
              <a:rPr lang="en-US" sz="2800" dirty="0"/>
              <a:t> </a:t>
            </a:r>
            <a:r>
              <a:rPr lang="en-US" sz="2800" dirty="0" smtClean="0"/>
              <a:t>artery        vertebral artery</a:t>
            </a:r>
            <a:r>
              <a:rPr lang="en-US" sz="2800" dirty="0"/>
              <a:t> </a:t>
            </a:r>
            <a:r>
              <a:rPr lang="en-US" sz="2800" dirty="0" smtClean="0"/>
              <a:t>       passes </a:t>
            </a:r>
            <a:r>
              <a:rPr lang="en-US" sz="2800" dirty="0"/>
              <a:t>anterior to the ganglion at </a:t>
            </a:r>
            <a:r>
              <a:rPr lang="en-US" sz="2800" b="1" dirty="0">
                <a:solidFill>
                  <a:srgbClr val="FF0000"/>
                </a:solidFill>
              </a:rPr>
              <a:t>C7</a:t>
            </a:r>
            <a:r>
              <a:rPr lang="en-US" sz="2800" dirty="0"/>
              <a:t> </a:t>
            </a:r>
            <a:r>
              <a:rPr lang="en-US" sz="2800" dirty="0" smtClean="0"/>
              <a:t>       enters </a:t>
            </a:r>
            <a:r>
              <a:rPr lang="en-US" sz="2800" dirty="0"/>
              <a:t>the vertebral foramen, posterior to the anterior tubercle of </a:t>
            </a:r>
            <a:r>
              <a:rPr lang="en-US" sz="2800" b="1" dirty="0">
                <a:solidFill>
                  <a:srgbClr val="FF0000"/>
                </a:solidFill>
              </a:rPr>
              <a:t>C6</a:t>
            </a:r>
            <a:r>
              <a:rPr lang="en-US" sz="2800" dirty="0"/>
              <a:t> in 90% of </a:t>
            </a:r>
            <a:r>
              <a:rPr lang="en-US" sz="2800" dirty="0" smtClean="0"/>
              <a:t>cases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In the other 10% of cases, the artery </a:t>
            </a:r>
            <a:r>
              <a:rPr lang="en-US" sz="2800" dirty="0">
                <a:solidFill>
                  <a:srgbClr val="FF0000"/>
                </a:solidFill>
              </a:rPr>
              <a:t>may enter at C5 or higher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This may account </a:t>
            </a:r>
            <a:r>
              <a:rPr lang="en-US" sz="2800" dirty="0">
                <a:solidFill>
                  <a:srgbClr val="FF0000"/>
                </a:solidFill>
              </a:rPr>
              <a:t>for variable blockade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failed </a:t>
            </a:r>
            <a:r>
              <a:rPr lang="en-US" sz="2800" dirty="0" err="1">
                <a:solidFill>
                  <a:srgbClr val="FF0000"/>
                </a:solidFill>
              </a:rPr>
              <a:t>neurolysis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in the </a:t>
            </a:r>
            <a:r>
              <a:rPr lang="en-US" sz="2800" dirty="0">
                <a:solidFill>
                  <a:srgbClr val="FF0000"/>
                </a:solidFill>
              </a:rPr>
              <a:t>presence of successful blockade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 flipV="1">
            <a:off x="3289111" y="1187356"/>
            <a:ext cx="436728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189260" y="1357953"/>
            <a:ext cx="450376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V="1">
            <a:off x="2852383" y="1903863"/>
            <a:ext cx="436728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881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3990" y="1661194"/>
            <a:ext cx="8780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STELLATE GANGLION BLOCK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INDICATIONS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403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25" y="0"/>
            <a:ext cx="7088661" cy="65760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36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573" y="319670"/>
            <a:ext cx="111593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STELLATE GANGLION BLOCK  : </a:t>
            </a:r>
            <a:r>
              <a:rPr lang="en-US" sz="3600" dirty="0" smtClean="0">
                <a:solidFill>
                  <a:srgbClr val="FF0000"/>
                </a:solidFill>
              </a:rPr>
              <a:t>TECHNIQUES 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smtClean="0"/>
              <a:t>        Surface Landmark (Non–Image </a:t>
            </a:r>
            <a:r>
              <a:rPr lang="fr-FR" sz="3600" dirty="0" err="1" smtClean="0"/>
              <a:t>Guided</a:t>
            </a:r>
            <a:r>
              <a:rPr lang="fr-FR" sz="3600" dirty="0" smtClean="0"/>
              <a:t>) Technique 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        Fluoroscopic Technique: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        Ultrasound Approach: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        CT guidance: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90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036" y="545909"/>
            <a:ext cx="10972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Surface Landmark (Non–Image Guided) Technique: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The blind technique relies on the use of </a:t>
            </a:r>
            <a:r>
              <a:rPr lang="en-US" sz="2800" dirty="0" smtClean="0">
                <a:solidFill>
                  <a:srgbClr val="FF0000"/>
                </a:solidFill>
              </a:rPr>
              <a:t>landmarks</a:t>
            </a:r>
            <a:r>
              <a:rPr lang="en-US" sz="2800" dirty="0" smtClean="0"/>
              <a:t> (anatomy) 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monitoring</a:t>
            </a:r>
            <a:r>
              <a:rPr lang="en-US" sz="5400" baseline="-25000" dirty="0" smtClean="0"/>
              <a:t>+</a:t>
            </a:r>
            <a:r>
              <a:rPr lang="en-US" sz="2800" dirty="0" smtClean="0"/>
              <a:t> IV access</a:t>
            </a:r>
            <a:r>
              <a:rPr lang="en-US" sz="2800" baseline="-25000" dirty="0"/>
              <a:t> </a:t>
            </a:r>
            <a:r>
              <a:rPr lang="en-US" sz="4400" baseline="-25000" dirty="0"/>
              <a:t>+</a:t>
            </a:r>
            <a:r>
              <a:rPr lang="en-US" sz="4400" dirty="0" smtClean="0"/>
              <a:t> </a:t>
            </a:r>
            <a:r>
              <a:rPr lang="en-US" sz="2800" dirty="0">
                <a:solidFill>
                  <a:srgbClr val="FF0000"/>
                </a:solidFill>
              </a:rPr>
              <a:t>supine </a:t>
            </a:r>
            <a:r>
              <a:rPr lang="en-US" sz="2800" dirty="0" smtClean="0">
                <a:solidFill>
                  <a:srgbClr val="FF0000"/>
                </a:solidFill>
              </a:rPr>
              <a:t>position </a:t>
            </a:r>
            <a:r>
              <a:rPr lang="en-US" sz="2800" dirty="0" smtClean="0"/>
              <a:t>with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neck slightly </a:t>
            </a:r>
            <a:r>
              <a:rPr lang="en-US" sz="2800" dirty="0" smtClean="0">
                <a:solidFill>
                  <a:srgbClr val="FF0000"/>
                </a:solidFill>
              </a:rPr>
              <a:t>extended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cricoid cartilage </a:t>
            </a:r>
            <a:r>
              <a:rPr lang="en-US" sz="2800" dirty="0" smtClean="0"/>
              <a:t>is palpated to </a:t>
            </a:r>
            <a:r>
              <a:rPr lang="en-US" sz="2800" dirty="0" smtClean="0">
                <a:solidFill>
                  <a:srgbClr val="FF0000"/>
                </a:solidFill>
              </a:rPr>
              <a:t>find the C6 </a:t>
            </a:r>
            <a:r>
              <a:rPr lang="en-US" sz="2800" dirty="0" smtClean="0"/>
              <a:t>level and, more specifically, the </a:t>
            </a:r>
            <a:r>
              <a:rPr lang="en-US" sz="2800" dirty="0" smtClean="0">
                <a:solidFill>
                  <a:srgbClr val="FF0000"/>
                </a:solidFill>
              </a:rPr>
              <a:t>transverse process </a:t>
            </a:r>
            <a:r>
              <a:rPr lang="en-US" sz="2800" dirty="0" smtClean="0"/>
              <a:t>(</a:t>
            </a:r>
            <a:r>
              <a:rPr lang="en-US" sz="2800" dirty="0" err="1">
                <a:solidFill>
                  <a:srgbClr val="FF0000"/>
                </a:solidFill>
              </a:rPr>
              <a:t>Chassaignac’s</a:t>
            </a:r>
            <a:r>
              <a:rPr lang="en-US" sz="2800" dirty="0">
                <a:solidFill>
                  <a:srgbClr val="FF0000"/>
                </a:solidFill>
              </a:rPr>
              <a:t> tubercle at </a:t>
            </a:r>
            <a:r>
              <a:rPr lang="en-US" sz="2800" dirty="0" smtClean="0">
                <a:solidFill>
                  <a:srgbClr val="FF0000"/>
                </a:solidFill>
              </a:rPr>
              <a:t>C6 )</a:t>
            </a:r>
            <a:r>
              <a:rPr lang="en-US" sz="28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In most individuals, the tubercle is located approximately </a:t>
            </a:r>
            <a:r>
              <a:rPr lang="en-US" sz="2800" dirty="0" smtClean="0">
                <a:solidFill>
                  <a:srgbClr val="FF0000"/>
                </a:solidFill>
              </a:rPr>
              <a:t>3 cm </a:t>
            </a:r>
            <a:r>
              <a:rPr lang="en-US" sz="2800" dirty="0" err="1" smtClean="0">
                <a:solidFill>
                  <a:srgbClr val="FF0000"/>
                </a:solidFill>
              </a:rPr>
              <a:t>cephalad</a:t>
            </a:r>
            <a:r>
              <a:rPr lang="en-US" sz="2800" dirty="0" smtClean="0">
                <a:solidFill>
                  <a:srgbClr val="FF0000"/>
                </a:solidFill>
              </a:rPr>
              <a:t> to the </a:t>
            </a:r>
            <a:r>
              <a:rPr lang="en-US" sz="2800" dirty="0" err="1" smtClean="0">
                <a:solidFill>
                  <a:srgbClr val="FF0000"/>
                </a:solidFill>
              </a:rPr>
              <a:t>sternoclavicular</a:t>
            </a:r>
            <a:r>
              <a:rPr lang="en-US" sz="2800" dirty="0" smtClean="0">
                <a:solidFill>
                  <a:srgbClr val="FF0000"/>
                </a:solidFill>
              </a:rPr>
              <a:t> joint</a:t>
            </a:r>
            <a:r>
              <a:rPr lang="en-US" sz="2800" dirty="0" smtClean="0"/>
              <a:t> at the </a:t>
            </a:r>
            <a:r>
              <a:rPr lang="en-US" sz="2800" dirty="0" smtClean="0">
                <a:solidFill>
                  <a:srgbClr val="FF0000"/>
                </a:solidFill>
              </a:rPr>
              <a:t>medial border </a:t>
            </a:r>
            <a:r>
              <a:rPr lang="en-US" sz="2800" dirty="0" smtClean="0"/>
              <a:t>of the sternocleidomastoid muscle.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40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108" y="711201"/>
            <a:ext cx="10058400" cy="4818742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/>
              <a:t>Dr </a:t>
            </a:r>
            <a:r>
              <a:rPr lang="en-US" dirty="0" err="1" smtClean="0"/>
              <a:t>Shetabi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Anesthesiologist</a:t>
            </a:r>
            <a:br>
              <a:rPr lang="en-US" dirty="0" smtClean="0"/>
            </a:br>
            <a:r>
              <a:rPr lang="en-US" dirty="0" smtClean="0"/>
              <a:t>KUMS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796" y="477672"/>
            <a:ext cx="110707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dirty="0"/>
              <a:t>B</a:t>
            </a:r>
            <a:r>
              <a:rPr lang="en-US" sz="2800" dirty="0" smtClean="0"/>
              <a:t>etween the  SCM </a:t>
            </a:r>
            <a:r>
              <a:rPr lang="en-US" sz="2800" dirty="0"/>
              <a:t>muscle and the </a:t>
            </a:r>
            <a:r>
              <a:rPr lang="en-US" sz="2800" dirty="0" smtClean="0"/>
              <a:t>trachea      The carotid is retracted slightly laterally        local anesthetic       placement of </a:t>
            </a:r>
            <a:r>
              <a:rPr lang="en-US" sz="2800" dirty="0"/>
              <a:t>needle </a:t>
            </a:r>
            <a:r>
              <a:rPr lang="en-US" sz="2800" dirty="0" smtClean="0"/>
              <a:t>(</a:t>
            </a:r>
            <a:r>
              <a:rPr lang="en-US" sz="2800" dirty="0" err="1" smtClean="0"/>
              <a:t>Quincke</a:t>
            </a:r>
            <a:r>
              <a:rPr lang="en-US" sz="2800" dirty="0" smtClean="0"/>
              <a:t> or pencil-point) </a:t>
            </a:r>
            <a:r>
              <a:rPr lang="en-US" sz="2800" dirty="0"/>
              <a:t> </a:t>
            </a:r>
            <a:r>
              <a:rPr lang="en-US" sz="2800" dirty="0" smtClean="0"/>
              <a:t>      perpendicularly in </a:t>
            </a:r>
            <a:r>
              <a:rPr lang="en-US" sz="2800" dirty="0" smtClean="0">
                <a:solidFill>
                  <a:srgbClr val="FF0000"/>
                </a:solidFill>
              </a:rPr>
              <a:t>an anterior to posterior </a:t>
            </a:r>
            <a:r>
              <a:rPr lang="en-US" sz="2800" dirty="0" smtClean="0"/>
              <a:t>fashion until the needle contacts bone and </a:t>
            </a:r>
            <a:r>
              <a:rPr lang="en-US" sz="2800" dirty="0" smtClean="0">
                <a:solidFill>
                  <a:srgbClr val="FF0000"/>
                </a:solidFill>
              </a:rPr>
              <a:t>then withdrawn 2 mm      </a:t>
            </a:r>
            <a:r>
              <a:rPr lang="en-US" sz="2800" dirty="0" smtClean="0"/>
              <a:t>negative aspiration</a:t>
            </a:r>
          </a:p>
          <a:p>
            <a:r>
              <a:rPr lang="en-US" sz="2800" dirty="0" smtClean="0"/>
              <a:t>       0.5 to 1 ml of local anesthetic is injected slowly while the patient is awake and responsive to </a:t>
            </a:r>
            <a:r>
              <a:rPr lang="en-US" sz="2800" dirty="0" smtClean="0">
                <a:solidFill>
                  <a:srgbClr val="FF0000"/>
                </a:solidFill>
              </a:rPr>
              <a:t>detect aberrant spread </a:t>
            </a:r>
            <a:r>
              <a:rPr lang="en-US" sz="2800" dirty="0" smtClean="0"/>
              <a:t>of the local anesthetic to surrounding </a:t>
            </a:r>
            <a:r>
              <a:rPr lang="en-US" sz="2800" dirty="0" err="1" smtClean="0"/>
              <a:t>structures.If</a:t>
            </a:r>
            <a:r>
              <a:rPr lang="en-US" sz="2800" dirty="0" smtClean="0"/>
              <a:t> negative        5 to 8 ml of 0.25% bupivacaine is injected incrementally with frequent aspiration      the patient is monitored for a minimum of 30 min to assess response to the blockade</a:t>
            </a:r>
            <a:endParaRPr lang="en-US" sz="2800" dirty="0"/>
          </a:p>
        </p:txBody>
      </p:sp>
      <p:sp>
        <p:nvSpPr>
          <p:cNvPr id="3" name="Right Arrow 2"/>
          <p:cNvSpPr/>
          <p:nvPr/>
        </p:nvSpPr>
        <p:spPr>
          <a:xfrm>
            <a:off x="6905767" y="1091821"/>
            <a:ext cx="409433" cy="245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045725" y="1503529"/>
            <a:ext cx="409433" cy="245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954972" y="1503528"/>
            <a:ext cx="409433" cy="245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636292" y="1901586"/>
            <a:ext cx="409433" cy="245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99044" y="2768218"/>
            <a:ext cx="409433" cy="245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Right Arrow 9"/>
          <p:cNvSpPr/>
          <p:nvPr/>
        </p:nvSpPr>
        <p:spPr>
          <a:xfrm flipV="1">
            <a:off x="8348964" y="2350881"/>
            <a:ext cx="409433" cy="232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V="1">
            <a:off x="5685593" y="3620881"/>
            <a:ext cx="409433" cy="232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flipV="1">
            <a:off x="7557935" y="4041796"/>
            <a:ext cx="409433" cy="232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00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ellate-Ganglion-Block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199" y="137288"/>
            <a:ext cx="7068457" cy="614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41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4.wyanokecdn.com/e721396752f02e7f0305f4471e23ce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28" y="0"/>
            <a:ext cx="10541487" cy="63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5117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3313" y="95535"/>
            <a:ext cx="7718687" cy="6181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605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82567" y="1565660"/>
            <a:ext cx="6829203" cy="215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dirty="0"/>
              <a:t>STELLATE GANGLION BLOCK :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sz="3600" dirty="0" smtClean="0">
                <a:solidFill>
                  <a:srgbClr val="FF0000"/>
                </a:solidFill>
              </a:rPr>
              <a:t>Fluoroscopic </a:t>
            </a:r>
            <a:r>
              <a:rPr lang="en-US" sz="3600" dirty="0">
                <a:solidFill>
                  <a:srgbClr val="FF0000"/>
                </a:solidFill>
              </a:rPr>
              <a:t>Technique</a:t>
            </a:r>
          </a:p>
        </p:txBody>
      </p:sp>
    </p:spTree>
    <p:extLst>
      <p:ext uri="{BB962C8B-B14F-4D97-AF65-F5344CB8AC3E}">
        <p14:creationId xmlns:p14="http://schemas.microsoft.com/office/powerpoint/2010/main" xmlns="" val="3883460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ellate-Ganglion-Block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41" y="1"/>
            <a:ext cx="6283602" cy="606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5372" y="5274193"/>
            <a:ext cx="10005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solidFill>
                  <a:srgbClr val="FF0000"/>
                </a:solidFill>
                <a:latin typeface="DroidNaskh-Regular"/>
              </a:rPr>
              <a:t>در تکنیک </a:t>
            </a:r>
            <a:r>
              <a:rPr lang="fa-IR" sz="2800" dirty="0" err="1">
                <a:solidFill>
                  <a:srgbClr val="FF0000"/>
                </a:solidFill>
                <a:latin typeface="DroidNaskh-Regular"/>
              </a:rPr>
              <a:t>فلوروسکوپی</a:t>
            </a:r>
            <a:r>
              <a:rPr lang="fa-IR" sz="2800" dirty="0">
                <a:solidFill>
                  <a:srgbClr val="FF0000"/>
                </a:solidFill>
                <a:latin typeface="DroidNaskh-Regular"/>
              </a:rPr>
              <a:t> بیمار به پشت دراز </a:t>
            </a:r>
            <a:r>
              <a:rPr lang="fa-IR" sz="2800" dirty="0" err="1">
                <a:solidFill>
                  <a:srgbClr val="FF0000"/>
                </a:solidFill>
                <a:latin typeface="DroidNaskh-Regular"/>
              </a:rPr>
              <a:t>می‌کشد</a:t>
            </a:r>
            <a:r>
              <a:rPr lang="fa-IR" sz="2800" dirty="0">
                <a:solidFill>
                  <a:srgbClr val="FF0000"/>
                </a:solidFill>
                <a:latin typeface="DroidNaskh-Regular"/>
              </a:rPr>
              <a:t> و دستگاه </a:t>
            </a:r>
            <a:r>
              <a:rPr lang="en-US" sz="2800" dirty="0">
                <a:solidFill>
                  <a:srgbClr val="FF0000"/>
                </a:solidFill>
                <a:latin typeface="DroidNaskh-Regular"/>
              </a:rPr>
              <a:t>C-arm </a:t>
            </a:r>
            <a:r>
              <a:rPr lang="fa-IR" sz="2800" dirty="0">
                <a:solidFill>
                  <a:srgbClr val="FF0000"/>
                </a:solidFill>
                <a:latin typeface="DroidNaskh-Regular"/>
              </a:rPr>
              <a:t>ناحیه </a:t>
            </a:r>
            <a:r>
              <a:rPr lang="fa-IR" sz="2800" dirty="0" err="1">
                <a:solidFill>
                  <a:srgbClr val="FF0000"/>
                </a:solidFill>
                <a:latin typeface="DroidNaskh-Regular"/>
              </a:rPr>
              <a:t>مهره‌های</a:t>
            </a:r>
            <a:r>
              <a:rPr lang="fa-IR" sz="2800" dirty="0">
                <a:solidFill>
                  <a:srgbClr val="FF0000"/>
                </a:solidFill>
                <a:latin typeface="DroidNaskh-Regular"/>
              </a:rPr>
              <a:t> ششم و هفتم گردنی را از نماهای قدامی- خلفی و جانبی نمایش </a:t>
            </a:r>
            <a:r>
              <a:rPr lang="fa-IR" sz="2800" dirty="0" err="1">
                <a:solidFill>
                  <a:srgbClr val="FF0000"/>
                </a:solidFill>
                <a:latin typeface="DroidNaskh-Regular"/>
              </a:rPr>
              <a:t>می‌دهد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12123" y="4354063"/>
            <a:ext cx="3954544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/>
              <a:t>STELLATE GANGLION BLOCK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120565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3706" y="573206"/>
            <a:ext cx="105538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STELLATE GANGLION BLOCK </a:t>
            </a:r>
            <a:r>
              <a:rPr lang="en-US" sz="2800" b="1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>
                <a:solidFill>
                  <a:srgbClr val="FF0000"/>
                </a:solidFill>
              </a:rPr>
              <a:t>Fluoroscopic Technique)    . advantages</a:t>
            </a:r>
            <a:r>
              <a:rPr lang="en-US" sz="3200" dirty="0" smtClean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Eliminates pushing away vasculature and pressing on the potentially painful </a:t>
            </a:r>
            <a:r>
              <a:rPr lang="en-US" sz="3200" dirty="0" err="1" smtClean="0"/>
              <a:t>Chaissagnac’s</a:t>
            </a:r>
            <a:r>
              <a:rPr lang="en-US" sz="3200" dirty="0" smtClean="0"/>
              <a:t> tubercle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 Minimizes the chance of intravascular injection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Minimizes esophageal perforation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Minimizes the chance of recurrent laryngeal nerve paralysis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Reduces the volume of local anesthetic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Easy to teach trainees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69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115" y="678554"/>
            <a:ext cx="110356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STELLATE GANGLION BLOCK </a:t>
            </a:r>
            <a:r>
              <a:rPr lang="en-US" sz="3200" b="1" dirty="0" smtClean="0">
                <a:solidFill>
                  <a:srgbClr val="FF0000"/>
                </a:solidFill>
              </a:rPr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Ultrasound Approach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Ultrasound allows direct visualization of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C00000"/>
                </a:solidFill>
              </a:rPr>
              <a:t>thyroid</a:t>
            </a:r>
            <a:r>
              <a:rPr lang="en-US" sz="3200" dirty="0" smtClean="0"/>
              <a:t> gland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vertebral </a:t>
            </a:r>
            <a:r>
              <a:rPr lang="en-US" sz="3200" dirty="0" smtClean="0">
                <a:solidFill>
                  <a:srgbClr val="C00000"/>
                </a:solidFill>
              </a:rPr>
              <a:t>artery</a:t>
            </a:r>
            <a:r>
              <a:rPr lang="en-US" sz="32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</a:rPr>
              <a:t>Esophagus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pleura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nerve roots,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longus</a:t>
            </a:r>
            <a:r>
              <a:rPr lang="en-US" sz="3200" dirty="0" smtClean="0"/>
              <a:t> </a:t>
            </a:r>
            <a:r>
              <a:rPr lang="en-US" sz="3200" dirty="0" err="1" smtClean="0"/>
              <a:t>colli</a:t>
            </a:r>
            <a:r>
              <a:rPr lang="en-US" sz="3200" dirty="0" smtClean="0"/>
              <a:t> muscle, and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direct visualization of local anesthetic spread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11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715" y="491810"/>
            <a:ext cx="8752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Ultrasound </a:t>
            </a:r>
            <a:r>
              <a:rPr lang="en-US" sz="2400" b="1" dirty="0" smtClean="0"/>
              <a:t>Approach (</a:t>
            </a:r>
            <a:r>
              <a:rPr lang="en-US" sz="2400" dirty="0"/>
              <a:t>A linear-array, 3- to 12-MHz frequency probe </a:t>
            </a:r>
            <a:r>
              <a:rPr lang="en-US" sz="2400" dirty="0" smtClean="0"/>
              <a:t>)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645994" y="1160466"/>
            <a:ext cx="112783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C00000"/>
                </a:solidFill>
              </a:rPr>
              <a:t> Anterior Approach</a:t>
            </a:r>
            <a:r>
              <a:rPr lang="en-US" sz="2400" b="1" dirty="0"/>
              <a:t>(supine position</a:t>
            </a:r>
            <a:r>
              <a:rPr lang="en-US" sz="2400" b="1" dirty="0" smtClean="0"/>
              <a:t>)</a:t>
            </a:r>
            <a:r>
              <a:rPr lang="en-US" sz="2400" dirty="0"/>
              <a:t> probe is placed </a:t>
            </a:r>
            <a:r>
              <a:rPr lang="en-US" sz="2400" dirty="0">
                <a:solidFill>
                  <a:srgbClr val="C00000"/>
                </a:solidFill>
              </a:rPr>
              <a:t>transversely</a:t>
            </a:r>
            <a:r>
              <a:rPr lang="en-US" sz="2400" dirty="0"/>
              <a:t> at the </a:t>
            </a:r>
            <a:r>
              <a:rPr lang="en-US" sz="2400" dirty="0">
                <a:solidFill>
                  <a:srgbClr val="C00000"/>
                </a:solidFill>
              </a:rPr>
              <a:t>level of C6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just lateral to the trachea</a:t>
            </a:r>
            <a:r>
              <a:rPr lang="en-US" sz="2400" dirty="0"/>
              <a:t>. </a:t>
            </a:r>
          </a:p>
          <a:p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7030A0"/>
                </a:solidFill>
              </a:rPr>
              <a:t>Fluoroscopy</a:t>
            </a:r>
            <a:r>
              <a:rPr lang="en-US" sz="2400" dirty="0" smtClean="0"/>
              <a:t> </a:t>
            </a:r>
            <a:r>
              <a:rPr lang="en-US" sz="2400" dirty="0"/>
              <a:t>may be utilized initially to identify the </a:t>
            </a:r>
            <a:r>
              <a:rPr lang="en-US" sz="2400" dirty="0">
                <a:solidFill>
                  <a:srgbClr val="7030A0"/>
                </a:solidFill>
              </a:rPr>
              <a:t>C6 </a:t>
            </a:r>
            <a:r>
              <a:rPr lang="en-US" sz="2400" dirty="0" smtClean="0">
                <a:solidFill>
                  <a:srgbClr val="7030A0"/>
                </a:solidFill>
              </a:rPr>
              <a:t>level</a:t>
            </a:r>
            <a:r>
              <a:rPr lang="en-US" sz="2400" dirty="0" smtClean="0"/>
              <a:t>)</a:t>
            </a:r>
            <a:endParaRPr lang="en-US" sz="2400" b="1" dirty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54949" y="2309926"/>
            <a:ext cx="108857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C00000"/>
                </a:solidFill>
              </a:rPr>
              <a:t> Posterior Approach </a:t>
            </a:r>
            <a:r>
              <a:rPr lang="en-US" sz="2400" b="1" dirty="0"/>
              <a:t> (</a:t>
            </a:r>
            <a:r>
              <a:rPr lang="en-US" sz="2400" dirty="0"/>
              <a:t>prone position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normally utilized when there is a failure of achieving sympathetic blockade of the upper extremity or when the block is done as a precursor to percutaneous or surgical </a:t>
            </a:r>
            <a:r>
              <a:rPr lang="en-US" sz="2400" dirty="0" err="1"/>
              <a:t>sympathectomy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(usually </a:t>
            </a:r>
            <a:r>
              <a:rPr lang="en-US" sz="2400" dirty="0">
                <a:solidFill>
                  <a:srgbClr val="7030A0"/>
                </a:solidFill>
              </a:rPr>
              <a:t>fluoroscopy</a:t>
            </a:r>
            <a:r>
              <a:rPr lang="en-US" sz="2400" dirty="0"/>
              <a:t> to obtain AP images of the </a:t>
            </a:r>
            <a:r>
              <a:rPr lang="en-US" sz="2400" dirty="0">
                <a:solidFill>
                  <a:srgbClr val="7030A0"/>
                </a:solidFill>
              </a:rPr>
              <a:t>T2 and T3 vertebrae</a:t>
            </a:r>
            <a:r>
              <a:rPr lang="en-US" sz="2400" dirty="0"/>
              <a:t>)</a:t>
            </a:r>
          </a:p>
          <a:p>
            <a:r>
              <a:rPr lang="en-US" sz="2400" dirty="0"/>
              <a:t>but CT can be utilized).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C-arm is then rotated obliquely until the transverse process is just over the vertebral body followed by </a:t>
            </a:r>
            <a:r>
              <a:rPr lang="en-US" sz="2400" dirty="0" err="1"/>
              <a:t>cephalocaudal</a:t>
            </a:r>
            <a:r>
              <a:rPr lang="en-US" sz="2400" dirty="0"/>
              <a:t> rotation until the first rib is squared off.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 The </a:t>
            </a:r>
            <a:r>
              <a:rPr lang="en-US" sz="2400" dirty="0"/>
              <a:t>target is then the midpoint of the T2 and/or the T3 </a:t>
            </a:r>
            <a:r>
              <a:rPr lang="en-US" sz="2400" dirty="0" smtClean="0"/>
              <a:t>vertebra</a:t>
            </a:r>
            <a:r>
              <a:rPr lang="en-US" sz="2400" b="1" dirty="0"/>
              <a:t> </a:t>
            </a:r>
            <a:endParaRPr lang="en-US" sz="2400" b="1" dirty="0" smtClean="0"/>
          </a:p>
        </p:txBody>
      </p:sp>
      <p:sp>
        <p:nvSpPr>
          <p:cNvPr id="6" name="Left Brace 5"/>
          <p:cNvSpPr/>
          <p:nvPr/>
        </p:nvSpPr>
        <p:spPr>
          <a:xfrm>
            <a:off x="416505" y="2791682"/>
            <a:ext cx="338443" cy="25652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76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029" y="808968"/>
            <a:ext cx="113501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765A00"/>
                </a:solidFill>
              </a:rPr>
              <a:t>Appropriate sympathetic blockade </a:t>
            </a:r>
            <a:r>
              <a:rPr lang="en-US" sz="2800" dirty="0"/>
              <a:t>was monitored and achieved based </a:t>
            </a:r>
            <a:r>
              <a:rPr lang="en-US" sz="2800" dirty="0" smtClean="0"/>
              <a:t>on:</a:t>
            </a:r>
          </a:p>
          <a:p>
            <a:pPr>
              <a:lnSpc>
                <a:spcPct val="200000"/>
              </a:lnSpc>
            </a:pPr>
            <a:endParaRPr lang="en-US" sz="2800" dirty="0" smtClean="0"/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800" dirty="0" smtClean="0"/>
              <a:t>        presence </a:t>
            </a:r>
            <a:r>
              <a:rPr lang="en-US" sz="2800" dirty="0"/>
              <a:t>of </a:t>
            </a:r>
            <a:r>
              <a:rPr lang="en-US" sz="2800" b="1" dirty="0">
                <a:solidFill>
                  <a:srgbClr val="765A00"/>
                </a:solidFill>
              </a:rPr>
              <a:t>Horner’s syndrome </a:t>
            </a:r>
            <a:endParaRPr lang="en-US" sz="2800" dirty="0" smtClean="0"/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F0000"/>
                </a:solidFill>
              </a:rPr>
              <a:t>increased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extremity temperature 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FF0000"/>
                </a:solidFill>
              </a:rPr>
              <a:t>      without</a:t>
            </a:r>
            <a:r>
              <a:rPr lang="en-US" sz="2800" dirty="0" smtClean="0"/>
              <a:t> </a:t>
            </a:r>
            <a:r>
              <a:rPr lang="en-US" sz="2800" dirty="0"/>
              <a:t>recurrent laryngeal nerve blockade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91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218" y="777923"/>
            <a:ext cx="1060431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Jonnesco</a:t>
            </a:r>
            <a:r>
              <a:rPr lang="en-US" sz="2800" dirty="0" smtClean="0"/>
              <a:t> </a:t>
            </a:r>
            <a:r>
              <a:rPr lang="fa-IR" sz="2800" dirty="0" smtClean="0"/>
              <a:t>)</a:t>
            </a:r>
            <a:r>
              <a:rPr lang="en-US" sz="2800" dirty="0"/>
              <a:t> </a:t>
            </a:r>
            <a:r>
              <a:rPr lang="en-US" sz="2800" dirty="0" smtClean="0"/>
              <a:t>1920</a:t>
            </a:r>
            <a:r>
              <a:rPr lang="fa-IR" sz="2800" dirty="0" smtClean="0"/>
              <a:t>  ( </a:t>
            </a:r>
            <a:r>
              <a:rPr lang="en-US" sz="2800" dirty="0" smtClean="0"/>
              <a:t>      </a:t>
            </a:r>
            <a:r>
              <a:rPr lang="en-US" sz="2800" dirty="0" err="1" smtClean="0">
                <a:solidFill>
                  <a:srgbClr val="FF0000"/>
                </a:solidFill>
              </a:rPr>
              <a:t>cervicothoracic</a:t>
            </a:r>
            <a:r>
              <a:rPr lang="en-US" sz="2800" dirty="0" smtClean="0">
                <a:solidFill>
                  <a:srgbClr val="FF0000"/>
                </a:solidFill>
              </a:rPr>
              <a:t> block </a:t>
            </a:r>
            <a:r>
              <a:rPr lang="fa-IR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fa-IR" sz="2800" dirty="0" smtClean="0">
                <a:solidFill>
                  <a:srgbClr val="FF0000"/>
                </a:solidFill>
              </a:rPr>
              <a:t>   </a:t>
            </a:r>
            <a:r>
              <a:rPr lang="en-US" sz="2800" dirty="0" smtClean="0"/>
              <a:t>followed by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Lawen</a:t>
            </a:r>
            <a:r>
              <a:rPr lang="en-US" sz="2800" dirty="0" smtClean="0"/>
              <a:t> for the differential diagnosis of abdominal pain. 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Kappis</a:t>
            </a:r>
            <a:r>
              <a:rPr lang="fa-IR" sz="2800" b="1" dirty="0" smtClean="0">
                <a:solidFill>
                  <a:srgbClr val="FF0000"/>
                </a:solidFill>
              </a:rPr>
              <a:t> </a:t>
            </a:r>
            <a:r>
              <a:rPr lang="fa-IR" sz="2800" dirty="0" smtClean="0"/>
              <a:t>     </a:t>
            </a:r>
            <a:r>
              <a:rPr lang="en-US" sz="2800" dirty="0" smtClean="0"/>
              <a:t>  used </a:t>
            </a:r>
            <a:r>
              <a:rPr lang="en-US" sz="2800" dirty="0" smtClean="0">
                <a:solidFill>
                  <a:srgbClr val="FF0000"/>
                </a:solidFill>
              </a:rPr>
              <a:t>sympathetic blocks </a:t>
            </a:r>
            <a:r>
              <a:rPr lang="en-US" sz="2800" dirty="0" smtClean="0"/>
              <a:t>for the treatment of </a:t>
            </a:r>
            <a:r>
              <a:rPr lang="en-US" sz="2800" dirty="0" smtClean="0">
                <a:solidFill>
                  <a:srgbClr val="FF0000"/>
                </a:solidFill>
              </a:rPr>
              <a:t>severe pain </a:t>
            </a:r>
            <a:r>
              <a:rPr lang="en-US" sz="2800" dirty="0" smtClean="0"/>
              <a:t>in visceral pain syndromes, including the blockade of the stellate ganglion.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Brunn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err="1" smtClean="0">
                <a:solidFill>
                  <a:srgbClr val="FF0000"/>
                </a:solidFill>
              </a:rPr>
              <a:t>Mandl</a:t>
            </a:r>
            <a:r>
              <a:rPr lang="fa-IR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1924</a:t>
            </a:r>
            <a:r>
              <a:rPr lang="fa-IR" sz="2800" dirty="0" smtClean="0">
                <a:solidFill>
                  <a:srgbClr val="FF0000"/>
                </a:solidFill>
              </a:rPr>
              <a:t>       (</a:t>
            </a:r>
            <a:r>
              <a:rPr lang="en-US" sz="2800" dirty="0" smtClean="0"/>
              <a:t>lumbar sympathetic blocks </a:t>
            </a:r>
            <a:endParaRPr lang="fa-IR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They became popular </a:t>
            </a:r>
            <a:r>
              <a:rPr lang="fa-IR" sz="2800" dirty="0" smtClean="0"/>
              <a:t>)</a:t>
            </a:r>
            <a:r>
              <a:rPr lang="en-US" sz="2800" dirty="0" smtClean="0"/>
              <a:t>1950s</a:t>
            </a:r>
            <a:r>
              <a:rPr lang="fa-IR" sz="2800" dirty="0" smtClean="0"/>
              <a:t>(</a:t>
            </a:r>
            <a:r>
              <a:rPr lang="en-US" sz="2800" dirty="0" smtClean="0"/>
              <a:t> for the management of </a:t>
            </a:r>
            <a:r>
              <a:rPr lang="en-US" sz="2800" dirty="0" err="1" smtClean="0"/>
              <a:t>causalgia</a:t>
            </a:r>
            <a:r>
              <a:rPr lang="en-US" sz="2800" dirty="0" smtClean="0"/>
              <a:t> and reflex sympathetic dystrophies.</a:t>
            </a:r>
            <a:endParaRPr lang="en-US" sz="2800" dirty="0"/>
          </a:p>
        </p:txBody>
      </p:sp>
      <p:sp>
        <p:nvSpPr>
          <p:cNvPr id="3" name="Right Arrow 2"/>
          <p:cNvSpPr/>
          <p:nvPr/>
        </p:nvSpPr>
        <p:spPr>
          <a:xfrm>
            <a:off x="3538182" y="1057701"/>
            <a:ext cx="423080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7316905" y="1057701"/>
            <a:ext cx="368490" cy="259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512858" y="3659874"/>
            <a:ext cx="368490" cy="259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140422" y="2365611"/>
            <a:ext cx="368490" cy="259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559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72" y="395785"/>
            <a:ext cx="1131399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LUMBAR SYMPATHETIC BLOCKS:   ANATOMY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The lumbar sympathetic chain 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C00000"/>
                </a:solidFill>
              </a:rPr>
              <a:t>consists of </a:t>
            </a:r>
            <a:r>
              <a:rPr lang="en-US" sz="2800" dirty="0" smtClean="0"/>
              <a:t>four to five paired ganglia ( lie along the anterolateral surface of the lumbar vertebral bodies )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C00000"/>
                </a:solidFill>
              </a:rPr>
              <a:t> contains </a:t>
            </a:r>
            <a:r>
              <a:rPr lang="en-US" sz="2800" dirty="0" smtClean="0"/>
              <a:t>pre- and post-ganglionic fibers         pelvis and lower extremities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sympathetic ganglia were most frequently located at </a:t>
            </a:r>
            <a:r>
              <a:rPr lang="en-US" sz="2800" dirty="0" smtClean="0">
                <a:solidFill>
                  <a:srgbClr val="C00000"/>
                </a:solidFill>
              </a:rPr>
              <a:t>the inferior third of the L2 vertebra, L2–L3 disc space,</a:t>
            </a:r>
            <a:r>
              <a:rPr lang="en-US" sz="2800" dirty="0" smtClean="0"/>
              <a:t> and at </a:t>
            </a:r>
            <a:r>
              <a:rPr lang="en-US" sz="2800" dirty="0" smtClean="0">
                <a:solidFill>
                  <a:srgbClr val="C00000"/>
                </a:solidFill>
              </a:rPr>
              <a:t>the superior third of the L3 vertebra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 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3" name="Right Arrow 2"/>
          <p:cNvSpPr/>
          <p:nvPr/>
        </p:nvSpPr>
        <p:spPr>
          <a:xfrm>
            <a:off x="6896665" y="3248168"/>
            <a:ext cx="350296" cy="259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04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262" y="837280"/>
            <a:ext cx="106998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LUMBAR SYMPATHETIC BLOCKS </a:t>
            </a:r>
          </a:p>
          <a:p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the </a:t>
            </a:r>
            <a:r>
              <a:rPr lang="en-US" sz="2800" dirty="0">
                <a:solidFill>
                  <a:srgbClr val="C00000"/>
                </a:solidFill>
              </a:rPr>
              <a:t>best site for placement of the tip of the needle is </a:t>
            </a:r>
            <a:r>
              <a:rPr lang="en-US" sz="2800" dirty="0"/>
              <a:t>the anterolateral surface of 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the </a:t>
            </a:r>
            <a:r>
              <a:rPr lang="en-US" sz="2800" dirty="0">
                <a:solidFill>
                  <a:srgbClr val="C00000"/>
                </a:solidFill>
              </a:rPr>
              <a:t>lower third </a:t>
            </a:r>
            <a:r>
              <a:rPr lang="en-US" sz="2800" dirty="0"/>
              <a:t>of </a:t>
            </a:r>
            <a:r>
              <a:rPr lang="en-US" sz="2800" dirty="0" smtClean="0"/>
              <a:t>L2 body </a:t>
            </a:r>
            <a:r>
              <a:rPr lang="en-US" sz="2800" dirty="0"/>
              <a:t>or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at the </a:t>
            </a:r>
            <a:r>
              <a:rPr lang="en-US" sz="2800" dirty="0">
                <a:solidFill>
                  <a:srgbClr val="C00000"/>
                </a:solidFill>
              </a:rPr>
              <a:t>upper third </a:t>
            </a:r>
            <a:r>
              <a:rPr lang="en-US" sz="2800" dirty="0"/>
              <a:t>of the L3 body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37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047" y="600501"/>
            <a:ext cx="10549719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LUMBAR SYMPATHETIC BLOCKS</a:t>
            </a:r>
            <a:r>
              <a:rPr lang="en-US" sz="2800" dirty="0" smtClean="0">
                <a:solidFill>
                  <a:srgbClr val="FF0000"/>
                </a:solidFill>
              </a:rPr>
              <a:t>: INDICATIONS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Any pain syndrome that includes a sympathetically mediated or atypical pattern maybe considered for diagnostic sympathetic block.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751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12" y="269090"/>
            <a:ext cx="11542659" cy="60881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61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304" y="391952"/>
            <a:ext cx="6904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LUMBAR SYMPATHETIC BLOCKS: </a:t>
            </a:r>
            <a:r>
              <a:rPr lang="en-US" sz="2800" dirty="0">
                <a:solidFill>
                  <a:srgbClr val="FF0000"/>
                </a:solidFill>
              </a:rPr>
              <a:t>TECHNIQUES</a:t>
            </a:r>
            <a:r>
              <a:rPr lang="en-US" sz="28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5594" y="1173707"/>
            <a:ext cx="1863085" cy="71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Blind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5594" y="2222515"/>
            <a:ext cx="6900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Fluoroscopic Approach </a:t>
            </a:r>
            <a:r>
              <a:rPr lang="en-US" sz="2800" b="1" dirty="0" smtClean="0"/>
              <a:t>              </a:t>
            </a:r>
            <a:r>
              <a:rPr lang="en-US" sz="3200" b="1" dirty="0" err="1" smtClean="0"/>
              <a:t>Paradiscal</a:t>
            </a:r>
            <a:r>
              <a:rPr lang="en-US" sz="3200" b="1" dirty="0" smtClean="0"/>
              <a:t> *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786651" y="2931698"/>
            <a:ext cx="2045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Transdiscal</a:t>
            </a:r>
            <a:endParaRPr lang="en-US" sz="3200" b="1" dirty="0"/>
          </a:p>
        </p:txBody>
      </p:sp>
      <p:sp>
        <p:nvSpPr>
          <p:cNvPr id="8" name="Left Brace 7"/>
          <p:cNvSpPr/>
          <p:nvPr/>
        </p:nvSpPr>
        <p:spPr>
          <a:xfrm>
            <a:off x="5295331" y="2149943"/>
            <a:ext cx="122830" cy="13665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870856" y="1291771"/>
            <a:ext cx="111905" cy="14949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2887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2" y="791569"/>
            <a:ext cx="107630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LUMBAR SYMPATHETIC BLOCKS: </a:t>
            </a:r>
            <a:r>
              <a:rPr lang="en-US" sz="3200" dirty="0" smtClean="0">
                <a:solidFill>
                  <a:srgbClr val="FF0000"/>
                </a:solidFill>
              </a:rPr>
              <a:t>TECHNIQUES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Sympathetic block was first done blindly by starting </a:t>
            </a:r>
            <a:r>
              <a:rPr lang="en-US" sz="3200" dirty="0" smtClean="0"/>
              <a:t>: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5 </a:t>
            </a:r>
            <a:r>
              <a:rPr lang="en-US" sz="3200" dirty="0" smtClean="0">
                <a:solidFill>
                  <a:srgbClr val="C00000"/>
                </a:solidFill>
              </a:rPr>
              <a:t>to 8 cm lateral to</a:t>
            </a:r>
            <a:r>
              <a:rPr lang="en-US" sz="3200" dirty="0" smtClean="0"/>
              <a:t> the </a:t>
            </a:r>
            <a:r>
              <a:rPr lang="en-US" sz="3200" dirty="0" err="1" smtClean="0">
                <a:solidFill>
                  <a:srgbClr val="C00000"/>
                </a:solidFill>
              </a:rPr>
              <a:t>spinous</a:t>
            </a:r>
            <a:r>
              <a:rPr lang="en-US" sz="3200" dirty="0" smtClean="0">
                <a:solidFill>
                  <a:srgbClr val="C00000"/>
                </a:solidFill>
              </a:rPr>
              <a:t> processes </a:t>
            </a:r>
            <a:r>
              <a:rPr lang="en-US" sz="3200" dirty="0" smtClean="0"/>
              <a:t>of</a:t>
            </a:r>
            <a:r>
              <a:rPr lang="en-US" sz="3200" dirty="0" smtClean="0">
                <a:solidFill>
                  <a:srgbClr val="C00000"/>
                </a:solidFill>
              </a:rPr>
              <a:t> L2–L4 </a:t>
            </a:r>
            <a:r>
              <a:rPr lang="en-US" sz="3200" dirty="0" smtClean="0">
                <a:solidFill>
                  <a:srgbClr val="C00000"/>
                </a:solidFill>
              </a:rPr>
              <a:t>   transverse </a:t>
            </a:r>
            <a:r>
              <a:rPr lang="en-US" sz="3200" dirty="0" smtClean="0">
                <a:solidFill>
                  <a:srgbClr val="C00000"/>
                </a:solidFill>
              </a:rPr>
              <a:t>process </a:t>
            </a:r>
            <a:r>
              <a:rPr lang="en-US" sz="3200" dirty="0" smtClean="0">
                <a:solidFill>
                  <a:srgbClr val="C00000"/>
                </a:solidFill>
              </a:rPr>
              <a:t>        walking </a:t>
            </a:r>
            <a:r>
              <a:rPr lang="en-US" sz="3200" dirty="0" smtClean="0">
                <a:solidFill>
                  <a:srgbClr val="C00000"/>
                </a:solidFill>
              </a:rPr>
              <a:t>anteriorly </a:t>
            </a:r>
            <a:r>
              <a:rPr lang="en-US" sz="3200" dirty="0" smtClean="0"/>
              <a:t>off of the </a:t>
            </a:r>
            <a:r>
              <a:rPr lang="en-US" sz="3200" dirty="0" smtClean="0">
                <a:solidFill>
                  <a:srgbClr val="C00000"/>
                </a:solidFill>
              </a:rPr>
              <a:t>vertebral body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it is rarely used since image guidance allows for better placement and hopefully fewer complications. </a:t>
            </a:r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9369083" y="1899138"/>
            <a:ext cx="295422" cy="379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ight Arrow 4"/>
          <p:cNvSpPr/>
          <p:nvPr/>
        </p:nvSpPr>
        <p:spPr>
          <a:xfrm>
            <a:off x="2572042" y="2445434"/>
            <a:ext cx="295422" cy="379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5970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050" name="Picture 2" descr="G:\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16" y="362857"/>
            <a:ext cx="10901550" cy="58782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26" name="Picture 2" descr="G: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574" y="261257"/>
            <a:ext cx="9750283" cy="59246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70" y="0"/>
            <a:ext cx="1105468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LUMBAR SYMPATHETIC BLOCKS        </a:t>
            </a:r>
            <a:r>
              <a:rPr lang="en-US" sz="2800" dirty="0" smtClean="0"/>
              <a:t>Fluoroscopic </a:t>
            </a:r>
            <a:r>
              <a:rPr lang="en-US" sz="2800" dirty="0"/>
              <a:t>Approach </a:t>
            </a:r>
            <a:r>
              <a:rPr lang="en-US" sz="2800" dirty="0" smtClean="0"/>
              <a:t>: (</a:t>
            </a:r>
            <a:r>
              <a:rPr lang="en-US" sz="2800" dirty="0" err="1" smtClean="0">
                <a:solidFill>
                  <a:srgbClr val="C00000"/>
                </a:solidFill>
              </a:rPr>
              <a:t>Paradiscal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/>
              <a:t>The </a:t>
            </a:r>
            <a:r>
              <a:rPr lang="en-US" sz="2800" dirty="0" err="1"/>
              <a:t>paradiscal</a:t>
            </a:r>
            <a:r>
              <a:rPr lang="en-US" sz="2800" dirty="0"/>
              <a:t> approach is probably the </a:t>
            </a:r>
            <a:r>
              <a:rPr lang="en-US" sz="2800" dirty="0">
                <a:solidFill>
                  <a:srgbClr val="C00000"/>
                </a:solidFill>
              </a:rPr>
              <a:t>most common technique </a:t>
            </a:r>
            <a:r>
              <a:rPr lang="en-US" sz="2800" dirty="0"/>
              <a:t>utilized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patient is </a:t>
            </a:r>
            <a:r>
              <a:rPr lang="en-US" sz="2800" dirty="0">
                <a:solidFill>
                  <a:srgbClr val="FF0000"/>
                </a:solidFill>
              </a:rPr>
              <a:t>positioned</a:t>
            </a:r>
            <a:r>
              <a:rPr lang="en-US" sz="2800" dirty="0"/>
              <a:t> </a:t>
            </a:r>
            <a:r>
              <a:rPr lang="en-US" sz="2800" b="1" dirty="0"/>
              <a:t>prone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fluoroscope </a:t>
            </a:r>
            <a:r>
              <a:rPr lang="en-US" sz="2800" dirty="0" smtClean="0"/>
              <a:t>       to </a:t>
            </a:r>
            <a:r>
              <a:rPr lang="en-US" sz="2800" dirty="0"/>
              <a:t>identify the </a:t>
            </a:r>
            <a:r>
              <a:rPr lang="en-US" sz="2800" dirty="0">
                <a:solidFill>
                  <a:srgbClr val="FF0000"/>
                </a:solidFill>
              </a:rPr>
              <a:t>L2, L3, and L4 levels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 smtClean="0"/>
              <a:t>The </a:t>
            </a:r>
            <a:r>
              <a:rPr lang="en-US" sz="2800" dirty="0">
                <a:solidFill>
                  <a:srgbClr val="FF0000"/>
                </a:solidFill>
              </a:rPr>
              <a:t>target</a:t>
            </a:r>
            <a:r>
              <a:rPr lang="en-US" sz="2800" dirty="0"/>
              <a:t> is </a:t>
            </a:r>
            <a:r>
              <a:rPr lang="en-US" sz="2800" dirty="0" smtClean="0"/>
              <a:t>: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</a:rPr>
              <a:t>nterosuperior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portion of L3 </a:t>
            </a:r>
            <a:r>
              <a:rPr lang="en-US" sz="2800" dirty="0" smtClean="0">
                <a:solidFill>
                  <a:srgbClr val="FF0000"/>
                </a:solidFill>
              </a:rPr>
              <a:t>or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</a:rPr>
              <a:t>ntero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inferior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portion of L2 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200000"/>
              </a:lnSpc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043452" y="2975210"/>
            <a:ext cx="409433" cy="382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618253" y="369897"/>
            <a:ext cx="409433" cy="382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276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68" y="477081"/>
            <a:ext cx="5445455" cy="6380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538" y="443078"/>
            <a:ext cx="5923128" cy="64149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27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798" y="464023"/>
            <a:ext cx="1089091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Sympathetic blocks can be used for</a:t>
            </a:r>
            <a:r>
              <a:rPr lang="fa-IR" sz="2800" dirty="0" smtClean="0"/>
              <a:t>:</a:t>
            </a:r>
          </a:p>
          <a:p>
            <a:r>
              <a:rPr lang="fa-IR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Diagnostic</a:t>
            </a:r>
            <a:r>
              <a:rPr lang="fa-IR" sz="2800" dirty="0" smtClean="0"/>
              <a:t> :</a:t>
            </a:r>
            <a:r>
              <a:rPr lang="en-US" sz="2800" dirty="0"/>
              <a:t>to determine if the pain is sympathetically mediated or not. </a:t>
            </a:r>
          </a:p>
          <a:p>
            <a:endParaRPr lang="fa-IR" sz="2800" dirty="0" smtClean="0"/>
          </a:p>
          <a:p>
            <a:r>
              <a:rPr lang="fa-IR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Prognostic</a:t>
            </a:r>
            <a:r>
              <a:rPr lang="fa-IR" sz="2800" dirty="0" smtClean="0"/>
              <a:t>:</a:t>
            </a:r>
            <a:r>
              <a:rPr lang="en-US" sz="2800" dirty="0"/>
              <a:t>to determine if </a:t>
            </a:r>
            <a:r>
              <a:rPr lang="en-US" sz="2800" dirty="0" err="1"/>
              <a:t>neurolysis</a:t>
            </a:r>
            <a:r>
              <a:rPr lang="en-US" sz="2800" dirty="0"/>
              <a:t> or surgical </a:t>
            </a:r>
            <a:r>
              <a:rPr lang="en-US" sz="2800" dirty="0" err="1"/>
              <a:t>sympathectomy</a:t>
            </a:r>
            <a:r>
              <a:rPr lang="en-US" sz="2800" dirty="0"/>
              <a:t> </a:t>
            </a:r>
            <a:r>
              <a:rPr lang="en-US" sz="2800" dirty="0" smtClean="0"/>
              <a:t>could</a:t>
            </a:r>
            <a:r>
              <a:rPr lang="fa-IR" sz="2800" dirty="0" smtClean="0"/>
              <a:t> </a:t>
            </a:r>
            <a:r>
              <a:rPr lang="en-US" sz="2800" dirty="0" smtClean="0"/>
              <a:t>be beneficial</a:t>
            </a:r>
            <a:endParaRPr lang="fa-IR" sz="2800" dirty="0" smtClean="0"/>
          </a:p>
          <a:p>
            <a:r>
              <a:rPr lang="fa-IR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therapeutic purposes</a:t>
            </a:r>
            <a:r>
              <a:rPr lang="fa-IR" sz="2800" dirty="0" smtClean="0"/>
              <a:t>:</a:t>
            </a:r>
            <a:r>
              <a:rPr lang="en-US" sz="2800" dirty="0" smtClean="0"/>
              <a:t>(</a:t>
            </a:r>
            <a:r>
              <a:rPr lang="en-US" sz="2800" dirty="0"/>
              <a:t>usually in a series with local anesthetics) are done to treat conditions such </a:t>
            </a:r>
            <a:r>
              <a:rPr lang="en-US" sz="2800" dirty="0" smtClean="0"/>
              <a:t>as</a:t>
            </a:r>
            <a:r>
              <a:rPr lang="fa-IR" sz="2800" dirty="0" smtClean="0"/>
              <a:t>:</a:t>
            </a:r>
          </a:p>
          <a:p>
            <a:r>
              <a:rPr lang="fa-IR" sz="2800" dirty="0" smtClean="0"/>
              <a:t>   </a:t>
            </a:r>
            <a:r>
              <a:rPr lang="en-US" sz="2800" dirty="0" smtClean="0"/>
              <a:t>complex </a:t>
            </a:r>
            <a:r>
              <a:rPr lang="en-US" sz="2800" dirty="0"/>
              <a:t>regional pain syndromes (</a:t>
            </a:r>
            <a:r>
              <a:rPr lang="en-US" sz="2800" dirty="0">
                <a:solidFill>
                  <a:srgbClr val="FF0000"/>
                </a:solidFill>
              </a:rPr>
              <a:t>CRPSs</a:t>
            </a:r>
            <a:r>
              <a:rPr lang="en-US" sz="2800" dirty="0" smtClean="0"/>
              <a:t>)</a:t>
            </a:r>
            <a:endParaRPr lang="fa-IR" sz="2800" dirty="0" smtClean="0"/>
          </a:p>
          <a:p>
            <a:r>
              <a:rPr lang="fa-IR" sz="2800" dirty="0" smtClean="0"/>
              <a:t>   </a:t>
            </a:r>
            <a:r>
              <a:rPr lang="en-US" sz="2800" dirty="0" smtClean="0"/>
              <a:t>phantom </a:t>
            </a:r>
            <a:r>
              <a:rPr lang="en-US" sz="2800" dirty="0"/>
              <a:t>limb </a:t>
            </a:r>
            <a:r>
              <a:rPr lang="en-US" sz="2800" dirty="0" smtClean="0"/>
              <a:t>pain</a:t>
            </a:r>
            <a:endParaRPr lang="fa-IR" sz="2800" dirty="0" smtClean="0"/>
          </a:p>
          <a:p>
            <a:r>
              <a:rPr lang="fa-IR" sz="2800" dirty="0" smtClean="0"/>
              <a:t>   </a:t>
            </a:r>
            <a:r>
              <a:rPr lang="en-US" sz="2800" dirty="0" smtClean="0"/>
              <a:t>post herpetic neuralgia</a:t>
            </a:r>
            <a:endParaRPr lang="fa-IR" sz="2800" dirty="0" smtClean="0"/>
          </a:p>
          <a:p>
            <a:r>
              <a:rPr lang="fa-IR" sz="2800" dirty="0" smtClean="0"/>
              <a:t>   </a:t>
            </a:r>
            <a:r>
              <a:rPr lang="en-US" sz="2800" dirty="0" smtClean="0"/>
              <a:t>ischemic </a:t>
            </a:r>
            <a:r>
              <a:rPr lang="en-US" sz="2800" dirty="0"/>
              <a:t>and cancer pain</a:t>
            </a:r>
            <a:r>
              <a:rPr lang="en-US" sz="2800" dirty="0" smtClean="0"/>
              <a:t>.</a:t>
            </a:r>
            <a:endParaRPr lang="fa-IR" sz="2800" dirty="0" smtClean="0"/>
          </a:p>
          <a:p>
            <a:r>
              <a:rPr lang="en-US" sz="2800" dirty="0"/>
              <a:t>The role of therapeutic blocks are best utilized as part of a comprehensive functional restoration program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Left Brace 2"/>
          <p:cNvSpPr/>
          <p:nvPr/>
        </p:nvSpPr>
        <p:spPr>
          <a:xfrm>
            <a:off x="818865" y="3540402"/>
            <a:ext cx="128153" cy="16513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429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959" y="0"/>
            <a:ext cx="111134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LUMBAR SYMPATHETIC BLOCKS: </a:t>
            </a:r>
            <a:r>
              <a:rPr lang="en-US" sz="2800" dirty="0" smtClean="0">
                <a:solidFill>
                  <a:srgbClr val="FF0000"/>
                </a:solidFill>
              </a:rPr>
              <a:t>TECHNIQUES</a:t>
            </a:r>
            <a:r>
              <a:rPr lang="en-US" sz="2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Fluoroscopic Approach </a:t>
            </a:r>
            <a:r>
              <a:rPr lang="en-US" sz="2800" b="1" dirty="0" smtClean="0"/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TRANSDISCAL</a:t>
            </a:r>
            <a:r>
              <a:rPr lang="en-US" sz="2800" dirty="0" smtClean="0"/>
              <a:t> 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The benefits of this technique include: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decreased incidence of </a:t>
            </a:r>
            <a:r>
              <a:rPr lang="en-US" sz="2800" dirty="0" err="1" smtClean="0"/>
              <a:t>genitofemoral</a:t>
            </a:r>
            <a:r>
              <a:rPr lang="en-US" sz="2800" dirty="0" smtClean="0"/>
              <a:t> neuritis,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decreased incidence of injuring lumbar arteries,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closer proximity to the ganglia,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decreased scarring of the paravertebral muscles ( repeated </a:t>
            </a:r>
            <a:r>
              <a:rPr lang="en-US" sz="2800" dirty="0" err="1" smtClean="0"/>
              <a:t>neurolysis</a:t>
            </a:r>
            <a:r>
              <a:rPr lang="en-US" sz="2800" dirty="0" smtClean="0"/>
              <a:t>),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0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627" y="586853"/>
            <a:ext cx="1089091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NEUROLYSIS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Percutaneous </a:t>
            </a:r>
            <a:r>
              <a:rPr lang="en-US" sz="2400" dirty="0" err="1" smtClean="0"/>
              <a:t>neurolysis</a:t>
            </a:r>
            <a:r>
              <a:rPr lang="en-US" sz="2400" dirty="0" smtClean="0"/>
              <a:t> has been performed successfully for both the stellate ganglion and the lumbar </a:t>
            </a:r>
            <a:r>
              <a:rPr lang="en-US" sz="2400" dirty="0" err="1" smtClean="0"/>
              <a:t>sympathetics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The two options for </a:t>
            </a:r>
            <a:r>
              <a:rPr lang="en-US" sz="2400" dirty="0" err="1" smtClean="0"/>
              <a:t>neurolysis</a:t>
            </a:r>
            <a:r>
              <a:rPr lang="en-US" sz="2400" dirty="0" smtClean="0"/>
              <a:t> are 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C00000"/>
                </a:solidFill>
              </a:rPr>
              <a:t>radiofrequency (RF) </a:t>
            </a:r>
            <a:r>
              <a:rPr lang="en-US" sz="2400" dirty="0" smtClean="0"/>
              <a:t>(pulsed and thermal)       allow for more controlled lesions   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C00000"/>
                </a:solidFill>
              </a:rPr>
              <a:t>chemical (phenol and alcohol</a:t>
            </a:r>
            <a:r>
              <a:rPr lang="en-US" sz="2400" dirty="0" smtClean="0"/>
              <a:t>)       allow for larger lesions (are dependent on the volume of agent injected)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Both techniques have been utilized when :</a:t>
            </a:r>
          </a:p>
          <a:p>
            <a:r>
              <a:rPr lang="en-US" sz="2400" dirty="0" smtClean="0"/>
              <a:t>the effect of local anesthetic is confirmed </a:t>
            </a:r>
            <a:r>
              <a:rPr lang="en-US" sz="2400" b="1" dirty="0" smtClean="0">
                <a:solidFill>
                  <a:srgbClr val="C00000"/>
                </a:solidFill>
              </a:rPr>
              <a:t>but</a:t>
            </a:r>
            <a:r>
              <a:rPr lang="en-US" sz="2400" dirty="0" smtClean="0"/>
              <a:t> relief is </a:t>
            </a:r>
            <a:r>
              <a:rPr lang="en-US" sz="2400" dirty="0" err="1" smtClean="0"/>
              <a:t>unsustained</a:t>
            </a:r>
            <a:r>
              <a:rPr lang="en-US" sz="2400" dirty="0" smtClean="0"/>
              <a:t>.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265187" y="2729334"/>
            <a:ext cx="354840" cy="218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4941900" y="3080278"/>
            <a:ext cx="354840" cy="218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09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684" y="436728"/>
            <a:ext cx="107407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CHEMICAL NEUROLYSIS 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At the </a:t>
            </a:r>
            <a:r>
              <a:rPr lang="en-US" sz="2800" dirty="0" smtClean="0">
                <a:solidFill>
                  <a:srgbClr val="C00000"/>
                </a:solidFill>
              </a:rPr>
              <a:t>stellate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rgbClr val="C00000"/>
                </a:solidFill>
              </a:rPr>
              <a:t>lumbar</a:t>
            </a:r>
            <a:r>
              <a:rPr lang="en-US" sz="2800" dirty="0" smtClean="0"/>
              <a:t> levels,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2 to 3 ml of </a:t>
            </a:r>
            <a:r>
              <a:rPr lang="en-US" sz="2800" dirty="0" smtClean="0">
                <a:solidFill>
                  <a:srgbClr val="C00000"/>
                </a:solidFill>
              </a:rPr>
              <a:t>phenol </a:t>
            </a:r>
            <a:r>
              <a:rPr lang="en-US" sz="2800" dirty="0" smtClean="0"/>
              <a:t>(3%–6%) or </a:t>
            </a:r>
            <a:r>
              <a:rPr lang="en-US" sz="2800" dirty="0" smtClean="0">
                <a:solidFill>
                  <a:srgbClr val="C00000"/>
                </a:solidFill>
              </a:rPr>
              <a:t>alcohol</a:t>
            </a:r>
            <a:r>
              <a:rPr lang="en-US" sz="2800" dirty="0" smtClean="0"/>
              <a:t> (50%–100%) is injected to minimize spread to adjacent structures.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Pheno</a:t>
            </a:r>
            <a:r>
              <a:rPr lang="en-US" sz="2800" dirty="0" smtClean="0"/>
              <a:t>l is usually the agent of </a:t>
            </a:r>
            <a:r>
              <a:rPr lang="en-US" sz="2800" dirty="0" smtClean="0">
                <a:solidFill>
                  <a:srgbClr val="C00000"/>
                </a:solidFill>
              </a:rPr>
              <a:t>choice</a:t>
            </a:r>
            <a:r>
              <a:rPr lang="en-US" sz="2800" dirty="0" smtClean="0"/>
              <a:t> because of a </a:t>
            </a:r>
            <a:r>
              <a:rPr lang="en-US" sz="2800" dirty="0" smtClean="0">
                <a:solidFill>
                  <a:srgbClr val="C00000"/>
                </a:solidFill>
              </a:rPr>
              <a:t>decrease</a:t>
            </a:r>
            <a:r>
              <a:rPr lang="en-US" sz="2800" dirty="0" smtClean="0"/>
              <a:t> in incidence of </a:t>
            </a:r>
            <a:r>
              <a:rPr lang="en-US" sz="2800" dirty="0" smtClean="0">
                <a:solidFill>
                  <a:srgbClr val="FF0000"/>
                </a:solidFill>
              </a:rPr>
              <a:t>neuritis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post procedure</a:t>
            </a:r>
            <a:r>
              <a:rPr lang="en-US" sz="28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The usual concentration of phenol is 6%,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031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047" y="559558"/>
            <a:ext cx="100993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Neurolysis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at the </a:t>
            </a:r>
            <a:r>
              <a:rPr lang="en-US" sz="2800" dirty="0" smtClean="0">
                <a:solidFill>
                  <a:srgbClr val="FF0000"/>
                </a:solidFill>
              </a:rPr>
              <a:t>stellate</a:t>
            </a:r>
            <a:r>
              <a:rPr lang="en-US" sz="2800" dirty="0" smtClean="0"/>
              <a:t> level (</a:t>
            </a:r>
            <a:r>
              <a:rPr lang="en-US" sz="2800" dirty="0"/>
              <a:t>for upper extremity problems </a:t>
            </a:r>
            <a:r>
              <a:rPr lang="en-US" sz="2800" dirty="0" smtClean="0"/>
              <a:t>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 anterior </a:t>
            </a:r>
            <a:r>
              <a:rPr lang="en-US" sz="2800" dirty="0"/>
              <a:t>approach at </a:t>
            </a:r>
            <a:r>
              <a:rPr lang="en-US" sz="2800" dirty="0">
                <a:solidFill>
                  <a:srgbClr val="C00000"/>
                </a:solidFill>
              </a:rPr>
              <a:t>C6 or C7</a:t>
            </a:r>
            <a:r>
              <a:rPr lang="en-US" sz="2800" dirty="0"/>
              <a:t>,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/>
              <a:t>posterior approach at </a:t>
            </a:r>
            <a:r>
              <a:rPr lang="en-US" sz="2800" dirty="0">
                <a:solidFill>
                  <a:srgbClr val="C00000"/>
                </a:solidFill>
              </a:rPr>
              <a:t>T2 or </a:t>
            </a:r>
            <a:r>
              <a:rPr lang="en-US" sz="2800" dirty="0" smtClean="0">
                <a:solidFill>
                  <a:srgbClr val="C00000"/>
                </a:solidFill>
              </a:rPr>
              <a:t>T3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7030A0"/>
                </a:solidFill>
              </a:rPr>
              <a:t>A </a:t>
            </a:r>
            <a:r>
              <a:rPr lang="en-US" sz="2800" dirty="0">
                <a:solidFill>
                  <a:srgbClr val="7030A0"/>
                </a:solidFill>
              </a:rPr>
              <a:t>test dose of local anesthetic </a:t>
            </a:r>
            <a:r>
              <a:rPr lang="en-US" sz="2800" dirty="0"/>
              <a:t>should be injected </a:t>
            </a:r>
            <a:r>
              <a:rPr lang="en-US" sz="2800" dirty="0">
                <a:solidFill>
                  <a:srgbClr val="7030A0"/>
                </a:solidFill>
              </a:rPr>
              <a:t>prior to</a:t>
            </a:r>
            <a:r>
              <a:rPr lang="en-US" sz="2800" dirty="0"/>
              <a:t> a chemical </a:t>
            </a:r>
            <a:r>
              <a:rPr lang="en-US" sz="2800" dirty="0" err="1"/>
              <a:t>neurolysis</a:t>
            </a:r>
            <a:r>
              <a:rPr lang="en-US" sz="2800" dirty="0"/>
              <a:t> to ensure a </a:t>
            </a:r>
            <a:r>
              <a:rPr lang="en-US" sz="2800" dirty="0">
                <a:solidFill>
                  <a:srgbClr val="7030A0"/>
                </a:solidFill>
              </a:rPr>
              <a:t>negative motor and sensory block </a:t>
            </a:r>
            <a:r>
              <a:rPr lang="en-US" sz="2800" dirty="0"/>
              <a:t>prior to the injection of the </a:t>
            </a:r>
            <a:r>
              <a:rPr lang="en-US" sz="2800" dirty="0" err="1"/>
              <a:t>neurolytic</a:t>
            </a:r>
            <a:r>
              <a:rPr lang="en-US" sz="2800" dirty="0"/>
              <a:t> agent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For larger lesions at this level, multiple needles should be placed with the same amount of volume injected at each needle and appropriate contrast studies prior to injection of the </a:t>
            </a:r>
            <a:r>
              <a:rPr lang="en-US" sz="2800" dirty="0" err="1"/>
              <a:t>neurolytic</a:t>
            </a:r>
            <a:r>
              <a:rPr lang="en-US" sz="2800" dirty="0"/>
              <a:t> agent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16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922" y="859809"/>
            <a:ext cx="107407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Neurolysis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at the</a:t>
            </a:r>
            <a:r>
              <a:rPr lang="en-US" sz="2800" dirty="0" smtClean="0"/>
              <a:t> </a:t>
            </a:r>
            <a:r>
              <a:rPr lang="en-US" sz="2800" dirty="0"/>
              <a:t>lumbar </a:t>
            </a:r>
            <a:r>
              <a:rPr lang="en-US" sz="2800" dirty="0" smtClean="0"/>
              <a:t>level:</a:t>
            </a:r>
          </a:p>
          <a:p>
            <a:endParaRPr lang="en-US" sz="2800" dirty="0"/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800" dirty="0" smtClean="0"/>
              <a:t>       multiple needles (Most authors advocate  )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800" dirty="0" smtClean="0"/>
              <a:t>       one </a:t>
            </a:r>
            <a:r>
              <a:rPr lang="en-US" sz="2800" dirty="0"/>
              <a:t>needle </a:t>
            </a:r>
            <a:r>
              <a:rPr lang="en-US" sz="2800" dirty="0" smtClean="0"/>
              <a:t>     up </a:t>
            </a:r>
            <a:r>
              <a:rPr lang="en-US" sz="2800" dirty="0"/>
              <a:t>to 15 ml of agent is injected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   (with </a:t>
            </a:r>
            <a:r>
              <a:rPr lang="en-US" sz="2800" dirty="0"/>
              <a:t>the </a:t>
            </a:r>
            <a:r>
              <a:rPr lang="en-US" sz="2800" dirty="0" smtClean="0"/>
              <a:t>same efficacy and safety profile as smaller volumes through   multiple needles)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265714" y="2612570"/>
            <a:ext cx="348343" cy="290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9517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161" y="627797"/>
            <a:ext cx="104132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RADIOFREQUENCY LESIONING </a:t>
            </a:r>
          </a:p>
          <a:p>
            <a:r>
              <a:rPr lang="en-US" sz="2800" dirty="0" smtClean="0"/>
              <a:t>Radiofrequency </a:t>
            </a:r>
            <a:r>
              <a:rPr lang="en-US" sz="2800" dirty="0" err="1" smtClean="0"/>
              <a:t>lesioning</a:t>
            </a:r>
            <a:r>
              <a:rPr lang="en-US" sz="2800" dirty="0" smtClean="0"/>
              <a:t> is a </a:t>
            </a:r>
            <a:r>
              <a:rPr lang="en-US" sz="2800" dirty="0" smtClean="0">
                <a:solidFill>
                  <a:srgbClr val="FF0000"/>
                </a:solidFill>
              </a:rPr>
              <a:t>more controlled method </a:t>
            </a:r>
            <a:r>
              <a:rPr lang="en-US" sz="2800" dirty="0" smtClean="0"/>
              <a:t>of </a:t>
            </a:r>
            <a:r>
              <a:rPr lang="en-US" sz="2800" dirty="0" err="1" smtClean="0"/>
              <a:t>neurolysis</a:t>
            </a:r>
            <a:r>
              <a:rPr lang="en-US" sz="2800" dirty="0" smtClean="0"/>
              <a:t> as the only areas </a:t>
            </a:r>
            <a:r>
              <a:rPr lang="en-US" sz="2800" dirty="0" err="1" smtClean="0"/>
              <a:t>lesioned</a:t>
            </a:r>
            <a:r>
              <a:rPr lang="en-US" sz="2800" dirty="0" smtClean="0"/>
              <a:t> are at the tip of the needle. </a:t>
            </a:r>
          </a:p>
          <a:p>
            <a:r>
              <a:rPr lang="en-US" sz="2800" dirty="0" smtClean="0"/>
              <a:t>Options include a: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non</a:t>
            </a:r>
            <a:r>
              <a:rPr lang="en-US" sz="2800" dirty="0" smtClean="0"/>
              <a:t>destructive </a:t>
            </a:r>
            <a:r>
              <a:rPr lang="en-US" sz="2800" dirty="0" smtClean="0">
                <a:solidFill>
                  <a:srgbClr val="FF0000"/>
                </a:solidFill>
              </a:rPr>
              <a:t>pulsed </a:t>
            </a:r>
            <a:r>
              <a:rPr lang="en-US" sz="2800" dirty="0" smtClean="0"/>
              <a:t>lesion or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  destructive </a:t>
            </a:r>
            <a:r>
              <a:rPr lang="en-US" sz="2800" dirty="0" smtClean="0">
                <a:solidFill>
                  <a:srgbClr val="7030A0"/>
                </a:solidFill>
              </a:rPr>
              <a:t>thermal</a:t>
            </a:r>
            <a:r>
              <a:rPr lang="en-US" sz="2800" dirty="0" smtClean="0"/>
              <a:t> </a:t>
            </a:r>
            <a:r>
              <a:rPr lang="en-US" sz="2800" dirty="0"/>
              <a:t>lesion(more </a:t>
            </a:r>
            <a:r>
              <a:rPr lang="en-US" sz="2800" dirty="0" smtClean="0"/>
              <a:t>conventional) </a:t>
            </a:r>
          </a:p>
          <a:p>
            <a:endParaRPr lang="en-US" sz="2800" dirty="0" smtClean="0"/>
          </a:p>
          <a:p>
            <a:r>
              <a:rPr lang="en-US" sz="2800" dirty="0" smtClean="0"/>
              <a:t>The RF needle can be </a:t>
            </a:r>
            <a:r>
              <a:rPr lang="en-US" sz="2800" dirty="0" smtClean="0">
                <a:solidFill>
                  <a:srgbClr val="FF0000"/>
                </a:solidFill>
              </a:rPr>
              <a:t>electrically stimulated </a:t>
            </a:r>
            <a:r>
              <a:rPr lang="en-US" sz="2800" dirty="0" smtClean="0"/>
              <a:t>prior to </a:t>
            </a:r>
            <a:r>
              <a:rPr lang="en-US" sz="2800" dirty="0" err="1" smtClean="0"/>
              <a:t>lesioning</a:t>
            </a:r>
            <a:r>
              <a:rPr lang="en-US" sz="2800" dirty="0" smtClean="0"/>
              <a:t>, this helps to </a:t>
            </a:r>
            <a:r>
              <a:rPr lang="en-US" sz="2800" dirty="0" smtClean="0">
                <a:solidFill>
                  <a:srgbClr val="FF0000"/>
                </a:solidFill>
              </a:rPr>
              <a:t>avoid </a:t>
            </a:r>
            <a:r>
              <a:rPr lang="en-US" sz="2800" dirty="0" err="1" smtClean="0">
                <a:solidFill>
                  <a:srgbClr val="FF0000"/>
                </a:solidFill>
              </a:rPr>
              <a:t>lesioning</a:t>
            </a:r>
            <a:r>
              <a:rPr lang="en-US" sz="2800" dirty="0" smtClean="0">
                <a:solidFill>
                  <a:srgbClr val="FF0000"/>
                </a:solidFill>
              </a:rPr>
              <a:t> of unwanted surrounding structures </a:t>
            </a:r>
            <a:r>
              <a:rPr lang="en-US" sz="2800" dirty="0" smtClean="0"/>
              <a:t>such as the </a:t>
            </a:r>
            <a:r>
              <a:rPr lang="en-US" sz="2800" dirty="0" smtClean="0">
                <a:solidFill>
                  <a:srgbClr val="7030A0"/>
                </a:solidFill>
              </a:rPr>
              <a:t>recurrent laryngeal </a:t>
            </a:r>
            <a:r>
              <a:rPr lang="en-US" sz="2800" dirty="0" smtClean="0"/>
              <a:t>nerve or </a:t>
            </a:r>
            <a:r>
              <a:rPr lang="en-US" sz="2800" dirty="0" err="1" smtClean="0">
                <a:solidFill>
                  <a:srgbClr val="7030A0"/>
                </a:solidFill>
              </a:rPr>
              <a:t>genitofemoral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nerve.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02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275" y="736979"/>
            <a:ext cx="103722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rgbClr val="C00000"/>
                </a:solidFill>
              </a:rPr>
              <a:t>RF lesion </a:t>
            </a:r>
            <a:r>
              <a:rPr lang="en-US" sz="2800" dirty="0"/>
              <a:t>of the </a:t>
            </a:r>
            <a:r>
              <a:rPr lang="en-US" sz="2800" dirty="0" err="1">
                <a:solidFill>
                  <a:srgbClr val="C00000"/>
                </a:solidFill>
              </a:rPr>
              <a:t>stellate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ganglion</a:t>
            </a:r>
            <a:r>
              <a:rPr lang="en-US" sz="2800" dirty="0" smtClean="0"/>
              <a:t>.(with </a:t>
            </a:r>
            <a:r>
              <a:rPr lang="en-US" sz="2800" dirty="0" smtClean="0">
                <a:solidFill>
                  <a:srgbClr val="C00000"/>
                </a:solidFill>
              </a:rPr>
              <a:t>fluoroscopic guidance</a:t>
            </a:r>
            <a:r>
              <a:rPr lang="en-US" sz="2800" dirty="0" smtClean="0"/>
              <a:t> 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C00000"/>
                </a:solidFill>
              </a:rPr>
              <a:t>  Anterior approach        at </a:t>
            </a:r>
            <a:r>
              <a:rPr lang="en-US" sz="2800" dirty="0">
                <a:solidFill>
                  <a:srgbClr val="C00000"/>
                </a:solidFill>
              </a:rPr>
              <a:t>C6 or </a:t>
            </a:r>
            <a:r>
              <a:rPr lang="en-US" sz="2800" dirty="0" smtClean="0">
                <a:solidFill>
                  <a:srgbClr val="C00000"/>
                </a:solidFill>
              </a:rPr>
              <a:t>C7</a:t>
            </a:r>
            <a:endParaRPr lang="en-US" sz="2800" dirty="0"/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C00000"/>
                </a:solidFill>
              </a:rPr>
              <a:t>   </a:t>
            </a:r>
            <a:r>
              <a:rPr lang="en-US" sz="2800" dirty="0">
                <a:solidFill>
                  <a:srgbClr val="C00000"/>
                </a:solidFill>
              </a:rPr>
              <a:t>P</a:t>
            </a:r>
            <a:r>
              <a:rPr lang="en-US" sz="2800" dirty="0" smtClean="0">
                <a:solidFill>
                  <a:srgbClr val="C00000"/>
                </a:solidFill>
              </a:rPr>
              <a:t>osterior approach       </a:t>
            </a:r>
            <a:r>
              <a:rPr lang="en-US" sz="2800" dirty="0"/>
              <a:t>at T2 and/or </a:t>
            </a:r>
            <a:r>
              <a:rPr lang="en-US" sz="2800" dirty="0" smtClean="0"/>
              <a:t>T3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4207843" y="2926467"/>
            <a:ext cx="306100" cy="266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056524" y="1993073"/>
            <a:ext cx="326790" cy="343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191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808" y="1027331"/>
            <a:ext cx="98263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RADIOFREQUENCY LESIONING At the lumbar level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needles can be placed at the 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inferior </a:t>
            </a:r>
            <a:r>
              <a:rPr lang="en-US" sz="2800" dirty="0"/>
              <a:t>third of</a:t>
            </a:r>
            <a:r>
              <a:rPr lang="en-US" sz="2800" dirty="0">
                <a:solidFill>
                  <a:srgbClr val="C00000"/>
                </a:solidFill>
              </a:rPr>
              <a:t> L2</a:t>
            </a:r>
            <a:r>
              <a:rPr lang="en-US" sz="2800" dirty="0"/>
              <a:t>,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superior </a:t>
            </a:r>
            <a:r>
              <a:rPr lang="en-US" sz="2800" dirty="0"/>
              <a:t>or middle third of </a:t>
            </a:r>
            <a:r>
              <a:rPr lang="en-US" sz="2800" dirty="0">
                <a:solidFill>
                  <a:srgbClr val="C00000"/>
                </a:solidFill>
              </a:rPr>
              <a:t>L3, </a:t>
            </a:r>
            <a:r>
              <a:rPr lang="en-US" sz="2800" dirty="0"/>
              <a:t>or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middle </a:t>
            </a:r>
            <a:r>
              <a:rPr lang="en-US" sz="2800" dirty="0"/>
              <a:t>third of </a:t>
            </a:r>
            <a:r>
              <a:rPr lang="en-US" sz="2800" dirty="0">
                <a:solidFill>
                  <a:srgbClr val="C00000"/>
                </a:solidFill>
              </a:rPr>
              <a:t>L4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Multiple </a:t>
            </a:r>
            <a:r>
              <a:rPr lang="en-US" sz="2800" dirty="0"/>
              <a:t>needles should be placed to obtain the best </a:t>
            </a:r>
            <a:r>
              <a:rPr lang="en-US" sz="2800" dirty="0" err="1"/>
              <a:t>neurolysis</a:t>
            </a:r>
            <a:r>
              <a:rPr lang="en-US" sz="2800" dirty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461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739" y="302359"/>
            <a:ext cx="1080902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COMPLICATIONS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Stellate ganglion blockade and </a:t>
            </a:r>
            <a:r>
              <a:rPr lang="en-US" sz="2800" dirty="0" err="1" smtClean="0">
                <a:solidFill>
                  <a:srgbClr val="FF0000"/>
                </a:solidFill>
              </a:rPr>
              <a:t>neurolysis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Bleeding/hematoma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Pneumothorax, </a:t>
            </a:r>
            <a:r>
              <a:rPr lang="en-US" sz="2800" dirty="0" err="1" smtClean="0"/>
              <a:t>hemothorax</a:t>
            </a:r>
            <a:r>
              <a:rPr lang="en-US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Vertebral artery injury 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inadvertent injection into </a:t>
            </a:r>
            <a:r>
              <a:rPr lang="en-US" sz="2800" dirty="0" err="1" smtClean="0"/>
              <a:t>neuraxis</a:t>
            </a:r>
            <a:r>
              <a:rPr lang="en-US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Esophageal trauma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Tracheal trauma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Phrenic nerve injury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Brachial plexus injury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Recurrent laryngeal nerve injury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Neuritis—any nerve or plexus listed above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Post </a:t>
            </a:r>
            <a:r>
              <a:rPr lang="en-US" sz="2800" dirty="0" err="1" smtClean="0"/>
              <a:t>sympathectomy</a:t>
            </a:r>
            <a:r>
              <a:rPr lang="en-US" sz="2800" dirty="0" smtClean="0"/>
              <a:t> syndrome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0828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6" y="124938"/>
            <a:ext cx="109727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COMPLICATIONS    </a:t>
            </a:r>
            <a:r>
              <a:rPr lang="en-US" sz="2800" dirty="0" smtClean="0">
                <a:solidFill>
                  <a:srgbClr val="FF0000"/>
                </a:solidFill>
              </a:rPr>
              <a:t>Lumbar sympathetic blockade and </a:t>
            </a:r>
            <a:r>
              <a:rPr lang="en-US" sz="2800" dirty="0" err="1" smtClean="0">
                <a:solidFill>
                  <a:srgbClr val="FF0000"/>
                </a:solidFill>
              </a:rPr>
              <a:t>neurolysis</a:t>
            </a:r>
            <a:r>
              <a:rPr lang="en-US" sz="2800" dirty="0" smtClean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Bleeding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Infection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Intra vascular injection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Intra lymphatic injection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Subarachnoid injection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Discitis</a:t>
            </a:r>
            <a:r>
              <a:rPr lang="en-US" sz="2800" dirty="0" smtClean="0"/>
              <a:t> (</a:t>
            </a:r>
            <a:r>
              <a:rPr lang="en-US" sz="2800" dirty="0" err="1" smtClean="0"/>
              <a:t>transdiscal</a:t>
            </a:r>
            <a:r>
              <a:rPr lang="en-US" sz="2800" dirty="0" smtClean="0"/>
              <a:t> approach)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Back pain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Spinal nerve injury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Genitofemoral</a:t>
            </a:r>
            <a:r>
              <a:rPr lang="en-US" sz="2800" dirty="0" smtClean="0"/>
              <a:t> nerve injury (L4 and L5 levels and too posterior and lateral placement)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Lumbar plexus injury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Neuritis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 Horner’s syndrome and brachial paresis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043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850" y="2657481"/>
            <a:ext cx="410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Peripheral Sympathetic Blocks </a:t>
            </a:r>
          </a:p>
        </p:txBody>
      </p:sp>
      <p:sp>
        <p:nvSpPr>
          <p:cNvPr id="3" name="Left Brace 2"/>
          <p:cNvSpPr/>
          <p:nvPr/>
        </p:nvSpPr>
        <p:spPr>
          <a:xfrm>
            <a:off x="4383307" y="1546514"/>
            <a:ext cx="155448" cy="26835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38755" y="1715785"/>
            <a:ext cx="3203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STELLATE GANGLION BLOCK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550553" y="3408107"/>
            <a:ext cx="3528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LUMBAR SYMPATHETIC BLOCKS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8268559" y="1250000"/>
            <a:ext cx="1183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ANATOMY</a:t>
            </a:r>
          </a:p>
        </p:txBody>
      </p:sp>
      <p:sp>
        <p:nvSpPr>
          <p:cNvPr id="7" name="Rectangle 6"/>
          <p:cNvSpPr/>
          <p:nvPr/>
        </p:nvSpPr>
        <p:spPr>
          <a:xfrm>
            <a:off x="8268559" y="2043827"/>
            <a:ext cx="1439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INDICATIONS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91450" y="2737571"/>
            <a:ext cx="1416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TECHNIQUES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91137" y="3808217"/>
            <a:ext cx="3394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 </a:t>
            </a:r>
            <a:r>
              <a:rPr lang="en-US" sz="2000" b="1" dirty="0" smtClean="0"/>
              <a:t>COMPLICATIONS</a:t>
            </a:r>
            <a:r>
              <a:rPr lang="fa-IR" sz="2000" b="1" dirty="0" smtClean="0"/>
              <a:t>:</a:t>
            </a:r>
            <a:r>
              <a:rPr lang="en-US" sz="2000" b="1" dirty="0" smtClean="0"/>
              <a:t> </a:t>
            </a:r>
            <a:r>
              <a:rPr lang="fa-IR" sz="2000" b="1" dirty="0" smtClean="0"/>
              <a:t>  </a:t>
            </a:r>
          </a:p>
          <a:p>
            <a:r>
              <a:rPr lang="fa-IR" sz="2000" b="1" dirty="0" smtClean="0">
                <a:solidFill>
                  <a:srgbClr val="FF0000"/>
                </a:solidFill>
              </a:rPr>
              <a:t>        </a:t>
            </a:r>
            <a:r>
              <a:rPr lang="en-US" sz="2000" b="1" dirty="0" smtClean="0">
                <a:solidFill>
                  <a:srgbClr val="FF0000"/>
                </a:solidFill>
              </a:rPr>
              <a:t>blockade </a:t>
            </a:r>
            <a:r>
              <a:rPr lang="en-US" sz="2000" b="1" dirty="0">
                <a:solidFill>
                  <a:srgbClr val="FF0000"/>
                </a:solidFill>
              </a:rPr>
              <a:t>and </a:t>
            </a:r>
            <a:r>
              <a:rPr lang="en-US" sz="2000" b="1" dirty="0" err="1" smtClean="0">
                <a:solidFill>
                  <a:srgbClr val="FF0000"/>
                </a:solidFill>
              </a:rPr>
              <a:t>neurolysis</a:t>
            </a:r>
            <a:r>
              <a:rPr lang="fa-IR" sz="2000" b="1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83048" y="3379288"/>
            <a:ext cx="1561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MONITORING 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>
            <a:off x="7913716" y="1121374"/>
            <a:ext cx="354843" cy="37539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479658" y="4706163"/>
            <a:ext cx="2005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Stellate ganglion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9451703" y="5172677"/>
            <a:ext cx="2414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/>
              <a:t>Lumbar sympathetic </a:t>
            </a:r>
            <a:endParaRPr lang="en-US" sz="2000" dirty="0"/>
          </a:p>
        </p:txBody>
      </p:sp>
      <p:sp>
        <p:nvSpPr>
          <p:cNvPr id="17" name="Left Brace 16"/>
          <p:cNvSpPr/>
          <p:nvPr/>
        </p:nvSpPr>
        <p:spPr>
          <a:xfrm>
            <a:off x="9293184" y="4658387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70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092" y="573206"/>
            <a:ext cx="105633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MONITORING ADEQUACY OF SYMPATHETIC BLOCKADE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Successful stellate ganglion block      </a:t>
            </a:r>
            <a:r>
              <a:rPr lang="en-US" sz="2800" dirty="0" err="1" smtClean="0"/>
              <a:t>denervates</a:t>
            </a:r>
            <a:r>
              <a:rPr lang="en-US" sz="2800" dirty="0" smtClean="0"/>
              <a:t> the </a:t>
            </a:r>
            <a:r>
              <a:rPr lang="en-US" sz="2800" dirty="0" smtClean="0">
                <a:solidFill>
                  <a:srgbClr val="765A00"/>
                </a:solidFill>
              </a:rPr>
              <a:t>upper cervical </a:t>
            </a:r>
            <a:r>
              <a:rPr lang="en-US" sz="2800" dirty="0" smtClean="0"/>
              <a:t>segments      Horner’s syndrome      includes 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ptosis, </a:t>
            </a:r>
            <a:r>
              <a:rPr lang="en-US" sz="2800" dirty="0" err="1" smtClean="0"/>
              <a:t>miosis</a:t>
            </a:r>
            <a:r>
              <a:rPr lang="en-US" sz="2800" dirty="0" smtClean="0"/>
              <a:t>, and </a:t>
            </a:r>
            <a:r>
              <a:rPr lang="en-US" sz="2800" dirty="0" err="1" smtClean="0"/>
              <a:t>anhidrosis</a:t>
            </a:r>
            <a:r>
              <a:rPr lang="en-US" sz="28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Other signs include </a:t>
            </a:r>
            <a:r>
              <a:rPr lang="en-US" sz="2800" dirty="0" smtClean="0">
                <a:solidFill>
                  <a:srgbClr val="7030A0"/>
                </a:solidFill>
              </a:rPr>
              <a:t>unilateral nasal stuffiness </a:t>
            </a:r>
            <a:r>
              <a:rPr lang="en-US" sz="2800" dirty="0" smtClean="0"/>
              <a:t>(</a:t>
            </a:r>
            <a:r>
              <a:rPr lang="en-US" sz="2800" dirty="0" err="1" smtClean="0"/>
              <a:t>Guttman’s</a:t>
            </a:r>
            <a:r>
              <a:rPr lang="en-US" sz="2800" dirty="0" smtClean="0"/>
              <a:t> sign) and </a:t>
            </a:r>
            <a:r>
              <a:rPr lang="en-US" sz="2800" dirty="0" smtClean="0">
                <a:solidFill>
                  <a:srgbClr val="7030A0"/>
                </a:solidFill>
              </a:rPr>
              <a:t>warmth of the face</a:t>
            </a:r>
            <a:r>
              <a:rPr lang="en-US" sz="28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The presence of Horner’s syndrome signifies       </a:t>
            </a:r>
            <a:r>
              <a:rPr lang="en-US" sz="2800" dirty="0" smtClean="0">
                <a:solidFill>
                  <a:srgbClr val="C00000"/>
                </a:solidFill>
              </a:rPr>
              <a:t>cephalic</a:t>
            </a:r>
            <a:r>
              <a:rPr lang="en-US" sz="2800" dirty="0" smtClean="0"/>
              <a:t> sympathetic blockade and does not imply        sympathetic denervation of the </a:t>
            </a:r>
            <a:r>
              <a:rPr lang="en-US" sz="2800" dirty="0" smtClean="0">
                <a:solidFill>
                  <a:srgbClr val="C00000"/>
                </a:solidFill>
              </a:rPr>
              <a:t>arm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Right Arrow 2"/>
          <p:cNvSpPr/>
          <p:nvPr/>
        </p:nvSpPr>
        <p:spPr>
          <a:xfrm>
            <a:off x="5622878" y="1542197"/>
            <a:ext cx="327546" cy="24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240507" y="2172269"/>
            <a:ext cx="327546" cy="24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445457" y="2172269"/>
            <a:ext cx="327546" cy="24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249236" y="4741052"/>
            <a:ext cx="327546" cy="24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06538" y="5406788"/>
            <a:ext cx="327546" cy="24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65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7103" y="777921"/>
            <a:ext cx="108984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If stellate ganglion</a:t>
            </a:r>
            <a:r>
              <a:rPr lang="en-US" sz="3200" dirty="0" smtClean="0"/>
              <a:t> </a:t>
            </a:r>
            <a:r>
              <a:rPr lang="en-US" sz="3200" dirty="0"/>
              <a:t>block is used to treat the shoulder or upper limb, </a:t>
            </a:r>
            <a:r>
              <a:rPr lang="en-US" sz="3200" dirty="0">
                <a:solidFill>
                  <a:srgbClr val="C00000"/>
                </a:solidFill>
              </a:rPr>
              <a:t>additional signs </a:t>
            </a:r>
            <a:r>
              <a:rPr lang="en-US" sz="3200" dirty="0"/>
              <a:t>are needed to determine sympathetic blockade in the area.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Complete block </a:t>
            </a:r>
            <a:r>
              <a:rPr lang="en-US" sz="3200" dirty="0"/>
              <a:t>is reliably detected </a:t>
            </a:r>
            <a:r>
              <a:rPr lang="en-US" sz="3200" dirty="0" smtClean="0"/>
              <a:t>when:</a:t>
            </a:r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    a </a:t>
            </a:r>
            <a:r>
              <a:rPr lang="en-US" sz="3200" dirty="0"/>
              <a:t>test of </a:t>
            </a:r>
            <a:r>
              <a:rPr lang="en-US" sz="3200" dirty="0">
                <a:solidFill>
                  <a:srgbClr val="C00000"/>
                </a:solidFill>
              </a:rPr>
              <a:t>adrenergic fiber </a:t>
            </a:r>
            <a:r>
              <a:rPr lang="en-US" sz="3200" dirty="0" smtClean="0">
                <a:solidFill>
                  <a:srgbClr val="C00000"/>
                </a:solidFill>
              </a:rPr>
              <a:t>activity </a:t>
            </a:r>
            <a:r>
              <a:rPr lang="en-US" sz="3200" dirty="0" smtClean="0"/>
              <a:t>is combined with 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         </a:t>
            </a:r>
            <a:r>
              <a:rPr lang="en-US" sz="3200" dirty="0" smtClean="0"/>
              <a:t>(</a:t>
            </a:r>
            <a:r>
              <a:rPr lang="en-US" sz="3200" dirty="0"/>
              <a:t>thermography, </a:t>
            </a:r>
            <a:r>
              <a:rPr lang="en-US" sz="3200" dirty="0" err="1"/>
              <a:t>plethysmography</a:t>
            </a:r>
            <a:r>
              <a:rPr lang="en-US" sz="3200" dirty="0"/>
              <a:t>, laser Doppler </a:t>
            </a:r>
            <a:r>
              <a:rPr lang="en-US" sz="3200" dirty="0" err="1"/>
              <a:t>flowmetry</a:t>
            </a:r>
            <a:r>
              <a:rPr lang="en-US" sz="3200" dirty="0" smtClean="0"/>
              <a:t>)</a:t>
            </a:r>
          </a:p>
          <a:p>
            <a:endParaRPr lang="en-US" sz="3200" dirty="0" smtClean="0"/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   a </a:t>
            </a:r>
            <a:r>
              <a:rPr lang="en-US" sz="3200" dirty="0"/>
              <a:t>test of </a:t>
            </a:r>
            <a:r>
              <a:rPr lang="en-US" sz="3200" dirty="0">
                <a:solidFill>
                  <a:srgbClr val="C00000"/>
                </a:solidFill>
              </a:rPr>
              <a:t>sympathetic </a:t>
            </a:r>
            <a:r>
              <a:rPr lang="en-US" sz="3200" dirty="0" smtClean="0">
                <a:solidFill>
                  <a:srgbClr val="C00000"/>
                </a:solidFill>
              </a:rPr>
              <a:t>cholinergic (</a:t>
            </a:r>
            <a:r>
              <a:rPr lang="en-US" sz="3200" dirty="0" err="1" smtClean="0">
                <a:solidFill>
                  <a:srgbClr val="C00000"/>
                </a:solidFill>
              </a:rPr>
              <a:t>sudomotor</a:t>
            </a:r>
            <a:r>
              <a:rPr lang="en-US" sz="3200" dirty="0">
                <a:solidFill>
                  <a:srgbClr val="C00000"/>
                </a:solidFill>
              </a:rPr>
              <a:t>) fiber </a:t>
            </a:r>
            <a:r>
              <a:rPr lang="en-US" sz="3200" dirty="0" smtClean="0">
                <a:solidFill>
                  <a:srgbClr val="C00000"/>
                </a:solidFill>
              </a:rPr>
              <a:t>activity:</a:t>
            </a:r>
          </a:p>
          <a:p>
            <a:r>
              <a:rPr lang="en-US" sz="3200" dirty="0" smtClean="0"/>
              <a:t>           (</a:t>
            </a:r>
            <a:r>
              <a:rPr lang="en-US" sz="3200" dirty="0"/>
              <a:t>sweat test, </a:t>
            </a:r>
            <a:r>
              <a:rPr lang="en-US" sz="3200" dirty="0" err="1"/>
              <a:t>sympathogalvanic</a:t>
            </a:r>
            <a:r>
              <a:rPr lang="en-US" sz="3200" dirty="0"/>
              <a:t> response).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010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487" y="474345"/>
            <a:ext cx="112981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Increase in </a:t>
            </a:r>
            <a:r>
              <a:rPr lang="en-US" sz="2800" dirty="0" smtClean="0">
                <a:solidFill>
                  <a:srgbClr val="C00000"/>
                </a:solidFill>
              </a:rPr>
              <a:t>skin temperature </a:t>
            </a:r>
            <a:r>
              <a:rPr lang="en-US" sz="2800" dirty="0" smtClean="0"/>
              <a:t>is the most commonly used clinical sign of sympathetic blockade. </a:t>
            </a:r>
            <a:r>
              <a:rPr lang="en-US" sz="2800" dirty="0">
                <a:solidFill>
                  <a:srgbClr val="C00000"/>
                </a:solidFill>
              </a:rPr>
              <a:t>(*</a:t>
            </a:r>
            <a:r>
              <a:rPr lang="en-US" sz="2800" dirty="0"/>
              <a:t>different increases in skin temp)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endParaRPr lang="en-US" sz="2800" dirty="0" smtClean="0"/>
          </a:p>
          <a:p>
            <a:r>
              <a:rPr lang="en-US" sz="2800" dirty="0" smtClean="0"/>
              <a:t>greater increases are noted in patients with </a:t>
            </a:r>
            <a:r>
              <a:rPr lang="en-US" sz="2800" dirty="0" smtClean="0">
                <a:solidFill>
                  <a:srgbClr val="C00000"/>
                </a:solidFill>
              </a:rPr>
              <a:t>lower </a:t>
            </a:r>
            <a:r>
              <a:rPr lang="en-US" sz="2800" dirty="0" err="1" smtClean="0">
                <a:solidFill>
                  <a:srgbClr val="C00000"/>
                </a:solidFill>
              </a:rPr>
              <a:t>preblock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temperatures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ipsilateral</a:t>
            </a:r>
            <a:r>
              <a:rPr lang="en-US" sz="2800" dirty="0" smtClean="0"/>
              <a:t> temperature increase should exceed that of the contralateral side to indicate successful sympathetic blockade(Hogan </a:t>
            </a:r>
            <a:r>
              <a:rPr lang="en-US" sz="2800" dirty="0"/>
              <a:t>et </a:t>
            </a:r>
            <a:r>
              <a:rPr lang="en-US" sz="2800" dirty="0" smtClean="0"/>
              <a:t>al) 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559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3581" y="545910"/>
            <a:ext cx="10426891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Patients whose baseline skin temperatures are low because of </a:t>
            </a:r>
            <a:r>
              <a:rPr lang="en-US" sz="2800" dirty="0" smtClean="0">
                <a:solidFill>
                  <a:srgbClr val="C00000"/>
                </a:solidFill>
              </a:rPr>
              <a:t>vasoconstriction</a:t>
            </a:r>
            <a:r>
              <a:rPr lang="en-US" sz="2800" dirty="0" smtClean="0"/>
              <a:t> (those with </a:t>
            </a:r>
            <a:r>
              <a:rPr lang="en-US" sz="2800" dirty="0" smtClean="0">
                <a:solidFill>
                  <a:srgbClr val="C00000"/>
                </a:solidFill>
              </a:rPr>
              <a:t>late-stage CRPS</a:t>
            </a:r>
            <a:r>
              <a:rPr lang="en-US" sz="2800" dirty="0" smtClean="0"/>
              <a:t>) will have large increases after complete sympathetic blockade.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 patient who has </a:t>
            </a:r>
            <a:r>
              <a:rPr lang="en-US" sz="2800" dirty="0" smtClean="0">
                <a:solidFill>
                  <a:srgbClr val="C00000"/>
                </a:solidFill>
              </a:rPr>
              <a:t>vasodilatation</a:t>
            </a:r>
            <a:r>
              <a:rPr lang="en-US" sz="2800" dirty="0" smtClean="0"/>
              <a:t> of the involved extremity (a person with </a:t>
            </a:r>
            <a:r>
              <a:rPr lang="en-US" sz="2800" dirty="0" smtClean="0">
                <a:solidFill>
                  <a:srgbClr val="C00000"/>
                </a:solidFill>
              </a:rPr>
              <a:t>early-stage CRPS</a:t>
            </a:r>
            <a:r>
              <a:rPr lang="en-US" sz="2800" dirty="0" smtClean="0"/>
              <a:t>), cannot be expected to have a large temperature increase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883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230" y="532264"/>
            <a:ext cx="102904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successful </a:t>
            </a:r>
            <a:r>
              <a:rPr lang="en-US" sz="2800" dirty="0"/>
              <a:t>sympathetic </a:t>
            </a:r>
            <a:r>
              <a:rPr lang="en-US" sz="2800" dirty="0" smtClean="0"/>
              <a:t>block      increase in the skin blood flow determined by :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smtClean="0"/>
              <a:t>Laser Doppler </a:t>
            </a:r>
            <a:r>
              <a:rPr lang="en-US" sz="2800" dirty="0" err="1" smtClean="0"/>
              <a:t>flowmetry</a:t>
            </a:r>
            <a:r>
              <a:rPr lang="en-US" sz="2800" dirty="0" smtClean="0"/>
              <a:t>( a 50% or greater signify successful )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dirty="0" err="1" smtClean="0"/>
              <a:t>Plethysmographic</a:t>
            </a:r>
            <a:r>
              <a:rPr lang="en-US" sz="2800" dirty="0" smtClean="0"/>
              <a:t>(such </a:t>
            </a:r>
            <a:r>
              <a:rPr lang="en-US" sz="2800" dirty="0"/>
              <a:t>as </a:t>
            </a:r>
            <a:r>
              <a:rPr lang="en-US" sz="2800" dirty="0" err="1" smtClean="0"/>
              <a:t>venousocclusion</a:t>
            </a:r>
            <a:r>
              <a:rPr lang="en-US" sz="2800" dirty="0" smtClean="0"/>
              <a:t> </a:t>
            </a:r>
            <a:r>
              <a:rPr lang="en-US" sz="2800" dirty="0" err="1" smtClean="0"/>
              <a:t>ple</a:t>
            </a:r>
            <a:r>
              <a:rPr lang="en-US" sz="2800" dirty="0" smtClean="0"/>
              <a:t>)      significant </a:t>
            </a:r>
            <a:r>
              <a:rPr lang="en-US" sz="2800" dirty="0"/>
              <a:t>increase in the </a:t>
            </a:r>
            <a:r>
              <a:rPr lang="en-US" sz="2800" dirty="0">
                <a:solidFill>
                  <a:srgbClr val="C00000"/>
                </a:solidFill>
              </a:rPr>
              <a:t>pulse </a:t>
            </a:r>
            <a:r>
              <a:rPr lang="en-US" sz="2800" dirty="0" smtClean="0">
                <a:solidFill>
                  <a:srgbClr val="C00000"/>
                </a:solidFill>
              </a:rPr>
              <a:t>wave </a:t>
            </a:r>
            <a:r>
              <a:rPr lang="en-US" sz="2800" dirty="0"/>
              <a:t>marked increase of the upward </a:t>
            </a:r>
            <a:r>
              <a:rPr lang="en-US" sz="2800" dirty="0" smtClean="0"/>
              <a:t>slope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      </a:t>
            </a:r>
            <a:r>
              <a:rPr lang="en-US" sz="2800" dirty="0"/>
              <a:t>volume </a:t>
            </a:r>
            <a:r>
              <a:rPr lang="en-US" sz="2800" dirty="0" err="1"/>
              <a:t>plethysmography</a:t>
            </a:r>
            <a:endParaRPr lang="en-US" sz="2800" dirty="0"/>
          </a:p>
        </p:txBody>
      </p:sp>
      <p:sp>
        <p:nvSpPr>
          <p:cNvPr id="3" name="Right Arrow 2"/>
          <p:cNvSpPr/>
          <p:nvPr/>
        </p:nvSpPr>
        <p:spPr>
          <a:xfrm>
            <a:off x="5365303" y="989353"/>
            <a:ext cx="286603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0366124" y="989353"/>
            <a:ext cx="286603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552707" y="3556325"/>
            <a:ext cx="286603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413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740" y="150125"/>
            <a:ext cx="105360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Abolition of sweating and of the </a:t>
            </a:r>
            <a:r>
              <a:rPr lang="en-US" sz="2800" dirty="0" err="1" smtClean="0"/>
              <a:t>sympathogalvanic</a:t>
            </a:r>
            <a:r>
              <a:rPr lang="en-US" sz="2800" dirty="0" smtClean="0"/>
              <a:t> response (SGR) are among the standard tests of </a:t>
            </a:r>
            <a:r>
              <a:rPr lang="en-US" sz="2800" dirty="0" smtClean="0">
                <a:solidFill>
                  <a:srgbClr val="7030A0"/>
                </a:solidFill>
              </a:rPr>
              <a:t>complete sympathetic blockade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sweat </a:t>
            </a:r>
            <a:r>
              <a:rPr lang="en-US" sz="2800" dirty="0" smtClean="0">
                <a:solidFill>
                  <a:srgbClr val="C00000"/>
                </a:solidFill>
              </a:rPr>
              <a:t>tests</a:t>
            </a:r>
            <a:r>
              <a:rPr lang="en-US" sz="2800" dirty="0" smtClean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starch iodine </a:t>
            </a:r>
            <a:r>
              <a:rPr lang="en-US" sz="2800" dirty="0" smtClean="0"/>
              <a:t>test(older test)</a:t>
            </a:r>
            <a:r>
              <a:rPr lang="en-US" sz="2800" dirty="0"/>
              <a:t> is messy and </a:t>
            </a:r>
            <a:r>
              <a:rPr lang="en-US" sz="2800" dirty="0" smtClean="0"/>
              <a:t>cumbersome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 cobalt blue and the </a:t>
            </a:r>
            <a:r>
              <a:rPr lang="en-US" sz="2800" dirty="0" err="1"/>
              <a:t>ninhydrin</a:t>
            </a:r>
            <a:r>
              <a:rPr lang="en-US" sz="2800" dirty="0"/>
              <a:t> sweat </a:t>
            </a:r>
            <a:r>
              <a:rPr lang="en-US" sz="2800" dirty="0" smtClean="0"/>
              <a:t>tests(newer test)</a:t>
            </a:r>
            <a:r>
              <a:rPr lang="en-US" sz="2800" dirty="0"/>
              <a:t> are easier to perform</a:t>
            </a:r>
            <a:r>
              <a:rPr lang="en-US" sz="28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(</a:t>
            </a:r>
            <a:r>
              <a:rPr lang="en-US" sz="2800" dirty="0"/>
              <a:t>Unfortunately, the cobalt blue and </a:t>
            </a:r>
            <a:r>
              <a:rPr lang="en-US" sz="2800" dirty="0" err="1"/>
              <a:t>ninhydrin</a:t>
            </a:r>
            <a:r>
              <a:rPr lang="en-US" sz="2800" dirty="0"/>
              <a:t> sweat tests are not available </a:t>
            </a:r>
            <a:r>
              <a:rPr lang="en-US" sz="2800" dirty="0" smtClean="0"/>
              <a:t>commercially)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89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275" y="736979"/>
            <a:ext cx="985368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sympathetic block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Partial sympathetic block      </a:t>
            </a:r>
            <a:r>
              <a:rPr lang="en-US" sz="2800" dirty="0" smtClean="0"/>
              <a:t>    </a:t>
            </a:r>
            <a:r>
              <a:rPr lang="en-US" sz="2800" dirty="0"/>
              <a:t>reduces the </a:t>
            </a:r>
            <a:r>
              <a:rPr lang="en-US" sz="2800" dirty="0" smtClean="0"/>
              <a:t>SGR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complete </a:t>
            </a:r>
            <a:r>
              <a:rPr lang="en-US" sz="2800" dirty="0"/>
              <a:t>sympathetic</a:t>
            </a:r>
            <a:r>
              <a:rPr lang="en-US" sz="2800" dirty="0" smtClean="0"/>
              <a:t> </a:t>
            </a:r>
            <a:r>
              <a:rPr lang="en-US" sz="2800" dirty="0"/>
              <a:t>block            </a:t>
            </a:r>
            <a:r>
              <a:rPr lang="en-US" sz="2800" dirty="0" smtClean="0"/>
              <a:t>abolishes the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/>
              <a:t>SGR</a:t>
            </a:r>
            <a:r>
              <a:rPr lang="en-US" sz="2800" dirty="0" smtClean="0"/>
              <a:t>. </a:t>
            </a:r>
            <a:endParaRPr lang="en-US" sz="2800" dirty="0"/>
          </a:p>
          <a:p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The two </a:t>
            </a:r>
            <a:r>
              <a:rPr lang="en-US" sz="2800" dirty="0" smtClean="0">
                <a:solidFill>
                  <a:srgbClr val="7030A0"/>
                </a:solidFill>
              </a:rPr>
              <a:t>sweat tests are </a:t>
            </a:r>
            <a:r>
              <a:rPr lang="en-US" sz="2800" dirty="0" smtClean="0"/>
              <a:t>more reliable than the </a:t>
            </a:r>
            <a:r>
              <a:rPr lang="en-US" sz="2800" dirty="0" smtClean="0">
                <a:solidFill>
                  <a:srgbClr val="7030A0"/>
                </a:solidFill>
              </a:rPr>
              <a:t>SGR </a:t>
            </a:r>
            <a:r>
              <a:rPr lang="en-US" sz="2800" dirty="0" smtClean="0"/>
              <a:t>in predicting complete sympathetic blockade.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Since these tests are rarely used clinically: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temperature increases </a:t>
            </a:r>
            <a:r>
              <a:rPr lang="en-US" sz="2800" dirty="0" smtClean="0"/>
              <a:t>to 35° or 36° C can be considered as signifying complete sympathetic blockade.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5145205" y="1228298"/>
            <a:ext cx="450377" cy="40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691116" y="1637731"/>
            <a:ext cx="450377" cy="40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513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890" y="0"/>
            <a:ext cx="1106833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Relief of pain 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C00000"/>
                </a:solidFill>
              </a:rPr>
              <a:t>complete</a:t>
            </a:r>
            <a:r>
              <a:rPr lang="en-US" sz="2800" dirty="0">
                <a:solidFill>
                  <a:srgbClr val="C00000"/>
                </a:solidFill>
              </a:rPr>
              <a:t> pain </a:t>
            </a:r>
            <a:r>
              <a:rPr lang="en-US" sz="2800" dirty="0" smtClean="0">
                <a:solidFill>
                  <a:srgbClr val="C00000"/>
                </a:solidFill>
              </a:rPr>
              <a:t>relief: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/>
              <a:t>does not imply complete sympathetic blockade (patients with chronic pain may exhibit complete pain relief after partial sympathetic blockade.)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Partial pain relief</a:t>
            </a:r>
            <a:r>
              <a:rPr lang="en-US" sz="28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signifies one of two things: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 the patient’s pain may be due to causes </a:t>
            </a:r>
            <a:r>
              <a:rPr lang="en-US" sz="2800" dirty="0" smtClean="0">
                <a:solidFill>
                  <a:srgbClr val="C00000"/>
                </a:solidFill>
              </a:rPr>
              <a:t>other than sympathetic-mediated pain</a:t>
            </a:r>
            <a:r>
              <a:rPr lang="en-US" sz="2800" dirty="0" smtClean="0"/>
              <a:t> (e.g., combined somatic sensory- and sympathetic-mediated pain or combined sympathetic-mediated and central pain)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or the sympathetic blockade may be partial</a:t>
            </a:r>
            <a:r>
              <a:rPr lang="en-US" sz="2800" dirty="0" smtClean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0581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8" y="0"/>
            <a:ext cx="1172342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KEY POINTS 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/>
              <a:t>The stellate ganglion is located just anterior or lateral to the </a:t>
            </a:r>
            <a:r>
              <a:rPr lang="en-US" sz="2400" b="1" dirty="0" err="1" smtClean="0"/>
              <a:t>longus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colli</a:t>
            </a:r>
            <a:r>
              <a:rPr lang="en-US" sz="2400" b="1" dirty="0" smtClean="0"/>
              <a:t> muscle between the base of the seventh cervical transverse process and the neck of the first rib.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/>
              <a:t> The appearance of Horner’s syndrome does not signify sympathetic blockade of the upper extremity.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/>
              <a:t> The evidence for the efficacy of stellate ganglion blocks is based mostly on case reports.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/>
              <a:t> The risks of potential complications with stellate ganglion blocks are rare, but real, and may be decreased by the use of image guidance. </a:t>
            </a: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/>
              <a:t>Lumbar sympathetic blocks are best performed at the inferior third of L2, L2–L3 intervertebral disc level, or superior third of L3.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/>
              <a:t> There is evidence that lumbar sympathetic blocks are efficacious for decreasing </a:t>
            </a:r>
            <a:r>
              <a:rPr lang="en-US" sz="2400" b="1" dirty="0" err="1" smtClean="0"/>
              <a:t>allodynia</a:t>
            </a:r>
            <a:r>
              <a:rPr lang="en-US" sz="2400" b="1" dirty="0" smtClean="0"/>
              <a:t> to brush and temporal summation to pinprick in complex regional pain syndromes in the pediatric patient.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Neurolysis</a:t>
            </a:r>
            <a:r>
              <a:rPr lang="en-US" sz="2400" b="1" dirty="0" smtClean="0"/>
              <a:t> of the sympathetic ganglia can be performed with chemical or RF ablation. Proper needle placement, sensory, and motor testing should be done before RF procedures. </a:t>
            </a: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/>
              <a:t>Abolition of sweating and SGR are the standard tests of complete sympathetic blockade.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582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6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6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319" y="518615"/>
            <a:ext cx="114231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STELLATE GANGLION BLOCK </a:t>
            </a:r>
          </a:p>
          <a:p>
            <a:r>
              <a:rPr lang="fa-IR" sz="2400" dirty="0" smtClean="0"/>
              <a:t>    </a:t>
            </a:r>
            <a:r>
              <a:rPr lang="en-US" sz="2400" dirty="0" smtClean="0"/>
              <a:t>     </a:t>
            </a:r>
            <a:r>
              <a:rPr lang="fa-IR" sz="2400" dirty="0" smtClean="0"/>
              <a:t> </a:t>
            </a:r>
            <a:r>
              <a:rPr lang="en-US" sz="2400" dirty="0" smtClean="0"/>
              <a:t> </a:t>
            </a:r>
            <a:r>
              <a:rPr lang="fa-IR" sz="2400" dirty="0" smtClean="0"/>
              <a:t>                                                                                                </a:t>
            </a:r>
            <a:r>
              <a:rPr lang="en-US" sz="2400" dirty="0" smtClean="0"/>
              <a:t> superior(c1-c4)</a:t>
            </a:r>
            <a:endParaRPr lang="en-US" sz="2400" dirty="0"/>
          </a:p>
          <a:p>
            <a:r>
              <a:rPr lang="en-US" sz="2400" dirty="0" smtClean="0"/>
              <a:t>ANATOMY   </a:t>
            </a:r>
            <a:r>
              <a:rPr lang="fa-IR" sz="2400" dirty="0" smtClean="0"/>
              <a:t>                                                                                       : </a:t>
            </a:r>
            <a:r>
              <a:rPr lang="en-US" sz="2400" dirty="0" smtClean="0"/>
              <a:t>middle(c5-c6)</a:t>
            </a:r>
            <a:r>
              <a:rPr lang="fa-IR" sz="2400" dirty="0" smtClean="0"/>
              <a:t> </a:t>
            </a:r>
          </a:p>
          <a:p>
            <a:r>
              <a:rPr lang="en-US" sz="2400" dirty="0" smtClean="0"/>
              <a:t>The cervical sympathetic trunk contains three interconnected ganglia:    </a:t>
            </a:r>
            <a:r>
              <a:rPr lang="fa-IR" sz="2400" dirty="0" smtClean="0"/>
              <a:t> </a:t>
            </a:r>
            <a:r>
              <a:rPr lang="en-US" sz="2400" dirty="0" smtClean="0"/>
              <a:t>inferior(</a:t>
            </a:r>
            <a:r>
              <a:rPr lang="en-US" sz="2400" dirty="0" smtClean="0">
                <a:solidFill>
                  <a:srgbClr val="FF0000"/>
                </a:solidFill>
              </a:rPr>
              <a:t>stellate</a:t>
            </a:r>
            <a:r>
              <a:rPr lang="en-US" sz="2400" dirty="0" smtClean="0"/>
              <a:t>) </a:t>
            </a:r>
          </a:p>
          <a:p>
            <a:r>
              <a:rPr lang="en-US" sz="2400" dirty="0" smtClean="0"/>
              <a:t>                                                                                                                                    c7-c8-t1</a:t>
            </a:r>
            <a:endParaRPr lang="fa-IR" sz="2400" dirty="0" smtClean="0"/>
          </a:p>
          <a:p>
            <a:pPr algn="l"/>
            <a:endParaRPr lang="fa-IR" sz="2400" dirty="0" smtClean="0"/>
          </a:p>
          <a:p>
            <a:r>
              <a:rPr lang="en-US" sz="2400" dirty="0" smtClean="0"/>
              <a:t>STELLATE GANGLION</a:t>
            </a:r>
            <a:r>
              <a:rPr lang="fa-IR" sz="2400" dirty="0" smtClean="0"/>
              <a:t>   </a:t>
            </a:r>
            <a:r>
              <a:rPr lang="en-US" sz="2400" dirty="0" smtClean="0"/>
              <a:t>      </a:t>
            </a:r>
            <a:r>
              <a:rPr lang="en-US" sz="2400" dirty="0" err="1" smtClean="0">
                <a:solidFill>
                  <a:srgbClr val="FF0000"/>
                </a:solidFill>
              </a:rPr>
              <a:t>cervicothoracic</a:t>
            </a:r>
            <a:r>
              <a:rPr lang="fa-IR" sz="2400" dirty="0" smtClean="0"/>
              <a:t>  )</a:t>
            </a:r>
            <a:r>
              <a:rPr lang="en-US" sz="2400" dirty="0" smtClean="0"/>
              <a:t>80%</a:t>
            </a:r>
            <a:r>
              <a:rPr lang="fa-IR" sz="2400" dirty="0" smtClean="0"/>
              <a:t> </a:t>
            </a:r>
            <a:r>
              <a:rPr lang="en-US" sz="2400" dirty="0"/>
              <a:t>of </a:t>
            </a:r>
            <a:r>
              <a:rPr lang="en-US" sz="2400" dirty="0" smtClean="0"/>
              <a:t>people</a:t>
            </a:r>
            <a:r>
              <a:rPr lang="fa-IR" sz="2400" dirty="0" smtClean="0"/>
              <a:t>( </a:t>
            </a:r>
            <a:r>
              <a:rPr lang="en-US" sz="2400" dirty="0" smtClean="0"/>
              <a:t>the </a:t>
            </a:r>
            <a:r>
              <a:rPr lang="en-US" sz="2400" dirty="0"/>
              <a:t>lowest cervical ganglion </a:t>
            </a:r>
            <a:r>
              <a:rPr lang="fa-IR" sz="2400" dirty="0" smtClean="0"/>
              <a:t>.  </a:t>
            </a:r>
          </a:p>
          <a:p>
            <a:r>
              <a:rPr lang="fa-IR" sz="2400" dirty="0"/>
              <a:t> </a:t>
            </a:r>
            <a:r>
              <a:rPr lang="fa-IR" sz="2400" dirty="0" smtClean="0"/>
              <a:t>  </a:t>
            </a:r>
            <a:r>
              <a:rPr lang="en-US" sz="2400" dirty="0" smtClean="0"/>
              <a:t>                                             </a:t>
            </a:r>
            <a:r>
              <a:rPr lang="fa-IR" sz="2400" dirty="0" smtClean="0"/>
              <a:t> </a:t>
            </a:r>
            <a:r>
              <a:rPr lang="en-US" sz="2400" dirty="0" smtClean="0"/>
              <a:t>is</a:t>
            </a:r>
            <a:r>
              <a:rPr lang="fa-IR" sz="2400" dirty="0" smtClean="0"/>
              <a:t> </a:t>
            </a:r>
            <a:r>
              <a:rPr lang="en-US" sz="2400" dirty="0" smtClean="0"/>
              <a:t>fused </a:t>
            </a:r>
            <a:r>
              <a:rPr lang="fa-IR" sz="2400" dirty="0" smtClean="0"/>
              <a:t> </a:t>
            </a:r>
            <a:r>
              <a:rPr lang="en-US" sz="2400" dirty="0"/>
              <a:t>with the first thoracic ganglion </a:t>
            </a:r>
            <a:endParaRPr lang="en-US" sz="2400" dirty="0" smtClean="0"/>
          </a:p>
          <a:p>
            <a:endParaRPr lang="fa-IR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        </a:t>
            </a:r>
            <a:r>
              <a:rPr lang="fa-IR" sz="2400" dirty="0" smtClean="0">
                <a:solidFill>
                  <a:srgbClr val="FF0000"/>
                </a:solidFill>
              </a:rPr>
              <a:t>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first </a:t>
            </a:r>
            <a:r>
              <a:rPr lang="en-US" sz="2400" dirty="0">
                <a:solidFill>
                  <a:srgbClr val="FF0000"/>
                </a:solidFill>
              </a:rPr>
              <a:t>thoracic </a:t>
            </a:r>
            <a:r>
              <a:rPr lang="en-US" sz="2400" dirty="0" smtClean="0">
                <a:solidFill>
                  <a:srgbClr val="FF0000"/>
                </a:solidFill>
              </a:rPr>
              <a:t>ganglion</a:t>
            </a:r>
            <a:r>
              <a:rPr lang="en-US" sz="2400" dirty="0"/>
              <a:t> </a:t>
            </a:r>
            <a:r>
              <a:rPr lang="fa-IR" sz="2400" dirty="0" smtClean="0"/>
              <a:t>)</a:t>
            </a:r>
            <a:r>
              <a:rPr lang="en-US" sz="2400" dirty="0" smtClean="0"/>
              <a:t>not connected</a:t>
            </a:r>
            <a:r>
              <a:rPr lang="fa-IR" sz="2400" dirty="0" smtClean="0">
                <a:solidFill>
                  <a:srgbClr val="FF0000"/>
                </a:solidFill>
              </a:rPr>
              <a:t>(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</a:t>
            </a:r>
            <a:endParaRPr lang="fa-IR" sz="2400" dirty="0">
              <a:solidFill>
                <a:srgbClr val="FF0000"/>
              </a:solidFill>
            </a:endParaRPr>
          </a:p>
          <a:p>
            <a:endParaRPr lang="fa-IR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stellate</a:t>
            </a:r>
            <a:r>
              <a:rPr lang="en-US" sz="2400" dirty="0" smtClean="0"/>
              <a:t> </a:t>
            </a:r>
            <a:r>
              <a:rPr lang="en-US" sz="2400" dirty="0"/>
              <a:t>ganglion is oval shaped and measures 2.5 cm long, 1 cm wide, and 0.5 cm thick</a:t>
            </a:r>
            <a:endParaRPr lang="fa-IR" sz="2400" dirty="0"/>
          </a:p>
          <a:p>
            <a:endParaRPr lang="en-US" sz="2400" dirty="0"/>
          </a:p>
        </p:txBody>
      </p:sp>
      <p:sp>
        <p:nvSpPr>
          <p:cNvPr id="3" name="Left Brace 2"/>
          <p:cNvSpPr/>
          <p:nvPr/>
        </p:nvSpPr>
        <p:spPr>
          <a:xfrm>
            <a:off x="9307773" y="1009934"/>
            <a:ext cx="204716" cy="11600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3270139" y="2623821"/>
            <a:ext cx="242658" cy="16615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1834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739" y="791571"/>
            <a:ext cx="109455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The cervical ganglia receive </a:t>
            </a:r>
            <a:r>
              <a:rPr lang="en-US" sz="2800" dirty="0" smtClean="0">
                <a:solidFill>
                  <a:srgbClr val="FF0000"/>
                </a:solidFill>
              </a:rPr>
              <a:t>preganglionic fibers </a:t>
            </a:r>
            <a:r>
              <a:rPr lang="en-US" sz="2800" dirty="0" smtClean="0"/>
              <a:t>from: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    the </a:t>
            </a:r>
            <a:r>
              <a:rPr lang="en-US" sz="2800" dirty="0" smtClean="0">
                <a:solidFill>
                  <a:srgbClr val="FF0000"/>
                </a:solidFill>
              </a:rPr>
              <a:t>lateral gray column </a:t>
            </a:r>
            <a:r>
              <a:rPr lang="en-US" sz="2800" dirty="0" smtClean="0"/>
              <a:t>of the spinal cord</a:t>
            </a:r>
            <a:r>
              <a:rPr lang="en-US" sz="2800" dirty="0"/>
              <a:t> </a:t>
            </a:r>
            <a:r>
              <a:rPr lang="en-US" sz="2800" dirty="0" smtClean="0"/>
              <a:t>       cervical </a:t>
            </a:r>
            <a:r>
              <a:rPr lang="en-US" sz="2800" dirty="0"/>
              <a:t>ganglia 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/>
              <a:t>    the </a:t>
            </a:r>
            <a:r>
              <a:rPr lang="en-US" sz="2800" dirty="0">
                <a:solidFill>
                  <a:srgbClr val="FF0000"/>
                </a:solidFill>
              </a:rPr>
              <a:t>anterolateral </a:t>
            </a:r>
            <a:r>
              <a:rPr lang="en-US" sz="2800" dirty="0" smtClean="0">
                <a:solidFill>
                  <a:srgbClr val="FF0000"/>
                </a:solidFill>
              </a:rPr>
              <a:t>horn </a:t>
            </a:r>
            <a:r>
              <a:rPr lang="en-US" sz="2800" dirty="0">
                <a:solidFill>
                  <a:srgbClr val="FF0000"/>
                </a:solidFill>
              </a:rPr>
              <a:t>of the spinal </a:t>
            </a:r>
            <a:r>
              <a:rPr lang="en-US" sz="2800" dirty="0" smtClean="0">
                <a:solidFill>
                  <a:srgbClr val="FF0000"/>
                </a:solidFill>
              </a:rPr>
              <a:t>cord        </a:t>
            </a:r>
            <a:r>
              <a:rPr lang="en-US" sz="2800" dirty="0" err="1" smtClean="0">
                <a:solidFill>
                  <a:srgbClr val="FF0000"/>
                </a:solidFill>
              </a:rPr>
              <a:t>myelinated</a:t>
            </a:r>
            <a:r>
              <a:rPr lang="en-US" sz="2800" dirty="0" smtClean="0"/>
              <a:t> preganglionic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     cell </a:t>
            </a:r>
            <a:r>
              <a:rPr lang="en-US" sz="2800" dirty="0"/>
              <a:t>axons </a:t>
            </a:r>
            <a:r>
              <a:rPr lang="en-US" sz="2800" dirty="0" smtClean="0"/>
              <a:t>       cervical </a:t>
            </a:r>
            <a:r>
              <a:rPr lang="en-US" sz="2800" dirty="0"/>
              <a:t>ganglia </a:t>
            </a:r>
          </a:p>
          <a:p>
            <a:pPr>
              <a:lnSpc>
                <a:spcPct val="200000"/>
              </a:lnSpc>
            </a:pPr>
            <a:endParaRPr lang="en-US" sz="2800" dirty="0"/>
          </a:p>
          <a:p>
            <a:pPr>
              <a:lnSpc>
                <a:spcPct val="200000"/>
              </a:lnSpc>
            </a:pPr>
            <a:endParaRPr lang="en-US" sz="2800" dirty="0" smtClean="0"/>
          </a:p>
        </p:txBody>
      </p:sp>
      <p:sp>
        <p:nvSpPr>
          <p:cNvPr id="3" name="Left Brace 2"/>
          <p:cNvSpPr/>
          <p:nvPr/>
        </p:nvSpPr>
        <p:spPr>
          <a:xfrm>
            <a:off x="859809" y="1924334"/>
            <a:ext cx="109181" cy="17196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6974006" y="2934269"/>
            <a:ext cx="450376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649942" y="3769057"/>
            <a:ext cx="450376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087739" y="2092657"/>
            <a:ext cx="450376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017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506" y="2466412"/>
            <a:ext cx="3895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preganglionic fibers supplying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364687" y="1684656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head and </a:t>
            </a:r>
            <a:r>
              <a:rPr lang="en-US" sz="2400" dirty="0" smtClean="0">
                <a:solidFill>
                  <a:srgbClr val="FF0000"/>
                </a:solidFill>
              </a:rPr>
              <a:t>neck</a:t>
            </a:r>
            <a:r>
              <a:rPr lang="fa-IR" sz="2400" dirty="0" smtClean="0">
                <a:solidFill>
                  <a:srgbClr val="FF0000"/>
                </a:solidFill>
              </a:rPr>
              <a:t>    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96697" y="3152001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upper limb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862487" y="1663342"/>
            <a:ext cx="5010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T1-T5</a:t>
            </a:r>
            <a:r>
              <a:rPr lang="en-US" sz="2400" dirty="0"/>
              <a:t>(mainly the upper </a:t>
            </a:r>
            <a:r>
              <a:rPr lang="en-US" sz="2400" dirty="0" smtClean="0"/>
              <a:t>three</a:t>
            </a:r>
            <a:r>
              <a:rPr lang="fa-IR" sz="2400" dirty="0" smtClean="0"/>
              <a:t>(</a:t>
            </a:r>
          </a:p>
          <a:p>
            <a:r>
              <a:rPr lang="en-US" sz="2400" dirty="0" smtClean="0"/>
              <a:t>ascending </a:t>
            </a:r>
            <a:r>
              <a:rPr lang="en-US" sz="2400" dirty="0"/>
              <a:t>in the sympathetic trunk to synapse in the cervical ganglia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659203" y="3135678"/>
            <a:ext cx="55327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upper thoracic segment probably </a:t>
            </a:r>
            <a:r>
              <a:rPr lang="fa-IR" sz="2400" dirty="0" smtClean="0"/>
              <a:t>)</a:t>
            </a:r>
            <a:r>
              <a:rPr lang="en-US" sz="2400" dirty="0" smtClean="0"/>
              <a:t>T2–T6</a:t>
            </a:r>
            <a:r>
              <a:rPr lang="fa-IR" sz="2400" dirty="0" smtClean="0"/>
              <a:t>( </a:t>
            </a:r>
            <a:r>
              <a:rPr lang="en-US" sz="2400" dirty="0" smtClean="0"/>
              <a:t>ascend </a:t>
            </a:r>
            <a:r>
              <a:rPr lang="en-US" sz="2400" dirty="0"/>
              <a:t>via the sympathetic trunk to synapse in the </a:t>
            </a:r>
            <a:r>
              <a:rPr lang="en-US" sz="2400" dirty="0" err="1">
                <a:solidFill>
                  <a:srgbClr val="FF0000"/>
                </a:solidFill>
              </a:rPr>
              <a:t>cervicothoracic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ganglion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fa-IR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where </a:t>
            </a:r>
            <a:r>
              <a:rPr lang="en-US" sz="2400" dirty="0">
                <a:solidFill>
                  <a:srgbClr val="FF0000"/>
                </a:solidFill>
              </a:rPr>
              <a:t>postganglionic</a:t>
            </a:r>
            <a:r>
              <a:rPr lang="en-US" sz="2400" dirty="0"/>
              <a:t> fibers pass to the </a:t>
            </a:r>
            <a:r>
              <a:rPr lang="en-US" sz="2400" dirty="0">
                <a:solidFill>
                  <a:srgbClr val="FF0000"/>
                </a:solidFill>
              </a:rPr>
              <a:t>brachial plexus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436825" y="1743627"/>
            <a:ext cx="341194" cy="412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266228" y="3201368"/>
            <a:ext cx="341194" cy="412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4194015" y="1663342"/>
            <a:ext cx="326120" cy="20624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403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945" y="366540"/>
            <a:ext cx="112485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white </a:t>
            </a:r>
            <a:r>
              <a:rPr lang="en-US" sz="2800" dirty="0" err="1" smtClean="0">
                <a:solidFill>
                  <a:srgbClr val="FF0000"/>
                </a:solidFill>
              </a:rPr>
              <a:t>ramus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contains most of the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preganglionic</a:t>
            </a:r>
            <a:r>
              <a:rPr lang="en-US" sz="2000" dirty="0" smtClean="0">
                <a:solidFill>
                  <a:srgbClr val="FF0000"/>
                </a:solidFill>
              </a:rPr>
              <a:t> fibers)         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superior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cervical ganglion</a:t>
            </a:r>
            <a:r>
              <a:rPr lang="en-US" sz="2800" dirty="0" smtClean="0"/>
              <a:t>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postganglionic </a:t>
            </a:r>
            <a:r>
              <a:rPr lang="en-US" sz="2800" dirty="0" smtClean="0">
                <a:solidFill>
                  <a:srgbClr val="FF0000"/>
                </a:solidFill>
              </a:rPr>
              <a:t>branches      head and neck      supply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 vasoconstrictor and </a:t>
            </a:r>
            <a:r>
              <a:rPr lang="en-US" sz="2800" dirty="0" err="1" smtClean="0"/>
              <a:t>sudomotor</a:t>
            </a:r>
            <a:r>
              <a:rPr lang="en-US" sz="2800" dirty="0" smtClean="0"/>
              <a:t> nerves to the face and neck,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 secretory fibers to the salivary glands,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 dilator </a:t>
            </a:r>
            <a:r>
              <a:rPr lang="en-US" sz="2800" dirty="0" err="1" smtClean="0"/>
              <a:t>pupillae</a:t>
            </a:r>
            <a:r>
              <a:rPr lang="en-US" sz="2800" dirty="0" smtClean="0"/>
              <a:t>,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 err="1" smtClean="0"/>
              <a:t>nonstriated</a:t>
            </a:r>
            <a:r>
              <a:rPr lang="en-US" sz="2800" dirty="0" smtClean="0"/>
              <a:t> muscle in the eyelid and </a:t>
            </a:r>
            <a:r>
              <a:rPr lang="en-US" sz="2800" dirty="0" err="1" smtClean="0"/>
              <a:t>orbitalis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dirty="0" smtClean="0"/>
              <a:t>Blockade of </a:t>
            </a:r>
            <a:r>
              <a:rPr lang="en-US" sz="2800" dirty="0">
                <a:solidFill>
                  <a:srgbClr val="FF0000"/>
                </a:solidFill>
              </a:rPr>
              <a:t>white</a:t>
            </a:r>
            <a:r>
              <a:rPr lang="en-US" sz="2800" dirty="0" smtClean="0"/>
              <a:t> ramus leads to </a:t>
            </a:r>
            <a:r>
              <a:rPr lang="en-US" sz="2800" dirty="0"/>
              <a:t>:(</a:t>
            </a:r>
            <a:r>
              <a:rPr lang="en-US" sz="2800" dirty="0">
                <a:solidFill>
                  <a:srgbClr val="FF0000"/>
                </a:solidFill>
              </a:rPr>
              <a:t>Horner’s syndrome</a:t>
            </a:r>
            <a:r>
              <a:rPr lang="en-US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ptosis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miosis</a:t>
            </a:r>
            <a:r>
              <a:rPr lang="en-US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enophthalmos</a:t>
            </a:r>
            <a:r>
              <a:rPr lang="en-US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loss of sweating of the face and neck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8144-0FD1-43AE-93AD-D192F0C4CA1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510279" y="553926"/>
            <a:ext cx="341950" cy="258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106679" y="909526"/>
            <a:ext cx="341950" cy="258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704736" y="938555"/>
            <a:ext cx="341950" cy="258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102564" y="532154"/>
            <a:ext cx="341950" cy="258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5635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4456</TotalTime>
  <Words>2628</Words>
  <Application>Microsoft Office PowerPoint</Application>
  <PresentationFormat>Custom</PresentationFormat>
  <Paragraphs>355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Retrospect</vt:lpstr>
      <vt:lpstr>Slide 1</vt:lpstr>
      <vt:lpstr>Dr Shetabi Anesthesiologist KUMS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</dc:creator>
  <cp:lastModifiedBy>hamid</cp:lastModifiedBy>
  <cp:revision>159</cp:revision>
  <dcterms:created xsi:type="dcterms:W3CDTF">2016-04-18T13:15:15Z</dcterms:created>
  <dcterms:modified xsi:type="dcterms:W3CDTF">2016-05-04T05:47:45Z</dcterms:modified>
</cp:coreProperties>
</file>