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5" r:id="rId2"/>
    <p:sldId id="256" r:id="rId3"/>
    <p:sldId id="257" r:id="rId4"/>
    <p:sldId id="258" r:id="rId5"/>
    <p:sldId id="304" r:id="rId6"/>
    <p:sldId id="259" r:id="rId7"/>
    <p:sldId id="337" r:id="rId8"/>
    <p:sldId id="329" r:id="rId9"/>
    <p:sldId id="330" r:id="rId10"/>
    <p:sldId id="262" r:id="rId11"/>
    <p:sldId id="271" r:id="rId12"/>
    <p:sldId id="328" r:id="rId13"/>
    <p:sldId id="263" r:id="rId14"/>
    <p:sldId id="332" r:id="rId15"/>
    <p:sldId id="331" r:id="rId16"/>
    <p:sldId id="272" r:id="rId17"/>
    <p:sldId id="318" r:id="rId18"/>
    <p:sldId id="274" r:id="rId19"/>
    <p:sldId id="319" r:id="rId20"/>
    <p:sldId id="320" r:id="rId21"/>
    <p:sldId id="323" r:id="rId22"/>
    <p:sldId id="367" r:id="rId23"/>
    <p:sldId id="321" r:id="rId24"/>
    <p:sldId id="267" r:id="rId25"/>
    <p:sldId id="265" r:id="rId26"/>
    <p:sldId id="275" r:id="rId27"/>
    <p:sldId id="266" r:id="rId28"/>
    <p:sldId id="277" r:id="rId29"/>
    <p:sldId id="268" r:id="rId30"/>
    <p:sldId id="339" r:id="rId31"/>
    <p:sldId id="276" r:id="rId32"/>
    <p:sldId id="333" r:id="rId33"/>
    <p:sldId id="335" r:id="rId34"/>
    <p:sldId id="308" r:id="rId35"/>
    <p:sldId id="279" r:id="rId36"/>
    <p:sldId id="305" r:id="rId37"/>
    <p:sldId id="280" r:id="rId38"/>
    <p:sldId id="281" r:id="rId39"/>
    <p:sldId id="282" r:id="rId40"/>
    <p:sldId id="283" r:id="rId41"/>
    <p:sldId id="340" r:id="rId42"/>
    <p:sldId id="286" r:id="rId43"/>
    <p:sldId id="287" r:id="rId44"/>
    <p:sldId id="289" r:id="rId45"/>
    <p:sldId id="290" r:id="rId46"/>
    <p:sldId id="291" r:id="rId47"/>
    <p:sldId id="292" r:id="rId48"/>
    <p:sldId id="293" r:id="rId49"/>
    <p:sldId id="295" r:id="rId50"/>
    <p:sldId id="296" r:id="rId51"/>
    <p:sldId id="297" r:id="rId52"/>
    <p:sldId id="303" r:id="rId53"/>
    <p:sldId id="317" r:id="rId54"/>
    <p:sldId id="360" r:id="rId55"/>
    <p:sldId id="341" r:id="rId56"/>
    <p:sldId id="361" r:id="rId57"/>
    <p:sldId id="342" r:id="rId58"/>
    <p:sldId id="364" r:id="rId59"/>
    <p:sldId id="366" r:id="rId60"/>
    <p:sldId id="370" r:id="rId61"/>
    <p:sldId id="369" r:id="rId62"/>
    <p:sldId id="371" r:id="rId63"/>
    <p:sldId id="372" r:id="rId64"/>
    <p:sldId id="373"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C07CC33-5B0B-4C2A-841F-ACFB872650D7}" type="datetimeFigureOut">
              <a:rPr lang="en-US" smtClean="0"/>
              <a:pPr/>
              <a:t>5/2/2016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68A6A53-A10D-46F4-B400-935941C98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7CC33-5B0B-4C2A-841F-ACFB872650D7}"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7CC33-5B0B-4C2A-841F-ACFB872650D7}"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7CC33-5B0B-4C2A-841F-ACFB872650D7}"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07CC33-5B0B-4C2A-841F-ACFB872650D7}"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07CC33-5B0B-4C2A-841F-ACFB872650D7}"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07CC33-5B0B-4C2A-841F-ACFB872650D7}"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07CC33-5B0B-4C2A-841F-ACFB872650D7}"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7CC33-5B0B-4C2A-841F-ACFB872650D7}"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07CC33-5B0B-4C2A-841F-ACFB872650D7}"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07CC33-5B0B-4C2A-841F-ACFB872650D7}"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68A6A53-A10D-46F4-B400-935941C982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07CC33-5B0B-4C2A-841F-ACFB872650D7}" type="datetimeFigureOut">
              <a:rPr lang="en-US" smtClean="0"/>
              <a:pPr/>
              <a:t>5/2/2016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8A6A53-A10D-46F4-B400-935941C982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اسلاید بنام خدا‬‎"/>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315200" cy="6137910"/>
          </a:xfrm>
          <a:prstGeom prst="rect">
            <a:avLst/>
          </a:prstGeom>
        </p:spPr>
        <p:txBody>
          <a:bodyPr wrap="square">
            <a:spAutoFit/>
          </a:bodyPr>
          <a:lstStyle/>
          <a:p>
            <a:r>
              <a:rPr lang="en-US" sz="2400" dirty="0"/>
              <a:t/>
            </a:r>
            <a:br>
              <a:rPr lang="en-US" sz="2400" dirty="0"/>
            </a:br>
            <a:endParaRPr lang="en-US" sz="2400" dirty="0" smtClean="0"/>
          </a:p>
          <a:p>
            <a:r>
              <a:rPr lang="en-US" sz="2400" dirty="0" smtClean="0"/>
              <a:t>Electrodes </a:t>
            </a:r>
            <a:r>
              <a:rPr lang="en-US" sz="2400" dirty="0"/>
              <a:t>are of two types: </a:t>
            </a:r>
            <a:r>
              <a:rPr lang="en-US" sz="2400" dirty="0" err="1"/>
              <a:t>percutaneous</a:t>
            </a:r>
            <a:r>
              <a:rPr lang="en-US" sz="2400" dirty="0"/>
              <a:t> versus </a:t>
            </a:r>
            <a:r>
              <a:rPr lang="en-US" sz="2400" dirty="0" smtClean="0"/>
              <a:t>paddle.</a:t>
            </a:r>
          </a:p>
          <a:p>
            <a:endParaRPr lang="en-US" sz="2400" dirty="0" smtClean="0"/>
          </a:p>
          <a:p>
            <a:r>
              <a:rPr lang="en-US" sz="2400" dirty="0" smtClean="0"/>
              <a:t>The </a:t>
            </a:r>
            <a:r>
              <a:rPr lang="en-US" sz="2400" dirty="0"/>
              <a:t>paddle leads are flat and wide with insulation on one side and electrical pads on the other</a:t>
            </a:r>
            <a:r>
              <a:rPr lang="en-US" sz="2400" dirty="0" smtClean="0"/>
              <a:t>.</a:t>
            </a:r>
          </a:p>
          <a:p>
            <a:endParaRPr lang="en-US" sz="2400" dirty="0" smtClean="0"/>
          </a:p>
          <a:p>
            <a:r>
              <a:rPr lang="en-US" sz="2400" dirty="0" smtClean="0"/>
              <a:t> This has </a:t>
            </a:r>
            <a:r>
              <a:rPr lang="en-US" sz="2400" dirty="0"/>
              <a:t>the </a:t>
            </a:r>
            <a:r>
              <a:rPr lang="en-US" sz="2400" dirty="0" smtClean="0"/>
              <a:t> advantage </a:t>
            </a:r>
            <a:r>
              <a:rPr lang="en-US" sz="2400" dirty="0"/>
              <a:t>of directing the current in one direction</a:t>
            </a:r>
            <a:r>
              <a:rPr lang="en-US" sz="2400" dirty="0" smtClean="0"/>
              <a:t>. Paddle </a:t>
            </a:r>
            <a:r>
              <a:rPr lang="en-US" sz="2400" dirty="0"/>
              <a:t>leads must be placed via </a:t>
            </a:r>
            <a:r>
              <a:rPr lang="en-US" sz="2400" dirty="0" err="1"/>
              <a:t>laminotomy</a:t>
            </a:r>
            <a:r>
              <a:rPr lang="en-US" sz="2400" dirty="0"/>
              <a:t> or </a:t>
            </a:r>
            <a:r>
              <a:rPr lang="en-US" sz="2400" dirty="0" err="1"/>
              <a:t>laminectomy</a:t>
            </a:r>
            <a:r>
              <a:rPr lang="en-US" sz="2400" dirty="0"/>
              <a:t>. </a:t>
            </a:r>
            <a:endParaRPr lang="en-US" sz="2400" dirty="0" smtClean="0"/>
          </a:p>
          <a:p>
            <a:endParaRPr lang="en-US" sz="2400" dirty="0" smtClean="0"/>
          </a:p>
          <a:p>
            <a:r>
              <a:rPr lang="en-US" sz="2400" dirty="0" err="1" smtClean="0"/>
              <a:t>Percutaneous</a:t>
            </a:r>
            <a:r>
              <a:rPr lang="en-US" sz="2400" dirty="0" smtClean="0"/>
              <a:t> </a:t>
            </a:r>
            <a:r>
              <a:rPr lang="en-US" sz="2400" dirty="0"/>
              <a:t>leads are cylindrical catheters placed</a:t>
            </a:r>
            <a:br>
              <a:rPr lang="en-US" sz="2400" dirty="0"/>
            </a:br>
            <a:r>
              <a:rPr lang="en-US" sz="2400" dirty="0"/>
              <a:t>via a needle. Contacts are cylindrical and generate a</a:t>
            </a:r>
            <a:br>
              <a:rPr lang="en-US" sz="2400" dirty="0"/>
            </a:br>
            <a:r>
              <a:rPr lang="en-US" sz="2400" dirty="0"/>
              <a:t>less </a:t>
            </a:r>
            <a:r>
              <a:rPr lang="en-US" sz="2400" dirty="0" err="1"/>
              <a:t>eficient</a:t>
            </a:r>
            <a:r>
              <a:rPr lang="en-US" sz="2400" dirty="0"/>
              <a:t> electric field circumferentially around the</a:t>
            </a:r>
            <a:br>
              <a:rPr lang="en-US" sz="2400" dirty="0"/>
            </a:br>
            <a:r>
              <a:rPr lang="en-US" sz="2400" dirty="0"/>
              <a:t>catheter.</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457200"/>
            <a:ext cx="7315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1" y="381000"/>
            <a:ext cx="8229599"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81199"/>
            <a:ext cx="7315200" cy="1938992"/>
          </a:xfrm>
          <a:prstGeom prst="rect">
            <a:avLst/>
          </a:prstGeom>
        </p:spPr>
        <p:txBody>
          <a:bodyPr wrap="square">
            <a:spAutoFit/>
          </a:bodyPr>
          <a:lstStyle/>
          <a:p>
            <a:r>
              <a:rPr lang="en-US" sz="2400" dirty="0"/>
              <a:t>Electrodes are connected to an implanted pulse generator (IPG) </a:t>
            </a:r>
            <a:r>
              <a:rPr lang="en-US" sz="2400" dirty="0" smtClean="0"/>
              <a:t>.</a:t>
            </a:r>
          </a:p>
          <a:p>
            <a:endParaRPr lang="en-US" sz="2400" dirty="0" smtClean="0"/>
          </a:p>
          <a:p>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315200" cy="5170646"/>
          </a:xfrm>
          <a:prstGeom prst="rect">
            <a:avLst/>
          </a:prstGeom>
        </p:spPr>
        <p:txBody>
          <a:bodyPr wrap="square">
            <a:spAutoFit/>
          </a:bodyPr>
          <a:lstStyle/>
          <a:p>
            <a:r>
              <a:rPr lang="en-US" sz="2400" dirty="0" smtClean="0"/>
              <a:t>All three manufacturers offer rechargeable IPG systems with two significant advantages over the previous IPG devices: </a:t>
            </a:r>
          </a:p>
          <a:p>
            <a:endParaRPr lang="en-US" sz="2400" dirty="0" smtClean="0"/>
          </a:p>
          <a:p>
            <a:pPr marL="457200" indent="-457200">
              <a:buAutoNum type="arabicParenBoth"/>
            </a:pPr>
            <a:r>
              <a:rPr lang="en-US" sz="2400" dirty="0" smtClean="0"/>
              <a:t>the patient may use higher voltage settings without worry of prompt battery depletion, allowing more flexibility in programming, and</a:t>
            </a:r>
          </a:p>
          <a:p>
            <a:pPr marL="457200" indent="-457200">
              <a:buAutoNum type="arabicParenBoth"/>
            </a:pPr>
            <a:endParaRPr lang="en-US" sz="2400" dirty="0" smtClean="0"/>
          </a:p>
          <a:p>
            <a:pPr marL="457200" indent="-457200">
              <a:buAutoNum type="arabicParenBoth"/>
            </a:pPr>
            <a:r>
              <a:rPr lang="en-US" sz="2400" dirty="0" smtClean="0"/>
              <a:t>the promise of a much longer interval until replacement is required, perhaps 10 years or more. </a:t>
            </a:r>
          </a:p>
          <a:p>
            <a:pPr marL="457200" indent="-457200">
              <a:buAutoNum type="arabicParenBoth"/>
            </a:pPr>
            <a:endParaRPr lang="en-US" sz="2400" dirty="0" smtClean="0"/>
          </a:p>
          <a:p>
            <a:pPr marL="457200" indent="-457200"/>
            <a:r>
              <a:rPr lang="en-US" sz="2400" dirty="0" smtClean="0"/>
              <a:t>The unit is recharged via an external recharger every </a:t>
            </a:r>
            <a:endParaRPr lang="en-US" sz="2400" dirty="0" smtClean="0"/>
          </a:p>
          <a:p>
            <a:pPr marL="457200" indent="-457200"/>
            <a:r>
              <a:rPr lang="en-US" sz="2400" dirty="0" smtClean="0"/>
              <a:t>7 </a:t>
            </a:r>
            <a:r>
              <a:rPr lang="en-US" sz="2400" dirty="0" smtClean="0"/>
              <a:t>to 14 days as needed.</a:t>
            </a: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4801314"/>
          </a:xfrm>
          <a:prstGeom prst="rect">
            <a:avLst/>
          </a:prstGeom>
        </p:spPr>
        <p:txBody>
          <a:bodyPr wrap="square">
            <a:spAutoFit/>
          </a:bodyPr>
          <a:lstStyle/>
          <a:p>
            <a:r>
              <a:rPr lang="en-US" sz="2400" dirty="0" smtClean="0"/>
              <a:t>The IPG is generally implanted in the flank, occasionally in the posterior superior </a:t>
            </a:r>
            <a:r>
              <a:rPr lang="en-US" sz="2400" dirty="0" err="1" smtClean="0"/>
              <a:t>gluteal</a:t>
            </a:r>
            <a:r>
              <a:rPr lang="en-US" sz="2400" dirty="0" smtClean="0"/>
              <a:t> area or rarely the lower abdominal area or pectoral region. </a:t>
            </a:r>
          </a:p>
          <a:p>
            <a:endParaRPr lang="en-US" sz="2400" dirty="0" smtClean="0"/>
          </a:p>
          <a:p>
            <a:r>
              <a:rPr lang="en-US" sz="2400" dirty="0" smtClean="0"/>
              <a:t>It should be in a location the patient can access with the dominant hand for adjustment of the settings with the patient-held remote control unit. </a:t>
            </a:r>
          </a:p>
          <a:p>
            <a:endParaRPr lang="en-US" sz="2400" dirty="0" smtClean="0"/>
          </a:p>
          <a:p>
            <a:r>
              <a:rPr lang="en-US" sz="2400" dirty="0" smtClean="0"/>
              <a:t>If the patient’s pain pattern requires the use of many anode or cathode settings with high power requirements during the trial, consider a rechargeable, higher-capacity unit. </a:t>
            </a:r>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381000"/>
            <a:ext cx="8401050" cy="5943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5632311"/>
          </a:xfrm>
          <a:prstGeom prst="rect">
            <a:avLst/>
          </a:prstGeom>
        </p:spPr>
        <p:txBody>
          <a:bodyPr wrap="square">
            <a:spAutoFit/>
          </a:bodyPr>
          <a:lstStyle/>
          <a:p>
            <a:r>
              <a:rPr lang="en-US" sz="2000" dirty="0" smtClean="0"/>
              <a:t> Under </a:t>
            </a:r>
            <a:r>
              <a:rPr lang="en-US" sz="2000" dirty="0"/>
              <a:t>fluoroscopy and sterile </a:t>
            </a:r>
            <a:r>
              <a:rPr lang="en-US" sz="2000" dirty="0" smtClean="0"/>
              <a:t>conditions, </a:t>
            </a:r>
            <a:r>
              <a:rPr lang="en-US" sz="2000" dirty="0"/>
              <a:t>a lead is introduced into the epidural space with </a:t>
            </a:r>
            <a:r>
              <a:rPr lang="en-US" sz="2000" dirty="0" smtClean="0"/>
              <a:t>a standard </a:t>
            </a:r>
            <a:r>
              <a:rPr lang="en-US" sz="2000" dirty="0"/>
              <a:t>epidural needle or curved epidural needle</a:t>
            </a:r>
            <a:r>
              <a:rPr lang="en-US" sz="2000" dirty="0" smtClean="0"/>
              <a:t>.</a:t>
            </a:r>
          </a:p>
          <a:p>
            <a:endParaRPr lang="en-US" sz="2000" dirty="0" smtClean="0"/>
          </a:p>
          <a:p>
            <a:r>
              <a:rPr lang="en-US" sz="2000" dirty="0" smtClean="0"/>
              <a:t> To facilitate </a:t>
            </a:r>
            <a:r>
              <a:rPr lang="en-US" sz="2000" dirty="0"/>
              <a:t>threading of the lead </a:t>
            </a:r>
            <a:r>
              <a:rPr lang="en-US" sz="2000" dirty="0" err="1"/>
              <a:t>cephalad</a:t>
            </a:r>
            <a:r>
              <a:rPr lang="en-US" sz="2000" dirty="0"/>
              <a:t> in the dorsal midline region, it is imperative to have the needle at a </a:t>
            </a:r>
            <a:r>
              <a:rPr lang="en-US" sz="2000" dirty="0" smtClean="0"/>
              <a:t>shallow angle </a:t>
            </a:r>
            <a:r>
              <a:rPr lang="en-US" sz="2000" dirty="0"/>
              <a:t>(often less than 45 degrees). It is essential to </a:t>
            </a:r>
            <a:r>
              <a:rPr lang="en-US" sz="2000" dirty="0" smtClean="0"/>
              <a:t>avoid perpendicular </a:t>
            </a:r>
            <a:r>
              <a:rPr lang="en-US" sz="2000" dirty="0"/>
              <a:t>or near perpendicular needle placement </a:t>
            </a:r>
            <a:r>
              <a:rPr lang="en-US" sz="2000" dirty="0" smtClean="0"/>
              <a:t>into the </a:t>
            </a:r>
            <a:r>
              <a:rPr lang="en-US" sz="2000" dirty="0"/>
              <a:t>epidural space (unless using a curved needle) </a:t>
            </a:r>
            <a:r>
              <a:rPr lang="en-US" sz="2000" dirty="0" smtClean="0"/>
              <a:t>because of </a:t>
            </a:r>
            <a:r>
              <a:rPr lang="en-US" sz="2000" dirty="0"/>
              <a:t>the consequent 75- to 90-degree bend then required </a:t>
            </a:r>
            <a:r>
              <a:rPr lang="en-US" sz="2000" dirty="0" smtClean="0"/>
              <a:t>to introduce </a:t>
            </a:r>
            <a:r>
              <a:rPr lang="en-US" sz="2000" dirty="0"/>
              <a:t>the stimulator lead</a:t>
            </a:r>
            <a:r>
              <a:rPr lang="en-US" sz="2000" dirty="0" smtClean="0"/>
              <a:t>.</a:t>
            </a:r>
          </a:p>
          <a:p>
            <a:endParaRPr lang="en-US" sz="2000" dirty="0" smtClean="0"/>
          </a:p>
          <a:p>
            <a:r>
              <a:rPr lang="en-US" sz="2000" dirty="0" smtClean="0"/>
              <a:t> </a:t>
            </a:r>
            <a:r>
              <a:rPr lang="en-US" sz="2000" dirty="0"/>
              <a:t>The lead is directed </a:t>
            </a:r>
            <a:r>
              <a:rPr lang="en-US" sz="2000" dirty="0" smtClean="0"/>
              <a:t>under fluoroscopic </a:t>
            </a:r>
            <a:r>
              <a:rPr lang="en-US" sz="2000" dirty="0"/>
              <a:t>imaging into the posterior or dorsal </a:t>
            </a:r>
            <a:r>
              <a:rPr lang="en-US" sz="2000" dirty="0" err="1"/>
              <a:t>paramedian</a:t>
            </a:r>
            <a:r>
              <a:rPr lang="en-US" sz="2000" dirty="0"/>
              <a:t> epidural space up to the desired anatomic location</a:t>
            </a:r>
            <a:r>
              <a:rPr lang="en-US" sz="2000" dirty="0" smtClean="0"/>
              <a:t>— generally </a:t>
            </a:r>
            <a:r>
              <a:rPr lang="en-US" sz="2000" dirty="0"/>
              <a:t>the low thoracic cord region (</a:t>
            </a:r>
            <a:r>
              <a:rPr lang="en-US" sz="2000" dirty="0">
                <a:solidFill>
                  <a:srgbClr val="FF0000"/>
                </a:solidFill>
              </a:rPr>
              <a:t>commonly T8 </a:t>
            </a:r>
            <a:r>
              <a:rPr lang="en-US" sz="2000" dirty="0" smtClean="0">
                <a:solidFill>
                  <a:srgbClr val="FF0000"/>
                </a:solidFill>
              </a:rPr>
              <a:t>to T10</a:t>
            </a:r>
            <a:r>
              <a:rPr lang="en-US" sz="2000" dirty="0"/>
              <a:t>) to obtain </a:t>
            </a:r>
            <a:r>
              <a:rPr lang="en-US" sz="2000" dirty="0" err="1"/>
              <a:t>paresthetic</a:t>
            </a:r>
            <a:r>
              <a:rPr lang="en-US" sz="2000" dirty="0"/>
              <a:t> coverage of the lower extremities or the </a:t>
            </a:r>
            <a:r>
              <a:rPr lang="en-US" sz="2000" dirty="0" err="1">
                <a:solidFill>
                  <a:srgbClr val="FF0000"/>
                </a:solidFill>
              </a:rPr>
              <a:t>midcervical</a:t>
            </a:r>
            <a:r>
              <a:rPr lang="en-US" sz="2000" dirty="0">
                <a:solidFill>
                  <a:srgbClr val="FF0000"/>
                </a:solidFill>
              </a:rPr>
              <a:t> level </a:t>
            </a:r>
            <a:r>
              <a:rPr lang="en-US" sz="2000" dirty="0"/>
              <a:t>to obtain coverage of the </a:t>
            </a:r>
            <a:r>
              <a:rPr lang="en-US" sz="2000" dirty="0" smtClean="0"/>
              <a:t>upper extremities </a:t>
            </a:r>
            <a:r>
              <a:rPr lang="en-US" sz="2000" dirty="0"/>
              <a:t>(i.e., the lead is moved </a:t>
            </a:r>
            <a:r>
              <a:rPr lang="en-US" sz="2000" dirty="0" err="1"/>
              <a:t>cephalad</a:t>
            </a:r>
            <a:r>
              <a:rPr lang="en-US" sz="2000" dirty="0"/>
              <a:t> and </a:t>
            </a:r>
            <a:r>
              <a:rPr lang="en-US" sz="2000" dirty="0" err="1"/>
              <a:t>caudad</a:t>
            </a:r>
            <a:r>
              <a:rPr lang="en-US" sz="2000" dirty="0"/>
              <a:t> </a:t>
            </a:r>
            <a:r>
              <a:rPr lang="en-US" sz="2000" dirty="0" smtClean="0"/>
              <a:t>in the </a:t>
            </a:r>
            <a:r>
              <a:rPr lang="en-US" sz="2000" dirty="0"/>
              <a:t>epidural space until the pattern of resulting </a:t>
            </a:r>
            <a:r>
              <a:rPr lang="en-US" sz="2000" dirty="0" smtClean="0"/>
              <a:t>electrical stimulation </a:t>
            </a:r>
            <a:r>
              <a:rPr lang="en-US" sz="2000" dirty="0"/>
              <a:t>overlies the painful region; </a:t>
            </a:r>
            <a:br>
              <a:rPr lang="en-US" sz="2000" dirty="0"/>
            </a:b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14400" y="671513"/>
            <a:ext cx="7391399" cy="551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14400" y="533400"/>
            <a:ext cx="73152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523999"/>
          </a:xfrm>
        </p:spPr>
        <p:txBody>
          <a:bodyPr>
            <a:normAutofit fontScale="90000"/>
          </a:bodyPr>
          <a:lstStyle/>
          <a:p>
            <a:r>
              <a:rPr lang="en-US" b="1" dirty="0"/>
              <a:t>Spinal Cord Stimulation</a:t>
            </a:r>
            <a:r>
              <a:rPr lang="en-US" dirty="0"/>
              <a:t/>
            </a:r>
            <a:br>
              <a:rPr lang="en-US" dirty="0"/>
            </a:br>
            <a:endParaRPr lang="en-US" dirty="0"/>
          </a:p>
        </p:txBody>
      </p:sp>
      <p:sp>
        <p:nvSpPr>
          <p:cNvPr id="3" name="Subtitle 2"/>
          <p:cNvSpPr>
            <a:spLocks noGrp="1"/>
          </p:cNvSpPr>
          <p:nvPr>
            <p:ph type="subTitle" idx="1"/>
          </p:nvPr>
        </p:nvSpPr>
        <p:spPr/>
        <p:txBody>
          <a:bodyPr>
            <a:noAutofit/>
          </a:bodyPr>
          <a:lstStyle/>
          <a:p>
            <a:r>
              <a:rPr lang="fa-IR" sz="2000" b="1" dirty="0" smtClean="0">
                <a:solidFill>
                  <a:srgbClr val="FF0000"/>
                </a:solidFill>
              </a:rPr>
              <a:t>دکتر مهرداد نوروزی</a:t>
            </a:r>
          </a:p>
          <a:p>
            <a:r>
              <a:rPr lang="fa-IR" sz="2000" b="1" dirty="0" smtClean="0">
                <a:solidFill>
                  <a:srgbClr val="FF0000"/>
                </a:solidFill>
              </a:rPr>
              <a:t>دانشیار بیهوشی و فلوشیپ درد دانشگاه علوم پزشکی کرمان</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762000"/>
            <a:ext cx="7391400" cy="5257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1"/>
            <a:ext cx="7239000" cy="5632311"/>
          </a:xfrm>
          <a:prstGeom prst="rect">
            <a:avLst/>
          </a:prstGeom>
        </p:spPr>
        <p:txBody>
          <a:bodyPr wrap="square">
            <a:spAutoFit/>
          </a:bodyPr>
          <a:lstStyle/>
          <a:p>
            <a:r>
              <a:rPr lang="en-US" sz="2400" dirty="0"/>
              <a:t>Typically, good stimulation can be achieved using the following upper cervical placements for specific nerve involvement</a:t>
            </a:r>
            <a:r>
              <a:rPr lang="en-US" sz="2400" dirty="0" smtClean="0"/>
              <a:t>:</a:t>
            </a:r>
          </a:p>
          <a:p>
            <a:endParaRPr lang="en-US" sz="2400" dirty="0" smtClean="0"/>
          </a:p>
          <a:p>
            <a:r>
              <a:rPr lang="en-US" sz="2400" dirty="0" smtClean="0"/>
              <a:t> </a:t>
            </a:r>
            <a:r>
              <a:rPr lang="en-US" sz="2400" dirty="0"/>
              <a:t>C1–C3, facial pain; C2–C3, upper neck; C4–C5, radial</a:t>
            </a:r>
            <a:br>
              <a:rPr lang="en-US" sz="2400" dirty="0"/>
            </a:br>
            <a:r>
              <a:rPr lang="en-US" sz="2400" dirty="0"/>
              <a:t>nerve; just below C5, median nerve; C6–C7, </a:t>
            </a:r>
            <a:r>
              <a:rPr lang="en-US" sz="2400" dirty="0" err="1"/>
              <a:t>ulnar</a:t>
            </a:r>
            <a:r>
              <a:rPr lang="en-US" sz="2400" dirty="0"/>
              <a:t> nerve.</a:t>
            </a:r>
            <a:br>
              <a:rPr lang="en-US" sz="2400" dirty="0"/>
            </a:br>
            <a:endParaRPr lang="en-US" sz="2400" dirty="0" smtClean="0"/>
          </a:p>
          <a:p>
            <a:r>
              <a:rPr lang="en-US" sz="2400" dirty="0" smtClean="0"/>
              <a:t>A </a:t>
            </a:r>
            <a:r>
              <a:rPr lang="en-US" sz="2400" dirty="0" err="1"/>
              <a:t>percutaneous</a:t>
            </a:r>
            <a:r>
              <a:rPr lang="en-US" sz="2400" dirty="0"/>
              <a:t> lead with a broad area of coverage</a:t>
            </a:r>
            <a:br>
              <a:rPr lang="en-US" sz="2400" dirty="0"/>
            </a:br>
            <a:r>
              <a:rPr lang="en-US" sz="2400" dirty="0"/>
              <a:t>can provide good stimulation for these areas with four- </a:t>
            </a:r>
            <a:r>
              <a:rPr lang="en-US" sz="2400" dirty="0" smtClean="0"/>
              <a:t>or eight-contact </a:t>
            </a:r>
            <a:r>
              <a:rPr lang="en-US" sz="2400" dirty="0"/>
              <a:t>electrodes. </a:t>
            </a:r>
            <a:endParaRPr lang="en-US" sz="2400" dirty="0" smtClean="0"/>
          </a:p>
          <a:p>
            <a:endParaRPr lang="en-US" sz="2400" dirty="0" smtClean="0"/>
          </a:p>
          <a:p>
            <a:r>
              <a:rPr lang="en-US" sz="2400" dirty="0" smtClean="0"/>
              <a:t>When </a:t>
            </a:r>
            <a:r>
              <a:rPr lang="en-US" sz="2400" dirty="0"/>
              <a:t>pain is bilateral, the </a:t>
            </a:r>
            <a:r>
              <a:rPr lang="en-US" sz="2400" dirty="0" smtClean="0"/>
              <a:t>lead can </a:t>
            </a:r>
            <a:r>
              <a:rPr lang="en-US" sz="2400" dirty="0"/>
              <a:t>be placed at the midline, or two separate </a:t>
            </a:r>
            <a:r>
              <a:rPr lang="en-US" sz="2400" dirty="0" smtClean="0"/>
              <a:t>electrode arrays </a:t>
            </a:r>
            <a:r>
              <a:rPr lang="en-US" sz="2400" dirty="0"/>
              <a:t>(placed bilaterally on the spinal cord) can be </a:t>
            </a:r>
            <a:r>
              <a:rPr lang="en-US" sz="2400" dirty="0" smtClean="0"/>
              <a:t>used.</a:t>
            </a:r>
            <a:r>
              <a:rPr lang="en-US" sz="2400" dirty="0"/>
              <a:t/>
            </a:r>
            <a:br>
              <a:rPr lang="en-US" sz="2400" dirty="0"/>
            </a:br>
            <a:endParaRPr lang="en-US" sz="2400" dirty="0"/>
          </a:p>
        </p:txBody>
      </p:sp>
      <p:sp>
        <p:nvSpPr>
          <p:cNvPr id="3" name="Rectangle 2"/>
          <p:cNvSpPr/>
          <p:nvPr/>
        </p:nvSpPr>
        <p:spPr>
          <a:xfrm>
            <a:off x="914400" y="5791200"/>
            <a:ext cx="7315200" cy="830997"/>
          </a:xfrm>
          <a:prstGeom prst="rect">
            <a:avLst/>
          </a:prstGeom>
        </p:spPr>
        <p:txBody>
          <a:bodyPr wrap="square">
            <a:spAutoFit/>
          </a:bodyPr>
          <a:lstStyle/>
          <a:p>
            <a:r>
              <a:rPr lang="en-US" sz="2400" dirty="0" smtClean="0"/>
              <a:t>The point entry for lower extremity pain is the L1–T12 level.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1"/>
            <a:ext cx="7315200" cy="2954655"/>
          </a:xfrm>
          <a:prstGeom prst="rect">
            <a:avLst/>
          </a:prstGeom>
        </p:spPr>
        <p:txBody>
          <a:bodyPr wrap="square">
            <a:spAutoFit/>
          </a:bodyPr>
          <a:lstStyle/>
          <a:p>
            <a:r>
              <a:rPr lang="en-US" sz="2400" dirty="0" smtClean="0"/>
              <a:t>In the case of leg pain, the usual electrode position is TH10–12 .</a:t>
            </a:r>
          </a:p>
          <a:p>
            <a:endParaRPr lang="en-US" sz="2400" dirty="0" smtClean="0"/>
          </a:p>
          <a:p>
            <a:r>
              <a:rPr lang="en-US" sz="2400" dirty="0" smtClean="0"/>
              <a:t> In thoracic pain (such as </a:t>
            </a:r>
            <a:r>
              <a:rPr lang="en-US" sz="2400" dirty="0" err="1" smtClean="0"/>
              <a:t>postherpetic</a:t>
            </a:r>
            <a:r>
              <a:rPr lang="en-US" sz="2400" dirty="0" smtClean="0"/>
              <a:t> neuralgia), the electrode position depends on the level of the pathology, </a:t>
            </a:r>
          </a:p>
          <a:p>
            <a:endParaRPr lang="en-US" sz="2400" dirty="0" smtClean="0"/>
          </a:p>
          <a:p>
            <a:r>
              <a:rPr lang="en-US" sz="2400" dirty="0" smtClean="0"/>
              <a:t>in brachial pain, final electrode position is at level C3–C6.</a:t>
            </a:r>
            <a:r>
              <a:rPr lang="en-US" dirty="0" smtClean="0"/>
              <a:t/>
            </a:r>
            <a:br>
              <a:rPr lang="en-US" dirty="0" smtClean="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15200" cy="5324535"/>
          </a:xfrm>
          <a:prstGeom prst="rect">
            <a:avLst/>
          </a:prstGeom>
        </p:spPr>
        <p:txBody>
          <a:bodyPr wrap="square">
            <a:spAutoFit/>
          </a:bodyPr>
          <a:lstStyle/>
          <a:p>
            <a:r>
              <a:rPr lang="en-US" sz="2000" b="1" dirty="0"/>
              <a:t>Technique(s)</a:t>
            </a:r>
            <a:r>
              <a:rPr lang="en-US" sz="2000" dirty="0"/>
              <a:t/>
            </a:r>
            <a:br>
              <a:rPr lang="en-US" sz="2000" dirty="0"/>
            </a:br>
            <a:r>
              <a:rPr lang="en-US" sz="2000" dirty="0"/>
              <a:t>The intervention takes place under strictly sterile </a:t>
            </a:r>
            <a:r>
              <a:rPr lang="en-US" sz="2000" dirty="0" smtClean="0"/>
              <a:t>conditions  and </a:t>
            </a:r>
            <a:r>
              <a:rPr lang="en-US" sz="2000" dirty="0"/>
              <a:t>antibiotic prophylaxis, </a:t>
            </a:r>
            <a:r>
              <a:rPr lang="en-US" sz="2000" dirty="0" err="1"/>
              <a:t>eg</a:t>
            </a:r>
            <a:r>
              <a:rPr lang="en-US" sz="2000" dirty="0"/>
              <a:t>, 1,000 mg of a cephalosporin intravenously. The patient is placed in a prone position on an operating </a:t>
            </a:r>
            <a:r>
              <a:rPr lang="en-US" sz="2000" dirty="0" smtClean="0"/>
              <a:t>table </a:t>
            </a:r>
            <a:r>
              <a:rPr lang="en-US" sz="2000" dirty="0"/>
              <a:t>suitable for X - ray screening. The T8 – T9 vertebral </a:t>
            </a:r>
            <a:r>
              <a:rPr lang="en-US" sz="2000" dirty="0" smtClean="0"/>
              <a:t>level is </a:t>
            </a:r>
            <a:r>
              <a:rPr lang="en-US" sz="2000" dirty="0"/>
              <a:t>identified by means of a C - arm</a:t>
            </a:r>
            <a:r>
              <a:rPr lang="en-US" sz="2000" dirty="0" smtClean="0"/>
              <a:t>.</a:t>
            </a:r>
          </a:p>
          <a:p>
            <a:endParaRPr lang="en-US" sz="2000" dirty="0" smtClean="0"/>
          </a:p>
          <a:p>
            <a:r>
              <a:rPr lang="en-US" sz="2000" dirty="0" smtClean="0"/>
              <a:t> </a:t>
            </a:r>
            <a:r>
              <a:rPr lang="en-US" sz="2000" dirty="0"/>
              <a:t>A </a:t>
            </a:r>
            <a:r>
              <a:rPr lang="en-US" sz="2000" dirty="0" err="1"/>
              <a:t>Tuohy</a:t>
            </a:r>
            <a:r>
              <a:rPr lang="en-US" sz="2000" dirty="0"/>
              <a:t> needle is </a:t>
            </a:r>
            <a:r>
              <a:rPr lang="en-US" sz="2000" dirty="0" smtClean="0"/>
              <a:t>inserted under </a:t>
            </a:r>
            <a:r>
              <a:rPr lang="en-US" sz="2000" dirty="0"/>
              <a:t>X - ray guidance to find the epidural space, and a four </a:t>
            </a:r>
            <a:r>
              <a:rPr lang="en-US" sz="2000" dirty="0" smtClean="0"/>
              <a:t>- contact </a:t>
            </a:r>
            <a:r>
              <a:rPr lang="en-US" sz="2000" dirty="0"/>
              <a:t>or eight - contact electrode array is placed with its </a:t>
            </a:r>
            <a:r>
              <a:rPr lang="en-US" sz="2000" dirty="0" err="1"/>
              <a:t>cephalad</a:t>
            </a:r>
            <a:r>
              <a:rPr lang="en-US" sz="2000" dirty="0"/>
              <a:t> tip at the T2 – T3 level left of midline. Subsequently, test </a:t>
            </a:r>
            <a:r>
              <a:rPr lang="en-US" sz="2000" dirty="0" smtClean="0"/>
              <a:t> stimulations </a:t>
            </a:r>
            <a:r>
              <a:rPr lang="en-US" sz="2000" dirty="0"/>
              <a:t>are performed; the test stimulations should overlap </a:t>
            </a:r>
            <a:r>
              <a:rPr lang="en-US" sz="2000" dirty="0" smtClean="0"/>
              <a:t>the areas </a:t>
            </a:r>
            <a:r>
              <a:rPr lang="en-US" sz="2000" dirty="0"/>
              <a:t>that are painful during angina attacks. The electrode </a:t>
            </a:r>
            <a:r>
              <a:rPr lang="en-US" sz="2000" dirty="0" smtClean="0"/>
              <a:t>is normally </a:t>
            </a:r>
            <a:r>
              <a:rPr lang="en-US" sz="2000" dirty="0"/>
              <a:t>located in the T1 – T4 area</a:t>
            </a:r>
            <a:r>
              <a:rPr lang="en-US" sz="2000" dirty="0" smtClean="0"/>
              <a:t>.</a:t>
            </a:r>
          </a:p>
          <a:p>
            <a:endParaRPr lang="en-US" sz="2000" dirty="0" smtClean="0"/>
          </a:p>
          <a:p>
            <a:r>
              <a:rPr lang="en-US" sz="2000" dirty="0"/>
              <a:t/>
            </a:r>
            <a:br>
              <a:rPr lang="en-US" sz="2000" dirty="0"/>
            </a:b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315200" cy="3231654"/>
          </a:xfrm>
          <a:prstGeom prst="rect">
            <a:avLst/>
          </a:prstGeom>
        </p:spPr>
        <p:txBody>
          <a:bodyPr wrap="square">
            <a:spAutoFit/>
          </a:bodyPr>
          <a:lstStyle/>
          <a:p>
            <a:r>
              <a:rPr lang="en-US" sz="2400" dirty="0"/>
              <a:t>A careful trial period of 5 to 7 days is advocated to decrease the risk of a failed implant</a:t>
            </a:r>
            <a:r>
              <a:rPr lang="en-US" sz="2400" dirty="0" smtClean="0"/>
              <a:t>.</a:t>
            </a:r>
          </a:p>
          <a:p>
            <a:endParaRPr lang="en-US" sz="2400" dirty="0" smtClean="0"/>
          </a:p>
          <a:p>
            <a:r>
              <a:rPr lang="en-US" sz="2400" dirty="0" smtClean="0"/>
              <a:t> </a:t>
            </a:r>
            <a:r>
              <a:rPr lang="en-US" sz="2400" dirty="0"/>
              <a:t>Patients are </a:t>
            </a:r>
            <a:r>
              <a:rPr lang="en-US" sz="2400" dirty="0" smtClean="0"/>
              <a:t>encouraged to </a:t>
            </a:r>
            <a:r>
              <a:rPr lang="en-US" sz="2400" dirty="0"/>
              <a:t>pursue normal activities with the exception of </a:t>
            </a:r>
            <a:r>
              <a:rPr lang="en-US" sz="2400" dirty="0" smtClean="0"/>
              <a:t>aggressive bending </a:t>
            </a:r>
            <a:r>
              <a:rPr lang="en-US" sz="2400" dirty="0"/>
              <a:t>or twisting to prevent lead migration. </a:t>
            </a:r>
            <a:endParaRPr lang="en-US" sz="2400" dirty="0" smtClean="0"/>
          </a:p>
          <a:p>
            <a:endParaRPr lang="en-US" sz="2400" dirty="0" smtClean="0"/>
          </a:p>
          <a:p>
            <a:r>
              <a:rPr lang="en-US" dirty="0"/>
              <a:t/>
            </a:r>
            <a:br>
              <a:rPr lang="en-US"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391400" cy="4062651"/>
          </a:xfrm>
          <a:prstGeom prst="rect">
            <a:avLst/>
          </a:prstGeom>
        </p:spPr>
        <p:txBody>
          <a:bodyPr wrap="square">
            <a:spAutoFit/>
          </a:bodyPr>
          <a:lstStyle/>
          <a:p>
            <a:endParaRPr lang="en-US" sz="2400" dirty="0" smtClean="0"/>
          </a:p>
          <a:p>
            <a:r>
              <a:rPr lang="en-US" sz="2400" dirty="0" smtClean="0"/>
              <a:t>When </a:t>
            </a:r>
            <a:r>
              <a:rPr lang="en-US" sz="2400" dirty="0"/>
              <a:t>the patient returns for implant, </a:t>
            </a:r>
            <a:r>
              <a:rPr lang="en-US" sz="2400" dirty="0" smtClean="0"/>
              <a:t>a new </a:t>
            </a:r>
            <a:r>
              <a:rPr lang="en-US" sz="2400" dirty="0"/>
              <a:t>lead is placed in the location of the trial lead and connected to an implanted IPG. </a:t>
            </a:r>
            <a:endParaRPr lang="en-US" sz="2400" dirty="0" smtClean="0"/>
          </a:p>
          <a:p>
            <a:endParaRPr lang="en-US" sz="2400" dirty="0" smtClean="0"/>
          </a:p>
          <a:p>
            <a:r>
              <a:rPr lang="en-US" sz="2400" dirty="0" smtClean="0"/>
              <a:t>Alternatively</a:t>
            </a:r>
            <a:r>
              <a:rPr lang="en-US" sz="2400" dirty="0"/>
              <a:t>, trial leads </a:t>
            </a:r>
            <a:r>
              <a:rPr lang="en-US" sz="2400" dirty="0" smtClean="0"/>
              <a:t>can also </a:t>
            </a:r>
            <a:r>
              <a:rPr lang="en-US" sz="2400" dirty="0"/>
              <a:t>be implanted with tunneled extensions exiting the </a:t>
            </a:r>
            <a:r>
              <a:rPr lang="en-US" sz="2400" dirty="0" smtClean="0"/>
              <a:t>skin such </a:t>
            </a:r>
            <a:r>
              <a:rPr lang="en-US" sz="2400" dirty="0"/>
              <a:t>that, during permanent implantation, only the extensions are discarded and the original trial leads can be </a:t>
            </a:r>
            <a:r>
              <a:rPr lang="en-US" sz="2400" dirty="0" smtClean="0"/>
              <a:t>used to </a:t>
            </a:r>
            <a:r>
              <a:rPr lang="en-US" sz="2400" dirty="0"/>
              <a:t>connect to the generator.</a:t>
            </a:r>
            <a:r>
              <a:rPr lang="en-US" dirty="0"/>
              <a:t/>
            </a: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90600" y="609600"/>
            <a:ext cx="7239000" cy="54864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7315200" cy="2585323"/>
          </a:xfrm>
          <a:prstGeom prst="rect">
            <a:avLst/>
          </a:prstGeom>
        </p:spPr>
        <p:txBody>
          <a:bodyPr wrap="square">
            <a:spAutoFit/>
          </a:bodyPr>
          <a:lstStyle/>
          <a:p>
            <a:r>
              <a:rPr lang="en-US" sz="2400" dirty="0"/>
              <a:t>This method has the advantage of retaining the same lead position in a </a:t>
            </a:r>
            <a:r>
              <a:rPr lang="en-US" sz="2400" dirty="0" smtClean="0"/>
              <a:t>successful trial .</a:t>
            </a:r>
          </a:p>
          <a:p>
            <a:endParaRPr lang="en-US" sz="2400" dirty="0" smtClean="0"/>
          </a:p>
          <a:p>
            <a:r>
              <a:rPr lang="en-US" sz="2400" dirty="0" smtClean="0"/>
              <a:t> </a:t>
            </a:r>
          </a:p>
          <a:p>
            <a:r>
              <a:rPr lang="en-US" sz="2400" dirty="0" smtClean="0"/>
              <a:t> In both </a:t>
            </a:r>
            <a:r>
              <a:rPr lang="en-US" sz="2400" dirty="0"/>
              <a:t>cases, </a:t>
            </a:r>
            <a:r>
              <a:rPr lang="en-US" sz="2400" dirty="0" err="1"/>
              <a:t>perioperative</a:t>
            </a:r>
            <a:r>
              <a:rPr lang="en-US" sz="2400" dirty="0"/>
              <a:t> antibiotic use is </a:t>
            </a:r>
            <a:r>
              <a:rPr lang="en-US" sz="2400" dirty="0" smtClean="0"/>
              <a:t>  controversial but common</a:t>
            </a:r>
            <a:r>
              <a:rPr lang="en-US" sz="2400" dirty="0"/>
              <a:t>.</a:t>
            </a:r>
            <a:r>
              <a:rPr lang="en-US" dirty="0"/>
              <a:t/>
            </a:r>
            <a:br>
              <a:rPr lang="en-US" dirty="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38200" y="685800"/>
            <a:ext cx="7391400" cy="57912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0"/>
            <a:ext cx="7315200" cy="2677656"/>
          </a:xfrm>
          <a:prstGeom prst="rect">
            <a:avLst/>
          </a:prstGeom>
        </p:spPr>
        <p:txBody>
          <a:bodyPr wrap="square">
            <a:spAutoFit/>
          </a:bodyPr>
          <a:lstStyle/>
          <a:p>
            <a:r>
              <a:rPr lang="en-US" sz="2400" dirty="0"/>
              <a:t>Most consider 50% or more pain relief to be indicative</a:t>
            </a:r>
            <a:br>
              <a:rPr lang="en-US" sz="2400" dirty="0"/>
            </a:br>
            <a:r>
              <a:rPr lang="en-US" sz="2400" dirty="0"/>
              <a:t>of a successful </a:t>
            </a:r>
            <a:r>
              <a:rPr lang="en-US" sz="2400" dirty="0" smtClean="0"/>
              <a:t>trial .</a:t>
            </a:r>
          </a:p>
          <a:p>
            <a:endParaRPr lang="en-US" sz="2400" dirty="0" smtClean="0"/>
          </a:p>
          <a:p>
            <a:r>
              <a:rPr lang="en-US" sz="2400" dirty="0" smtClean="0"/>
              <a:t>Although </a:t>
            </a:r>
            <a:r>
              <a:rPr lang="en-US" sz="2400" dirty="0"/>
              <a:t>the ultimate decision </a:t>
            </a:r>
            <a:r>
              <a:rPr lang="en-US" sz="2400" dirty="0" smtClean="0"/>
              <a:t>also should include  </a:t>
            </a:r>
            <a:r>
              <a:rPr lang="en-US" sz="2400" dirty="0"/>
              <a:t>other factors such as activity level </a:t>
            </a:r>
            <a:r>
              <a:rPr lang="en-US" sz="2400" dirty="0" smtClean="0"/>
              <a:t>and medication </a:t>
            </a:r>
            <a:r>
              <a:rPr lang="en-US" sz="2400" dirty="0"/>
              <a:t>intake</a:t>
            </a:r>
            <a:r>
              <a:rPr lang="en-US" sz="2400" dirty="0" smtClean="0"/>
              <a:t>.</a:t>
            </a:r>
          </a:p>
          <a:p>
            <a:endParaRPr lang="en-US" sz="2400" dirty="0" smtClean="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315200" cy="3416320"/>
          </a:xfrm>
          <a:prstGeom prst="rect">
            <a:avLst/>
          </a:prstGeom>
        </p:spPr>
        <p:txBody>
          <a:bodyPr wrap="square">
            <a:spAutoFit/>
          </a:bodyPr>
          <a:lstStyle/>
          <a:p>
            <a:r>
              <a:rPr lang="en-US" sz="2400" dirty="0"/>
              <a:t>Spinal cord stimulation (SCS) describes the use of </a:t>
            </a:r>
            <a:r>
              <a:rPr lang="en-US" sz="2400" dirty="0" smtClean="0"/>
              <a:t>pulsed electrical </a:t>
            </a:r>
            <a:r>
              <a:rPr lang="en-US" sz="2400" dirty="0"/>
              <a:t>energy near the spinal cord to control pain</a:t>
            </a:r>
            <a:r>
              <a:rPr lang="en-US" sz="2400" dirty="0" smtClean="0"/>
              <a:t>.</a:t>
            </a:r>
          </a:p>
          <a:p>
            <a:endParaRPr lang="en-US" sz="2400" dirty="0" smtClean="0"/>
          </a:p>
          <a:p>
            <a:endParaRPr lang="en-US" sz="2400" dirty="0" smtClean="0"/>
          </a:p>
          <a:p>
            <a:r>
              <a:rPr lang="en-US" sz="2400" dirty="0" smtClean="0"/>
              <a:t> </a:t>
            </a:r>
          </a:p>
          <a:p>
            <a:endParaRPr lang="en-US" sz="2400" dirty="0" smtClean="0"/>
          </a:p>
          <a:p>
            <a:r>
              <a:rPr lang="en-US" sz="2400" dirty="0" smtClean="0"/>
              <a:t>This technique </a:t>
            </a:r>
            <a:r>
              <a:rPr lang="en-US" sz="2400" dirty="0"/>
              <a:t>was first applied in the </a:t>
            </a:r>
            <a:r>
              <a:rPr lang="en-US" sz="2400" dirty="0" err="1"/>
              <a:t>intrathecal</a:t>
            </a:r>
            <a:r>
              <a:rPr lang="en-US" sz="2400" dirty="0"/>
              <a:t> space </a:t>
            </a:r>
            <a:r>
              <a:rPr lang="en-US" sz="2400" dirty="0" smtClean="0"/>
              <a:t>and finally </a:t>
            </a:r>
            <a:r>
              <a:rPr lang="en-US" sz="2400" dirty="0"/>
              <a:t>in the epidural space as described by </a:t>
            </a:r>
            <a:r>
              <a:rPr lang="en-US" sz="2400" dirty="0" err="1"/>
              <a:t>Shealy</a:t>
            </a:r>
            <a:r>
              <a:rPr lang="en-US" sz="2400" dirty="0"/>
              <a:t> </a:t>
            </a:r>
            <a:r>
              <a:rPr lang="en-US" sz="2400" dirty="0" smtClean="0"/>
              <a:t>in 1967. </a:t>
            </a:r>
            <a:endParaRPr lang="en-US" sz="2400" dirty="0"/>
          </a:p>
        </p:txBody>
      </p:sp>
      <p:sp>
        <p:nvSpPr>
          <p:cNvPr id="3" name="Rectangle 2"/>
          <p:cNvSpPr/>
          <p:nvPr/>
        </p:nvSpPr>
        <p:spPr>
          <a:xfrm>
            <a:off x="914400" y="2667000"/>
            <a:ext cx="7315200" cy="738664"/>
          </a:xfrm>
          <a:prstGeom prst="rect">
            <a:avLst/>
          </a:prstGeom>
        </p:spPr>
        <p:txBody>
          <a:bodyPr wrap="square">
            <a:spAutoFit/>
          </a:bodyPr>
          <a:lstStyle/>
          <a:p>
            <a:r>
              <a:rPr lang="en-US" sz="2400" dirty="0" smtClean="0"/>
              <a:t>Sometimes called dorsal column stimulation</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15200" cy="4154984"/>
          </a:xfrm>
          <a:prstGeom prst="rect">
            <a:avLst/>
          </a:prstGeom>
        </p:spPr>
        <p:txBody>
          <a:bodyPr wrap="square">
            <a:spAutoFit/>
          </a:bodyPr>
          <a:lstStyle/>
          <a:p>
            <a:r>
              <a:rPr lang="en-US" sz="2400" dirty="0" smtClean="0"/>
              <a:t>OUTCOMES</a:t>
            </a:r>
            <a:br>
              <a:rPr lang="en-US" sz="2400" dirty="0" smtClean="0"/>
            </a:br>
            <a:r>
              <a:rPr lang="en-US" sz="2400" dirty="0" smtClean="0"/>
              <a:t>The most common use for SCS in the United States is failed back surgery syndrome (FBSS), whereas in Europe, peripheral ischemia is the predominant indication.</a:t>
            </a:r>
          </a:p>
          <a:p>
            <a:endParaRPr lang="en-US" sz="2400" dirty="0" smtClean="0"/>
          </a:p>
          <a:p>
            <a:r>
              <a:rPr lang="en-US" sz="2400" dirty="0" smtClean="0"/>
              <a:t>There have been prospective randomized controlled trials (RCTs) examining SCS therapy in FBSS, CRPS, angina, and peripheral vascular disease (PVD) meeting Class II  evidence requirements.</a:t>
            </a:r>
            <a:br>
              <a:rPr lang="en-US" sz="2400" dirty="0" smtClean="0"/>
            </a:br>
            <a:endParaRPr lang="en-US"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7315200" cy="6337489"/>
          </a:xfrm>
          <a:prstGeom prst="rect">
            <a:avLst/>
          </a:prstGeom>
        </p:spPr>
        <p:txBody>
          <a:bodyPr wrap="square">
            <a:spAutoFit/>
          </a:bodyPr>
          <a:lstStyle/>
          <a:p>
            <a:r>
              <a:rPr lang="en-US" sz="2400" b="1" dirty="0"/>
              <a:t>PATIENT SELECTION</a:t>
            </a:r>
            <a:r>
              <a:rPr lang="en-US" sz="2400" dirty="0"/>
              <a:t/>
            </a:r>
            <a:br>
              <a:rPr lang="en-US" sz="2400" dirty="0"/>
            </a:br>
            <a:endParaRPr lang="en-US" sz="2400" dirty="0" smtClean="0"/>
          </a:p>
          <a:p>
            <a:r>
              <a:rPr lang="en-US" sz="2400" dirty="0" smtClean="0"/>
              <a:t>Appropriate </a:t>
            </a:r>
            <a:r>
              <a:rPr lang="en-US" sz="2400" dirty="0"/>
              <a:t>patients </a:t>
            </a:r>
            <a:r>
              <a:rPr lang="en-US" sz="2400" dirty="0" smtClean="0"/>
              <a:t> : 1-neuropathic </a:t>
            </a:r>
            <a:r>
              <a:rPr lang="en-US" sz="2400" dirty="0"/>
              <a:t>pain </a:t>
            </a:r>
            <a:r>
              <a:rPr lang="en-US" sz="2400" dirty="0" smtClean="0"/>
              <a:t>syndromes</a:t>
            </a:r>
          </a:p>
          <a:p>
            <a:r>
              <a:rPr lang="en-US" sz="2400" dirty="0" smtClean="0"/>
              <a:t>2- </a:t>
            </a:r>
            <a:r>
              <a:rPr lang="en-US" sz="2400" dirty="0"/>
              <a:t>the patient has failed conservative </a:t>
            </a:r>
            <a:r>
              <a:rPr lang="en-US" sz="2400" dirty="0" smtClean="0"/>
              <a:t>therapy</a:t>
            </a:r>
          </a:p>
          <a:p>
            <a:r>
              <a:rPr lang="en-US" sz="2400" dirty="0" smtClean="0"/>
              <a:t>3- </a:t>
            </a:r>
            <a:r>
              <a:rPr lang="en-US" sz="2400" dirty="0"/>
              <a:t>significant psychological issues have been ruled out, </a:t>
            </a:r>
            <a:r>
              <a:rPr lang="en-US" sz="2400" dirty="0" smtClean="0"/>
              <a:t>and 4- a trial </a:t>
            </a:r>
            <a:r>
              <a:rPr lang="en-US" sz="2400" dirty="0"/>
              <a:t>has demonstrated pain relief</a:t>
            </a:r>
            <a:r>
              <a:rPr lang="en-US" sz="2400" dirty="0" smtClean="0"/>
              <a:t>.</a:t>
            </a:r>
          </a:p>
          <a:p>
            <a:endParaRPr lang="en-US" sz="2400" dirty="0" smtClean="0"/>
          </a:p>
          <a:p>
            <a:r>
              <a:rPr lang="en-US" sz="2400" dirty="0" smtClean="0"/>
              <a:t> Pure </a:t>
            </a:r>
            <a:r>
              <a:rPr lang="en-US" sz="2400" dirty="0"/>
              <a:t>neuropathic pain syndromes are relatively less common than </a:t>
            </a:r>
            <a:r>
              <a:rPr lang="en-US" sz="2400" dirty="0" smtClean="0"/>
              <a:t>the mixed </a:t>
            </a:r>
            <a:r>
              <a:rPr lang="en-US" sz="2400" dirty="0" err="1"/>
              <a:t>nociceptive</a:t>
            </a:r>
            <a:r>
              <a:rPr lang="en-US" sz="2400" dirty="0"/>
              <a:t>/neuropathic disorders including </a:t>
            </a:r>
            <a:r>
              <a:rPr lang="en-US" sz="2400" dirty="0" smtClean="0"/>
              <a:t>failed back </a:t>
            </a:r>
            <a:r>
              <a:rPr lang="en-US" sz="2400" dirty="0"/>
              <a:t>surgery syndrome (FBSS</a:t>
            </a:r>
            <a:r>
              <a:rPr lang="en-US" sz="2400" dirty="0" smtClean="0"/>
              <a:t>). </a:t>
            </a:r>
          </a:p>
          <a:p>
            <a:endParaRPr lang="en-US" sz="2400" dirty="0" smtClean="0"/>
          </a:p>
          <a:p>
            <a:r>
              <a:rPr lang="en-US" sz="2400" dirty="0" smtClean="0"/>
              <a:t>In </a:t>
            </a:r>
            <a:r>
              <a:rPr lang="en-US" sz="2400" dirty="0"/>
              <a:t>addition</a:t>
            </a:r>
            <a:r>
              <a:rPr lang="en-US" sz="2400" dirty="0" smtClean="0"/>
              <a:t>, many </a:t>
            </a:r>
            <a:r>
              <a:rPr lang="en-US" sz="2400" dirty="0"/>
              <a:t>patients with chronic pain will have some </a:t>
            </a:r>
            <a:r>
              <a:rPr lang="en-US" sz="2400" dirty="0" smtClean="0"/>
              <a:t>depressive </a:t>
            </a:r>
            <a:r>
              <a:rPr lang="en-US" sz="2400" dirty="0" err="1" smtClean="0"/>
              <a:t>symptomatology</a:t>
            </a:r>
            <a:r>
              <a:rPr lang="en-US" sz="2400" dirty="0"/>
              <a:t>, and psychological screening can be extremely helpful to avoid implanting patients with major</a:t>
            </a:r>
            <a:br>
              <a:rPr lang="en-US" sz="2400" dirty="0"/>
            </a:br>
            <a:endParaRPr lang="en-US" sz="2400" dirty="0"/>
          </a:p>
        </p:txBody>
      </p:sp>
      <p:sp>
        <p:nvSpPr>
          <p:cNvPr id="3" name="Rectangle 2"/>
          <p:cNvSpPr/>
          <p:nvPr/>
        </p:nvSpPr>
        <p:spPr>
          <a:xfrm>
            <a:off x="914400" y="5943600"/>
            <a:ext cx="7391400" cy="769441"/>
          </a:xfrm>
          <a:prstGeom prst="rect">
            <a:avLst/>
          </a:prstGeom>
        </p:spPr>
        <p:txBody>
          <a:bodyPr wrap="square">
            <a:spAutoFit/>
          </a:bodyPr>
          <a:lstStyle/>
          <a:p>
            <a:r>
              <a:rPr lang="en-US" sz="2400" dirty="0"/>
              <a:t>psychological disorders.</a:t>
            </a:r>
            <a:r>
              <a:rPr lang="en-US" sz="2000" dirty="0"/>
              <a:t/>
            </a:r>
            <a:br>
              <a:rPr lang="en-US" sz="2000" dirty="0"/>
            </a:b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228600"/>
            <a:ext cx="7315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0"/>
            <a:ext cx="7315200" cy="5324535"/>
          </a:xfrm>
          <a:prstGeom prst="rect">
            <a:avLst/>
          </a:prstGeom>
        </p:spPr>
        <p:txBody>
          <a:bodyPr wrap="square">
            <a:spAutoFit/>
          </a:bodyPr>
          <a:lstStyle/>
          <a:p>
            <a:r>
              <a:rPr lang="en-US" sz="2000" dirty="0" smtClean="0">
                <a:solidFill>
                  <a:srgbClr val="FF0000"/>
                </a:solidFill>
              </a:rPr>
              <a:t>IMAGING</a:t>
            </a:r>
            <a:r>
              <a:rPr lang="en-US" sz="2000" dirty="0" smtClean="0"/>
              <a:t/>
            </a:r>
            <a:br>
              <a:rPr lang="en-US" sz="2000" dirty="0" smtClean="0"/>
            </a:br>
            <a:endParaRPr lang="en-US" sz="2000" dirty="0" smtClean="0"/>
          </a:p>
          <a:p>
            <a:r>
              <a:rPr lang="en-US" sz="2000" dirty="0" smtClean="0"/>
              <a:t> (MRI) or (CT) to determine patency and sufficiency of the high lumbar and low to mid thoracic epidural space should be used to evaluate patients progressing forward to the implantation phase of the thoracic SCS.</a:t>
            </a:r>
          </a:p>
          <a:p>
            <a:endParaRPr lang="en-US" sz="2000" dirty="0" smtClean="0"/>
          </a:p>
          <a:p>
            <a:r>
              <a:rPr lang="en-US" sz="2000" dirty="0" smtClean="0"/>
              <a:t> Ruling out moderate to severe </a:t>
            </a:r>
            <a:r>
              <a:rPr lang="en-US" sz="2000" dirty="0" err="1" smtClean="0"/>
              <a:t>stenosis</a:t>
            </a:r>
            <a:r>
              <a:rPr lang="en-US" sz="2000" dirty="0" smtClean="0"/>
              <a:t> increases the safety of the procedure. This evaluation may also guide the pain physician’s decision to refer the patient to a surgeon for implantation—for instance, if a surgical decompression is needed prior to implantation</a:t>
            </a:r>
            <a:br>
              <a:rPr lang="en-US" sz="2000" dirty="0" smtClean="0"/>
            </a:br>
            <a:r>
              <a:rPr lang="en-US" sz="2000" dirty="0" smtClean="0"/>
              <a:t>of the lead system. </a:t>
            </a:r>
          </a:p>
          <a:p>
            <a:endParaRPr lang="en-US" sz="2000" dirty="0" smtClean="0"/>
          </a:p>
          <a:p>
            <a:r>
              <a:rPr lang="en-US" sz="2000" dirty="0" smtClean="0"/>
              <a:t>Cases of mild (</a:t>
            </a:r>
            <a:r>
              <a:rPr lang="en-US" sz="2000" dirty="0" err="1" smtClean="0"/>
              <a:t>nonoperative</a:t>
            </a:r>
            <a:r>
              <a:rPr lang="en-US" sz="2000" dirty="0" smtClean="0"/>
              <a:t>) spinal </a:t>
            </a:r>
            <a:r>
              <a:rPr lang="en-US" sz="2000" dirty="0" err="1" smtClean="0"/>
              <a:t>stenosis</a:t>
            </a:r>
            <a:r>
              <a:rPr lang="en-US" sz="2000" dirty="0" smtClean="0"/>
              <a:t> at the target levels could lead the physician to choose a smaller cylindrical lead rather than the paddle-type leads.</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315200" cy="4770537"/>
          </a:xfrm>
          <a:prstGeom prst="rect">
            <a:avLst/>
          </a:prstGeom>
        </p:spPr>
        <p:txBody>
          <a:bodyPr wrap="square">
            <a:spAutoFit/>
          </a:bodyPr>
          <a:lstStyle/>
          <a:p>
            <a:r>
              <a:rPr lang="en-US" sz="2000" dirty="0"/>
              <a:t>• Ischemic pain due to peripheral vascular disease.</a:t>
            </a:r>
            <a:br>
              <a:rPr lang="en-US" sz="2000" dirty="0"/>
            </a:br>
            <a:r>
              <a:rPr lang="en-US" sz="2000" dirty="0"/>
              <a:t>• Complex regional pain syndromes type I, type II.</a:t>
            </a:r>
            <a:br>
              <a:rPr lang="en-US" sz="2000" dirty="0"/>
            </a:br>
            <a:r>
              <a:rPr lang="en-US" sz="2000" dirty="0"/>
              <a:t>• Phantom pain.</a:t>
            </a:r>
            <a:br>
              <a:rPr lang="en-US" sz="2000" dirty="0"/>
            </a:br>
            <a:r>
              <a:rPr lang="en-US" sz="2000" dirty="0"/>
              <a:t>• </a:t>
            </a:r>
            <a:r>
              <a:rPr lang="en-US" sz="2000" dirty="0" err="1"/>
              <a:t>Postherpetic</a:t>
            </a:r>
            <a:r>
              <a:rPr lang="en-US" sz="2000" dirty="0"/>
              <a:t> neuralgia.</a:t>
            </a:r>
            <a:br>
              <a:rPr lang="en-US" sz="2000" dirty="0"/>
            </a:br>
            <a:r>
              <a:rPr lang="en-US" sz="2000" dirty="0"/>
              <a:t>• </a:t>
            </a:r>
            <a:r>
              <a:rPr lang="en-US" sz="2000" dirty="0" err="1"/>
              <a:t>Deafferentation</a:t>
            </a:r>
            <a:r>
              <a:rPr lang="en-US" sz="2000" dirty="0"/>
              <a:t> pain.</a:t>
            </a:r>
            <a:br>
              <a:rPr lang="en-US" sz="2000" dirty="0"/>
            </a:br>
            <a:r>
              <a:rPr lang="en-US" sz="2000" dirty="0"/>
              <a:t>• Angina pectoris.</a:t>
            </a:r>
            <a:br>
              <a:rPr lang="en-US" sz="2000" dirty="0"/>
            </a:br>
            <a:r>
              <a:rPr lang="en-US" sz="2000" dirty="0" smtClean="0"/>
              <a:t>• </a:t>
            </a:r>
            <a:r>
              <a:rPr lang="en-US" sz="2000" dirty="0"/>
              <a:t>Multiple sclerosis.</a:t>
            </a:r>
            <a:br>
              <a:rPr lang="en-US" sz="2000" dirty="0"/>
            </a:br>
            <a:r>
              <a:rPr lang="en-US" sz="2400" b="1" dirty="0">
                <a:solidFill>
                  <a:srgbClr val="FF0000"/>
                </a:solidFill>
              </a:rPr>
              <a:t>Contraindications</a:t>
            </a:r>
            <a:r>
              <a:rPr lang="en-US" sz="2000" dirty="0"/>
              <a:t/>
            </a:r>
            <a:br>
              <a:rPr lang="en-US" sz="2000" dirty="0"/>
            </a:br>
            <a:r>
              <a:rPr lang="en-US" sz="2000" dirty="0"/>
              <a:t>• Systemic or local infection.</a:t>
            </a:r>
            <a:br>
              <a:rPr lang="en-US" sz="2000" dirty="0"/>
            </a:br>
            <a:r>
              <a:rPr lang="en-US" sz="2000" dirty="0"/>
              <a:t>• </a:t>
            </a:r>
            <a:r>
              <a:rPr lang="en-US" sz="2000" dirty="0" err="1"/>
              <a:t>Coagulopathy</a:t>
            </a:r>
            <a:r>
              <a:rPr lang="en-US" sz="2000" dirty="0"/>
              <a:t>.</a:t>
            </a:r>
            <a:br>
              <a:rPr lang="en-US" sz="2000" dirty="0"/>
            </a:br>
            <a:r>
              <a:rPr lang="en-US" sz="2000" dirty="0"/>
              <a:t>• Anomalies of spinal canal.</a:t>
            </a:r>
            <a:br>
              <a:rPr lang="en-US" sz="2000" dirty="0"/>
            </a:br>
            <a:r>
              <a:rPr lang="en-US" sz="2000" dirty="0"/>
              <a:t>• </a:t>
            </a:r>
            <a:r>
              <a:rPr lang="en-US" sz="2000" dirty="0" err="1"/>
              <a:t>Spina</a:t>
            </a:r>
            <a:r>
              <a:rPr lang="en-US" sz="2000" dirty="0"/>
              <a:t> bifida.</a:t>
            </a:r>
            <a:br>
              <a:rPr lang="en-US" sz="2000" dirty="0"/>
            </a:br>
            <a:r>
              <a:rPr lang="en-US" sz="2000" dirty="0"/>
              <a:t>• Drug dependence, with behavioral abnormalities.</a:t>
            </a:r>
            <a:br>
              <a:rPr lang="en-US" sz="2000" dirty="0"/>
            </a:br>
            <a:r>
              <a:rPr lang="en-US" sz="2000" dirty="0"/>
              <a:t>• Psychopathologies.</a:t>
            </a:r>
            <a:br>
              <a:rPr lang="en-US" sz="2000" dirty="0"/>
            </a:br>
            <a:endParaRPr lang="en-US" sz="2000" dirty="0"/>
          </a:p>
        </p:txBody>
      </p:sp>
      <p:sp>
        <p:nvSpPr>
          <p:cNvPr id="3" name="Rectangle 2"/>
          <p:cNvSpPr/>
          <p:nvPr/>
        </p:nvSpPr>
        <p:spPr>
          <a:xfrm>
            <a:off x="914400" y="381000"/>
            <a:ext cx="7391400" cy="1354217"/>
          </a:xfrm>
          <a:prstGeom prst="rect">
            <a:avLst/>
          </a:prstGeom>
        </p:spPr>
        <p:txBody>
          <a:bodyPr wrap="square">
            <a:spAutoFit/>
          </a:bodyPr>
          <a:lstStyle/>
          <a:p>
            <a:r>
              <a:rPr lang="en-US" sz="2400" b="1" dirty="0">
                <a:solidFill>
                  <a:srgbClr val="FF0000"/>
                </a:solidFill>
              </a:rPr>
              <a:t>Indications</a:t>
            </a:r>
            <a:r>
              <a:rPr lang="en-US" sz="2000" dirty="0"/>
              <a:t/>
            </a:r>
            <a:br>
              <a:rPr lang="en-US" sz="2000" dirty="0"/>
            </a:br>
            <a:r>
              <a:rPr lang="en-US" sz="2000" dirty="0"/>
              <a:t>• </a:t>
            </a:r>
            <a:r>
              <a:rPr lang="en-US" sz="2000" dirty="0" err="1"/>
              <a:t>Radicular</a:t>
            </a:r>
            <a:r>
              <a:rPr lang="en-US" sz="2000" dirty="0"/>
              <a:t> neuropathic pain.</a:t>
            </a:r>
            <a:br>
              <a:rPr lang="en-US" sz="2000" dirty="0"/>
            </a:br>
            <a:r>
              <a:rPr lang="en-US" sz="2000" dirty="0"/>
              <a:t>• Failed back surgery syndrome.</a:t>
            </a:r>
            <a:br>
              <a:rPr lang="en-US" sz="2000" dirty="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239000" cy="4339650"/>
          </a:xfrm>
          <a:prstGeom prst="rect">
            <a:avLst/>
          </a:prstGeom>
        </p:spPr>
        <p:txBody>
          <a:bodyPr wrap="square">
            <a:spAutoFit/>
          </a:bodyPr>
          <a:lstStyle/>
          <a:p>
            <a:r>
              <a:rPr lang="en-US" sz="2400" b="1" dirty="0"/>
              <a:t>COMPLICATIONS</a:t>
            </a:r>
            <a:r>
              <a:rPr lang="en-US" sz="2400" dirty="0"/>
              <a:t/>
            </a:r>
            <a:br>
              <a:rPr lang="en-US" sz="2400" dirty="0"/>
            </a:br>
            <a:endParaRPr lang="en-US" sz="2400" dirty="0" smtClean="0"/>
          </a:p>
          <a:p>
            <a:endParaRPr lang="en-US" sz="2400" dirty="0" smtClean="0"/>
          </a:p>
          <a:p>
            <a:r>
              <a:rPr lang="en-US" sz="2400" dirty="0" smtClean="0"/>
              <a:t> </a:t>
            </a:r>
            <a:r>
              <a:rPr lang="en-US" sz="2400" dirty="0"/>
              <a:t>Overall complication rates from spinal cord stimulation range from 28% to 42</a:t>
            </a:r>
            <a:r>
              <a:rPr lang="en-US" sz="2400" dirty="0" smtClean="0"/>
              <a:t>%. </a:t>
            </a:r>
            <a:r>
              <a:rPr lang="en-US" sz="2400" dirty="0"/>
              <a:t>In a recent </a:t>
            </a:r>
            <a:r>
              <a:rPr lang="en-US" sz="2400" dirty="0" smtClean="0"/>
              <a:t>systemic review</a:t>
            </a:r>
            <a:r>
              <a:rPr lang="en-US" sz="2400" dirty="0"/>
              <a:t>, the most common complication was found to </a:t>
            </a:r>
            <a:r>
              <a:rPr lang="en-US" sz="2400" dirty="0" smtClean="0"/>
              <a:t>be lead </a:t>
            </a:r>
            <a:r>
              <a:rPr lang="en-US" sz="2400" dirty="0"/>
              <a:t>migration or breakage, which occurred in 22% </a:t>
            </a:r>
            <a:r>
              <a:rPr lang="en-US" sz="2400" dirty="0" smtClean="0"/>
              <a:t>of implanted .</a:t>
            </a:r>
          </a:p>
          <a:p>
            <a:endParaRPr lang="en-US" sz="2400" dirty="0" smtClean="0"/>
          </a:p>
          <a:p>
            <a:endParaRPr lang="en-US" sz="2400" dirty="0" smtClean="0"/>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315200" cy="5170646"/>
          </a:xfrm>
          <a:prstGeom prst="rect">
            <a:avLst/>
          </a:prstGeom>
        </p:spPr>
        <p:txBody>
          <a:bodyPr wrap="square">
            <a:spAutoFit/>
          </a:bodyPr>
          <a:lstStyle/>
          <a:p>
            <a:r>
              <a:rPr lang="en-US" sz="2000" b="1" dirty="0" smtClean="0">
                <a:solidFill>
                  <a:srgbClr val="FF0000"/>
                </a:solidFill>
              </a:rPr>
              <a:t>Complications</a:t>
            </a:r>
            <a:r>
              <a:rPr lang="en-US" sz="2000" dirty="0" smtClean="0">
                <a:solidFill>
                  <a:srgbClr val="FF0000"/>
                </a:solidFill>
              </a:rPr>
              <a:t/>
            </a:r>
            <a:br>
              <a:rPr lang="en-US" sz="2000" dirty="0" smtClean="0">
                <a:solidFill>
                  <a:srgbClr val="FF0000"/>
                </a:solidFill>
              </a:rPr>
            </a:br>
            <a:r>
              <a:rPr lang="en-US" sz="2000" b="1" dirty="0" smtClean="0">
                <a:solidFill>
                  <a:srgbClr val="FF0000"/>
                </a:solidFill>
              </a:rPr>
              <a:t>Early complications:</a:t>
            </a:r>
            <a:r>
              <a:rPr lang="en-US" dirty="0" smtClean="0"/>
              <a:t/>
            </a:r>
            <a:br>
              <a:rPr lang="en-US" dirty="0" smtClean="0"/>
            </a:br>
            <a:r>
              <a:rPr lang="en-US" dirty="0" smtClean="0"/>
              <a:t>• Bleeding.</a:t>
            </a:r>
            <a:br>
              <a:rPr lang="en-US" dirty="0" smtClean="0"/>
            </a:br>
            <a:r>
              <a:rPr lang="en-US" dirty="0" smtClean="0"/>
              <a:t> Bleeding at the surgery site.</a:t>
            </a:r>
            <a:br>
              <a:rPr lang="en-US" dirty="0" smtClean="0"/>
            </a:br>
            <a:r>
              <a:rPr lang="en-US" dirty="0" smtClean="0"/>
              <a:t> Bleeding at the subcutaneous tunnel.</a:t>
            </a:r>
            <a:br>
              <a:rPr lang="en-US" dirty="0" smtClean="0"/>
            </a:br>
            <a:r>
              <a:rPr lang="en-US" dirty="0" smtClean="0"/>
              <a:t> Epidural hematoma.</a:t>
            </a:r>
            <a:br>
              <a:rPr lang="en-US" dirty="0" smtClean="0"/>
            </a:br>
            <a:r>
              <a:rPr lang="en-US" dirty="0" smtClean="0"/>
              <a:t>• Nerve injury, spinal cord injury.</a:t>
            </a:r>
            <a:br>
              <a:rPr lang="en-US" dirty="0" smtClean="0"/>
            </a:br>
            <a:r>
              <a:rPr lang="en-US" dirty="0" smtClean="0"/>
              <a:t>• Inadvertent </a:t>
            </a:r>
            <a:r>
              <a:rPr lang="en-US" dirty="0" err="1" smtClean="0"/>
              <a:t>dural</a:t>
            </a:r>
            <a:r>
              <a:rPr lang="en-US" dirty="0" smtClean="0"/>
              <a:t> puncture, </a:t>
            </a:r>
            <a:r>
              <a:rPr lang="en-US" dirty="0" err="1" smtClean="0"/>
              <a:t>postdural</a:t>
            </a:r>
            <a:r>
              <a:rPr lang="en-US" dirty="0" smtClean="0"/>
              <a:t> puncture headache.</a:t>
            </a:r>
            <a:br>
              <a:rPr lang="en-US" dirty="0" smtClean="0"/>
            </a:br>
            <a:r>
              <a:rPr lang="en-US" dirty="0" smtClean="0"/>
              <a:t>• Early infection: infection at the epidural space, epidural</a:t>
            </a:r>
            <a:br>
              <a:rPr lang="en-US" dirty="0" smtClean="0"/>
            </a:br>
            <a:r>
              <a:rPr lang="en-US" dirty="0" smtClean="0"/>
              <a:t>abscess, meningitis, </a:t>
            </a:r>
            <a:r>
              <a:rPr lang="en-US" dirty="0" err="1" smtClean="0"/>
              <a:t>discitis</a:t>
            </a:r>
            <a:r>
              <a:rPr lang="en-US" dirty="0" smtClean="0"/>
              <a:t>.</a:t>
            </a:r>
            <a:br>
              <a:rPr lang="en-US" dirty="0" smtClean="0"/>
            </a:br>
            <a:r>
              <a:rPr lang="en-US" dirty="0" smtClean="0"/>
              <a:t>• Edema and </a:t>
            </a:r>
            <a:r>
              <a:rPr lang="en-US" dirty="0" err="1" smtClean="0"/>
              <a:t>seroma</a:t>
            </a:r>
            <a:r>
              <a:rPr lang="en-US" dirty="0" smtClean="0"/>
              <a:t> formation at the generator site.</a:t>
            </a:r>
            <a:br>
              <a:rPr lang="en-US" dirty="0" smtClean="0"/>
            </a:br>
            <a:r>
              <a:rPr lang="en-US" sz="2000" b="1" dirty="0" smtClean="0">
                <a:solidFill>
                  <a:srgbClr val="FF0000"/>
                </a:solidFill>
              </a:rPr>
              <a:t>Late complications:</a:t>
            </a:r>
            <a:r>
              <a:rPr lang="en-US" dirty="0" smtClean="0"/>
              <a:t/>
            </a:r>
            <a:br>
              <a:rPr lang="en-US" dirty="0" smtClean="0"/>
            </a:br>
            <a:r>
              <a:rPr lang="en-US" dirty="0" smtClean="0"/>
              <a:t>• Epidural fibrosis.</a:t>
            </a:r>
            <a:br>
              <a:rPr lang="en-US" dirty="0" smtClean="0"/>
            </a:br>
            <a:r>
              <a:rPr lang="en-US" dirty="0" smtClean="0"/>
              <a:t>• Spinal </a:t>
            </a:r>
            <a:r>
              <a:rPr lang="en-US" dirty="0" err="1" smtClean="0"/>
              <a:t>stenosis</a:t>
            </a:r>
            <a:r>
              <a:rPr lang="en-US" dirty="0" smtClean="0"/>
              <a:t> due to the narrowing of the spinal canal.</a:t>
            </a:r>
            <a:br>
              <a:rPr lang="en-US" dirty="0" smtClean="0"/>
            </a:br>
            <a:r>
              <a:rPr lang="en-US" dirty="0" smtClean="0"/>
              <a:t>• Infection at the generator pocket or around the leads at</a:t>
            </a:r>
            <a:br>
              <a:rPr lang="en-US" dirty="0" smtClean="0"/>
            </a:br>
            <a:r>
              <a:rPr lang="en-US" dirty="0" smtClean="0"/>
              <a:t>the </a:t>
            </a:r>
            <a:r>
              <a:rPr lang="en-US" dirty="0" err="1" smtClean="0"/>
              <a:t>paraspinous</a:t>
            </a:r>
            <a:r>
              <a:rPr lang="en-US" dirty="0" smtClean="0"/>
              <a:t> region.</a:t>
            </a:r>
            <a:br>
              <a:rPr lang="en-US" dirty="0" smtClean="0"/>
            </a:br>
            <a:r>
              <a:rPr lang="en-US" dirty="0" smtClean="0"/>
              <a:t>• Skin necrosis around the generator or leads.</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0"/>
            <a:ext cx="7391400" cy="3693319"/>
          </a:xfrm>
          <a:prstGeom prst="rect">
            <a:avLst/>
          </a:prstGeom>
        </p:spPr>
        <p:txBody>
          <a:bodyPr wrap="square">
            <a:spAutoFit/>
          </a:bodyPr>
          <a:lstStyle/>
          <a:p>
            <a:r>
              <a:rPr lang="en-US" sz="2400" b="1" dirty="0"/>
              <a:t>PROGRAMMING</a:t>
            </a:r>
            <a:r>
              <a:rPr lang="en-US" sz="2400" dirty="0"/>
              <a:t/>
            </a:r>
            <a:br>
              <a:rPr lang="en-US" sz="2400" dirty="0"/>
            </a:br>
            <a:endParaRPr lang="en-US" sz="2400" dirty="0" smtClean="0"/>
          </a:p>
          <a:p>
            <a:r>
              <a:rPr lang="en-US" sz="2400" dirty="0" smtClean="0"/>
              <a:t>There </a:t>
            </a:r>
            <a:r>
              <a:rPr lang="en-US" sz="2400" dirty="0"/>
              <a:t>are four basic parameters in </a:t>
            </a:r>
            <a:r>
              <a:rPr lang="en-US" sz="2400" dirty="0" err="1"/>
              <a:t>neurostimulation</a:t>
            </a:r>
            <a:r>
              <a:rPr lang="en-US" sz="2400" dirty="0"/>
              <a:t>,</a:t>
            </a:r>
            <a:br>
              <a:rPr lang="en-US" sz="2400" dirty="0"/>
            </a:br>
            <a:r>
              <a:rPr lang="en-US" sz="2400" dirty="0"/>
              <a:t>which may be adjusted to create stimulation </a:t>
            </a:r>
            <a:r>
              <a:rPr lang="en-US" sz="2400" dirty="0" err="1"/>
              <a:t>paresthesias</a:t>
            </a:r>
            <a:r>
              <a:rPr lang="en-US" sz="2400" dirty="0"/>
              <a:t/>
            </a:r>
            <a:br>
              <a:rPr lang="en-US" sz="2400" dirty="0"/>
            </a:br>
            <a:r>
              <a:rPr lang="en-US" sz="2400" dirty="0"/>
              <a:t>in the painful areas thereby mitigating the patient’s </a:t>
            </a:r>
            <a:r>
              <a:rPr lang="en-US" sz="2400" dirty="0" smtClean="0"/>
              <a:t>pain .</a:t>
            </a:r>
            <a:r>
              <a:rPr lang="en-US" sz="2400" dirty="0"/>
              <a:t/>
            </a:r>
            <a:br>
              <a:rPr lang="en-US" sz="2400" dirty="0"/>
            </a:br>
            <a:endParaRPr lang="en-US" sz="2400" dirty="0" smtClean="0"/>
          </a:p>
          <a:p>
            <a:endParaRPr lang="en-US" sz="2400" dirty="0" smtClean="0"/>
          </a:p>
          <a:p>
            <a:r>
              <a:rPr lang="en-US" sz="2400" dirty="0" smtClean="0"/>
              <a:t> </a:t>
            </a:r>
            <a:r>
              <a:rPr lang="en-US" sz="2400" dirty="0"/>
              <a:t>They are amplitude, pulse width, rate, </a:t>
            </a:r>
            <a:r>
              <a:rPr lang="en-US" sz="2400" dirty="0" smtClean="0"/>
              <a:t>and electrode </a:t>
            </a:r>
            <a:r>
              <a:rPr lang="en-US" sz="2400" dirty="0"/>
              <a:t>selection.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315200" cy="2492990"/>
          </a:xfrm>
          <a:prstGeom prst="rect">
            <a:avLst/>
          </a:prstGeom>
        </p:spPr>
        <p:txBody>
          <a:bodyPr wrap="square">
            <a:spAutoFit/>
          </a:bodyPr>
          <a:lstStyle/>
          <a:p>
            <a:r>
              <a:rPr lang="en-US" sz="2400" dirty="0"/>
              <a:t>Amplitude is the intensity or strength of </a:t>
            </a:r>
            <a:r>
              <a:rPr lang="en-US" sz="2400" dirty="0" smtClean="0"/>
              <a:t>each</a:t>
            </a:r>
          </a:p>
          <a:p>
            <a:r>
              <a:rPr lang="en-US" sz="2400" dirty="0"/>
              <a:t/>
            </a:r>
            <a:br>
              <a:rPr lang="en-US" sz="2400" dirty="0"/>
            </a:br>
            <a:endParaRPr lang="en-US" sz="2400" dirty="0" smtClean="0"/>
          </a:p>
          <a:p>
            <a:r>
              <a:rPr lang="en-US" sz="2400" dirty="0" smtClean="0"/>
              <a:t>pulse </a:t>
            </a:r>
            <a:r>
              <a:rPr lang="en-US" sz="2400" dirty="0"/>
              <a:t>and can be controlled by voltage (V) or </a:t>
            </a:r>
            <a:r>
              <a:rPr lang="en-US" sz="2400" dirty="0" smtClean="0"/>
              <a:t>current.</a:t>
            </a:r>
            <a:r>
              <a:rPr lang="en-US" sz="2400" dirty="0"/>
              <a:t/>
            </a:r>
            <a:br>
              <a:rPr lang="en-US" sz="2400" dirty="0"/>
            </a:br>
            <a:endParaRPr lang="en-US" sz="2400" dirty="0" smtClean="0"/>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59340"/>
            <a:ext cx="7391400" cy="2677656"/>
          </a:xfrm>
          <a:prstGeom prst="rect">
            <a:avLst/>
          </a:prstGeom>
        </p:spPr>
        <p:txBody>
          <a:bodyPr wrap="square">
            <a:spAutoFit/>
          </a:bodyPr>
          <a:lstStyle/>
          <a:p>
            <a:r>
              <a:rPr lang="en-US" sz="2400" dirty="0"/>
              <a:t>Pulse width is the duration of a pulse measured in</a:t>
            </a:r>
            <a:br>
              <a:rPr lang="en-US" sz="2400" dirty="0"/>
            </a:br>
            <a:r>
              <a:rPr lang="en-US" sz="2400" dirty="0"/>
              <a:t>microseconds (</a:t>
            </a:r>
            <a:r>
              <a:rPr lang="en-US" sz="2400" dirty="0" err="1"/>
              <a:t>msec</a:t>
            </a:r>
            <a:r>
              <a:rPr lang="en-US" sz="2400" dirty="0" smtClean="0"/>
              <a:t>).</a:t>
            </a:r>
          </a:p>
          <a:p>
            <a:endParaRPr lang="en-US" sz="2400" dirty="0" smtClean="0"/>
          </a:p>
          <a:p>
            <a:r>
              <a:rPr lang="en-US" sz="2400" dirty="0" smtClean="0"/>
              <a:t> </a:t>
            </a:r>
            <a:r>
              <a:rPr lang="en-US" sz="2400" dirty="0"/>
              <a:t>It is usually set between 100 </a:t>
            </a:r>
            <a:r>
              <a:rPr lang="en-US" sz="2400" dirty="0" smtClean="0"/>
              <a:t>and 400 </a:t>
            </a:r>
            <a:r>
              <a:rPr lang="en-US" sz="2400" dirty="0"/>
              <a:t>msec. Similar to increasing the amplitude, a </a:t>
            </a:r>
            <a:r>
              <a:rPr lang="en-US" sz="2400" dirty="0" smtClean="0"/>
              <a:t>larger pulse </a:t>
            </a:r>
            <a:r>
              <a:rPr lang="en-US" sz="2400" dirty="0"/>
              <a:t>width delivers more energy per pulse and </a:t>
            </a:r>
            <a:r>
              <a:rPr lang="en-US" sz="2400" dirty="0" smtClean="0"/>
              <a:t>typically broader </a:t>
            </a:r>
            <a:r>
              <a:rPr lang="en-US" sz="2400" dirty="0"/>
              <a:t>coverage. </a:t>
            </a:r>
            <a:br>
              <a:rPr lang="en-US" sz="2400" dirty="0"/>
            </a:b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91400" cy="4462760"/>
          </a:xfrm>
          <a:prstGeom prst="rect">
            <a:avLst/>
          </a:prstGeom>
        </p:spPr>
        <p:txBody>
          <a:bodyPr wrap="square">
            <a:spAutoFit/>
          </a:bodyPr>
          <a:lstStyle/>
          <a:p>
            <a:r>
              <a:rPr lang="en-US" sz="2400" b="1" dirty="0">
                <a:solidFill>
                  <a:srgbClr val="FF0000"/>
                </a:solidFill>
              </a:rPr>
              <a:t>MECHANISM OF ACTION</a:t>
            </a:r>
            <a:r>
              <a:rPr lang="en-US" sz="2000" dirty="0"/>
              <a:t/>
            </a:r>
            <a:br>
              <a:rPr lang="en-US" sz="2000" dirty="0"/>
            </a:br>
            <a:endParaRPr lang="en-US" sz="2000" dirty="0" smtClean="0"/>
          </a:p>
          <a:p>
            <a:r>
              <a:rPr lang="en-US" sz="2000" dirty="0" err="1" smtClean="0"/>
              <a:t>Neurostimulation</a:t>
            </a:r>
            <a:r>
              <a:rPr lang="en-US" sz="2000" dirty="0" smtClean="0"/>
              <a:t> </a:t>
            </a:r>
            <a:r>
              <a:rPr lang="en-US" sz="2000" dirty="0"/>
              <a:t>began shortly after </a:t>
            </a:r>
            <a:r>
              <a:rPr lang="en-US" sz="2000" dirty="0" err="1"/>
              <a:t>Melzack</a:t>
            </a:r>
            <a:r>
              <a:rPr lang="en-US" sz="2000" dirty="0"/>
              <a:t> and </a:t>
            </a:r>
            <a:r>
              <a:rPr lang="en-US" sz="2000" dirty="0" smtClean="0"/>
              <a:t>Wall proposed </a:t>
            </a:r>
            <a:r>
              <a:rPr lang="en-US" sz="2000" dirty="0"/>
              <a:t>the gate control theory in 1965</a:t>
            </a:r>
            <a:r>
              <a:rPr lang="en-US" sz="2000" dirty="0" smtClean="0"/>
              <a:t>.</a:t>
            </a:r>
          </a:p>
          <a:p>
            <a:endParaRPr lang="en-US" sz="2000" dirty="0" smtClean="0"/>
          </a:p>
          <a:p>
            <a:endParaRPr lang="en-US" sz="2000" dirty="0" smtClean="0"/>
          </a:p>
          <a:p>
            <a:r>
              <a:rPr lang="en-US" sz="2000" dirty="0" smtClean="0"/>
              <a:t> </a:t>
            </a:r>
            <a:r>
              <a:rPr lang="en-US" sz="2000" dirty="0"/>
              <a:t>This </a:t>
            </a:r>
            <a:r>
              <a:rPr lang="en-US" sz="2000" dirty="0" smtClean="0"/>
              <a:t>theory proposed </a:t>
            </a:r>
            <a:r>
              <a:rPr lang="en-US" sz="2000" dirty="0"/>
              <a:t>that </a:t>
            </a:r>
            <a:r>
              <a:rPr lang="en-US" sz="2000" dirty="0" err="1"/>
              <a:t>nonpainful</a:t>
            </a:r>
            <a:r>
              <a:rPr lang="en-US" sz="2000" dirty="0"/>
              <a:t> stimulation of large </a:t>
            </a:r>
            <a:r>
              <a:rPr lang="en-US" sz="2000" dirty="0" err="1" smtClean="0"/>
              <a:t>myelinated</a:t>
            </a:r>
            <a:r>
              <a:rPr lang="en-US" sz="2000" dirty="0" smtClean="0"/>
              <a:t> </a:t>
            </a:r>
            <a:r>
              <a:rPr lang="en-US" sz="2000" dirty="0" err="1" smtClean="0"/>
              <a:t>Ab</a:t>
            </a:r>
            <a:r>
              <a:rPr lang="en-US" sz="2000" dirty="0" smtClean="0"/>
              <a:t> </a:t>
            </a:r>
            <a:r>
              <a:rPr lang="en-US" sz="2000" dirty="0"/>
              <a:t>fibers could impede painful stimuli carried by </a:t>
            </a:r>
            <a:r>
              <a:rPr lang="en-US" sz="2000" dirty="0" smtClean="0"/>
              <a:t>C-fibers and </a:t>
            </a:r>
            <a:r>
              <a:rPr lang="en-US" sz="2000" dirty="0"/>
              <a:t>lightly </a:t>
            </a:r>
            <a:r>
              <a:rPr lang="en-US" sz="2000" dirty="0" err="1"/>
              <a:t>myelinated</a:t>
            </a:r>
            <a:r>
              <a:rPr lang="en-US" sz="2000" dirty="0"/>
              <a:t> Ad fibers</a:t>
            </a:r>
            <a:r>
              <a:rPr lang="en-US" sz="2000" dirty="0" smtClean="0"/>
              <a:t>.</a:t>
            </a:r>
          </a:p>
          <a:p>
            <a:endParaRPr lang="en-US" sz="2000" dirty="0" smtClean="0"/>
          </a:p>
          <a:p>
            <a:endParaRPr lang="en-US" sz="2000" dirty="0" smtClean="0"/>
          </a:p>
          <a:p>
            <a:r>
              <a:rPr lang="en-US" sz="2000" dirty="0" smtClean="0"/>
              <a:t> </a:t>
            </a:r>
            <a:r>
              <a:rPr lang="en-US" sz="2000" dirty="0"/>
              <a:t>As an application of </a:t>
            </a:r>
            <a:r>
              <a:rPr lang="en-US" sz="2000" dirty="0" smtClean="0"/>
              <a:t>the gate </a:t>
            </a:r>
            <a:r>
              <a:rPr lang="en-US" sz="2000" dirty="0"/>
              <a:t>control theory, </a:t>
            </a:r>
            <a:r>
              <a:rPr lang="en-US" sz="2000" dirty="0" err="1"/>
              <a:t>Shealy</a:t>
            </a:r>
            <a:r>
              <a:rPr lang="en-US" sz="2000" dirty="0"/>
              <a:t> implanted the first spinal </a:t>
            </a:r>
            <a:r>
              <a:rPr lang="en-US" sz="2000" dirty="0" smtClean="0"/>
              <a:t>cord stimulator </a:t>
            </a:r>
            <a:r>
              <a:rPr lang="en-US" sz="2000" dirty="0"/>
              <a:t>device for the treatment of chronic pain.</a:t>
            </a:r>
            <a:br>
              <a:rPr lang="en-US" sz="2000" dirty="0"/>
            </a:b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0"/>
            <a:ext cx="7315200" cy="3693319"/>
          </a:xfrm>
          <a:prstGeom prst="rect">
            <a:avLst/>
          </a:prstGeom>
        </p:spPr>
        <p:txBody>
          <a:bodyPr wrap="square">
            <a:spAutoFit/>
          </a:bodyPr>
          <a:lstStyle/>
          <a:p>
            <a:r>
              <a:rPr lang="en-US" sz="2400" dirty="0"/>
              <a:t>Rate is measured in hertz (Hz) or cycles per second,</a:t>
            </a:r>
            <a:br>
              <a:rPr lang="en-US" sz="2400" dirty="0"/>
            </a:br>
            <a:r>
              <a:rPr lang="en-US" sz="2400" dirty="0"/>
              <a:t>between 20 and 120 Hz</a:t>
            </a:r>
            <a:r>
              <a:rPr lang="en-US" sz="2400" dirty="0" smtClean="0"/>
              <a:t>.</a:t>
            </a:r>
          </a:p>
          <a:p>
            <a:endParaRPr lang="en-US" sz="2400" dirty="0" smtClean="0"/>
          </a:p>
          <a:p>
            <a:r>
              <a:rPr lang="en-US" sz="2400" dirty="0" smtClean="0"/>
              <a:t> </a:t>
            </a:r>
            <a:r>
              <a:rPr lang="en-US" sz="2400" dirty="0"/>
              <a:t>At lower rates, the patient </a:t>
            </a:r>
            <a:r>
              <a:rPr lang="en-US" sz="2400" dirty="0" smtClean="0"/>
              <a:t>may feel </a:t>
            </a:r>
            <a:r>
              <a:rPr lang="en-US" sz="2400" dirty="0" err="1"/>
              <a:t>myoclonic</a:t>
            </a:r>
            <a:r>
              <a:rPr lang="en-US" sz="2400" dirty="0"/>
              <a:t> vibrations, whereas at higher frequencies</a:t>
            </a:r>
            <a:r>
              <a:rPr lang="en-US" sz="2400" dirty="0" smtClean="0"/>
              <a:t>, the </a:t>
            </a:r>
            <a:r>
              <a:rPr lang="en-US" sz="2400" dirty="0"/>
              <a:t>feeling is more of a buzzing sensation</a:t>
            </a:r>
            <a:r>
              <a:rPr lang="en-US" sz="2400" dirty="0" smtClean="0"/>
              <a:t>.</a:t>
            </a:r>
          </a:p>
          <a:p>
            <a:endParaRPr lang="en-US" sz="2400" dirty="0" smtClean="0"/>
          </a:p>
          <a:p>
            <a:r>
              <a:rPr lang="en-US" sz="2400" dirty="0" smtClean="0"/>
              <a:t> </a:t>
            </a:r>
            <a:r>
              <a:rPr lang="en-US" sz="2400" dirty="0"/>
              <a:t>Very high frequencies </a:t>
            </a:r>
            <a:r>
              <a:rPr lang="en-US" sz="2400" dirty="0" smtClean="0"/>
              <a:t>(500 </a:t>
            </a:r>
            <a:r>
              <a:rPr lang="en-US" sz="2400" dirty="0"/>
              <a:t>Hz) are suggested to increase blood </a:t>
            </a:r>
            <a:r>
              <a:rPr lang="en-US" sz="2400" dirty="0" smtClean="0"/>
              <a:t>flow and </a:t>
            </a:r>
            <a:r>
              <a:rPr lang="en-US" sz="2400" dirty="0"/>
              <a:t>decrease vascular resistance.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1"/>
            <a:ext cx="7315200" cy="4801314"/>
          </a:xfrm>
          <a:prstGeom prst="rect">
            <a:avLst/>
          </a:prstGeom>
        </p:spPr>
        <p:txBody>
          <a:bodyPr wrap="square">
            <a:spAutoFit/>
          </a:bodyPr>
          <a:lstStyle/>
          <a:p>
            <a:r>
              <a:rPr lang="en-US" sz="2400" dirty="0" smtClean="0"/>
              <a:t>Most patients’ stimulators are programmed with electrode selection changes until the patient obtains anatomic coverage,</a:t>
            </a:r>
          </a:p>
          <a:p>
            <a:endParaRPr lang="en-US" sz="2400" dirty="0" smtClean="0"/>
          </a:p>
          <a:p>
            <a:r>
              <a:rPr lang="en-US" sz="2400" dirty="0" smtClean="0"/>
              <a:t> then the pulse width and rate are adjusted for maximal comfort. </a:t>
            </a:r>
          </a:p>
          <a:p>
            <a:endParaRPr lang="en-US" sz="2400" dirty="0" smtClean="0"/>
          </a:p>
          <a:p>
            <a:r>
              <a:rPr lang="en-US" sz="2400" dirty="0" smtClean="0">
                <a:solidFill>
                  <a:srgbClr val="FF0000"/>
                </a:solidFill>
              </a:rPr>
              <a:t>The patient is left with full control to (1) turn the stimulator on and off, (2) choose between numerous programs in the device (which have different effects), and (3) adjust the intensity of stimulation up and down for comfort.</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315200" cy="5262979"/>
          </a:xfrm>
          <a:prstGeom prst="rect">
            <a:avLst/>
          </a:prstGeom>
        </p:spPr>
        <p:txBody>
          <a:bodyPr wrap="square">
            <a:spAutoFit/>
          </a:bodyPr>
          <a:lstStyle/>
          <a:p>
            <a:r>
              <a:rPr lang="en-US" sz="2400" dirty="0"/>
              <a:t>The lowest acceptable settings on all parameters are</a:t>
            </a:r>
            <a:br>
              <a:rPr lang="en-US" sz="2400" dirty="0"/>
            </a:br>
            <a:r>
              <a:rPr lang="en-US" sz="2400" dirty="0"/>
              <a:t>generally used to conserve battery life</a:t>
            </a:r>
            <a:r>
              <a:rPr lang="en-US" sz="2400" dirty="0" smtClean="0"/>
              <a:t>.</a:t>
            </a:r>
          </a:p>
          <a:p>
            <a:endParaRPr lang="en-US" sz="2400" dirty="0" smtClean="0"/>
          </a:p>
          <a:p>
            <a:r>
              <a:rPr lang="en-US" sz="2400" dirty="0" smtClean="0"/>
              <a:t> </a:t>
            </a:r>
            <a:r>
              <a:rPr lang="en-US" sz="2400" dirty="0"/>
              <a:t>Other programming modes that save battery life include a cycling </a:t>
            </a:r>
            <a:r>
              <a:rPr lang="en-US" sz="2400" dirty="0" smtClean="0"/>
              <a:t>mode during </a:t>
            </a:r>
            <a:r>
              <a:rPr lang="en-US" sz="2400" dirty="0"/>
              <a:t>which the stimulator cycles full on/off at </a:t>
            </a:r>
            <a:r>
              <a:rPr lang="en-US" sz="2400" dirty="0" err="1"/>
              <a:t>patientdetermined</a:t>
            </a:r>
            <a:r>
              <a:rPr lang="en-US" sz="2400" dirty="0"/>
              <a:t> intervals (minutes, seconds, or hours). </a:t>
            </a:r>
            <a:endParaRPr lang="en-US" sz="2400" dirty="0" smtClean="0"/>
          </a:p>
          <a:p>
            <a:endParaRPr lang="en-US" sz="2400" dirty="0" smtClean="0"/>
          </a:p>
          <a:p>
            <a:r>
              <a:rPr lang="en-US" sz="2400" dirty="0" smtClean="0"/>
              <a:t>The patients</a:t>
            </a:r>
            <a:r>
              <a:rPr lang="en-US" sz="2400" dirty="0"/>
              <a:t>’ programming may change over time and reprogramming needs are common</a:t>
            </a:r>
            <a:r>
              <a:rPr lang="en-US" sz="2400" dirty="0" smtClean="0"/>
              <a:t>.</a:t>
            </a:r>
          </a:p>
          <a:p>
            <a:endParaRPr lang="en-US" sz="2400" dirty="0" smtClean="0"/>
          </a:p>
          <a:p>
            <a:r>
              <a:rPr lang="en-US" sz="2400" dirty="0" smtClean="0"/>
              <a:t>Many </a:t>
            </a:r>
            <a:r>
              <a:rPr lang="en-US" sz="2400" dirty="0"/>
              <a:t>busy pain practices designate a stimulator nurse to handle patient reprogramming needs</a:t>
            </a:r>
            <a:br>
              <a:rPr lang="en-US" sz="2400" dirty="0"/>
            </a:b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239000" cy="5940088"/>
          </a:xfrm>
          <a:prstGeom prst="rect">
            <a:avLst/>
          </a:prstGeom>
        </p:spPr>
        <p:txBody>
          <a:bodyPr wrap="square">
            <a:spAutoFit/>
          </a:bodyPr>
          <a:lstStyle/>
          <a:p>
            <a:r>
              <a:rPr lang="en-US" sz="2000" b="1" dirty="0"/>
              <a:t>COST EFFECTIVENESS</a:t>
            </a:r>
            <a:r>
              <a:rPr lang="en-US" sz="2000" dirty="0"/>
              <a:t/>
            </a:r>
            <a:br>
              <a:rPr lang="en-US" sz="2000" dirty="0"/>
            </a:br>
            <a:endParaRPr lang="en-US" sz="2000" dirty="0" smtClean="0"/>
          </a:p>
          <a:p>
            <a:endParaRPr lang="en-US" sz="2000" dirty="0" smtClean="0"/>
          </a:p>
          <a:p>
            <a:r>
              <a:rPr lang="en-US" sz="2000" dirty="0" smtClean="0"/>
              <a:t> </a:t>
            </a:r>
            <a:r>
              <a:rPr lang="en-US" sz="2000" dirty="0"/>
              <a:t>Kumar prospectively </a:t>
            </a:r>
            <a:r>
              <a:rPr lang="en-US" sz="2000" dirty="0" smtClean="0"/>
              <a:t>followed 104 </a:t>
            </a:r>
            <a:r>
              <a:rPr lang="en-US" sz="2000" dirty="0"/>
              <a:t>patients with FBSS. Of the 104 patients, 60 were implanted with an SCS using a standard selection criterion.</a:t>
            </a:r>
            <a:br>
              <a:rPr lang="en-US" sz="2000" dirty="0"/>
            </a:br>
            <a:endParaRPr lang="en-US" sz="2000" dirty="0" smtClean="0"/>
          </a:p>
          <a:p>
            <a:r>
              <a:rPr lang="en-US" sz="2000" dirty="0" smtClean="0"/>
              <a:t>Both </a:t>
            </a:r>
            <a:r>
              <a:rPr lang="en-US" sz="2000" dirty="0"/>
              <a:t>groups were monitored over a period of 5 years. </a:t>
            </a:r>
            <a:endParaRPr lang="en-US" sz="2000" dirty="0" smtClean="0"/>
          </a:p>
          <a:p>
            <a:endParaRPr lang="en-US" sz="2000" dirty="0" smtClean="0"/>
          </a:p>
          <a:p>
            <a:r>
              <a:rPr lang="en-US" sz="2000" dirty="0" smtClean="0"/>
              <a:t>The stimulation </a:t>
            </a:r>
            <a:r>
              <a:rPr lang="en-US" sz="2000" dirty="0"/>
              <a:t>group’s annual cost was </a:t>
            </a:r>
            <a:r>
              <a:rPr lang="en-US" sz="2000" dirty="0">
                <a:solidFill>
                  <a:srgbClr val="FF0000"/>
                </a:solidFill>
              </a:rPr>
              <a:t>$29,000 versus $38,000</a:t>
            </a:r>
            <a:r>
              <a:rPr lang="en-US" sz="2000" dirty="0"/>
              <a:t/>
            </a:r>
            <a:br>
              <a:rPr lang="en-US" sz="2000" dirty="0"/>
            </a:br>
            <a:r>
              <a:rPr lang="en-US" sz="2000" dirty="0"/>
              <a:t>in the control group. </a:t>
            </a:r>
            <a:endParaRPr lang="en-US" sz="2000" dirty="0" smtClean="0"/>
          </a:p>
          <a:p>
            <a:endParaRPr lang="en-US" sz="2000" dirty="0" smtClean="0"/>
          </a:p>
          <a:p>
            <a:r>
              <a:rPr lang="en-US" sz="2000" dirty="0" smtClean="0"/>
              <a:t>The </a:t>
            </a:r>
            <a:r>
              <a:rPr lang="en-US" sz="2000" dirty="0"/>
              <a:t>authors </a:t>
            </a:r>
            <a:r>
              <a:rPr lang="en-US" sz="2000" dirty="0">
                <a:solidFill>
                  <a:srgbClr val="FF0000"/>
                </a:solidFill>
              </a:rPr>
              <a:t>found 15% of </a:t>
            </a:r>
            <a:r>
              <a:rPr lang="en-US" sz="2000" dirty="0" smtClean="0">
                <a:solidFill>
                  <a:srgbClr val="FF0000"/>
                </a:solidFill>
              </a:rPr>
              <a:t>subjects returned </a:t>
            </a:r>
            <a:r>
              <a:rPr lang="en-US" sz="2000" dirty="0">
                <a:solidFill>
                  <a:srgbClr val="FF0000"/>
                </a:solidFill>
              </a:rPr>
              <a:t>to work </a:t>
            </a:r>
            <a:r>
              <a:rPr lang="en-US" sz="2000" dirty="0"/>
              <a:t>in the stimulation group versus 0% in </a:t>
            </a:r>
            <a:r>
              <a:rPr lang="en-US" sz="2000" dirty="0" smtClean="0"/>
              <a:t>the control </a:t>
            </a:r>
            <a:r>
              <a:rPr lang="en-US" sz="2000" dirty="0"/>
              <a:t>group</a:t>
            </a:r>
            <a:r>
              <a:rPr lang="en-US" sz="2000" dirty="0" smtClean="0"/>
              <a:t>.</a:t>
            </a:r>
          </a:p>
          <a:p>
            <a:endParaRPr lang="en-US" sz="2000" dirty="0" smtClean="0"/>
          </a:p>
          <a:p>
            <a:r>
              <a:rPr lang="en-US" sz="2000" dirty="0" smtClean="0"/>
              <a:t> </a:t>
            </a:r>
            <a:r>
              <a:rPr lang="en-US" sz="2000" dirty="0">
                <a:solidFill>
                  <a:srgbClr val="FF0000"/>
                </a:solidFill>
              </a:rPr>
              <a:t>The higher costs in the </a:t>
            </a:r>
            <a:r>
              <a:rPr lang="en-US" sz="2000" dirty="0" err="1" smtClean="0">
                <a:solidFill>
                  <a:srgbClr val="FF0000"/>
                </a:solidFill>
              </a:rPr>
              <a:t>nonstimulator</a:t>
            </a:r>
            <a:r>
              <a:rPr lang="en-US" sz="2000" dirty="0" smtClean="0">
                <a:solidFill>
                  <a:srgbClr val="FF0000"/>
                </a:solidFill>
              </a:rPr>
              <a:t> group </a:t>
            </a:r>
            <a:r>
              <a:rPr lang="en-US" sz="2000" dirty="0">
                <a:solidFill>
                  <a:srgbClr val="FF0000"/>
                </a:solidFill>
              </a:rPr>
              <a:t>were in the categories of medications, </a:t>
            </a:r>
            <a:r>
              <a:rPr lang="en-US" sz="2000" dirty="0" smtClean="0">
                <a:solidFill>
                  <a:srgbClr val="FF0000"/>
                </a:solidFill>
              </a:rPr>
              <a:t>emergency center </a:t>
            </a:r>
            <a:r>
              <a:rPr lang="en-US" sz="2000" dirty="0">
                <a:solidFill>
                  <a:srgbClr val="FF0000"/>
                </a:solidFill>
              </a:rPr>
              <a:t>visits, radiographs, and ongoing physician visits.</a:t>
            </a:r>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315200" cy="5539978"/>
          </a:xfrm>
          <a:prstGeom prst="rect">
            <a:avLst/>
          </a:prstGeom>
        </p:spPr>
        <p:txBody>
          <a:bodyPr wrap="square">
            <a:spAutoFit/>
          </a:bodyPr>
          <a:lstStyle/>
          <a:p>
            <a:r>
              <a:rPr lang="en-US" sz="2400" b="1" dirty="0"/>
              <a:t>PERIPHERAL, CORTICAL, AND </a:t>
            </a:r>
            <a:r>
              <a:rPr lang="en-US" sz="2400" b="1" dirty="0" smtClean="0"/>
              <a:t>DEEP BRAIN </a:t>
            </a:r>
            <a:r>
              <a:rPr lang="en-US" sz="2400" b="1" dirty="0"/>
              <a:t>STIMULATION</a:t>
            </a:r>
            <a:r>
              <a:rPr lang="en-US" sz="2400" dirty="0"/>
              <a:t/>
            </a:r>
            <a:br>
              <a:rPr lang="en-US" sz="2400" dirty="0"/>
            </a:br>
            <a:endParaRPr lang="en-US" sz="2400" dirty="0" smtClean="0"/>
          </a:p>
          <a:p>
            <a:r>
              <a:rPr lang="en-US" sz="2400" dirty="0" smtClean="0"/>
              <a:t> </a:t>
            </a:r>
            <a:r>
              <a:rPr lang="en-US" sz="2400" dirty="0" err="1" smtClean="0"/>
              <a:t>Neurostimulation</a:t>
            </a:r>
            <a:r>
              <a:rPr lang="en-US" sz="2400" dirty="0" smtClean="0"/>
              <a:t> can </a:t>
            </a:r>
            <a:r>
              <a:rPr lang="en-US" sz="2400" dirty="0"/>
              <a:t>successfully be used at other locations in the </a:t>
            </a:r>
            <a:r>
              <a:rPr lang="en-US" sz="2400" dirty="0" smtClean="0"/>
              <a:t>peripheral and </a:t>
            </a:r>
            <a:r>
              <a:rPr lang="en-US" sz="2400" dirty="0"/>
              <a:t>central nervous systems to provide </a:t>
            </a:r>
            <a:r>
              <a:rPr lang="en-US" sz="2400" dirty="0" smtClean="0"/>
              <a:t>analgesia .</a:t>
            </a:r>
            <a:r>
              <a:rPr lang="en-US" sz="2400" dirty="0"/>
              <a:t/>
            </a:r>
            <a:br>
              <a:rPr lang="en-US" sz="2400" dirty="0"/>
            </a:br>
            <a:endParaRPr lang="en-US" sz="2400" dirty="0" smtClean="0"/>
          </a:p>
          <a:p>
            <a:r>
              <a:rPr lang="en-US" sz="2400" dirty="0" smtClean="0"/>
              <a:t>Motor </a:t>
            </a:r>
            <a:r>
              <a:rPr lang="en-US" sz="2400" dirty="0"/>
              <a:t>cortex and deep brain stimulation are techniques that have been explored to treat highly </a:t>
            </a:r>
            <a:r>
              <a:rPr lang="en-US" sz="2400" dirty="0" smtClean="0"/>
              <a:t>refractory neuropathic </a:t>
            </a:r>
            <a:r>
              <a:rPr lang="en-US" sz="2400" dirty="0"/>
              <a:t>pain syndromes including central pain, </a:t>
            </a:r>
            <a:r>
              <a:rPr lang="en-US" sz="2400" dirty="0" err="1"/>
              <a:t>deafferentation</a:t>
            </a:r>
            <a:r>
              <a:rPr lang="en-US" sz="2400" dirty="0"/>
              <a:t> syndromes, trigeminal neuralgia, and </a:t>
            </a:r>
            <a:r>
              <a:rPr lang="en-US" sz="2400" dirty="0" smtClean="0"/>
              <a:t>others .</a:t>
            </a:r>
            <a:r>
              <a:rPr lang="en-US" sz="2400" dirty="0"/>
              <a:t/>
            </a:r>
            <a:br>
              <a:rPr lang="en-US" sz="2400" dirty="0"/>
            </a:br>
            <a:r>
              <a:rPr lang="en-US" sz="2400" dirty="0" smtClean="0"/>
              <a:t>Deep </a:t>
            </a:r>
            <a:r>
              <a:rPr lang="en-US" sz="2400" dirty="0"/>
              <a:t>brain stimulation has become a </a:t>
            </a:r>
            <a:r>
              <a:rPr lang="en-US" sz="2400" dirty="0" smtClean="0"/>
              <a:t>widely used </a:t>
            </a:r>
            <a:r>
              <a:rPr lang="en-US" sz="2400" dirty="0"/>
              <a:t>technique for movement disorders, and much less </a:t>
            </a:r>
            <a:r>
              <a:rPr lang="en-US" sz="2400" dirty="0" smtClean="0"/>
              <a:t>so for </a:t>
            </a:r>
            <a:r>
              <a:rPr lang="en-US" sz="2400" dirty="0"/>
              <a:t>painful </a:t>
            </a:r>
            <a:r>
              <a:rPr lang="en-US" sz="2400" dirty="0" smtClean="0"/>
              <a:t>indications.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1"/>
            <a:ext cx="5486400" cy="800219"/>
          </a:xfrm>
          <a:prstGeom prst="rect">
            <a:avLst/>
          </a:prstGeom>
        </p:spPr>
        <p:txBody>
          <a:bodyPr wrap="square">
            <a:spAutoFit/>
          </a:bodyPr>
          <a:lstStyle/>
          <a:p>
            <a:r>
              <a:rPr lang="en-US" sz="2800" b="1" dirty="0">
                <a:solidFill>
                  <a:srgbClr val="FF0000"/>
                </a:solidFill>
              </a:rPr>
              <a:t>Peripheral Nerve Stimulation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05342"/>
            <a:ext cx="7315200" cy="3046988"/>
          </a:xfrm>
          <a:prstGeom prst="rect">
            <a:avLst/>
          </a:prstGeom>
        </p:spPr>
        <p:txBody>
          <a:bodyPr wrap="square">
            <a:spAutoFit/>
          </a:bodyPr>
          <a:lstStyle/>
          <a:p>
            <a:r>
              <a:rPr lang="en-US" sz="2400" dirty="0" smtClean="0"/>
              <a:t>Recent </a:t>
            </a:r>
            <a:r>
              <a:rPr lang="en-US" sz="2400" dirty="0"/>
              <a:t>technical advances have led to growth in PNS </a:t>
            </a:r>
            <a:r>
              <a:rPr lang="en-US" sz="2400" dirty="0" smtClean="0"/>
              <a:t>for a </a:t>
            </a:r>
            <a:r>
              <a:rPr lang="en-US" sz="2400" dirty="0"/>
              <a:t>wide variety of chronic pain disorders such as</a:t>
            </a:r>
            <a:r>
              <a:rPr lang="en-US" sz="2400" dirty="0" smtClean="0"/>
              <a:t>, limb </a:t>
            </a:r>
            <a:r>
              <a:rPr lang="en-US" sz="2400" dirty="0" err="1"/>
              <a:t>mononeuropathies</a:t>
            </a:r>
            <a:r>
              <a:rPr lang="en-US" sz="2400" dirty="0"/>
              <a:t>, complex regional </a:t>
            </a:r>
            <a:r>
              <a:rPr lang="en-US" sz="2400" dirty="0" smtClean="0"/>
              <a:t>pain syndrome</a:t>
            </a:r>
            <a:r>
              <a:rPr lang="en-US" sz="2400" dirty="0"/>
              <a:t>, cranial neuralgias, headache </a:t>
            </a:r>
            <a:r>
              <a:rPr lang="en-US" sz="2400" dirty="0" smtClean="0"/>
              <a:t>disorders .</a:t>
            </a:r>
          </a:p>
          <a:p>
            <a:endParaRPr lang="en-US" sz="2400" dirty="0" smtClean="0"/>
          </a:p>
          <a:p>
            <a:r>
              <a:rPr lang="en-US" sz="2400" dirty="0" smtClean="0"/>
              <a:t> </a:t>
            </a:r>
            <a:r>
              <a:rPr lang="en-US" sz="2400" dirty="0"/>
              <a:t>This </a:t>
            </a:r>
            <a:r>
              <a:rPr lang="en-US" sz="2400" dirty="0" smtClean="0"/>
              <a:t>will focus </a:t>
            </a:r>
            <a:r>
              <a:rPr lang="en-US" sz="2400" dirty="0"/>
              <a:t>on PNS for neuropathic pain in the limbs </a:t>
            </a:r>
            <a:r>
              <a:rPr lang="en-US" sz="2400" dirty="0" smtClean="0"/>
              <a:t>through stimulation </a:t>
            </a:r>
            <a:r>
              <a:rPr lang="en-US" sz="2400" dirty="0"/>
              <a:t>of large peripheral nerves.</a:t>
            </a:r>
            <a:br>
              <a:rPr lang="en-US" sz="2400" dirty="0"/>
            </a:b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91400" cy="3785652"/>
          </a:xfrm>
          <a:prstGeom prst="rect">
            <a:avLst/>
          </a:prstGeom>
        </p:spPr>
        <p:txBody>
          <a:bodyPr wrap="square">
            <a:spAutoFit/>
          </a:bodyPr>
          <a:lstStyle/>
          <a:p>
            <a:r>
              <a:rPr lang="en-US" sz="2000" b="1" dirty="0"/>
              <a:t>HISTORY AND PATHOPHYSIOLOGY</a:t>
            </a:r>
            <a:r>
              <a:rPr lang="en-US" sz="2000" dirty="0"/>
              <a:t/>
            </a:r>
            <a:br>
              <a:rPr lang="en-US" sz="2000" dirty="0"/>
            </a:br>
            <a:r>
              <a:rPr lang="en-US" sz="2000" dirty="0"/>
              <a:t/>
            </a:r>
            <a:br>
              <a:rPr lang="en-US" sz="2000" dirty="0"/>
            </a:br>
            <a:r>
              <a:rPr lang="en-US" sz="2000" dirty="0" smtClean="0"/>
              <a:t>Wall and </a:t>
            </a:r>
            <a:r>
              <a:rPr lang="en-US" sz="2000" dirty="0"/>
              <a:t>Sweet used </a:t>
            </a:r>
            <a:r>
              <a:rPr lang="en-US" sz="2000" dirty="0" err="1"/>
              <a:t>percutaneous</a:t>
            </a:r>
            <a:r>
              <a:rPr lang="en-US" sz="2000" dirty="0"/>
              <a:t> stimulation to treat chronic</a:t>
            </a:r>
            <a:br>
              <a:rPr lang="en-US" sz="2000" dirty="0"/>
            </a:br>
            <a:r>
              <a:rPr lang="en-US" sz="2000" dirty="0"/>
              <a:t>neuropathic pain in subjects and correlated these findings</a:t>
            </a:r>
            <a:br>
              <a:rPr lang="en-US" sz="2000" dirty="0"/>
            </a:br>
            <a:r>
              <a:rPr lang="en-US" sz="2000" dirty="0"/>
              <a:t>to the gate theory of </a:t>
            </a:r>
            <a:r>
              <a:rPr lang="en-US" sz="2000" dirty="0" smtClean="0"/>
              <a:t>pain.</a:t>
            </a:r>
          </a:p>
          <a:p>
            <a:endParaRPr lang="en-US" sz="2000" dirty="0" smtClean="0"/>
          </a:p>
          <a:p>
            <a:r>
              <a:rPr lang="en-US" sz="2000" dirty="0" smtClean="0"/>
              <a:t>Theories </a:t>
            </a:r>
            <a:r>
              <a:rPr lang="en-US" sz="2000" dirty="0"/>
              <a:t>include direct effects on </a:t>
            </a:r>
            <a:r>
              <a:rPr lang="en-US" sz="2000" dirty="0" smtClean="0"/>
              <a:t>peripheral pain fibers, </a:t>
            </a:r>
            <a:r>
              <a:rPr lang="en-US" sz="2000" dirty="0"/>
              <a:t>selective release </a:t>
            </a:r>
            <a:r>
              <a:rPr lang="en-US" sz="2000" dirty="0" smtClean="0"/>
              <a:t>of pain-modulating </a:t>
            </a:r>
            <a:r>
              <a:rPr lang="en-US" sz="2000" dirty="0"/>
              <a:t>neurotransmitters</a:t>
            </a:r>
            <a:r>
              <a:rPr lang="en-US" sz="2000" dirty="0" smtClean="0"/>
              <a:t>, </a:t>
            </a:r>
            <a:r>
              <a:rPr lang="en-US" sz="2000" dirty="0"/>
              <a:t>and changes in cerebral flow in pain centers</a:t>
            </a:r>
            <a:r>
              <a:rPr lang="en-US" sz="2000" dirty="0" smtClean="0"/>
              <a:t>.</a:t>
            </a:r>
          </a:p>
          <a:p>
            <a:endParaRPr lang="en-US" sz="2000" dirty="0" smtClean="0"/>
          </a:p>
          <a:p>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315200" cy="4801314"/>
          </a:xfrm>
          <a:prstGeom prst="rect">
            <a:avLst/>
          </a:prstGeom>
        </p:spPr>
        <p:txBody>
          <a:bodyPr wrap="square">
            <a:spAutoFit/>
          </a:bodyPr>
          <a:lstStyle/>
          <a:p>
            <a:r>
              <a:rPr lang="en-US" sz="2400" b="1" dirty="0"/>
              <a:t>TECHNICAL CONSIDERATIONS</a:t>
            </a:r>
            <a:r>
              <a:rPr lang="en-US" sz="2400" dirty="0"/>
              <a:t/>
            </a:r>
            <a:br>
              <a:rPr lang="en-US" sz="2400" dirty="0"/>
            </a:br>
            <a:endParaRPr lang="en-US" sz="2400" dirty="0" smtClean="0"/>
          </a:p>
          <a:p>
            <a:r>
              <a:rPr lang="en-US" sz="2400" dirty="0" smtClean="0"/>
              <a:t>A </a:t>
            </a:r>
            <a:r>
              <a:rPr lang="en-US" sz="2400" dirty="0"/>
              <a:t>key factor that has likely caused resurgence in </a:t>
            </a:r>
            <a:r>
              <a:rPr lang="en-US" sz="2400" dirty="0" smtClean="0"/>
              <a:t>interest among </a:t>
            </a:r>
            <a:r>
              <a:rPr lang="en-US" sz="2400" dirty="0"/>
              <a:t>pain physicians in PNS is the increase in </a:t>
            </a:r>
            <a:r>
              <a:rPr lang="en-US" sz="2400" dirty="0" smtClean="0"/>
              <a:t>using ultrasound </a:t>
            </a:r>
            <a:r>
              <a:rPr lang="en-US" sz="2400" dirty="0"/>
              <a:t>(US) as an image-guidance technique for </a:t>
            </a:r>
            <a:r>
              <a:rPr lang="en-US" sz="2400" dirty="0" smtClean="0"/>
              <a:t>procedures .</a:t>
            </a:r>
            <a:r>
              <a:rPr lang="en-US" sz="2400" dirty="0"/>
              <a:t/>
            </a:r>
            <a:br>
              <a:rPr lang="en-US" sz="2400" dirty="0"/>
            </a:br>
            <a:endParaRPr lang="en-US" sz="2400" dirty="0" smtClean="0"/>
          </a:p>
          <a:p>
            <a:r>
              <a:rPr lang="en-US" sz="2400" dirty="0" smtClean="0"/>
              <a:t>Recent </a:t>
            </a:r>
            <a:r>
              <a:rPr lang="en-US" sz="2400" dirty="0"/>
              <a:t>anatomic feasibility studies suggested one </a:t>
            </a:r>
            <a:r>
              <a:rPr lang="en-US" sz="2400" dirty="0" smtClean="0"/>
              <a:t>could place </a:t>
            </a:r>
            <a:r>
              <a:rPr lang="en-US" sz="2400" dirty="0"/>
              <a:t>conventional spinal cord stimulator electrodes </a:t>
            </a:r>
            <a:r>
              <a:rPr lang="en-US" sz="2400" dirty="0" smtClean="0"/>
              <a:t>very near </a:t>
            </a:r>
            <a:r>
              <a:rPr lang="en-US" sz="2400" dirty="0"/>
              <a:t>target nerves with US in both the upper and </a:t>
            </a:r>
            <a:r>
              <a:rPr lang="en-US" sz="2400" dirty="0" smtClean="0"/>
              <a:t>lower extremities </a:t>
            </a:r>
            <a:r>
              <a:rPr lang="en-US" sz="2400" dirty="0"/>
              <a:t>without significant risk of mechanical </a:t>
            </a:r>
            <a:r>
              <a:rPr lang="en-US" sz="2400" dirty="0" smtClean="0"/>
              <a:t>neural injury.</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315200" cy="5293757"/>
          </a:xfrm>
          <a:prstGeom prst="rect">
            <a:avLst/>
          </a:prstGeom>
        </p:spPr>
        <p:txBody>
          <a:bodyPr wrap="square">
            <a:spAutoFit/>
          </a:bodyPr>
          <a:lstStyle/>
          <a:p>
            <a:r>
              <a:rPr lang="en-US" sz="2000" dirty="0"/>
              <a:t>The key nerves of interest are usually </a:t>
            </a:r>
            <a:r>
              <a:rPr lang="en-US" sz="2000" dirty="0" smtClean="0"/>
              <a:t>superficial enough </a:t>
            </a:r>
            <a:r>
              <a:rPr lang="en-US" sz="2000" dirty="0"/>
              <a:t>to be seen well under </a:t>
            </a:r>
            <a:r>
              <a:rPr lang="en-US" sz="2000" dirty="0" smtClean="0"/>
              <a:t>US.</a:t>
            </a:r>
            <a:endParaRPr lang="en-US" sz="2000" dirty="0" smtClean="0"/>
          </a:p>
          <a:p>
            <a:endParaRPr lang="en-US" sz="2000" dirty="0" smtClean="0"/>
          </a:p>
          <a:p>
            <a:r>
              <a:rPr lang="en-US" sz="2000" dirty="0" smtClean="0"/>
              <a:t>For </a:t>
            </a:r>
            <a:r>
              <a:rPr lang="en-US" sz="2000" dirty="0"/>
              <a:t>implantation cases, the lead can be anchored to the superficial muscle </a:t>
            </a:r>
            <a:r>
              <a:rPr lang="en-US" sz="2000" dirty="0" smtClean="0"/>
              <a:t>fascia. </a:t>
            </a:r>
          </a:p>
          <a:p>
            <a:endParaRPr lang="en-US" sz="2000" dirty="0" smtClean="0"/>
          </a:p>
          <a:p>
            <a:r>
              <a:rPr lang="en-US" sz="2000" dirty="0" smtClean="0"/>
              <a:t>The </a:t>
            </a:r>
            <a:r>
              <a:rPr lang="en-US" sz="2000" dirty="0"/>
              <a:t>nerve will normally translate within the neurovascular compartment as much as several millimeters. </a:t>
            </a:r>
            <a:r>
              <a:rPr lang="en-US" sz="2000" dirty="0" smtClean="0"/>
              <a:t>This means </a:t>
            </a:r>
            <a:r>
              <a:rPr lang="en-US" sz="2000" dirty="0"/>
              <a:t>that a normal nerve may move up to several millimeters between the muscle and surrounding fascia </a:t>
            </a:r>
            <a:r>
              <a:rPr lang="en-US" sz="2000" dirty="0" smtClean="0"/>
              <a:t>with flexion</a:t>
            </a:r>
            <a:r>
              <a:rPr lang="en-US" sz="2000" dirty="0"/>
              <a:t>, extension, and rotation of the extremity</a:t>
            </a:r>
            <a:r>
              <a:rPr lang="en-US" sz="2000" dirty="0" smtClean="0"/>
              <a:t>.</a:t>
            </a:r>
          </a:p>
          <a:p>
            <a:endParaRPr lang="en-US" sz="2000" dirty="0" smtClean="0"/>
          </a:p>
          <a:p>
            <a:r>
              <a:rPr lang="en-US" sz="2000" dirty="0" smtClean="0"/>
              <a:t> </a:t>
            </a:r>
            <a:r>
              <a:rPr lang="en-US" sz="2000" dirty="0"/>
              <a:t>Thus</a:t>
            </a:r>
            <a:r>
              <a:rPr lang="en-US" sz="2000" dirty="0" smtClean="0"/>
              <a:t>, redundancy </a:t>
            </a:r>
            <a:r>
              <a:rPr lang="en-US" sz="2000" dirty="0"/>
              <a:t>of the number of lead contacts in the vicinity of the desired fascicle is important. </a:t>
            </a:r>
            <a:endParaRPr lang="en-US" sz="2000" dirty="0" smtClean="0"/>
          </a:p>
          <a:p>
            <a:endParaRPr lang="en-US" sz="2000" dirty="0" smtClean="0"/>
          </a:p>
          <a:p>
            <a:r>
              <a:rPr lang="en-US" sz="2000" dirty="0" smtClean="0"/>
              <a:t>Consider </a:t>
            </a:r>
            <a:r>
              <a:rPr lang="en-US" sz="2000" dirty="0"/>
              <a:t>placement of more than one </a:t>
            </a:r>
            <a:r>
              <a:rPr lang="en-US" sz="2000" dirty="0" err="1"/>
              <a:t>percutaneous</a:t>
            </a:r>
            <a:r>
              <a:rPr lang="en-US" sz="2000" dirty="0"/>
              <a:t> </a:t>
            </a:r>
            <a:r>
              <a:rPr lang="en-US" sz="2000" dirty="0" smtClean="0"/>
              <a:t>electrode .</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14400" y="381000"/>
            <a:ext cx="73152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239000" cy="5940088"/>
          </a:xfrm>
          <a:prstGeom prst="rect">
            <a:avLst/>
          </a:prstGeom>
        </p:spPr>
        <p:txBody>
          <a:bodyPr wrap="square">
            <a:spAutoFit/>
          </a:bodyPr>
          <a:lstStyle/>
          <a:p>
            <a:r>
              <a:rPr lang="en-US" sz="2000" b="1" dirty="0"/>
              <a:t>ANATOMY</a:t>
            </a:r>
            <a:r>
              <a:rPr lang="en-US" sz="2000" dirty="0"/>
              <a:t/>
            </a:r>
            <a:br>
              <a:rPr lang="en-US" sz="2000" dirty="0"/>
            </a:br>
            <a:endParaRPr lang="en-US" sz="2000" dirty="0" smtClean="0"/>
          </a:p>
          <a:p>
            <a:r>
              <a:rPr lang="en-US" sz="2000" dirty="0" smtClean="0"/>
              <a:t>RADIAL </a:t>
            </a:r>
            <a:r>
              <a:rPr lang="en-US" sz="2000" dirty="0"/>
              <a:t>NERVE</a:t>
            </a:r>
            <a:br>
              <a:rPr lang="en-US" sz="2000" dirty="0"/>
            </a:br>
            <a:endParaRPr lang="en-US" sz="2000" dirty="0" smtClean="0"/>
          </a:p>
          <a:p>
            <a:r>
              <a:rPr lang="en-US" sz="2000" dirty="0" smtClean="0"/>
              <a:t>The </a:t>
            </a:r>
            <a:r>
              <a:rPr lang="en-US" sz="2000" dirty="0"/>
              <a:t>radial nerve is very close to the lateral surface of </a:t>
            </a:r>
            <a:r>
              <a:rPr lang="en-US" sz="2000" dirty="0" smtClean="0"/>
              <a:t>the  </a:t>
            </a:r>
            <a:r>
              <a:rPr lang="en-US" sz="2000" dirty="0" err="1" smtClean="0"/>
              <a:t>humerus</a:t>
            </a:r>
            <a:r>
              <a:rPr lang="en-US" sz="2000" dirty="0"/>
              <a:t>, at a point 10 to 14 cm proximal to the </a:t>
            </a:r>
            <a:r>
              <a:rPr lang="en-US" sz="2000" dirty="0" smtClean="0"/>
              <a:t>lateral </a:t>
            </a:r>
            <a:r>
              <a:rPr lang="en-US" sz="2000" dirty="0" err="1" smtClean="0"/>
              <a:t>epicondyle</a:t>
            </a:r>
            <a:r>
              <a:rPr lang="en-US" sz="2000" dirty="0"/>
              <a:t>. Ultrasound scanning usually begins at </a:t>
            </a:r>
            <a:r>
              <a:rPr lang="en-US" sz="2000" dirty="0" smtClean="0"/>
              <a:t>the elbow </a:t>
            </a:r>
            <a:r>
              <a:rPr lang="en-US" sz="2000" dirty="0"/>
              <a:t>and, with the probe in a transverse orientation </a:t>
            </a:r>
            <a:r>
              <a:rPr lang="en-US" sz="2000" dirty="0" smtClean="0"/>
              <a:t>to the </a:t>
            </a:r>
            <a:r>
              <a:rPr lang="en-US" sz="2000" dirty="0"/>
              <a:t>arm, continues proximally until the desired </a:t>
            </a:r>
            <a:r>
              <a:rPr lang="en-US" sz="2000" dirty="0" smtClean="0"/>
              <a:t>approach is </a:t>
            </a:r>
            <a:r>
              <a:rPr lang="en-US" sz="2000" dirty="0"/>
              <a:t>identified </a:t>
            </a:r>
            <a:r>
              <a:rPr lang="en-US" sz="2000" dirty="0" smtClean="0"/>
              <a:t>.</a:t>
            </a:r>
          </a:p>
          <a:p>
            <a:endParaRPr lang="en-US" sz="2000" dirty="0" smtClean="0"/>
          </a:p>
          <a:p>
            <a:r>
              <a:rPr lang="en-US" sz="2000" dirty="0" smtClean="0"/>
              <a:t>The </a:t>
            </a:r>
            <a:r>
              <a:rPr lang="en-US" sz="2000" dirty="0"/>
              <a:t>needle can be </a:t>
            </a:r>
            <a:r>
              <a:rPr lang="en-US" sz="2000" dirty="0" smtClean="0"/>
              <a:t>advanced from </a:t>
            </a:r>
            <a:r>
              <a:rPr lang="en-US" sz="2000" dirty="0" err="1"/>
              <a:t>posterolateral</a:t>
            </a:r>
            <a:r>
              <a:rPr lang="en-US" sz="2000" dirty="0"/>
              <a:t> to </a:t>
            </a:r>
            <a:r>
              <a:rPr lang="en-US" sz="2000" dirty="0" err="1"/>
              <a:t>anteromedial</a:t>
            </a:r>
            <a:r>
              <a:rPr lang="en-US" sz="2000" dirty="0"/>
              <a:t> to lie between </a:t>
            </a:r>
            <a:r>
              <a:rPr lang="en-US" sz="2000" dirty="0" smtClean="0"/>
              <a:t>nerve and </a:t>
            </a:r>
            <a:r>
              <a:rPr lang="en-US" sz="2000" dirty="0" err="1" smtClean="0"/>
              <a:t>humerus</a:t>
            </a:r>
            <a:r>
              <a:rPr lang="en-US" sz="2000" dirty="0" smtClean="0"/>
              <a:t>.</a:t>
            </a:r>
            <a:r>
              <a:rPr lang="en-US" sz="2000" dirty="0"/>
              <a:t/>
            </a:r>
            <a:br>
              <a:rPr lang="en-US" sz="2000" dirty="0"/>
            </a:br>
            <a:endParaRPr lang="en-US" sz="2000" dirty="0" smtClean="0"/>
          </a:p>
          <a:p>
            <a:r>
              <a:rPr lang="en-US" sz="2000" dirty="0" smtClean="0"/>
              <a:t>Early </a:t>
            </a:r>
            <a:r>
              <a:rPr lang="en-US" sz="2000" dirty="0"/>
              <a:t>problems with lead migration were most prominently noted in the case series with radial nerve placements</a:t>
            </a:r>
            <a:r>
              <a:rPr lang="en-US" sz="2000" dirty="0" smtClean="0"/>
              <a:t>. </a:t>
            </a:r>
            <a:r>
              <a:rPr lang="en-US" sz="2000" dirty="0"/>
              <a:t>Subsequent radial nerve placements have </a:t>
            </a:r>
            <a:r>
              <a:rPr lang="en-US" sz="2000" dirty="0" smtClean="0"/>
              <a:t>utilized more </a:t>
            </a:r>
            <a:r>
              <a:rPr lang="en-US" sz="2000" dirty="0"/>
              <a:t>than one electrode, and a 4-week period of soft </a:t>
            </a:r>
            <a:r>
              <a:rPr lang="en-US" sz="2000" dirty="0" smtClean="0"/>
              <a:t>arm immobilization </a:t>
            </a:r>
            <a:r>
              <a:rPr lang="en-US" sz="2000" dirty="0"/>
              <a:t>to allow the electrode(s) to better </a:t>
            </a:r>
            <a:r>
              <a:rPr lang="en-US" sz="2000" dirty="0" err="1" smtClean="0"/>
              <a:t>fibrose</a:t>
            </a:r>
            <a:r>
              <a:rPr lang="en-US" sz="2000" dirty="0" smtClean="0"/>
              <a:t> into </a:t>
            </a:r>
            <a:r>
              <a:rPr lang="en-US" sz="2000" dirty="0"/>
              <a:t>place.</a:t>
            </a:r>
            <a:br>
              <a:rPr lang="en-US" sz="2000" dirty="0"/>
            </a:b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14400" y="381000"/>
            <a:ext cx="73152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153400" cy="5293757"/>
          </a:xfrm>
          <a:prstGeom prst="rect">
            <a:avLst/>
          </a:prstGeom>
        </p:spPr>
        <p:txBody>
          <a:bodyPr wrap="square">
            <a:spAutoFit/>
          </a:bodyPr>
          <a:lstStyle/>
          <a:p>
            <a:r>
              <a:rPr lang="en-US" sz="2000" b="1" dirty="0"/>
              <a:t>KEY POINTS</a:t>
            </a:r>
            <a:r>
              <a:rPr lang="en-US" sz="2000" dirty="0"/>
              <a:t/>
            </a:r>
            <a:br>
              <a:rPr lang="en-US" sz="2000" dirty="0"/>
            </a:br>
            <a:r>
              <a:rPr lang="en-US" sz="2000" dirty="0" smtClean="0"/>
              <a:t> </a:t>
            </a:r>
            <a:r>
              <a:rPr lang="en-US" sz="2000" dirty="0"/>
              <a:t>Peripheral nerve stimulation systems can be </a:t>
            </a:r>
            <a:r>
              <a:rPr lang="en-US" sz="2000" dirty="0" smtClean="0"/>
              <a:t>trialed prior </a:t>
            </a:r>
            <a:r>
              <a:rPr lang="en-US" sz="2000" dirty="0"/>
              <a:t>to permanent implantation with an </a:t>
            </a:r>
            <a:r>
              <a:rPr lang="en-US" sz="2000" dirty="0" err="1"/>
              <a:t>ultrasoundguided</a:t>
            </a:r>
            <a:r>
              <a:rPr lang="en-US" sz="2000" dirty="0"/>
              <a:t> placement.</a:t>
            </a:r>
            <a:br>
              <a:rPr lang="en-US" sz="2000" dirty="0"/>
            </a:br>
            <a:endParaRPr lang="en-US" sz="2000" dirty="0" smtClean="0"/>
          </a:p>
          <a:p>
            <a:r>
              <a:rPr lang="en-US" sz="2000" dirty="0" smtClean="0"/>
              <a:t> </a:t>
            </a:r>
            <a:r>
              <a:rPr lang="en-US" sz="2000" dirty="0"/>
              <a:t>The long-term safety of permanent implants of </a:t>
            </a:r>
            <a:r>
              <a:rPr lang="en-US" sz="2000" dirty="0" err="1"/>
              <a:t>percutaneous</a:t>
            </a:r>
            <a:r>
              <a:rPr lang="en-US" sz="2000" dirty="0"/>
              <a:t> electrodes is not yet known with certainty.</a:t>
            </a:r>
            <a:br>
              <a:rPr lang="en-US" sz="2000" dirty="0"/>
            </a:br>
            <a:r>
              <a:rPr lang="en-US" sz="2000" dirty="0"/>
              <a:t/>
            </a:r>
            <a:br>
              <a:rPr lang="en-US" sz="2000" dirty="0"/>
            </a:br>
            <a:r>
              <a:rPr lang="en-US" sz="2000" dirty="0" smtClean="0"/>
              <a:t> </a:t>
            </a:r>
            <a:r>
              <a:rPr lang="en-US" sz="2000" dirty="0"/>
              <a:t>When programming the peripheral nerve </a:t>
            </a:r>
            <a:r>
              <a:rPr lang="en-US" sz="2000" dirty="0" smtClean="0"/>
              <a:t>stimulator system</a:t>
            </a:r>
            <a:r>
              <a:rPr lang="en-US" sz="2000" dirty="0"/>
              <a:t>, the lowest frequencies, durations, and amplitudes of stimulation are likely to be safer. </a:t>
            </a:r>
            <a:br>
              <a:rPr lang="en-US" sz="2000" dirty="0"/>
            </a:br>
            <a:endParaRPr lang="en-US" sz="2000" dirty="0" smtClean="0"/>
          </a:p>
          <a:p>
            <a:r>
              <a:rPr lang="en-US" sz="2000" dirty="0" smtClean="0"/>
              <a:t> </a:t>
            </a:r>
            <a:r>
              <a:rPr lang="en-US" sz="2000" dirty="0"/>
              <a:t>A thorough knowledge of cross-sectional anatomy </a:t>
            </a:r>
            <a:r>
              <a:rPr lang="en-US" sz="2000" dirty="0" smtClean="0"/>
              <a:t>is desirable </a:t>
            </a:r>
            <a:r>
              <a:rPr lang="en-US" sz="2000" dirty="0"/>
              <a:t>to avoid injury to surrounding structures.</a:t>
            </a:r>
            <a:br>
              <a:rPr lang="en-US" sz="2000" dirty="0"/>
            </a:br>
            <a:endParaRPr lang="en-US" sz="2000" dirty="0" smtClean="0"/>
          </a:p>
          <a:p>
            <a:r>
              <a:rPr lang="en-US" sz="2000" dirty="0" smtClean="0"/>
              <a:t> </a:t>
            </a:r>
            <a:r>
              <a:rPr lang="en-US" sz="2000" dirty="0"/>
              <a:t>Adaptation of </a:t>
            </a:r>
            <a:r>
              <a:rPr lang="en-US" sz="2000" dirty="0" err="1"/>
              <a:t>percutaneous</a:t>
            </a:r>
            <a:r>
              <a:rPr lang="en-US" sz="2000" dirty="0"/>
              <a:t> spinal cord </a:t>
            </a:r>
            <a:r>
              <a:rPr lang="en-US" sz="2000" dirty="0" smtClean="0"/>
              <a:t>stimulation electrodes </a:t>
            </a:r>
            <a:r>
              <a:rPr lang="en-US" sz="2000" dirty="0"/>
              <a:t>to PNS is undesirable as a </a:t>
            </a:r>
            <a:r>
              <a:rPr lang="en-US" sz="2000" dirty="0" smtClean="0"/>
              <a:t>long-term strategy</a:t>
            </a:r>
            <a:r>
              <a:rPr lang="en-US" sz="2000" dirty="0"/>
              <a:t>, and necessitates the development of </a:t>
            </a:r>
            <a:r>
              <a:rPr lang="en-US" sz="2000" dirty="0" smtClean="0"/>
              <a:t>novel technologies</a:t>
            </a:r>
            <a:r>
              <a:rPr lang="en-US" sz="2000" dirty="0"/>
              <a:t>.</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14400" y="381000"/>
            <a:ext cx="7391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33600"/>
            <a:ext cx="7315200" cy="1107996"/>
          </a:xfrm>
          <a:prstGeom prst="rect">
            <a:avLst/>
          </a:prstGeom>
        </p:spPr>
        <p:txBody>
          <a:bodyPr wrap="square">
            <a:spAutoFit/>
          </a:bodyPr>
          <a:lstStyle/>
          <a:p>
            <a:r>
              <a:rPr lang="en-US" sz="2400" b="1" dirty="0"/>
              <a:t>Combined Spinal Cord Stimulation </a:t>
            </a:r>
            <a:r>
              <a:rPr lang="en-US" sz="2400" b="1" dirty="0" smtClean="0"/>
              <a:t>and Peripheral </a:t>
            </a:r>
            <a:r>
              <a:rPr lang="en-US" sz="2400" b="1" dirty="0"/>
              <a:t>Nerve Stimulation for </a:t>
            </a:r>
            <a:r>
              <a:rPr lang="en-US" sz="2400" b="1" dirty="0" smtClean="0"/>
              <a:t>Brachial </a:t>
            </a:r>
            <a:r>
              <a:rPr lang="en-US" sz="2400" b="1" dirty="0" err="1" smtClean="0"/>
              <a:t>Plexopathy</a:t>
            </a:r>
            <a:r>
              <a:rPr lang="en-US" dirty="0"/>
              <a:t/>
            </a:r>
            <a:br>
              <a:rPr lang="en-US" dirty="0"/>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828800" y="152400"/>
            <a:ext cx="5410200" cy="67056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1"/>
            <a:ext cx="7315200" cy="1846659"/>
          </a:xfrm>
          <a:prstGeom prst="rect">
            <a:avLst/>
          </a:prstGeom>
        </p:spPr>
        <p:txBody>
          <a:bodyPr wrap="square">
            <a:spAutoFit/>
          </a:bodyPr>
          <a:lstStyle/>
          <a:p>
            <a:r>
              <a:rPr lang="en-US" sz="2400" dirty="0"/>
              <a:t>Recently, combined SCS and PNS </a:t>
            </a:r>
            <a:r>
              <a:rPr lang="en-US" sz="2400" dirty="0" smtClean="0"/>
              <a:t>have been </a:t>
            </a:r>
            <a:r>
              <a:rPr lang="en-US" sz="2400" dirty="0"/>
              <a:t>tried for various conditions, such as post </a:t>
            </a:r>
            <a:r>
              <a:rPr lang="en-US" sz="2400" dirty="0" err="1"/>
              <a:t>herniorrhaphy</a:t>
            </a:r>
            <a:r>
              <a:rPr lang="en-US" sz="2400" dirty="0"/>
              <a:t> pain and failed back surgery syndrome, </a:t>
            </a:r>
            <a:r>
              <a:rPr lang="en-US" sz="2400" dirty="0" smtClean="0"/>
              <a:t>because of </a:t>
            </a:r>
            <a:r>
              <a:rPr lang="en-US" sz="2400" dirty="0"/>
              <a:t>their different mechanisms of </a:t>
            </a:r>
            <a:r>
              <a:rPr lang="en-US" sz="2400" dirty="0" smtClean="0"/>
              <a:t>action.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4524315"/>
          </a:xfrm>
          <a:prstGeom prst="rect">
            <a:avLst/>
          </a:prstGeom>
        </p:spPr>
        <p:txBody>
          <a:bodyPr wrap="square">
            <a:spAutoFit/>
          </a:bodyPr>
          <a:lstStyle/>
          <a:p>
            <a:r>
              <a:rPr lang="en-US" dirty="0" smtClean="0"/>
              <a:t>Magnetic resonance imaging safety recommendations vary between the models. Certain systems allow for MRI of the brain to be performed, and only one system allows for MRI of the body to be performed, both under strict labeling conditions. Before an MRI is performed, it is imperative to ascertain that the system is intact, without any lead breaks or low impedances, as these can result in heating of the spinal cord stimulation (SCS) and injury to the patient.</a:t>
            </a:r>
          </a:p>
          <a:p>
            <a:endParaRPr lang="en-US" dirty="0" smtClean="0"/>
          </a:p>
          <a:p>
            <a:r>
              <a:rPr lang="en-US" dirty="0" err="1" smtClean="0"/>
              <a:t>Monopolar</a:t>
            </a:r>
            <a:r>
              <a:rPr lang="en-US" dirty="0" smtClean="0"/>
              <a:t> </a:t>
            </a:r>
            <a:r>
              <a:rPr lang="en-US" dirty="0" err="1" smtClean="0"/>
              <a:t>electrocautery</a:t>
            </a:r>
            <a:r>
              <a:rPr lang="en-US" dirty="0" smtClean="0"/>
              <a:t> is generally not recommended for patients with SCS; however, in some circumstances, it is used when deemed required by the surgeon. When </a:t>
            </a:r>
            <a:r>
              <a:rPr lang="en-US" dirty="0" err="1" smtClean="0"/>
              <a:t>cautery</a:t>
            </a:r>
            <a:r>
              <a:rPr lang="en-US" dirty="0" smtClean="0"/>
              <a:t> is necessary, bipolar </a:t>
            </a:r>
            <a:r>
              <a:rPr lang="en-US" dirty="0" err="1" smtClean="0"/>
              <a:t>electrocautery</a:t>
            </a:r>
            <a:r>
              <a:rPr lang="en-US" dirty="0" smtClean="0"/>
              <a:t> is recommended. Modern </a:t>
            </a:r>
            <a:r>
              <a:rPr lang="en-US" dirty="0" err="1" smtClean="0"/>
              <a:t>electrocautery</a:t>
            </a:r>
            <a:r>
              <a:rPr lang="en-US" dirty="0" smtClean="0"/>
              <a:t> units are to be used with caution as there remains a risk of thermal injury to the tissue in contact with the SCS. As with MRI, </a:t>
            </a:r>
            <a:r>
              <a:rPr lang="en-US" dirty="0" err="1" smtClean="0"/>
              <a:t>electrocautery</a:t>
            </a:r>
            <a:r>
              <a:rPr lang="en-US" dirty="0" smtClean="0"/>
              <a:t> usage in patients with SCS systems with suspected breaks or abnormal impedances is unsafe and may cause injury to the patient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05342"/>
            <a:ext cx="7315200" cy="2677656"/>
          </a:xfrm>
          <a:prstGeom prst="rect">
            <a:avLst/>
          </a:prstGeom>
        </p:spPr>
        <p:txBody>
          <a:bodyPr wrap="square">
            <a:spAutoFit/>
          </a:bodyPr>
          <a:lstStyle/>
          <a:p>
            <a:r>
              <a:rPr lang="en-US" sz="2400" dirty="0" smtClean="0"/>
              <a:t>Mode of anesthesia for delivery included 4 </a:t>
            </a:r>
            <a:r>
              <a:rPr lang="en-US" sz="2400" dirty="0" err="1" smtClean="0"/>
              <a:t>neuraxial</a:t>
            </a:r>
            <a:r>
              <a:rPr lang="en-US" sz="2400" dirty="0" smtClean="0"/>
              <a:t> anesthetics, with 3 successfully obtaining an adequate level of anesthesia for delivery.</a:t>
            </a:r>
          </a:p>
          <a:p>
            <a:endParaRPr lang="en-US" sz="2400" dirty="0" smtClean="0"/>
          </a:p>
          <a:p>
            <a:r>
              <a:rPr lang="en-US" sz="2400" dirty="0" smtClean="0"/>
              <a:t> Four general anesthetics were administered for cesarean delivery, one of which included a failed attempt at </a:t>
            </a:r>
            <a:r>
              <a:rPr lang="en-US" sz="2400" dirty="0" err="1" smtClean="0"/>
              <a:t>neuraxial</a:t>
            </a:r>
            <a:r>
              <a:rPr lang="en-US" sz="2400" dirty="0" smtClean="0"/>
              <a:t> anesthesia. </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239000" cy="5170646"/>
          </a:xfrm>
          <a:prstGeom prst="rect">
            <a:avLst/>
          </a:prstGeom>
        </p:spPr>
        <p:txBody>
          <a:bodyPr wrap="square">
            <a:spAutoFit/>
          </a:bodyPr>
          <a:lstStyle/>
          <a:p>
            <a:r>
              <a:rPr lang="en-US" sz="2400" dirty="0" smtClean="0"/>
              <a:t>It has become apparent that about 17%–20% of the patients have a negative trial result and do not proceed to IPG implantation, even when the test electrode has the optimal position and the </a:t>
            </a:r>
            <a:r>
              <a:rPr lang="en-US" sz="2400" dirty="0" err="1" smtClean="0"/>
              <a:t>paraesthesia</a:t>
            </a:r>
            <a:r>
              <a:rPr lang="en-US" sz="2400" dirty="0" smtClean="0"/>
              <a:t> coverage of the painful region is complete.</a:t>
            </a:r>
          </a:p>
          <a:p>
            <a:endParaRPr lang="en-US" sz="2400" dirty="0" smtClean="0"/>
          </a:p>
          <a:p>
            <a:r>
              <a:rPr lang="en-US" sz="2400" dirty="0" smtClean="0"/>
              <a:t> Moreover, SCS effects diminish over time after IPG implantation in some patients.</a:t>
            </a:r>
          </a:p>
          <a:p>
            <a:endParaRPr lang="en-US" sz="2400" dirty="0" smtClean="0"/>
          </a:p>
          <a:p>
            <a:r>
              <a:rPr lang="en-US" sz="2400" dirty="0" smtClean="0"/>
              <a:t> The extent of decrease of SCS effect over time is reported variously in the literature. Some studies state that the effect has decreased 25%–50% after 2 years, but others only see a slight loss of efficacy over time. </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239000" cy="4708981"/>
          </a:xfrm>
          <a:prstGeom prst="rect">
            <a:avLst/>
          </a:prstGeom>
        </p:spPr>
        <p:txBody>
          <a:bodyPr wrap="square">
            <a:spAutoFit/>
          </a:bodyPr>
          <a:lstStyle/>
          <a:p>
            <a:r>
              <a:rPr lang="en-US" dirty="0" smtClean="0"/>
              <a:t> </a:t>
            </a:r>
            <a:r>
              <a:rPr lang="en-US" sz="2000" dirty="0"/>
              <a:t>Recent </a:t>
            </a:r>
            <a:r>
              <a:rPr lang="en-US" sz="2000" dirty="0" smtClean="0"/>
              <a:t>research has </a:t>
            </a:r>
            <a:r>
              <a:rPr lang="en-US" sz="2000" dirty="0"/>
              <a:t>given us insight into effects occurring at the local </a:t>
            </a:r>
            <a:r>
              <a:rPr lang="en-US" sz="2000" dirty="0" smtClean="0"/>
              <a:t>and </a:t>
            </a:r>
            <a:r>
              <a:rPr lang="en-US" sz="2000" dirty="0" err="1" smtClean="0"/>
              <a:t>supraspinal</a:t>
            </a:r>
            <a:r>
              <a:rPr lang="en-US" sz="2000" dirty="0" smtClean="0"/>
              <a:t> </a:t>
            </a:r>
            <a:r>
              <a:rPr lang="en-US" sz="2000" dirty="0"/>
              <a:t>levels, and through dorsal horn </a:t>
            </a:r>
            <a:r>
              <a:rPr lang="en-US" sz="2000" dirty="0" smtClean="0"/>
              <a:t>interneuron and </a:t>
            </a:r>
            <a:r>
              <a:rPr lang="en-US" sz="2000" dirty="0" err="1"/>
              <a:t>neurochemical</a:t>
            </a:r>
            <a:r>
              <a:rPr lang="en-US" sz="2000" dirty="0"/>
              <a:t> </a:t>
            </a:r>
            <a:r>
              <a:rPr lang="en-US" sz="2000" dirty="0" smtClean="0"/>
              <a:t>mechanisms.</a:t>
            </a:r>
          </a:p>
          <a:p>
            <a:endParaRPr lang="en-US" sz="2000" dirty="0" smtClean="0"/>
          </a:p>
          <a:p>
            <a:endParaRPr lang="en-US" sz="2000" dirty="0" smtClean="0"/>
          </a:p>
          <a:p>
            <a:r>
              <a:rPr lang="en-US" sz="2000" dirty="0" smtClean="0"/>
              <a:t> </a:t>
            </a:r>
            <a:r>
              <a:rPr lang="en-US" sz="2000" dirty="0"/>
              <a:t>Specifically, there is </a:t>
            </a:r>
            <a:r>
              <a:rPr lang="en-US" sz="2000" dirty="0" smtClean="0"/>
              <a:t>some evidence </a:t>
            </a:r>
            <a:r>
              <a:rPr lang="en-US" sz="2000" dirty="0"/>
              <a:t>for increased levels of gamma-</a:t>
            </a:r>
            <a:r>
              <a:rPr lang="en-US" sz="2000" dirty="0" err="1"/>
              <a:t>aminobutyric</a:t>
            </a:r>
            <a:r>
              <a:rPr lang="en-US" sz="2000" dirty="0"/>
              <a:t> </a:t>
            </a:r>
            <a:r>
              <a:rPr lang="en-US" sz="2000" dirty="0" smtClean="0"/>
              <a:t>acid (</a:t>
            </a:r>
            <a:r>
              <a:rPr lang="en-US" sz="2000" dirty="0"/>
              <a:t>GABA) and serotonin, and perhaps suppression of </a:t>
            </a:r>
            <a:r>
              <a:rPr lang="en-US" sz="2000" dirty="0" smtClean="0"/>
              <a:t>levels of </a:t>
            </a:r>
            <a:r>
              <a:rPr lang="en-US" sz="2000" dirty="0"/>
              <a:t>some excitatory amino acids including glutamate </a:t>
            </a:r>
            <a:r>
              <a:rPr lang="en-US" sz="2000" dirty="0" smtClean="0"/>
              <a:t>and </a:t>
            </a:r>
            <a:r>
              <a:rPr lang="en-US" sz="2000" dirty="0" err="1" smtClean="0"/>
              <a:t>aspartate</a:t>
            </a:r>
            <a:r>
              <a:rPr lang="en-US" sz="2000" dirty="0" smtClean="0"/>
              <a:t>.</a:t>
            </a:r>
          </a:p>
          <a:p>
            <a:endParaRPr lang="en-US" sz="2000" dirty="0" smtClean="0"/>
          </a:p>
          <a:p>
            <a:r>
              <a:rPr lang="en-US" sz="2000" dirty="0" smtClean="0"/>
              <a:t> </a:t>
            </a:r>
            <a:r>
              <a:rPr lang="en-US" sz="2000" dirty="0"/>
              <a:t>In the case of ischemic pain, analgesia seems </a:t>
            </a:r>
            <a:r>
              <a:rPr lang="en-US" sz="2000" dirty="0" smtClean="0"/>
              <a:t>to be </a:t>
            </a:r>
            <a:r>
              <a:rPr lang="en-US" sz="2000" dirty="0"/>
              <a:t>obtained through restoration of a favorable oxygen supply and demand balance—perhaps through a </a:t>
            </a:r>
            <a:r>
              <a:rPr lang="en-US" sz="2000" dirty="0" smtClean="0"/>
              <a:t>favorable alteration </a:t>
            </a:r>
            <a:r>
              <a:rPr lang="en-US" sz="2000" dirty="0"/>
              <a:t>of sympathetic tone.</a:t>
            </a:r>
            <a:br>
              <a:rPr lang="en-US" sz="2000" dirty="0"/>
            </a:b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315200" cy="3323987"/>
          </a:xfrm>
          <a:prstGeom prst="rect">
            <a:avLst/>
          </a:prstGeom>
        </p:spPr>
        <p:txBody>
          <a:bodyPr wrap="square">
            <a:spAutoFit/>
          </a:bodyPr>
          <a:lstStyle/>
          <a:p>
            <a:r>
              <a:rPr lang="en-US" sz="2400" dirty="0" smtClean="0"/>
              <a:t>Although in the 1970s about 40% of the patients  </a:t>
            </a:r>
          </a:p>
          <a:p>
            <a:endParaRPr lang="en-US" sz="2400" dirty="0" smtClean="0"/>
          </a:p>
          <a:p>
            <a:r>
              <a:rPr lang="en-US" sz="2400" dirty="0" smtClean="0"/>
              <a:t>achieved pain relief of more than 50%, this percentage in  recent studies is more than 70%.</a:t>
            </a:r>
          </a:p>
          <a:p>
            <a:endParaRPr lang="en-US" sz="2400" dirty="0" smtClean="0"/>
          </a:p>
          <a:p>
            <a:r>
              <a:rPr lang="en-US" sz="2400" dirty="0" smtClean="0"/>
              <a:t> Proper patient selection and meticulous preoperative diagnostics, including psychological assessment, are crucial for the success of the method. </a:t>
            </a:r>
            <a:r>
              <a:rPr lang="en-US" dirty="0" smtClean="0"/>
              <a:t/>
            </a:r>
            <a:br>
              <a:rPr lang="en-US" dirty="0" smtClean="0"/>
            </a:b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1"/>
            <a:ext cx="7315200" cy="6001643"/>
          </a:xfrm>
          <a:prstGeom prst="rect">
            <a:avLst/>
          </a:prstGeom>
        </p:spPr>
        <p:txBody>
          <a:bodyPr wrap="square">
            <a:spAutoFit/>
          </a:bodyPr>
          <a:lstStyle/>
          <a:p>
            <a:r>
              <a:rPr lang="en-US" sz="2400" dirty="0" smtClean="0">
                <a:solidFill>
                  <a:srgbClr val="FF0000"/>
                </a:solidFill>
              </a:rPr>
              <a:t>Position-adaptive SCS</a:t>
            </a:r>
            <a:r>
              <a:rPr lang="en-US" sz="2400" dirty="0" smtClean="0"/>
              <a:t/>
            </a:r>
            <a:br>
              <a:rPr lang="en-US" sz="2400" dirty="0" smtClean="0"/>
            </a:br>
            <a:r>
              <a:rPr lang="en-US" sz="2400" dirty="0" smtClean="0"/>
              <a:t>The intensity of the SCS-induced </a:t>
            </a:r>
            <a:r>
              <a:rPr lang="en-US" sz="2400" dirty="0" err="1" smtClean="0"/>
              <a:t>paresthesia</a:t>
            </a:r>
            <a:r>
              <a:rPr lang="en-US" sz="2400" dirty="0" smtClean="0"/>
              <a:t> is dependent on body position. Under equal technical settings of the stimulator, the </a:t>
            </a:r>
            <a:r>
              <a:rPr lang="en-US" sz="2400" dirty="0" err="1" smtClean="0"/>
              <a:t>paresthesia</a:t>
            </a:r>
            <a:r>
              <a:rPr lang="en-US" sz="2400" dirty="0" smtClean="0"/>
              <a:t> is perceived more intensely in the supine position than in an upright position. </a:t>
            </a:r>
          </a:p>
          <a:p>
            <a:endParaRPr lang="en-US" sz="2400" dirty="0" smtClean="0"/>
          </a:p>
          <a:p>
            <a:r>
              <a:rPr lang="en-US" sz="2400" dirty="0" smtClean="0"/>
              <a:t>Therefore, up to now, patients had to correct changes in stimulation intensity (</a:t>
            </a:r>
            <a:r>
              <a:rPr lang="en-US" sz="2400" dirty="0" err="1" smtClean="0"/>
              <a:t>ie</a:t>
            </a:r>
            <a:r>
              <a:rPr lang="en-US" sz="2400" dirty="0" smtClean="0"/>
              <a:t>, while standing up) by means of a handheld programming device.</a:t>
            </a:r>
            <a:br>
              <a:rPr lang="en-US" sz="2400" dirty="0" smtClean="0"/>
            </a:br>
            <a:endParaRPr lang="en-US" sz="2400" dirty="0" smtClean="0"/>
          </a:p>
          <a:p>
            <a:r>
              <a:rPr lang="en-US" sz="2400" dirty="0" smtClean="0"/>
              <a:t>This position dependency of the stimulation is not caused by a dislocation of the electrode. In fact, it is based on the variable thickness of the cerebrospinal fluid layer around the spinal cord.</a:t>
            </a:r>
            <a:br>
              <a:rPr lang="en-US" sz="2400" dirty="0" smtClean="0"/>
            </a:b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1"/>
            <a:ext cx="7315200" cy="2954655"/>
          </a:xfrm>
          <a:prstGeom prst="rect">
            <a:avLst/>
          </a:prstGeom>
        </p:spPr>
        <p:txBody>
          <a:bodyPr wrap="square">
            <a:spAutoFit/>
          </a:bodyPr>
          <a:lstStyle/>
          <a:p>
            <a:r>
              <a:rPr lang="en-US" sz="2400" dirty="0" smtClean="0"/>
              <a:t>The success rate in patients who received their SCS </a:t>
            </a:r>
          </a:p>
          <a:p>
            <a:endParaRPr lang="en-US" sz="2400" dirty="0" smtClean="0"/>
          </a:p>
          <a:p>
            <a:r>
              <a:rPr lang="en-US" sz="2400" dirty="0" smtClean="0"/>
              <a:t>system within the first 2 years of their pain syndrome </a:t>
            </a:r>
          </a:p>
          <a:p>
            <a:endParaRPr lang="en-US" sz="2400" dirty="0" smtClean="0"/>
          </a:p>
          <a:p>
            <a:r>
              <a:rPr lang="en-US" sz="2400" dirty="0" smtClean="0"/>
              <a:t>was 85%, whereas the success rate was 9% in patients </a:t>
            </a:r>
          </a:p>
          <a:p>
            <a:endParaRPr lang="en-US" sz="2400" dirty="0" smtClean="0"/>
          </a:p>
          <a:p>
            <a:r>
              <a:rPr lang="en-US" sz="2400" dirty="0" smtClean="0"/>
              <a:t>with a more than 15-year history of chronic pain.</a:t>
            </a:r>
            <a:r>
              <a:rPr lang="en-US" dirty="0" smtClean="0"/>
              <a:t/>
            </a:r>
            <a:br>
              <a:rPr lang="en-US" dirty="0" smtClean="0"/>
            </a:b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7391400" cy="3693319"/>
          </a:xfrm>
          <a:prstGeom prst="rect">
            <a:avLst/>
          </a:prstGeom>
        </p:spPr>
        <p:txBody>
          <a:bodyPr wrap="square">
            <a:spAutoFit/>
          </a:bodyPr>
          <a:lstStyle/>
          <a:p>
            <a:r>
              <a:rPr lang="en-US" sz="2400" dirty="0" smtClean="0"/>
              <a:t>Peripheral nerve field stimulation (PNFS) is a different</a:t>
            </a:r>
            <a:br>
              <a:rPr lang="en-US" sz="2400" dirty="0" smtClean="0"/>
            </a:br>
            <a:r>
              <a:rPr lang="en-US" sz="2400" dirty="0" smtClean="0"/>
              <a:t>method.</a:t>
            </a:r>
          </a:p>
          <a:p>
            <a:endParaRPr lang="en-US" sz="2400" dirty="0" smtClean="0"/>
          </a:p>
          <a:p>
            <a:r>
              <a:rPr lang="en-US" sz="2400" dirty="0" smtClean="0"/>
              <a:t> Here the electrode is placed subcutaneously, with no direct relation to a particular peripheral nerve.</a:t>
            </a:r>
          </a:p>
          <a:p>
            <a:endParaRPr lang="en-US" sz="2400" dirty="0" smtClean="0"/>
          </a:p>
          <a:p>
            <a:r>
              <a:rPr lang="en-US" sz="2400" dirty="0" smtClean="0"/>
              <a:t> One of the first applications of this method was occipital nerve stimulation (ONS) for chronic migraine or chronic cluster headache.</a:t>
            </a:r>
            <a:r>
              <a:rPr lang="en-US" dirty="0" smtClean="0"/>
              <a:t/>
            </a:r>
            <a:br>
              <a:rPr lang="en-US" dirty="0" smtClean="0"/>
            </a:b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52600"/>
            <a:ext cx="7391400" cy="1569660"/>
          </a:xfrm>
          <a:prstGeom prst="rect">
            <a:avLst/>
          </a:prstGeom>
        </p:spPr>
        <p:txBody>
          <a:bodyPr wrap="square">
            <a:spAutoFit/>
          </a:bodyPr>
          <a:lstStyle/>
          <a:p>
            <a:r>
              <a:rPr lang="en-US" sz="2400" dirty="0" smtClean="0">
                <a:solidFill>
                  <a:srgbClr val="FF0000"/>
                </a:solidFill>
              </a:rPr>
              <a:t>Current evidence is insufficient to establish the role of </a:t>
            </a:r>
          </a:p>
          <a:p>
            <a:endParaRPr lang="en-US" sz="2400" dirty="0" smtClean="0">
              <a:solidFill>
                <a:srgbClr val="FF0000"/>
              </a:solidFill>
            </a:endParaRPr>
          </a:p>
          <a:p>
            <a:r>
              <a:rPr lang="en-US" sz="2400" dirty="0" smtClean="0">
                <a:solidFill>
                  <a:srgbClr val="FF0000"/>
                </a:solidFill>
              </a:rPr>
              <a:t>SCS in treating refractory cancer-related pain. </a:t>
            </a:r>
          </a:p>
          <a:p>
            <a:endParaRPr lang="en-US" sz="24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اسلاید تشکر برای آخر پاورپوینت‬‎"/>
          <p:cNvPicPr>
            <a:picLocks noChangeAspect="1" noChangeArrowheads="1"/>
          </p:cNvPicPr>
          <p:nvPr/>
        </p:nvPicPr>
        <p:blipFill>
          <a:blip r:embed="rId2"/>
          <a:srcRect/>
          <a:stretch>
            <a:fillRect/>
          </a:stretch>
        </p:blipFill>
        <p:spPr bwMode="auto">
          <a:xfrm>
            <a:off x="228600" y="304800"/>
            <a:ext cx="8686800" cy="624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315200" cy="4216539"/>
          </a:xfrm>
          <a:prstGeom prst="rect">
            <a:avLst/>
          </a:prstGeom>
        </p:spPr>
        <p:txBody>
          <a:bodyPr wrap="square">
            <a:spAutoFit/>
          </a:bodyPr>
          <a:lstStyle/>
          <a:p>
            <a:r>
              <a:rPr lang="en-US" sz="2800" dirty="0" smtClean="0">
                <a:solidFill>
                  <a:srgbClr val="FF0000"/>
                </a:solidFill>
              </a:rPr>
              <a:t>TECHNICAL CONSIDERATIONS</a:t>
            </a:r>
            <a:r>
              <a:rPr lang="en-US" sz="2400" dirty="0" smtClean="0"/>
              <a:t/>
            </a:r>
            <a:br>
              <a:rPr lang="en-US" sz="2400" dirty="0" smtClean="0"/>
            </a:br>
            <a:endParaRPr lang="en-US" sz="2400" dirty="0" smtClean="0"/>
          </a:p>
          <a:p>
            <a:r>
              <a:rPr lang="en-US" sz="2400" dirty="0" smtClean="0"/>
              <a:t>SCS is a technically challenging </a:t>
            </a:r>
            <a:r>
              <a:rPr lang="en-US" sz="2400" dirty="0" smtClean="0"/>
              <a:t> interventional/surgical </a:t>
            </a:r>
            <a:r>
              <a:rPr lang="en-US" sz="2400" dirty="0" smtClean="0"/>
              <a:t>pain medicine technique.</a:t>
            </a:r>
          </a:p>
          <a:p>
            <a:endParaRPr lang="en-US" sz="2400" dirty="0" smtClean="0"/>
          </a:p>
          <a:p>
            <a:r>
              <a:rPr lang="en-US" sz="2400" dirty="0" smtClean="0"/>
              <a:t> It involves the placement of an electrode array (leads) in </a:t>
            </a:r>
            <a:r>
              <a:rPr lang="en-US" sz="2400" dirty="0" smtClean="0"/>
              <a:t>the </a:t>
            </a:r>
            <a:r>
              <a:rPr lang="en-US" sz="2400" dirty="0" smtClean="0"/>
              <a:t>epidural space,  a trial period, anchoring the lead(s), </a:t>
            </a:r>
          </a:p>
          <a:p>
            <a:endParaRPr lang="en-US" sz="2400" dirty="0" smtClean="0"/>
          </a:p>
          <a:p>
            <a:r>
              <a:rPr lang="en-US" sz="2400" dirty="0" smtClean="0"/>
              <a:t>positioning and   implantation of the pulse generator </a:t>
            </a:r>
            <a:r>
              <a:rPr lang="en-US" sz="2400" dirty="0" smtClean="0"/>
              <a:t>, </a:t>
            </a:r>
            <a:r>
              <a:rPr lang="en-US" sz="2400" dirty="0" smtClean="0"/>
              <a:t>and the tunneling and connection of the wires.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315200" cy="3785652"/>
          </a:xfrm>
          <a:prstGeom prst="rect">
            <a:avLst/>
          </a:prstGeom>
        </p:spPr>
        <p:txBody>
          <a:bodyPr wrap="square">
            <a:spAutoFit/>
          </a:bodyPr>
          <a:lstStyle/>
          <a:p>
            <a:r>
              <a:rPr lang="en-US" sz="2400" dirty="0" smtClean="0"/>
              <a:t>A spinal cord stimulator system is made up of three parts:</a:t>
            </a:r>
            <a:br>
              <a:rPr lang="en-US" sz="2400" dirty="0" smtClean="0"/>
            </a:br>
            <a:endParaRPr lang="en-US" sz="2400" dirty="0" smtClean="0"/>
          </a:p>
          <a:p>
            <a:r>
              <a:rPr lang="en-US" sz="2400" dirty="0" smtClean="0"/>
              <a:t>(1) electrodes or leads .</a:t>
            </a:r>
          </a:p>
          <a:p>
            <a:endParaRPr lang="en-US" sz="2400" dirty="0" smtClean="0"/>
          </a:p>
          <a:p>
            <a:endParaRPr lang="en-US" sz="2400" dirty="0" smtClean="0"/>
          </a:p>
          <a:p>
            <a:r>
              <a:rPr lang="en-US" sz="2400" dirty="0" smtClean="0"/>
              <a:t>(2) IPGs or the battery.</a:t>
            </a:r>
            <a:br>
              <a:rPr lang="en-US" sz="2400" dirty="0" smtClean="0"/>
            </a:br>
            <a:endParaRPr lang="en-US" sz="2400" dirty="0" smtClean="0"/>
          </a:p>
          <a:p>
            <a:endParaRPr lang="en-US" sz="2400" dirty="0" smtClean="0"/>
          </a:p>
          <a:p>
            <a:r>
              <a:rPr lang="en-US" sz="2400" dirty="0" smtClean="0"/>
              <a:t> (3) the charging and programming systems.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381000"/>
            <a:ext cx="7315200" cy="5943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783</TotalTime>
  <Words>1557</Words>
  <Application>Microsoft Office PowerPoint</Application>
  <PresentationFormat>On-screen Show (4:3)</PresentationFormat>
  <Paragraphs>235</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Flow</vt:lpstr>
      <vt:lpstr>Slide 1</vt:lpstr>
      <vt:lpstr>Spinal Cord Stimulation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Cord Stimulation</dc:title>
  <dc:creator>mehr</dc:creator>
  <cp:lastModifiedBy>mehr</cp:lastModifiedBy>
  <cp:revision>109</cp:revision>
  <dcterms:created xsi:type="dcterms:W3CDTF">2016-04-17T20:44:29Z</dcterms:created>
  <dcterms:modified xsi:type="dcterms:W3CDTF">2016-05-02T21:12:10Z</dcterms:modified>
</cp:coreProperties>
</file>