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07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303" r:id="rId15"/>
    <p:sldId id="270" r:id="rId16"/>
    <p:sldId id="273" r:id="rId17"/>
    <p:sldId id="305" r:id="rId18"/>
    <p:sldId id="276" r:id="rId19"/>
    <p:sldId id="281" r:id="rId20"/>
    <p:sldId id="282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93" r:id="rId29"/>
    <p:sldId id="294" r:id="rId30"/>
    <p:sldId id="295" r:id="rId31"/>
    <p:sldId id="302" r:id="rId32"/>
    <p:sldId id="297" r:id="rId33"/>
    <p:sldId id="296" r:id="rId34"/>
    <p:sldId id="320" r:id="rId35"/>
    <p:sldId id="301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8C8533-9834-4340-A30C-EF88F2E5433D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298750-FB05-4088-AD3C-D1DA7115B8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اسلاید بنام خدا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lumbar </a:t>
            </a:r>
            <a:r>
              <a:rPr lang="en-US" sz="2400" dirty="0" err="1"/>
              <a:t>anulus</a:t>
            </a:r>
            <a:r>
              <a:rPr lang="en-US" sz="2400" dirty="0"/>
              <a:t> </a:t>
            </a:r>
            <a:r>
              <a:rPr lang="en-US" sz="2400" dirty="0" err="1"/>
              <a:t>fibrosus</a:t>
            </a:r>
            <a:r>
              <a:rPr lang="en-US" sz="2400" dirty="0"/>
              <a:t> is composed of collagen </a:t>
            </a:r>
            <a:r>
              <a:rPr lang="en-US" sz="2400" dirty="0" smtClean="0"/>
              <a:t>fibers arranged </a:t>
            </a:r>
            <a:r>
              <a:rPr lang="en-US" sz="2400" dirty="0"/>
              <a:t>in concentric rings of 10 to 20 lamellae (i.e., sheets</a:t>
            </a:r>
            <a:r>
              <a:rPr lang="en-US" sz="2400" dirty="0" smtClean="0"/>
              <a:t>), which </a:t>
            </a:r>
            <a:r>
              <a:rPr lang="en-US" sz="2400" dirty="0"/>
              <a:t>results in an exceedingly strong </a:t>
            </a:r>
            <a:r>
              <a:rPr lang="en-US" sz="2400" dirty="0" err="1"/>
              <a:t>ligamentous</a:t>
            </a:r>
            <a:r>
              <a:rPr lang="en-US" sz="2400" dirty="0"/>
              <a:t> structure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Within each lamella the collagen fibers are parallel </a:t>
            </a:r>
            <a:r>
              <a:rPr lang="en-US" sz="2400" dirty="0" smtClean="0"/>
              <a:t>to each </a:t>
            </a:r>
            <a:r>
              <a:rPr lang="en-US" sz="2400" dirty="0"/>
              <a:t>other, at approximately 65 degrees from the vertical, </a:t>
            </a:r>
            <a:r>
              <a:rPr lang="en-US" sz="2400" dirty="0" smtClean="0"/>
              <a:t>and extend </a:t>
            </a:r>
            <a:r>
              <a:rPr lang="en-US" sz="2400" dirty="0"/>
              <a:t>between adjacent vertebral bodies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Neighboring lamellae alternate in the obliquity of the fibers between right </a:t>
            </a:r>
            <a:r>
              <a:rPr lang="en-US" sz="2400" dirty="0" smtClean="0"/>
              <a:t>and left.</a:t>
            </a:r>
          </a:p>
          <a:p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2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1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blood supply to the </a:t>
            </a:r>
            <a:r>
              <a:rPr lang="en-US" sz="2400" dirty="0" err="1"/>
              <a:t>intervertebral</a:t>
            </a:r>
            <a:r>
              <a:rPr lang="en-US" sz="2400" dirty="0"/>
              <a:t> disk is limited </a:t>
            </a:r>
            <a:r>
              <a:rPr lang="en-US" sz="2400" dirty="0" smtClean="0"/>
              <a:t>to small </a:t>
            </a:r>
            <a:r>
              <a:rPr lang="en-US" sz="2400" dirty="0"/>
              <a:t>branches of the </a:t>
            </a:r>
            <a:r>
              <a:rPr lang="en-US" sz="2400" dirty="0" err="1"/>
              <a:t>metaphyseal</a:t>
            </a:r>
            <a:r>
              <a:rPr lang="en-US" sz="2400" dirty="0"/>
              <a:t> arteries, which </a:t>
            </a:r>
            <a:r>
              <a:rPr lang="en-US" sz="2400" dirty="0" smtClean="0"/>
              <a:t>penetrate  only </a:t>
            </a:r>
            <a:r>
              <a:rPr lang="en-US" sz="2400" dirty="0"/>
              <a:t>into the outer aspect of the </a:t>
            </a:r>
            <a:r>
              <a:rPr lang="en-US" sz="2400" dirty="0" err="1"/>
              <a:t>anulus</a:t>
            </a:r>
            <a:r>
              <a:rPr lang="en-US" sz="2400" dirty="0"/>
              <a:t>, and the capillary plexuses beneath the vertebral end plates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Diffusion </a:t>
            </a:r>
            <a:r>
              <a:rPr lang="en-US" sz="2400" dirty="0"/>
              <a:t>of nutrients through the vertebral end plates and </a:t>
            </a:r>
            <a:r>
              <a:rPr lang="en-US" sz="2400" dirty="0" err="1"/>
              <a:t>anulus</a:t>
            </a:r>
            <a:r>
              <a:rPr lang="en-US" sz="2400" dirty="0"/>
              <a:t> </a:t>
            </a:r>
            <a:r>
              <a:rPr lang="en-US" sz="2400" dirty="0" err="1" smtClean="0"/>
              <a:t>fibrosus</a:t>
            </a:r>
            <a:r>
              <a:rPr lang="en-US" sz="2400" dirty="0" smtClean="0"/>
              <a:t> allows </a:t>
            </a:r>
            <a:r>
              <a:rPr lang="en-US" sz="2400" dirty="0"/>
              <a:t>only a low level of metabolic activity.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now known that the outer third of the </a:t>
            </a:r>
            <a:r>
              <a:rPr lang="en-US" sz="2400" dirty="0" err="1"/>
              <a:t>anulus</a:t>
            </a:r>
            <a:r>
              <a:rPr lang="en-US" sz="2400" dirty="0"/>
              <a:t> </a:t>
            </a:r>
            <a:r>
              <a:rPr lang="en-US" sz="2400" dirty="0" err="1"/>
              <a:t>fibrosus</a:t>
            </a:r>
            <a:r>
              <a:rPr lang="en-US" sz="2400" dirty="0"/>
              <a:t> is not only innervated but contains a wide </a:t>
            </a:r>
            <a:r>
              <a:rPr lang="en-US" sz="2400" dirty="0" smtClean="0"/>
              <a:t>variety  of </a:t>
            </a:r>
            <a:r>
              <a:rPr lang="en-US" sz="2400" dirty="0"/>
              <a:t>simple and complex neural </a:t>
            </a:r>
            <a:r>
              <a:rPr lang="en-US" sz="2400" dirty="0" smtClean="0"/>
              <a:t>structures </a:t>
            </a:r>
            <a:r>
              <a:rPr lang="en-US" sz="2400" dirty="0"/>
              <a:t>derived </a:t>
            </a:r>
            <a:r>
              <a:rPr lang="en-US" sz="2400" dirty="0" smtClean="0"/>
              <a:t>from branches </a:t>
            </a:r>
            <a:r>
              <a:rPr lang="en-US" sz="2400" dirty="0"/>
              <a:t>of the </a:t>
            </a:r>
            <a:r>
              <a:rPr lang="en-US" sz="2400" dirty="0" err="1"/>
              <a:t>sinuvertebral</a:t>
            </a:r>
            <a:r>
              <a:rPr lang="en-US" sz="2400" dirty="0"/>
              <a:t> nerves, gray </a:t>
            </a:r>
            <a:r>
              <a:rPr lang="en-US" sz="2400" dirty="0" err="1"/>
              <a:t>rami</a:t>
            </a:r>
            <a:r>
              <a:rPr lang="en-US" sz="2400" dirty="0"/>
              <a:t> </a:t>
            </a:r>
            <a:r>
              <a:rPr lang="en-US" sz="2400" dirty="0" err="1"/>
              <a:t>communicantes</a:t>
            </a:r>
            <a:r>
              <a:rPr lang="en-US" sz="2400" dirty="0"/>
              <a:t>, and lumbar ventral </a:t>
            </a:r>
            <a:r>
              <a:rPr lang="en-US" sz="2400" dirty="0" err="1"/>
              <a:t>rami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Physiologic changes are known to occur in a </a:t>
            </a:r>
            <a:r>
              <a:rPr lang="en-US" sz="2400" dirty="0" smtClean="0">
                <a:solidFill>
                  <a:srgbClr val="FF0000"/>
                </a:solidFill>
              </a:rPr>
              <a:t>painful </a:t>
            </a:r>
            <a:r>
              <a:rPr lang="en-US" sz="2400" dirty="0" err="1" smtClean="0">
                <a:solidFill>
                  <a:srgbClr val="FF0000"/>
                </a:solidFill>
              </a:rPr>
              <a:t>intervertebral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disk, including nerve </a:t>
            </a:r>
            <a:r>
              <a:rPr lang="en-US" sz="2400" dirty="0" err="1">
                <a:solidFill>
                  <a:srgbClr val="FF0000"/>
                </a:solidFill>
              </a:rPr>
              <a:t>ingrowth</a:t>
            </a:r>
            <a:r>
              <a:rPr lang="en-US" sz="2400" dirty="0">
                <a:solidFill>
                  <a:srgbClr val="FF0000"/>
                </a:solidFill>
              </a:rPr>
              <a:t> into the </a:t>
            </a:r>
            <a:r>
              <a:rPr lang="en-US" sz="2400" dirty="0" smtClean="0">
                <a:solidFill>
                  <a:srgbClr val="FF0000"/>
                </a:solidFill>
              </a:rPr>
              <a:t>usually </a:t>
            </a:r>
            <a:r>
              <a:rPr lang="en-US" sz="2400" dirty="0" err="1" smtClean="0">
                <a:solidFill>
                  <a:srgbClr val="FF0000"/>
                </a:solidFill>
              </a:rPr>
              <a:t>aneural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inner </a:t>
            </a:r>
            <a:r>
              <a:rPr lang="en-US" sz="2400" dirty="0" err="1">
                <a:solidFill>
                  <a:srgbClr val="FF0000"/>
                </a:solidFill>
              </a:rPr>
              <a:t>anulus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and an increase in nerve growth </a:t>
            </a:r>
            <a:r>
              <a:rPr lang="en-US" sz="2400" dirty="0" smtClean="0">
                <a:solidFill>
                  <a:srgbClr val="FF0000"/>
                </a:solidFill>
              </a:rPr>
              <a:t>factor  has </a:t>
            </a:r>
            <a:r>
              <a:rPr lang="en-US" sz="2400" dirty="0">
                <a:solidFill>
                  <a:srgbClr val="FF0000"/>
                </a:solidFill>
              </a:rPr>
              <a:t>been demonstrated in painful versus asymptomatic </a:t>
            </a:r>
            <a:r>
              <a:rPr lang="en-US" sz="2400" dirty="0" err="1">
                <a:solidFill>
                  <a:srgbClr val="FF0000"/>
                </a:solidFill>
              </a:rPr>
              <a:t>intervertebral</a:t>
            </a:r>
            <a:r>
              <a:rPr lang="en-US" sz="2400" dirty="0">
                <a:solidFill>
                  <a:srgbClr val="FF0000"/>
                </a:solidFill>
              </a:rPr>
              <a:t> disks.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7239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Several possible physiologic mechanisms for the production of pain in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disk have been postulated.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Although </a:t>
            </a:r>
            <a:r>
              <a:rPr lang="en-US" sz="2000" dirty="0"/>
              <a:t>mechanical stress across the </a:t>
            </a:r>
            <a:r>
              <a:rPr lang="en-US" sz="2000" dirty="0" err="1"/>
              <a:t>anulus</a:t>
            </a:r>
            <a:r>
              <a:rPr lang="en-US" sz="2000" dirty="0"/>
              <a:t> has been proposed</a:t>
            </a:r>
            <a:r>
              <a:rPr lang="en-US" sz="2000" dirty="0" smtClean="0"/>
              <a:t>, </a:t>
            </a:r>
            <a:r>
              <a:rPr lang="en-US" sz="2000" dirty="0"/>
              <a:t>an inflammatory mechanism appears likely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The nucleus </a:t>
            </a:r>
            <a:r>
              <a:rPr lang="en-US" sz="2000" dirty="0"/>
              <a:t>of the </a:t>
            </a:r>
            <a:r>
              <a:rPr lang="en-US" sz="2000" dirty="0" err="1"/>
              <a:t>intervertebral</a:t>
            </a:r>
            <a:r>
              <a:rPr lang="en-US" sz="2000" dirty="0"/>
              <a:t> disk is known to have a low </a:t>
            </a:r>
            <a:r>
              <a:rPr lang="en-US" sz="2000" dirty="0" smtClean="0"/>
              <a:t>pH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and contains a multitude of inflammatory enzymes</a:t>
            </a:r>
            <a:r>
              <a:rPr lang="en-US" sz="2000" dirty="0" smtClean="0"/>
              <a:t>.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chemicals, when released secondary to injury or disk</a:t>
            </a:r>
            <a:br>
              <a:rPr lang="en-US" sz="2000" dirty="0"/>
            </a:br>
            <a:r>
              <a:rPr lang="en-US" sz="2000" dirty="0"/>
              <a:t>degradation, are thought to sensitize neural structures within</a:t>
            </a:r>
            <a:br>
              <a:rPr lang="en-US" sz="2000" dirty="0"/>
            </a:br>
            <a:r>
              <a:rPr lang="en-US" sz="2000" dirty="0"/>
              <a:t>and in close proximity to the disk.</a:t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315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Despite this major advance in the ability to visualize </a:t>
            </a:r>
            <a:r>
              <a:rPr lang="en-US" sz="2400" dirty="0" smtClean="0"/>
              <a:t>anatomy and </a:t>
            </a:r>
            <a:r>
              <a:rPr lang="en-US" sz="2400" dirty="0"/>
              <a:t>tissue characteristics, MRI was still found to </a:t>
            </a:r>
            <a:r>
              <a:rPr lang="en-US" sz="2400" dirty="0">
                <a:solidFill>
                  <a:srgbClr val="FF0000"/>
                </a:solidFill>
              </a:rPr>
              <a:t>be less sensitive than </a:t>
            </a:r>
            <a:r>
              <a:rPr lang="en-US" sz="2400" dirty="0" err="1">
                <a:solidFill>
                  <a:srgbClr val="FF0000"/>
                </a:solidFill>
              </a:rPr>
              <a:t>diskography</a:t>
            </a:r>
            <a:r>
              <a:rPr lang="en-US" sz="2400" dirty="0">
                <a:solidFill>
                  <a:srgbClr val="FF0000"/>
                </a:solidFill>
              </a:rPr>
              <a:t> in detecting tears and </a:t>
            </a:r>
            <a:r>
              <a:rPr lang="en-US" sz="2400" dirty="0" smtClean="0">
                <a:solidFill>
                  <a:srgbClr val="FF0000"/>
                </a:solidFill>
              </a:rPr>
              <a:t>fissures. </a:t>
            </a:r>
          </a:p>
          <a:p>
            <a:endParaRPr lang="en-US" sz="2400" dirty="0" smtClean="0"/>
          </a:p>
          <a:p>
            <a:r>
              <a:rPr lang="en-US" sz="2400" dirty="0" smtClean="0"/>
              <a:t>Although gadolinium </a:t>
            </a:r>
            <a:r>
              <a:rPr lang="en-US" sz="2400" dirty="0"/>
              <a:t>enhancement may be of assistance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Even </a:t>
            </a:r>
            <a:r>
              <a:rPr lang="en-US" sz="2400" dirty="0"/>
              <a:t>though these new imaging technologies (i.e</a:t>
            </a:r>
            <a:r>
              <a:rPr lang="en-US" sz="2400" dirty="0" smtClean="0"/>
              <a:t>., CT </a:t>
            </a:r>
            <a:r>
              <a:rPr lang="en-US" sz="2400" dirty="0"/>
              <a:t>and MRI) have helped</a:t>
            </a:r>
            <a:r>
              <a:rPr lang="en-US" sz="2400" dirty="0" smtClean="0"/>
              <a:t>, </a:t>
            </a:r>
            <a:r>
              <a:rPr lang="en-US" sz="2400" dirty="0"/>
              <a:t>they do not tell us whether </a:t>
            </a:r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pathoanatomy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is symptomatic.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81000"/>
            <a:ext cx="8143875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err="1" smtClean="0"/>
              <a:t>Diskography</a:t>
            </a:r>
            <a:r>
              <a:rPr lang="en-US" sz="2400" dirty="0" smtClean="0"/>
              <a:t> has become the “</a:t>
            </a:r>
            <a:r>
              <a:rPr lang="en-US" sz="2400" dirty="0" smtClean="0">
                <a:solidFill>
                  <a:srgbClr val="FF0000"/>
                </a:solidFill>
              </a:rPr>
              <a:t>gold standard</a:t>
            </a:r>
            <a:r>
              <a:rPr lang="en-US" sz="2400" dirty="0" smtClean="0"/>
              <a:t>” for the </a:t>
            </a:r>
          </a:p>
          <a:p>
            <a:endParaRPr lang="en-US" sz="2400" dirty="0" smtClean="0"/>
          </a:p>
          <a:p>
            <a:r>
              <a:rPr lang="en-US" sz="2400" dirty="0" smtClean="0"/>
              <a:t>diagnosis </a:t>
            </a:r>
            <a:r>
              <a:rPr lang="en-US" sz="2400" dirty="0"/>
              <a:t>of </a:t>
            </a:r>
            <a:r>
              <a:rPr lang="en-US" sz="2400" dirty="0" err="1" smtClean="0"/>
              <a:t>diskogenic</a:t>
            </a:r>
            <a:r>
              <a:rPr lang="en-US" sz="2400" dirty="0" smtClean="0"/>
              <a:t> pain.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315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Patient Selection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Indications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advent of </a:t>
            </a:r>
            <a:r>
              <a:rPr lang="en-US" sz="2400" dirty="0"/>
              <a:t>CT and MRI, </a:t>
            </a:r>
            <a:r>
              <a:rPr lang="en-US" sz="2400" dirty="0" err="1"/>
              <a:t>diskography</a:t>
            </a:r>
            <a:r>
              <a:rPr lang="en-US" sz="2400" dirty="0"/>
              <a:t> is no longer indicated for diagnosis of </a:t>
            </a:r>
            <a:r>
              <a:rPr lang="en-US" sz="2400" dirty="0" err="1"/>
              <a:t>radicular</a:t>
            </a:r>
            <a:r>
              <a:rPr lang="en-US" sz="2400" dirty="0"/>
              <a:t> pain, sciatica, and elucidation of the external disk morphology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MRI and CT imaging will rule out </a:t>
            </a:r>
            <a:r>
              <a:rPr lang="en-US" sz="2400" dirty="0" smtClean="0"/>
              <a:t>the so-called </a:t>
            </a:r>
            <a:r>
              <a:rPr lang="en-US" sz="2400" dirty="0"/>
              <a:t>red flag conditions of tumor, infection, and fracture</a:t>
            </a:r>
            <a:r>
              <a:rPr lang="en-US" sz="2400" dirty="0" smtClean="0"/>
              <a:t>, but </a:t>
            </a:r>
            <a:r>
              <a:rPr lang="en-US" sz="2400" dirty="0"/>
              <a:t>cannot diagnose the cause of low back pain in the majority of patients. 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133600"/>
          </a:xfrm>
        </p:spPr>
        <p:txBody>
          <a:bodyPr>
            <a:normAutofit/>
          </a:bodyPr>
          <a:lstStyle/>
          <a:p>
            <a:r>
              <a:rPr lang="en-US" dirty="0"/>
              <a:t>Provocation </a:t>
            </a:r>
            <a:r>
              <a:rPr lang="en-US" dirty="0" err="1"/>
              <a:t>Diskography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دکتر مهرداد نوروزی</a:t>
            </a:r>
          </a:p>
          <a:p>
            <a:r>
              <a:rPr lang="fa-IR" sz="2400" b="1" dirty="0" smtClean="0">
                <a:solidFill>
                  <a:srgbClr val="FF0000"/>
                </a:solidFill>
              </a:rPr>
              <a:t>دانشیار بیهوشی و فلوشیپ درد دانشگاه علوم پزشکی کرمان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95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Diskography</a:t>
            </a:r>
            <a:r>
              <a:rPr lang="en-US" sz="2400" dirty="0"/>
              <a:t> is indicated to diagnose somatic, chronic </a:t>
            </a:r>
            <a:r>
              <a:rPr lang="en-US" sz="2400" dirty="0" smtClean="0"/>
              <a:t>low back </a:t>
            </a:r>
            <a:r>
              <a:rPr lang="en-US" sz="2400" dirty="0"/>
              <a:t>pain with or without </a:t>
            </a:r>
            <a:r>
              <a:rPr lang="en-US" sz="2400" dirty="0" smtClean="0"/>
              <a:t>referral.</a:t>
            </a:r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that for the majority of patients the natural history of low back pain evidences improvement and resolution within </a:t>
            </a:r>
            <a:r>
              <a:rPr lang="en-US" sz="2400" dirty="0">
                <a:solidFill>
                  <a:srgbClr val="FF0000"/>
                </a:solidFill>
              </a:rPr>
              <a:t>3 months</a:t>
            </a:r>
            <a:r>
              <a:rPr lang="en-US" sz="2400" dirty="0"/>
              <a:t>, </a:t>
            </a:r>
            <a:r>
              <a:rPr lang="en-US" sz="2400" dirty="0" err="1"/>
              <a:t>diskography</a:t>
            </a:r>
            <a:r>
              <a:rPr lang="en-US" sz="2400" dirty="0"/>
              <a:t> before this time </a:t>
            </a:r>
            <a:r>
              <a:rPr lang="en-US" sz="2400" dirty="0" smtClean="0"/>
              <a:t>period should </a:t>
            </a:r>
            <a:r>
              <a:rPr lang="en-US" sz="2400" dirty="0"/>
              <a:t>be rarely </a:t>
            </a:r>
            <a:r>
              <a:rPr lang="en-US" sz="2400" dirty="0" smtClean="0"/>
              <a:t>considered 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239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Contraindications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Absolute: </a:t>
            </a:r>
            <a:r>
              <a:rPr lang="en-US" sz="2000" dirty="0"/>
              <a:t>(1) the patient </a:t>
            </a:r>
            <a:r>
              <a:rPr lang="en-US" sz="2000" dirty="0" smtClean="0"/>
              <a:t>being unable to </a:t>
            </a:r>
            <a:r>
              <a:rPr lang="en-US" sz="2000" dirty="0"/>
              <a:t>consent to the procedure; (2) inability to assess the patient's response to the procedure, </a:t>
            </a:r>
            <a:r>
              <a:rPr lang="en-US" sz="2000" dirty="0" smtClean="0"/>
              <a:t>sedation , </a:t>
            </a:r>
            <a:r>
              <a:rPr lang="en-US" sz="2000" dirty="0"/>
              <a:t>significant analgesic use, or psychiatric overlay;</a:t>
            </a:r>
            <a:br>
              <a:rPr lang="en-US" sz="2000" dirty="0"/>
            </a:br>
            <a:r>
              <a:rPr lang="en-US" sz="2000" dirty="0"/>
              <a:t>(3) significant localized or systemic infection; and (4) pregnancy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Relative </a:t>
            </a:r>
            <a:r>
              <a:rPr lang="en-US" sz="2000" dirty="0" smtClean="0"/>
              <a:t>(</a:t>
            </a:r>
            <a:r>
              <a:rPr lang="en-US" sz="2000" dirty="0"/>
              <a:t>1) </a:t>
            </a:r>
            <a:r>
              <a:rPr lang="en-US" sz="2000" dirty="0" smtClean="0"/>
              <a:t>anticoagulant therapy </a:t>
            </a:r>
            <a:r>
              <a:rPr lang="en-US" sz="2000" dirty="0"/>
              <a:t>or bleeding diathesis; (2) allergy to </a:t>
            </a:r>
            <a:r>
              <a:rPr lang="en-US" sz="2000" dirty="0" smtClean="0"/>
              <a:t>radiographic contrast</a:t>
            </a:r>
            <a:r>
              <a:rPr lang="en-US" sz="2000" dirty="0"/>
              <a:t>, local anesthetic, or antibiotic; and (3) </a:t>
            </a:r>
            <a:r>
              <a:rPr lang="en-US" sz="2000" dirty="0" smtClean="0"/>
              <a:t>anatomic derangements </a:t>
            </a:r>
            <a:r>
              <a:rPr lang="en-US" sz="2000" dirty="0"/>
              <a:t>that would compromise the safe and </a:t>
            </a:r>
            <a:r>
              <a:rPr lang="en-US" sz="2000" dirty="0" smtClean="0"/>
              <a:t>successful conduct </a:t>
            </a:r>
            <a:r>
              <a:rPr lang="en-US" sz="2000" dirty="0"/>
              <a:t>of the procedure.</a:t>
            </a:r>
            <a:br>
              <a:rPr lang="en-US" sz="2000" dirty="0"/>
            </a:b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315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The Technique of </a:t>
            </a:r>
            <a:r>
              <a:rPr lang="en-US" sz="2000" b="1" dirty="0" err="1">
                <a:solidFill>
                  <a:srgbClr val="FF0000"/>
                </a:solidFill>
              </a:rPr>
              <a:t>Diskography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Preprocedure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and </a:t>
            </a:r>
            <a:r>
              <a:rPr lang="en-US" sz="2000" b="1" dirty="0" err="1" smtClean="0">
                <a:solidFill>
                  <a:srgbClr val="FF0000"/>
                </a:solidFill>
              </a:rPr>
              <a:t>Periprocedure</a:t>
            </a:r>
            <a:r>
              <a:rPr lang="en-US" sz="2000" b="1" dirty="0" smtClean="0">
                <a:solidFill>
                  <a:srgbClr val="FF0000"/>
                </a:solidFill>
              </a:rPr>
              <a:t> Considerations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752600"/>
            <a:ext cx="594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medical history </a:t>
            </a:r>
            <a:r>
              <a:rPr lang="en-US" sz="2000" dirty="0"/>
              <a:t>and physical examination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286000"/>
            <a:ext cx="731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sz="2000" dirty="0"/>
              <a:t>NPO)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667000"/>
            <a:ext cx="731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Any allergies to non-ionic water-soluble contrast media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4038600"/>
            <a:ext cx="739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Prophylactic </a:t>
            </a:r>
            <a:r>
              <a:rPr lang="en-US" sz="2000" dirty="0"/>
              <a:t>antibiotic (</a:t>
            </a:r>
            <a:r>
              <a:rPr lang="en-US" sz="2000" dirty="0" err="1"/>
              <a:t>cefazolin</a:t>
            </a:r>
            <a:r>
              <a:rPr lang="en-US" sz="2000" dirty="0"/>
              <a:t>, 1 </a:t>
            </a:r>
            <a:r>
              <a:rPr lang="en-US" dirty="0" smtClean="0"/>
              <a:t>g)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3200400"/>
            <a:ext cx="7315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Analgesic </a:t>
            </a:r>
            <a:r>
              <a:rPr lang="en-US" sz="2000" dirty="0"/>
              <a:t>medications should not be administered routinely before or </a:t>
            </a:r>
            <a:r>
              <a:rPr lang="en-US" sz="2000" dirty="0" smtClean="0"/>
              <a:t>during </a:t>
            </a:r>
            <a:r>
              <a:rPr lang="en-US" sz="2000" dirty="0" err="1" smtClean="0"/>
              <a:t>diskography</a:t>
            </a:r>
            <a:r>
              <a:rPr lang="en-US" sz="20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162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At the least, the most likely level and the two </a:t>
            </a:r>
            <a:r>
              <a:rPr lang="en-US" sz="2400" dirty="0" smtClean="0"/>
              <a:t>adjoining levels </a:t>
            </a:r>
            <a:r>
              <a:rPr lang="en-US" sz="2400" dirty="0"/>
              <a:t>should be included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Rarely is it necessary to inject </a:t>
            </a:r>
            <a:r>
              <a:rPr lang="en-US" sz="2400" dirty="0" smtClean="0"/>
              <a:t>more than </a:t>
            </a:r>
            <a:r>
              <a:rPr lang="en-US" sz="2400" dirty="0"/>
              <a:t>four segments. When simulating the disks, the patient is</a:t>
            </a:r>
            <a:br>
              <a:rPr lang="en-US" sz="2400" dirty="0"/>
            </a:br>
            <a:r>
              <a:rPr lang="en-US" sz="2400" dirty="0"/>
              <a:t>blinded regarding the onset and level being stimulated.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1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Lumbar </a:t>
            </a:r>
            <a:r>
              <a:rPr lang="en-US" b="1" dirty="0" err="1"/>
              <a:t>Diskography</a:t>
            </a:r>
            <a:r>
              <a:rPr lang="en-US" b="1" dirty="0"/>
              <a:t> Technique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762000"/>
            <a:ext cx="859155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76375"/>
            <a:ext cx="84963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91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Interpretation of Disk Stimulation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and Imaging Studies</a:t>
            </a:r>
            <a:r>
              <a:rPr lang="en-US" dirty="0"/>
              <a:t/>
            </a:r>
            <a:br>
              <a:rPr lang="en-US" dirty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pain response must </a:t>
            </a:r>
            <a:r>
              <a:rPr lang="en-US" sz="2000" dirty="0" smtClean="0"/>
              <a:t>therefore be </a:t>
            </a:r>
            <a:r>
              <a:rPr lang="en-US" sz="2000" dirty="0"/>
              <a:t>classified with respect to its location. In most cases, one of </a:t>
            </a:r>
            <a:r>
              <a:rPr lang="en-US" sz="2000" dirty="0" smtClean="0"/>
              <a:t>three descriptions </a:t>
            </a:r>
            <a:r>
              <a:rPr lang="en-US" sz="2000" dirty="0"/>
              <a:t>can be used to characterize the discomfort provoked:</a:t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1) “no pain,” (2) “</a:t>
            </a:r>
            <a:r>
              <a:rPr lang="en-US" sz="2000" dirty="0" err="1">
                <a:solidFill>
                  <a:srgbClr val="FF0000"/>
                </a:solidFill>
              </a:rPr>
              <a:t>nonconcordant</a:t>
            </a:r>
            <a:r>
              <a:rPr lang="en-US" sz="2000" dirty="0">
                <a:solidFill>
                  <a:srgbClr val="FF0000"/>
                </a:solidFill>
              </a:rPr>
              <a:t>” (i.e., dissimilar) pain or pressure, or (3) “concordant” with the patient's familiar pain.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Severe </a:t>
            </a:r>
            <a:r>
              <a:rPr lang="en-US" sz="2400" dirty="0"/>
              <a:t>intensity (&gt;6on a 10-point visual </a:t>
            </a:r>
            <a:r>
              <a:rPr lang="en-US" sz="2400" dirty="0" smtClean="0"/>
              <a:t>analog)</a:t>
            </a:r>
          </a:p>
          <a:p>
            <a:endParaRPr lang="en-US" sz="2400" dirty="0" smtClean="0"/>
          </a:p>
          <a:p>
            <a:r>
              <a:rPr lang="en-US" sz="2400" dirty="0" smtClean="0"/>
              <a:t>Provocation </a:t>
            </a:r>
            <a:r>
              <a:rPr lang="en-US" sz="2400" dirty="0" err="1"/>
              <a:t>diskography</a:t>
            </a:r>
            <a:r>
              <a:rPr lang="en-US" sz="2400" dirty="0"/>
              <a:t> cannot be considered valid if all disks stimulated </a:t>
            </a:r>
            <a:r>
              <a:rPr lang="en-US" sz="2400" dirty="0" smtClean="0"/>
              <a:t>are shown </a:t>
            </a:r>
            <a:r>
              <a:rPr lang="en-US" sz="2400" dirty="0"/>
              <a:t>to be concordantly </a:t>
            </a:r>
            <a:r>
              <a:rPr lang="en-US" sz="2400" dirty="0" smtClean="0"/>
              <a:t>painful.</a:t>
            </a:r>
          </a:p>
          <a:p>
            <a:endParaRPr lang="en-US" sz="2400" dirty="0" smtClean="0"/>
          </a:p>
          <a:p>
            <a:r>
              <a:rPr lang="en-US" sz="2400" dirty="0" smtClean="0"/>
              <a:t> Valid </a:t>
            </a:r>
            <a:r>
              <a:rPr lang="en-US" sz="2400" dirty="0" err="1" smtClean="0"/>
              <a:t>diskography</a:t>
            </a:r>
            <a:r>
              <a:rPr lang="en-US" sz="2400" dirty="0" smtClean="0"/>
              <a:t> </a:t>
            </a:r>
            <a:r>
              <a:rPr lang="en-US" sz="2400" dirty="0"/>
              <a:t>cannot be performed by stimulation of a </a:t>
            </a:r>
            <a:r>
              <a:rPr lang="en-US" sz="2400" dirty="0" smtClean="0"/>
              <a:t>single level.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If all levels are found to be positive to stimulation, </a:t>
            </a:r>
            <a:r>
              <a:rPr lang="en-US" sz="2400" dirty="0" smtClean="0"/>
              <a:t>the study </a:t>
            </a:r>
            <a:r>
              <a:rPr lang="en-US" sz="2400" dirty="0"/>
              <a:t>is described as “indeterminate</a:t>
            </a:r>
            <a:r>
              <a:rPr lang="en-US" sz="2400" dirty="0" smtClean="0"/>
              <a:t>.”</a:t>
            </a:r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47800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Evaluation by axial CT imaging is integral to the diagnostic </a:t>
            </a:r>
            <a:r>
              <a:rPr lang="en-US" sz="2400" dirty="0" err="1"/>
              <a:t>diskography</a:t>
            </a:r>
            <a:r>
              <a:rPr lang="en-US" sz="2400" dirty="0"/>
              <a:t> study.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Axial images validate the procedure in that contrast is seen to fill the nucleus and </a:t>
            </a:r>
            <a:r>
              <a:rPr lang="en-US" sz="2400" dirty="0" smtClean="0"/>
              <a:t>reveals </a:t>
            </a:r>
            <a:r>
              <a:rPr lang="en-US" sz="2400" dirty="0" err="1" smtClean="0"/>
              <a:t>anular</a:t>
            </a:r>
            <a:r>
              <a:rPr lang="en-US" sz="2400" dirty="0" smtClean="0"/>
              <a:t> fissures.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 err="1"/>
              <a:t>anular</a:t>
            </a:r>
            <a:r>
              <a:rPr lang="en-US" sz="2400" dirty="0"/>
              <a:t> tears radiating into the outer </a:t>
            </a:r>
            <a:r>
              <a:rPr lang="en-US" sz="2400" dirty="0" smtClean="0"/>
              <a:t>third of </a:t>
            </a:r>
            <a:r>
              <a:rPr lang="en-US" sz="2400" dirty="0"/>
              <a:t>the disk have been shown to be the primary </a:t>
            </a:r>
            <a:r>
              <a:rPr lang="en-US" sz="2400" dirty="0" smtClean="0"/>
              <a:t>indicator of </a:t>
            </a:r>
            <a:r>
              <a:rPr lang="en-US" sz="2400" dirty="0" err="1"/>
              <a:t>diskogenic</a:t>
            </a:r>
            <a:r>
              <a:rPr lang="en-US" sz="2400" dirty="0"/>
              <a:t> </a:t>
            </a:r>
            <a:r>
              <a:rPr lang="en-US" sz="2400" dirty="0" err="1" smtClean="0"/>
              <a:t>pain,a</a:t>
            </a:r>
            <a:r>
              <a:rPr lang="en-US" sz="2400" dirty="0" smtClean="0"/>
              <a:t> </a:t>
            </a:r>
            <a:r>
              <a:rPr lang="en-US" sz="2400" dirty="0"/>
              <a:t>grading scale of </a:t>
            </a:r>
            <a:r>
              <a:rPr lang="en-US" sz="2400" dirty="0" err="1"/>
              <a:t>anular</a:t>
            </a:r>
            <a:r>
              <a:rPr lang="en-US" sz="2400" dirty="0"/>
              <a:t> disruption has been </a:t>
            </a:r>
            <a:r>
              <a:rPr lang="en-US" sz="2400" dirty="0" smtClean="0"/>
              <a:t>developed </a:t>
            </a:r>
            <a:r>
              <a:rPr lang="en-US" sz="2400" dirty="0"/>
              <a:t>and modified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The Modified Dallas </a:t>
            </a:r>
            <a:r>
              <a:rPr lang="en-US" sz="2400" dirty="0" err="1"/>
              <a:t>Diskogram</a:t>
            </a:r>
            <a:r>
              <a:rPr lang="en-US" sz="2400" dirty="0"/>
              <a:t> Scale is widely used in reporting findings on the axial post-</a:t>
            </a:r>
            <a:r>
              <a:rPr lang="en-US" sz="2400" dirty="0" err="1"/>
              <a:t>diskogram</a:t>
            </a:r>
            <a:r>
              <a:rPr lang="en-US" sz="2400" dirty="0"/>
              <a:t> CT scan images, and </a:t>
            </a:r>
            <a:r>
              <a:rPr lang="en-US" sz="2400" dirty="0" smtClean="0"/>
              <a:t>it describes </a:t>
            </a:r>
            <a:r>
              <a:rPr lang="en-US" sz="2400" dirty="0"/>
              <a:t>five grades of </a:t>
            </a:r>
            <a:r>
              <a:rPr lang="en-US" sz="2400" dirty="0" err="1"/>
              <a:t>anular</a:t>
            </a:r>
            <a:r>
              <a:rPr lang="en-US" sz="2400" dirty="0"/>
              <a:t> fissures 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3152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diagnostic procedure often referred to as </a:t>
            </a:r>
            <a:r>
              <a:rPr lang="en-US" sz="2000" dirty="0" err="1"/>
              <a:t>diskography</a:t>
            </a:r>
            <a:r>
              <a:rPr lang="en-US" sz="2000" dirty="0"/>
              <a:t> </a:t>
            </a:r>
            <a:r>
              <a:rPr lang="en-US" sz="2000" dirty="0" smtClean="0"/>
              <a:t>in actuality </a:t>
            </a:r>
            <a:r>
              <a:rPr lang="en-US" sz="2000" dirty="0"/>
              <a:t>consists of </a:t>
            </a:r>
            <a:r>
              <a:rPr lang="en-US" sz="2000" dirty="0">
                <a:solidFill>
                  <a:srgbClr val="FF0000"/>
                </a:solidFill>
              </a:rPr>
              <a:t>two</a:t>
            </a:r>
            <a:r>
              <a:rPr lang="en-US" sz="2000" dirty="0"/>
              <a:t> separate and distinct </a:t>
            </a:r>
            <a:r>
              <a:rPr lang="en-US" sz="2000" dirty="0">
                <a:solidFill>
                  <a:srgbClr val="FF0000"/>
                </a:solidFill>
              </a:rPr>
              <a:t>components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first part, </a:t>
            </a:r>
            <a:r>
              <a:rPr lang="en-US" sz="2000" dirty="0" err="1">
                <a:solidFill>
                  <a:srgbClr val="FF0000"/>
                </a:solidFill>
              </a:rPr>
              <a:t>diskography</a:t>
            </a:r>
            <a:r>
              <a:rPr lang="en-US" sz="2000" dirty="0"/>
              <a:t> (i.e., a picture of the </a:t>
            </a:r>
            <a:r>
              <a:rPr lang="en-US" sz="2000" dirty="0" err="1"/>
              <a:t>intervertebral</a:t>
            </a:r>
            <a:r>
              <a:rPr lang="en-US" sz="2000" dirty="0"/>
              <a:t> disk), involves the injection of contrast medium into </a:t>
            </a:r>
            <a:r>
              <a:rPr lang="en-US" sz="2000" dirty="0" smtClean="0"/>
              <a:t>the nucleus </a:t>
            </a:r>
            <a:r>
              <a:rPr lang="en-US" sz="2000" dirty="0" err="1"/>
              <a:t>pulposus</a:t>
            </a:r>
            <a:r>
              <a:rPr lang="en-US" sz="2000" dirty="0"/>
              <a:t> of the </a:t>
            </a:r>
            <a:r>
              <a:rPr lang="en-US" sz="2000" dirty="0" err="1"/>
              <a:t>intervertebral</a:t>
            </a:r>
            <a:r>
              <a:rPr lang="en-US" sz="2000" dirty="0"/>
              <a:t> disk to study its </a:t>
            </a:r>
            <a:r>
              <a:rPr lang="en-US" sz="2000" dirty="0" smtClean="0">
                <a:solidFill>
                  <a:srgbClr val="FF0000"/>
                </a:solidFill>
              </a:rPr>
              <a:t>internal morphology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is a static test in which contrast is </a:t>
            </a:r>
            <a:r>
              <a:rPr lang="en-US" sz="2000" dirty="0" smtClean="0"/>
              <a:t>injected and </a:t>
            </a:r>
            <a:r>
              <a:rPr lang="en-US" sz="2000" dirty="0"/>
              <a:t>radiographic images, fluoroscopic and computed tomography (CT), are obtained and evaluated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second </a:t>
            </a:r>
            <a:r>
              <a:rPr lang="en-US" sz="2000" dirty="0" smtClean="0">
                <a:solidFill>
                  <a:srgbClr val="FF0000"/>
                </a:solidFill>
              </a:rPr>
              <a:t>dynamic element </a:t>
            </a:r>
            <a:r>
              <a:rPr lang="en-US" sz="2000" dirty="0"/>
              <a:t>of the procedure, the disk stimulation aspect, </a:t>
            </a:r>
            <a:r>
              <a:rPr lang="en-US" sz="2000" dirty="0" smtClean="0"/>
              <a:t>distention </a:t>
            </a:r>
            <a:r>
              <a:rPr lang="en-US" sz="2000" dirty="0"/>
              <a:t>of the nucleus </a:t>
            </a:r>
            <a:r>
              <a:rPr lang="en-US" sz="2000" dirty="0" err="1"/>
              <a:t>pulposus</a:t>
            </a:r>
            <a:r>
              <a:rPr lang="en-US" sz="2000" dirty="0"/>
              <a:t> by the pressure </a:t>
            </a:r>
            <a:r>
              <a:rPr lang="en-US" sz="2000" dirty="0" smtClean="0"/>
              <a:t>produced by </a:t>
            </a:r>
            <a:r>
              <a:rPr lang="en-US" sz="2000" dirty="0"/>
              <a:t>the </a:t>
            </a:r>
            <a:r>
              <a:rPr lang="en-US" sz="2000" dirty="0" err="1"/>
              <a:t>injectate</a:t>
            </a:r>
            <a:r>
              <a:rPr lang="en-US" sz="2000" dirty="0"/>
              <a:t> to determine whether a specific disk is </a:t>
            </a:r>
            <a:r>
              <a:rPr lang="en-US" sz="2000" dirty="0" smtClean="0"/>
              <a:t>involved in </a:t>
            </a:r>
            <a:r>
              <a:rPr lang="en-US" sz="2000" dirty="0"/>
              <a:t>generating the patient's pain symptoms</a:t>
            </a:r>
            <a:r>
              <a:rPr lang="en-US" sz="2000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914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1866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23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39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Once the procedure has been completed and all </a:t>
            </a:r>
            <a:r>
              <a:rPr lang="en-US" sz="2400" dirty="0" smtClean="0"/>
              <a:t>images examined</a:t>
            </a:r>
            <a:r>
              <a:rPr lang="en-US" sz="2400" dirty="0"/>
              <a:t>, a diagnosis of </a:t>
            </a:r>
            <a:r>
              <a:rPr lang="en-US" sz="2400" dirty="0" err="1"/>
              <a:t>diskogenic</a:t>
            </a:r>
            <a:r>
              <a:rPr lang="en-US" sz="2400" dirty="0"/>
              <a:t> pain may be made if </a:t>
            </a:r>
            <a:r>
              <a:rPr lang="en-US" sz="2400" dirty="0" smtClean="0"/>
              <a:t>the  following </a:t>
            </a:r>
            <a:r>
              <a:rPr lang="en-US" sz="2400" dirty="0"/>
              <a:t>requirements are met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(1) stimulation of the disk </a:t>
            </a:r>
            <a:r>
              <a:rPr lang="en-US" sz="2400" dirty="0" smtClean="0"/>
              <a:t>in question </a:t>
            </a:r>
            <a:r>
              <a:rPr lang="en-US" sz="2400" dirty="0"/>
              <a:t>produces concordant pain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(2) the concordant </a:t>
            </a:r>
            <a:r>
              <a:rPr lang="en-US" sz="2400" dirty="0" smtClean="0"/>
              <a:t>pain is </a:t>
            </a:r>
            <a:r>
              <a:rPr lang="en-US" sz="2400" dirty="0"/>
              <a:t>greater than 6 on a visual analog or equivalent scale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(3) </a:t>
            </a:r>
            <a:r>
              <a:rPr lang="en-US" sz="2400" dirty="0" smtClean="0"/>
              <a:t>the pain </a:t>
            </a:r>
            <a:r>
              <a:rPr lang="en-US" sz="2400" dirty="0"/>
              <a:t>is produced at less than 50 psi above opening </a:t>
            </a:r>
            <a:r>
              <a:rPr lang="en-US" sz="2400" dirty="0" smtClean="0"/>
              <a:t>pressure when </a:t>
            </a:r>
            <a:r>
              <a:rPr lang="en-US" sz="2400" dirty="0"/>
              <a:t>a manometer is </a:t>
            </a:r>
            <a:r>
              <a:rPr lang="en-US" sz="2400" dirty="0" smtClean="0"/>
              <a:t>used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(4) a negative control </a:t>
            </a:r>
            <a:r>
              <a:rPr lang="en-US" sz="2400" dirty="0" smtClean="0"/>
              <a:t>disk produces </a:t>
            </a:r>
            <a:r>
              <a:rPr lang="en-US" sz="2400" dirty="0"/>
              <a:t>no pain when stimulated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THANKS FOR YOUR ATTENTION</a:t>
            </a:r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endParaRPr lang="en-US" sz="2000" dirty="0" smtClean="0"/>
          </a:p>
          <a:p>
            <a:pPr algn="r">
              <a:buNone/>
            </a:pPr>
            <a:r>
              <a:rPr lang="en-US" sz="2000" dirty="0" smtClean="0"/>
              <a:t>THE END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15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i="1" dirty="0" smtClean="0"/>
              <a:t>Patient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chronic low back pain</a:t>
            </a:r>
            <a:r>
              <a:rPr lang="en-US" dirty="0" smtClean="0"/>
              <a:t>, with or without pseudo-</a:t>
            </a:r>
            <a:r>
              <a:rPr lang="en-US" dirty="0" err="1" smtClean="0"/>
              <a:t>radicular</a:t>
            </a:r>
            <a:r>
              <a:rPr lang="en-US" dirty="0" smtClean="0"/>
              <a:t> referral, which lasts for </a:t>
            </a:r>
            <a:r>
              <a:rPr lang="en-US" dirty="0" smtClean="0">
                <a:solidFill>
                  <a:srgbClr val="FF0000"/>
                </a:solidFill>
              </a:rPr>
              <a:t>longer than 3 months </a:t>
            </a:r>
            <a:r>
              <a:rPr lang="en-US" dirty="0" smtClean="0"/>
              <a:t>and which </a:t>
            </a:r>
            <a:r>
              <a:rPr lang="en-US" dirty="0" smtClean="0">
                <a:solidFill>
                  <a:srgbClr val="FF0000"/>
                </a:solidFill>
              </a:rPr>
              <a:t>does not react</a:t>
            </a:r>
            <a:r>
              <a:rPr lang="en-US" dirty="0" smtClean="0"/>
              <a:t> to </a:t>
            </a:r>
            <a:r>
              <a:rPr lang="en-US" dirty="0" err="1" smtClean="0"/>
              <a:t>medication,TENS</a:t>
            </a:r>
            <a:r>
              <a:rPr lang="en-US" dirty="0" smtClean="0"/>
              <a:t> and other conservative measures, and for which minimal invasive treatments of the </a:t>
            </a:r>
            <a:r>
              <a:rPr lang="en-US" dirty="0" smtClean="0">
                <a:solidFill>
                  <a:srgbClr val="FF0000"/>
                </a:solidFill>
              </a:rPr>
              <a:t>facet joints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sacroiliac joints </a:t>
            </a:r>
            <a:r>
              <a:rPr lang="en-US" dirty="0" smtClean="0"/>
              <a:t>do not prove to be effective or are not sufficiently effective.</a:t>
            </a:r>
          </a:p>
          <a:p>
            <a:pPr>
              <a:buNone/>
            </a:pPr>
            <a:r>
              <a:rPr lang="en-US" dirty="0" smtClean="0"/>
              <a:t>Only advisable as a preparation for a possible interventional treatment aimed at reducing </a:t>
            </a:r>
            <a:r>
              <a:rPr lang="en-US" dirty="0" err="1" smtClean="0"/>
              <a:t>discogenic</a:t>
            </a:r>
            <a:r>
              <a:rPr lang="en-US" dirty="0" smtClean="0"/>
              <a:t> pain.</a:t>
            </a:r>
          </a:p>
          <a:p>
            <a:pPr>
              <a:buNone/>
            </a:pPr>
            <a:r>
              <a:rPr lang="en-US" dirty="0" smtClean="0"/>
              <a:t>An X-ray and an MRI of the lumbar spinal column must be performed not earlier than 6 months prior to the procedure.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i="1" dirty="0" smtClean="0"/>
              <a:t>Discus stimulation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After verification of the correct needle position, the </a:t>
            </a:r>
            <a:r>
              <a:rPr lang="en-US" dirty="0" err="1" smtClean="0"/>
              <a:t>stylet</a:t>
            </a:r>
            <a:r>
              <a:rPr lang="en-US" dirty="0" smtClean="0"/>
              <a:t> is removed from the needle and the needle is connected to a </a:t>
            </a:r>
            <a:r>
              <a:rPr lang="en-US" dirty="0" smtClean="0">
                <a:solidFill>
                  <a:srgbClr val="FF0000"/>
                </a:solidFill>
              </a:rPr>
              <a:t>contrast agent delivery system </a:t>
            </a:r>
            <a:r>
              <a:rPr lang="en-US" dirty="0" smtClean="0"/>
              <a:t>which can measure the </a:t>
            </a:r>
            <a:r>
              <a:rPr lang="en-US" dirty="0" err="1" smtClean="0"/>
              <a:t>intradiscal</a:t>
            </a:r>
            <a:r>
              <a:rPr lang="en-US" dirty="0" smtClean="0"/>
              <a:t> pressure (</a:t>
            </a:r>
            <a:r>
              <a:rPr lang="en-US" dirty="0" err="1" smtClean="0"/>
              <a:t>manometry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The rate of infusion of the contrast agent should not exceed </a:t>
            </a:r>
            <a:r>
              <a:rPr lang="en-US" dirty="0" smtClean="0">
                <a:solidFill>
                  <a:srgbClr val="FF0000"/>
                </a:solidFill>
              </a:rPr>
              <a:t>0.05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If a </a:t>
            </a:r>
            <a:r>
              <a:rPr lang="en-US" dirty="0" smtClean="0">
                <a:solidFill>
                  <a:srgbClr val="FF0000"/>
                </a:solidFill>
              </a:rPr>
              <a:t>higher flow </a:t>
            </a:r>
            <a:r>
              <a:rPr lang="en-US" dirty="0" smtClean="0"/>
              <a:t>is used, false positive discographies can occur because of the resultant </a:t>
            </a:r>
            <a:r>
              <a:rPr lang="en-US" dirty="0" smtClean="0">
                <a:solidFill>
                  <a:srgbClr val="FF0000"/>
                </a:solidFill>
              </a:rPr>
              <a:t>pressure peaks </a:t>
            </a:r>
            <a:r>
              <a:rPr lang="en-US" dirty="0" smtClean="0"/>
              <a:t>due to vertebral end-plate compression and distention of the adjacent facet joint.</a:t>
            </a:r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en-US" b="1" i="1" dirty="0" smtClean="0"/>
              <a:t>Discus stimulation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following </a:t>
            </a:r>
            <a:r>
              <a:rPr lang="en-US" dirty="0" smtClean="0">
                <a:solidFill>
                  <a:srgbClr val="FF0000"/>
                </a:solidFill>
              </a:rPr>
              <a:t>parameters</a:t>
            </a:r>
            <a:r>
              <a:rPr lang="en-US" dirty="0" smtClean="0"/>
              <a:t> must be carefully monitored</a:t>
            </a:r>
          </a:p>
          <a:p>
            <a:pPr>
              <a:buNone/>
            </a:pPr>
            <a:r>
              <a:rPr lang="en-US" dirty="0" smtClean="0"/>
              <a:t>during the injection of the contrast solution:</a:t>
            </a:r>
          </a:p>
          <a:p>
            <a:pPr>
              <a:buNone/>
            </a:pPr>
            <a:r>
              <a:rPr lang="en-US" dirty="0" smtClean="0"/>
              <a:t>The opening pressure (OP), the pressure at which contrast is first visible in the discus; the provocation </a:t>
            </a:r>
            <a:r>
              <a:rPr lang="en-US" dirty="0" err="1" smtClean="0"/>
              <a:t>pressure,the</a:t>
            </a:r>
            <a:r>
              <a:rPr lang="en-US" dirty="0" smtClean="0"/>
              <a:t> pressure greater than the opening pressure at which complaints of pain arise; and the peak pressure or the final pressure at the end of the procedure.</a:t>
            </a:r>
          </a:p>
          <a:p>
            <a:pPr>
              <a:buNone/>
            </a:pPr>
            <a:r>
              <a:rPr lang="en-US" dirty="0" smtClean="0"/>
              <a:t>Ideally, pressure, volume, and provocation details are recorded at 0.5 </a:t>
            </a:r>
            <a:r>
              <a:rPr lang="en-US" dirty="0" err="1" smtClean="0"/>
              <a:t>mL</a:t>
            </a:r>
            <a:r>
              <a:rPr lang="en-US" dirty="0" smtClean="0"/>
              <a:t> increments.</a:t>
            </a:r>
            <a:endParaRPr lang="fa-I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Discus stimulation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procedure, per level, is continued until the following events: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 Concordant pain is reproduced at a level of  7 or greater (on a 0 to 10 numeric rating scale; NRS),and subsequent injected volume confirms the response.</a:t>
            </a:r>
          </a:p>
          <a:p>
            <a:pPr>
              <a:buNone/>
            </a:pPr>
            <a:r>
              <a:rPr lang="en-US" dirty="0" smtClean="0"/>
              <a:t>• The volume infused reaches the 3.0 </a:t>
            </a:r>
            <a:r>
              <a:rPr lang="en-US" dirty="0" err="1" smtClean="0"/>
              <a:t>mL.</a:t>
            </a:r>
            <a:r>
              <a:rPr lang="en-US" dirty="0" smtClean="0"/>
              <a:t> (Up to 4 </a:t>
            </a:r>
            <a:r>
              <a:rPr lang="en-US" dirty="0" err="1" smtClean="0"/>
              <a:t>mL</a:t>
            </a:r>
            <a:r>
              <a:rPr lang="en-US" dirty="0" smtClean="0"/>
              <a:t> may be injected into a very degenerated discus when pressures remain less than 15 psi.).</a:t>
            </a:r>
          </a:p>
          <a:p>
            <a:pPr>
              <a:buNone/>
            </a:pPr>
            <a:r>
              <a:rPr lang="en-US" dirty="0" smtClean="0"/>
              <a:t>• The pressure rises to 50 psi above opening pressure in discs with a Grade 3 annular tear.</a:t>
            </a:r>
          </a:p>
          <a:p>
            <a:pPr>
              <a:buNone/>
            </a:pPr>
            <a:r>
              <a:rPr lang="en-US" dirty="0" smtClean="0"/>
              <a:t>• If contrast leaks through the outer annulus or through the endplates, one may not be able to pressurize the disc to a pressure sufficient to test the disc sensitivity. In these cases, the rapid manual injection may be acceptable, but must be noted and a negative response is a more defendable response.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31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Axial </a:t>
            </a:r>
            <a:r>
              <a:rPr lang="en-US" sz="2000" dirty="0">
                <a:solidFill>
                  <a:srgbClr val="FF0000"/>
                </a:solidFill>
              </a:rPr>
              <a:t>pain </a:t>
            </a:r>
            <a:r>
              <a:rPr lang="en-US" sz="2000" dirty="0"/>
              <a:t>of the low back </a:t>
            </a:r>
            <a:r>
              <a:rPr lang="en-US" sz="2000" dirty="0" smtClean="0"/>
              <a:t>or neck </a:t>
            </a:r>
            <a:r>
              <a:rPr lang="en-US" sz="2000" dirty="0"/>
              <a:t>is often confused with </a:t>
            </a:r>
            <a:r>
              <a:rPr lang="en-US" sz="2000" dirty="0" err="1">
                <a:solidFill>
                  <a:srgbClr val="FF0000"/>
                </a:solidFill>
              </a:rPr>
              <a:t>radiculopathy</a:t>
            </a:r>
            <a:r>
              <a:rPr lang="en-US" sz="2000" dirty="0">
                <a:solidFill>
                  <a:srgbClr val="FF0000"/>
                </a:solidFill>
              </a:rPr>
              <a:t> or </a:t>
            </a:r>
            <a:r>
              <a:rPr lang="en-US" sz="2000" dirty="0" err="1">
                <a:solidFill>
                  <a:srgbClr val="FF0000"/>
                </a:solidFill>
              </a:rPr>
              <a:t>radicular</a:t>
            </a:r>
            <a:r>
              <a:rPr lang="en-US" sz="2000" dirty="0">
                <a:solidFill>
                  <a:srgbClr val="FF0000"/>
                </a:solidFill>
              </a:rPr>
              <a:t> pain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By </a:t>
            </a:r>
            <a:r>
              <a:rPr lang="en-US" sz="2000" dirty="0"/>
              <a:t>definition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radiculopathy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is a neurologic condition in </a:t>
            </a:r>
            <a:r>
              <a:rPr lang="en-US" sz="2000" dirty="0" smtClean="0"/>
              <a:t>which a </a:t>
            </a:r>
            <a:r>
              <a:rPr lang="en-US" sz="2000" dirty="0"/>
              <a:t>conduction block of the motor or sensory axons is </a:t>
            </a:r>
            <a:r>
              <a:rPr lang="en-US" sz="2000" dirty="0" smtClean="0"/>
              <a:t>noted during </a:t>
            </a:r>
            <a:r>
              <a:rPr lang="en-US" sz="2000" dirty="0"/>
              <a:t>physical examination.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Radicular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pain </a:t>
            </a:r>
            <a:r>
              <a:rPr lang="en-US" sz="2000" dirty="0"/>
              <a:t>refers to </a:t>
            </a:r>
            <a:r>
              <a:rPr lang="en-US" sz="2000" dirty="0" smtClean="0"/>
              <a:t>pain originating </a:t>
            </a:r>
            <a:r>
              <a:rPr lang="en-US" sz="2000" dirty="0"/>
              <a:t>from spinal nerves or their roots and is </a:t>
            </a:r>
            <a:r>
              <a:rPr lang="en-US" sz="2000" dirty="0" smtClean="0"/>
              <a:t>described as </a:t>
            </a:r>
            <a:r>
              <a:rPr lang="en-US" sz="2000" dirty="0"/>
              <a:t>electrical, shooting, </a:t>
            </a:r>
            <a:r>
              <a:rPr lang="en-US" sz="2000" dirty="0" err="1"/>
              <a:t>lancinating</a:t>
            </a:r>
            <a:r>
              <a:rPr lang="en-US" sz="2000" dirty="0"/>
              <a:t>, and “band-like,” with distal</a:t>
            </a:r>
            <a:r>
              <a:rPr lang="en-US" sz="2000" dirty="0" smtClean="0"/>
              <a:t>, rather </a:t>
            </a:r>
            <a:r>
              <a:rPr lang="en-US" sz="2000" dirty="0"/>
              <a:t>than proximal, extremity pain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In contrast, mechanical low back, or cervical, pain (i.e., referred </a:t>
            </a:r>
            <a:r>
              <a:rPr lang="en-US" sz="2000" dirty="0">
                <a:solidFill>
                  <a:srgbClr val="FF0000"/>
                </a:solidFill>
              </a:rPr>
              <a:t>somatic pain</a:t>
            </a:r>
            <a:r>
              <a:rPr lang="en-US" sz="2000" dirty="0"/>
              <a:t>) </a:t>
            </a:r>
            <a:r>
              <a:rPr lang="en-US" sz="2000" dirty="0" smtClean="0"/>
              <a:t>is described </a:t>
            </a:r>
            <a:r>
              <a:rPr lang="en-US" sz="2000" dirty="0"/>
              <a:t>as deep, dull, achy, and diffuse and is usually </a:t>
            </a:r>
            <a:r>
              <a:rPr lang="en-US" sz="2000" dirty="0" smtClean="0"/>
              <a:t>hard to </a:t>
            </a:r>
            <a:r>
              <a:rPr lang="en-US" sz="2000" dirty="0"/>
              <a:t>localize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Lumbar </a:t>
            </a:r>
            <a:r>
              <a:rPr lang="en-US" sz="2000" dirty="0" err="1"/>
              <a:t>radicular</a:t>
            </a:r>
            <a:r>
              <a:rPr lang="en-US" sz="2000" dirty="0"/>
              <a:t> pain is associated with a herniated 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</a:t>
            </a:r>
            <a:r>
              <a:rPr lang="en-US" sz="2000" dirty="0"/>
              <a:t>disk about 98% of the </a:t>
            </a:r>
            <a:r>
              <a:rPr lang="en-US" sz="2000" dirty="0" smtClean="0"/>
              <a:t>time.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Assessment criteria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guidelines of the IASP (International Association for the Study of Pain), as well as those of the ISIS (International Spine Intervention Society), state that </a:t>
            </a:r>
            <a:r>
              <a:rPr lang="en-US" dirty="0" smtClean="0">
                <a:solidFill>
                  <a:srgbClr val="FF0000"/>
                </a:solidFill>
              </a:rPr>
              <a:t>two levels must always be tested as controls </a:t>
            </a:r>
            <a:r>
              <a:rPr lang="en-US" dirty="0" smtClean="0"/>
              <a:t>when performing provocative discography (except if the target disc is that of L5-S1).</a:t>
            </a:r>
          </a:p>
          <a:p>
            <a:pPr>
              <a:buNone/>
            </a:pPr>
            <a:r>
              <a:rPr lang="en-US" dirty="0" smtClean="0"/>
              <a:t>A disc is only considered to be </a:t>
            </a:r>
            <a:r>
              <a:rPr lang="en-US" dirty="0" smtClean="0">
                <a:solidFill>
                  <a:srgbClr val="FF0000"/>
                </a:solidFill>
              </a:rPr>
              <a:t>provocative (positive) </a:t>
            </a:r>
            <a:r>
              <a:rPr lang="en-US" dirty="0" smtClean="0"/>
              <a:t>if concordant pain can be induced at the target level, and if the control levels were negative for provocation of pain.</a:t>
            </a:r>
            <a:endParaRPr lang="fa-I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Assessment criteria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Discs with a pain threshold of 0 psi—these discs are described as chemically sensitive discs and discs with a pain threshold of 1 psi or higher—these discs are considered to be pressure sensitive.</a:t>
            </a:r>
          </a:p>
          <a:p>
            <a:pPr>
              <a:buNone/>
            </a:pPr>
            <a:r>
              <a:rPr lang="en-US" dirty="0" smtClean="0"/>
              <a:t>Pain thresholds </a:t>
            </a:r>
            <a:r>
              <a:rPr lang="fa-IR" dirty="0" smtClean="0"/>
              <a:t>≤</a:t>
            </a:r>
            <a:r>
              <a:rPr lang="en-US" dirty="0" smtClean="0"/>
              <a:t> 50 psi above the opening pressure correlated with a 100% chance of a false positive discography, whereas pain thresholds between 25 and 50 psi above the opening pressure still lead to 50% false positive </a:t>
            </a:r>
            <a:r>
              <a:rPr lang="en-US" dirty="0" err="1" smtClean="0"/>
              <a:t>results.This</a:t>
            </a:r>
            <a:r>
              <a:rPr lang="en-US" dirty="0" smtClean="0"/>
              <a:t> chance of a false positive discus decreases to 14% in a pain-sensitive disc at 15 psi above opening pressure.</a:t>
            </a:r>
          </a:p>
          <a:p>
            <a:pPr>
              <a:buNone/>
            </a:pPr>
            <a:r>
              <a:rPr lang="en-US" dirty="0" smtClean="0"/>
              <a:t>The true pressure sensitive discus probably has a pain threshold of 1–9 psi above opening pressure, or is considered a chemically sensitive discus (0 psi).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algn="ctr"/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0828" y="1"/>
            <a:ext cx="7568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IASP and ISIS guidelines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Absolute </a:t>
            </a:r>
            <a:r>
              <a:rPr lang="en-US" dirty="0" err="1" smtClean="0">
                <a:solidFill>
                  <a:srgbClr val="FF0000"/>
                </a:solidFill>
              </a:rPr>
              <a:t>discogenic</a:t>
            </a:r>
            <a:r>
              <a:rPr lang="en-US" dirty="0" smtClean="0">
                <a:solidFill>
                  <a:srgbClr val="FF0000"/>
                </a:solidFill>
              </a:rPr>
              <a:t> pain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• Stimulation of target discus reproduces concordant pain.</a:t>
            </a:r>
          </a:p>
          <a:p>
            <a:pPr>
              <a:buNone/>
            </a:pPr>
            <a:r>
              <a:rPr lang="en-US" dirty="0" smtClean="0"/>
              <a:t>• The intensity of this pain has a Numeric Rating Scale (NRS) score of at least 7 on an 11-point scale.</a:t>
            </a:r>
          </a:p>
          <a:p>
            <a:pPr>
              <a:buNone/>
            </a:pPr>
            <a:r>
              <a:rPr lang="en-US" dirty="0" smtClean="0"/>
              <a:t>• The pain is reproduced by a pressure of less than 15 psi above the opening pressure.</a:t>
            </a:r>
          </a:p>
          <a:p>
            <a:pPr>
              <a:buNone/>
            </a:pPr>
            <a:r>
              <a:rPr lang="en-US" dirty="0" smtClean="0"/>
              <a:t>• Stimulation of the two adjacent discs is not painful.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IASP and ISIS guidelines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Highly probable </a:t>
            </a:r>
            <a:r>
              <a:rPr lang="en-US" dirty="0" err="1" smtClean="0">
                <a:solidFill>
                  <a:srgbClr val="FF0000"/>
                </a:solidFill>
              </a:rPr>
              <a:t>discogenic</a:t>
            </a:r>
            <a:r>
              <a:rPr lang="en-US" dirty="0" smtClean="0">
                <a:solidFill>
                  <a:srgbClr val="FF0000"/>
                </a:solidFill>
              </a:rPr>
              <a:t> pain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• Stimulation of target discus reproduces concordant pain.</a:t>
            </a:r>
          </a:p>
          <a:p>
            <a:pPr>
              <a:buNone/>
            </a:pPr>
            <a:r>
              <a:rPr lang="en-US" dirty="0" smtClean="0"/>
              <a:t>• The intensity of this pain has a NRS score of at least 7 on an 11-point scale.</a:t>
            </a:r>
          </a:p>
          <a:p>
            <a:pPr>
              <a:buNone/>
            </a:pPr>
            <a:r>
              <a:rPr lang="en-US" dirty="0" smtClean="0"/>
              <a:t>• The pain is reproduced by a pressure of less than 15 psi above the opening pressure.</a:t>
            </a:r>
          </a:p>
          <a:p>
            <a:pPr>
              <a:buNone/>
            </a:pPr>
            <a:r>
              <a:rPr lang="en-US" dirty="0" smtClean="0"/>
              <a:t>• Stimulation of </a:t>
            </a:r>
            <a:r>
              <a:rPr lang="en-US" i="1" dirty="0" smtClean="0"/>
              <a:t>one of the adjacent discs is not </a:t>
            </a:r>
            <a:r>
              <a:rPr lang="en-US" dirty="0" smtClean="0"/>
              <a:t>painful.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IASP and ISIS guidelines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Discogenic</a:t>
            </a:r>
            <a:r>
              <a:rPr lang="en-US" dirty="0" smtClean="0">
                <a:solidFill>
                  <a:srgbClr val="FF0000"/>
                </a:solidFill>
              </a:rPr>
              <a:t> pain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• Stimulation of target discus reproduces concordant pain.</a:t>
            </a:r>
          </a:p>
          <a:p>
            <a:pPr>
              <a:buNone/>
            </a:pPr>
            <a:r>
              <a:rPr lang="en-US" dirty="0" smtClean="0"/>
              <a:t>• The intensity of this pain has a NRS score of at least 7 on an 11-point numerical scale.</a:t>
            </a:r>
          </a:p>
          <a:p>
            <a:pPr>
              <a:buNone/>
            </a:pPr>
            <a:r>
              <a:rPr lang="en-US" dirty="0" smtClean="0"/>
              <a:t>• The pain is reproduced by a pressure of less than 50 psi above the opening pressure.</a:t>
            </a:r>
          </a:p>
          <a:p>
            <a:pPr>
              <a:buNone/>
            </a:pPr>
            <a:r>
              <a:rPr lang="en-US" dirty="0" smtClean="0"/>
              <a:t>• Stimulation of the two adjacent discs is not painful.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IASP and ISIS guidelines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Possible </a:t>
            </a:r>
            <a:r>
              <a:rPr lang="en-US" dirty="0" err="1" smtClean="0">
                <a:solidFill>
                  <a:srgbClr val="FF0000"/>
                </a:solidFill>
              </a:rPr>
              <a:t>discogenic</a:t>
            </a:r>
            <a:r>
              <a:rPr lang="en-US" dirty="0" smtClean="0">
                <a:solidFill>
                  <a:srgbClr val="FF0000"/>
                </a:solidFill>
              </a:rPr>
              <a:t> pain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• Stimulation of target discus reproduces concordant pain.</a:t>
            </a:r>
          </a:p>
          <a:p>
            <a:pPr>
              <a:buNone/>
            </a:pPr>
            <a:r>
              <a:rPr lang="en-US" dirty="0" smtClean="0"/>
              <a:t>• The intensity of this pain has a NRS score of at least 7 on an 11-point numerical scale.</a:t>
            </a:r>
          </a:p>
          <a:p>
            <a:pPr>
              <a:buNone/>
            </a:pPr>
            <a:r>
              <a:rPr lang="en-US" dirty="0" smtClean="0"/>
              <a:t>• The pain is reproduced by a pressure of less than 50 psi above the opening pressure.</a:t>
            </a:r>
          </a:p>
          <a:p>
            <a:pPr>
              <a:buNone/>
            </a:pPr>
            <a:r>
              <a:rPr lang="en-US" dirty="0" smtClean="0"/>
              <a:t>• Stimulation of </a:t>
            </a:r>
            <a:r>
              <a:rPr lang="en-US" i="1" dirty="0" smtClean="0"/>
              <a:t>one of the adjacent discs is </a:t>
            </a:r>
            <a:r>
              <a:rPr lang="en-US" dirty="0" smtClean="0"/>
              <a:t>not painful, and stimulation of another discus is painful at a pressure greater than 50 psi above the opening pressure, and the pain is discordant.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15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It has been well documented that the three structures involved in the majority </a:t>
            </a:r>
            <a:r>
              <a:rPr lang="en-US" sz="2400" dirty="0" smtClean="0"/>
              <a:t>of chronic </a:t>
            </a:r>
            <a:r>
              <a:rPr lang="en-US" sz="2400" dirty="0"/>
              <a:t>low back pain are the </a:t>
            </a:r>
            <a:r>
              <a:rPr lang="en-US" sz="2400" dirty="0">
                <a:solidFill>
                  <a:srgbClr val="FF0000"/>
                </a:solidFill>
              </a:rPr>
              <a:t>sacroiliac joint</a:t>
            </a:r>
            <a:r>
              <a:rPr lang="en-US" sz="2400" dirty="0"/>
              <a:t>, the </a:t>
            </a:r>
            <a:r>
              <a:rPr lang="en-US" sz="2400" dirty="0" err="1"/>
              <a:t>zygapophysial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(facet) </a:t>
            </a:r>
            <a:r>
              <a:rPr lang="en-US" sz="2400" dirty="0"/>
              <a:t>joints, and the </a:t>
            </a:r>
            <a:r>
              <a:rPr lang="en-US" sz="2400" dirty="0" err="1"/>
              <a:t>intervertebral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disk</a:t>
            </a:r>
            <a:r>
              <a:rPr lang="en-US" sz="2400" dirty="0" smtClean="0"/>
              <a:t> .</a:t>
            </a:r>
          </a:p>
          <a:p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are accompanied by deep, dull, achy low back pain often referred to </a:t>
            </a:r>
            <a:r>
              <a:rPr lang="en-US" sz="2400" dirty="0" smtClean="0"/>
              <a:t>the hips </a:t>
            </a:r>
            <a:r>
              <a:rPr lang="en-US" sz="2400" dirty="0"/>
              <a:t>or buttocks, and physical examination is usually unable </a:t>
            </a:r>
            <a:r>
              <a:rPr lang="en-US" sz="2400" dirty="0" smtClean="0"/>
              <a:t>to differentiate </a:t>
            </a:r>
            <a:r>
              <a:rPr lang="en-US" sz="2400" dirty="0"/>
              <a:t>between the </a:t>
            </a:r>
            <a:r>
              <a:rPr lang="en-US" sz="2400" dirty="0" smtClean="0"/>
              <a:t>three.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Diskogenic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pain </a:t>
            </a:r>
            <a:r>
              <a:rPr lang="en-US" sz="2400" dirty="0"/>
              <a:t>is known </a:t>
            </a:r>
            <a:r>
              <a:rPr lang="en-US" sz="2400" dirty="0" smtClean="0"/>
              <a:t>to be </a:t>
            </a:r>
            <a:r>
              <a:rPr lang="en-US" sz="2400" dirty="0"/>
              <a:t>highly correlated with </a:t>
            </a:r>
            <a:r>
              <a:rPr lang="en-US" sz="2400" dirty="0">
                <a:solidFill>
                  <a:srgbClr val="FF0000"/>
                </a:solidFill>
              </a:rPr>
              <a:t>internal disk disruption </a:t>
            </a:r>
            <a:r>
              <a:rPr lang="en-US" sz="2400" dirty="0" smtClean="0"/>
              <a:t>involving </a:t>
            </a:r>
            <a:r>
              <a:rPr lang="en-US" sz="2400" dirty="0" smtClean="0">
                <a:solidFill>
                  <a:srgbClr val="FF0000"/>
                </a:solidFill>
              </a:rPr>
              <a:t>extension </a:t>
            </a:r>
            <a:r>
              <a:rPr lang="en-US" sz="2400" dirty="0">
                <a:solidFill>
                  <a:srgbClr val="FF0000"/>
                </a:solidFill>
              </a:rPr>
              <a:t>of radial </a:t>
            </a:r>
            <a:r>
              <a:rPr lang="en-US" sz="2400" dirty="0" err="1">
                <a:solidFill>
                  <a:srgbClr val="FF0000"/>
                </a:solidFill>
              </a:rPr>
              <a:t>anular</a:t>
            </a:r>
            <a:r>
              <a:rPr lang="en-US" sz="2400" dirty="0">
                <a:solidFill>
                  <a:srgbClr val="FF0000"/>
                </a:solidFill>
              </a:rPr>
              <a:t> fissures into the outer third of </a:t>
            </a: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anulus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fibrosus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239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Internal </a:t>
            </a:r>
            <a:r>
              <a:rPr lang="en-US" sz="2400" dirty="0"/>
              <a:t>disk disruption the most common cause </a:t>
            </a:r>
            <a:r>
              <a:rPr lang="en-US" sz="2400" dirty="0" smtClean="0"/>
              <a:t>of </a:t>
            </a:r>
          </a:p>
          <a:p>
            <a:endParaRPr lang="en-US" sz="2400" dirty="0" smtClean="0"/>
          </a:p>
          <a:p>
            <a:r>
              <a:rPr lang="en-US" sz="2400" dirty="0" smtClean="0"/>
              <a:t>chronic </a:t>
            </a:r>
            <a:r>
              <a:rPr lang="en-US" sz="2400" dirty="0"/>
              <a:t>low back pain that can be objectively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demonstrated, and </a:t>
            </a:r>
            <a:r>
              <a:rPr lang="en-US" sz="2400" dirty="0"/>
              <a:t>provocation </a:t>
            </a:r>
            <a:r>
              <a:rPr lang="en-US" sz="2400" dirty="0" err="1"/>
              <a:t>diskography</a:t>
            </a:r>
            <a:r>
              <a:rPr lang="en-US" sz="2400" dirty="0"/>
              <a:t> is the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only  means </a:t>
            </a:r>
            <a:r>
              <a:rPr lang="en-US" sz="2400" dirty="0"/>
              <a:t>of making </a:t>
            </a:r>
            <a:r>
              <a:rPr lang="en-US" sz="2400" dirty="0" smtClean="0"/>
              <a:t>the diagnosis.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15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Anatomy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of the </a:t>
            </a:r>
            <a:r>
              <a:rPr lang="en-US" sz="2000" b="1" dirty="0" err="1">
                <a:solidFill>
                  <a:srgbClr val="FF0000"/>
                </a:solidFill>
              </a:rPr>
              <a:t>Intervertebral</a:t>
            </a:r>
            <a:r>
              <a:rPr lang="en-US" sz="2000" b="1" dirty="0">
                <a:solidFill>
                  <a:srgbClr val="FF0000"/>
                </a:solidFill>
              </a:rPr>
              <a:t> Disk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752601"/>
            <a:ext cx="7315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lumbar </a:t>
            </a:r>
            <a:r>
              <a:rPr lang="en-US" sz="2400" dirty="0" err="1"/>
              <a:t>intervertebral</a:t>
            </a:r>
            <a:r>
              <a:rPr lang="en-US" sz="2400" dirty="0"/>
              <a:t> disk consists of three components: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outer </a:t>
            </a:r>
            <a:r>
              <a:rPr lang="en-US" sz="2400" dirty="0" err="1"/>
              <a:t>anulus</a:t>
            </a:r>
            <a:r>
              <a:rPr lang="en-US" sz="2400" dirty="0"/>
              <a:t> </a:t>
            </a:r>
            <a:r>
              <a:rPr lang="en-US" sz="2400" dirty="0" err="1"/>
              <a:t>fibrosus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inner </a:t>
            </a:r>
            <a:r>
              <a:rPr lang="en-US" sz="2400" dirty="0"/>
              <a:t>nucleus </a:t>
            </a:r>
            <a:r>
              <a:rPr lang="en-US" sz="2400" dirty="0" err="1"/>
              <a:t>pulposus</a:t>
            </a:r>
            <a:r>
              <a:rPr lang="en-US" sz="2400" dirty="0" smtClean="0"/>
              <a:t>, </a:t>
            </a:r>
          </a:p>
          <a:p>
            <a:endParaRPr lang="en-US" sz="2400" dirty="0" smtClean="0"/>
          </a:p>
          <a:p>
            <a:r>
              <a:rPr lang="en-US" sz="2400" dirty="0" smtClean="0"/>
              <a:t>two </a:t>
            </a:r>
            <a:r>
              <a:rPr lang="en-US" sz="2400" dirty="0"/>
              <a:t>cartilaginous vertebral end plates </a:t>
            </a:r>
            <a:r>
              <a:rPr lang="en-US" sz="24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62000"/>
            <a:ext cx="7315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nucleus </a:t>
            </a:r>
            <a:r>
              <a:rPr lang="en-US" sz="2400" dirty="0" err="1"/>
              <a:t>pulposus</a:t>
            </a:r>
            <a:r>
              <a:rPr lang="en-US" sz="2400" dirty="0"/>
              <a:t> of the lumbar </a:t>
            </a:r>
            <a:r>
              <a:rPr lang="en-US" sz="2400" dirty="0" err="1"/>
              <a:t>intervertebral</a:t>
            </a:r>
            <a:r>
              <a:rPr lang="en-US" sz="2400" dirty="0"/>
              <a:t> disk is </a:t>
            </a:r>
            <a:r>
              <a:rPr lang="en-US" sz="2400" dirty="0" smtClean="0"/>
              <a:t>a viscous </a:t>
            </a:r>
            <a:r>
              <a:rPr lang="en-US" sz="2400" dirty="0"/>
              <a:t>structure.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Chemically</a:t>
            </a:r>
            <a:r>
              <a:rPr lang="en-US" sz="2400" dirty="0"/>
              <a:t>, it is composed of 70% to 90</a:t>
            </a:r>
            <a:r>
              <a:rPr lang="en-US" sz="2400" dirty="0" smtClean="0"/>
              <a:t>% water</a:t>
            </a:r>
            <a:r>
              <a:rPr lang="en-US" sz="2400" dirty="0"/>
              <a:t>, depending on age</a:t>
            </a:r>
            <a:r>
              <a:rPr lang="en-US" sz="2400" dirty="0" smtClean="0"/>
              <a:t>, </a:t>
            </a:r>
            <a:r>
              <a:rPr lang="en-US" sz="2400" dirty="0"/>
              <a:t>along with </a:t>
            </a:r>
            <a:r>
              <a:rPr lang="en-US" sz="2400" dirty="0" smtClean="0"/>
              <a:t> </a:t>
            </a:r>
            <a:r>
              <a:rPr lang="en-US" sz="2400" dirty="0" err="1" smtClean="0"/>
              <a:t>proteoglycans</a:t>
            </a:r>
            <a:r>
              <a:rPr lang="en-US" sz="2400" dirty="0" smtClean="0"/>
              <a:t>, </a:t>
            </a:r>
            <a:r>
              <a:rPr lang="en-US" sz="2400" dirty="0"/>
              <a:t>collagen</a:t>
            </a:r>
            <a:r>
              <a:rPr lang="en-US" sz="2400" dirty="0" smtClean="0"/>
              <a:t>, </a:t>
            </a:r>
            <a:r>
              <a:rPr lang="en-US" sz="2400" dirty="0"/>
              <a:t>elastic fibers, and </a:t>
            </a:r>
            <a:r>
              <a:rPr lang="en-US" sz="2400" dirty="0" err="1"/>
              <a:t>noncollagenous</a:t>
            </a:r>
            <a:r>
              <a:rPr lang="en-US" sz="2400" dirty="0"/>
              <a:t> proteins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Being </a:t>
            </a:r>
            <a:r>
              <a:rPr lang="en-US" sz="2400" dirty="0"/>
              <a:t>a viscous </a:t>
            </a:r>
            <a:r>
              <a:rPr lang="en-US" sz="2400" dirty="0" err="1"/>
              <a:t>semifluid</a:t>
            </a:r>
            <a:r>
              <a:rPr lang="en-US" sz="2400" dirty="0"/>
              <a:t>, the nucleus </a:t>
            </a:r>
            <a:r>
              <a:rPr lang="en-US" sz="2400" dirty="0" err="1"/>
              <a:t>pulposus</a:t>
            </a:r>
            <a:r>
              <a:rPr lang="en-US" sz="2400" dirty="0"/>
              <a:t> is </a:t>
            </a:r>
            <a:r>
              <a:rPr lang="en-US" sz="2400" dirty="0" smtClean="0"/>
              <a:t>freely deformable </a:t>
            </a:r>
            <a:r>
              <a:rPr lang="en-US" sz="2400" dirty="0"/>
              <a:t>and </a:t>
            </a:r>
            <a:r>
              <a:rPr lang="en-US" sz="2400" dirty="0" err="1" smtClean="0"/>
              <a:t>noncompressible</a:t>
            </a:r>
            <a:r>
              <a:rPr lang="en-US" sz="24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816</TotalTime>
  <Words>1860</Words>
  <Application>Microsoft Office PowerPoint</Application>
  <PresentationFormat>On-screen Show (4:3)</PresentationFormat>
  <Paragraphs>190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Slide 1</vt:lpstr>
      <vt:lpstr>Provocation Diskography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Patient selection</vt:lpstr>
      <vt:lpstr>Discus stimulation</vt:lpstr>
      <vt:lpstr>Discus stimulation</vt:lpstr>
      <vt:lpstr>Discus stimulation</vt:lpstr>
      <vt:lpstr>Assessment criteria</vt:lpstr>
      <vt:lpstr>Assessment criteria</vt:lpstr>
      <vt:lpstr>Slide 42</vt:lpstr>
      <vt:lpstr>The IASP and ISIS guidelines</vt:lpstr>
      <vt:lpstr>The IASP and ISIS guidelines</vt:lpstr>
      <vt:lpstr>The IASP and ISIS guidelines</vt:lpstr>
      <vt:lpstr>The IASP and ISIS guidelines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Provocation Diskography</dc:title>
  <dc:creator>mehr</dc:creator>
  <cp:lastModifiedBy>mehr</cp:lastModifiedBy>
  <cp:revision>105</cp:revision>
  <dcterms:created xsi:type="dcterms:W3CDTF">2016-04-19T19:36:35Z</dcterms:created>
  <dcterms:modified xsi:type="dcterms:W3CDTF">2016-05-06T14:40:00Z</dcterms:modified>
</cp:coreProperties>
</file>