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4" r:id="rId2"/>
    <p:sldId id="256" r:id="rId3"/>
    <p:sldId id="337" r:id="rId4"/>
    <p:sldId id="258" r:id="rId5"/>
    <p:sldId id="259" r:id="rId6"/>
    <p:sldId id="260" r:id="rId7"/>
    <p:sldId id="264" r:id="rId8"/>
    <p:sldId id="257" r:id="rId9"/>
    <p:sldId id="261" r:id="rId10"/>
    <p:sldId id="315" r:id="rId11"/>
    <p:sldId id="316" r:id="rId12"/>
    <p:sldId id="262" r:id="rId13"/>
    <p:sldId id="268" r:id="rId14"/>
    <p:sldId id="322" r:id="rId15"/>
    <p:sldId id="263" r:id="rId16"/>
    <p:sldId id="265" r:id="rId17"/>
    <p:sldId id="317" r:id="rId18"/>
    <p:sldId id="270" r:id="rId19"/>
    <p:sldId id="314" r:id="rId20"/>
    <p:sldId id="271" r:id="rId21"/>
    <p:sldId id="273" r:id="rId22"/>
    <p:sldId id="274" r:id="rId23"/>
    <p:sldId id="275" r:id="rId24"/>
    <p:sldId id="319" r:id="rId25"/>
    <p:sldId id="276" r:id="rId26"/>
    <p:sldId id="318" r:id="rId27"/>
    <p:sldId id="325" r:id="rId28"/>
    <p:sldId id="326" r:id="rId29"/>
    <p:sldId id="277" r:id="rId30"/>
    <p:sldId id="285" r:id="rId31"/>
    <p:sldId id="287" r:id="rId32"/>
    <p:sldId id="288" r:id="rId33"/>
    <p:sldId id="290" r:id="rId34"/>
    <p:sldId id="289" r:id="rId35"/>
    <p:sldId id="329" r:id="rId36"/>
    <p:sldId id="291" r:id="rId37"/>
    <p:sldId id="323" r:id="rId38"/>
    <p:sldId id="324" r:id="rId39"/>
    <p:sldId id="292" r:id="rId40"/>
    <p:sldId id="294" r:id="rId41"/>
    <p:sldId id="297" r:id="rId42"/>
    <p:sldId id="300" r:id="rId43"/>
    <p:sldId id="309" r:id="rId44"/>
    <p:sldId id="310" r:id="rId45"/>
    <p:sldId id="299" r:id="rId46"/>
    <p:sldId id="306" r:id="rId47"/>
    <p:sldId id="307" r:id="rId48"/>
    <p:sldId id="328" r:id="rId49"/>
    <p:sldId id="301" r:id="rId50"/>
    <p:sldId id="336" r:id="rId51"/>
    <p:sldId id="312" r:id="rId52"/>
    <p:sldId id="311" r:id="rId53"/>
    <p:sldId id="327" r:id="rId54"/>
    <p:sldId id="32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637CE-D5D1-4C34-8A7A-7B5AD94A658F}" type="datetimeFigureOut">
              <a:rPr lang="en-US" smtClean="0"/>
              <a:pPr/>
              <a:t>5/8/2016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E4470F-360D-4EBA-8C0F-6D01EABEB9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‫اسلاید بنام خدا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1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1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39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Ultrasound Guidance Technique: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The </a:t>
            </a:r>
            <a:r>
              <a:rPr lang="en-US" sz="2000" dirty="0"/>
              <a:t>first approach utilizes US primarily to </a:t>
            </a:r>
            <a:r>
              <a:rPr lang="en-US" sz="2000" dirty="0" smtClean="0"/>
              <a:t>identify the </a:t>
            </a:r>
            <a:r>
              <a:rPr lang="en-US" sz="2000" dirty="0"/>
              <a:t>TP. Once the TP is contacted under US guidance</a:t>
            </a:r>
            <a:r>
              <a:rPr lang="en-US" sz="2000" dirty="0" smtClean="0"/>
              <a:t>, the </a:t>
            </a:r>
            <a:r>
              <a:rPr lang="en-US" sz="2000" dirty="0"/>
              <a:t>conventional loss-of-resistance technique is utilized.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visualize the TP, </a:t>
            </a:r>
            <a:r>
              <a:rPr lang="en-US" sz="2000" dirty="0" smtClean="0"/>
              <a:t>the A linear </a:t>
            </a:r>
            <a:r>
              <a:rPr lang="en-US" sz="2000" dirty="0"/>
              <a:t>US probe is placed in a longitudinal </a:t>
            </a:r>
            <a:r>
              <a:rPr lang="en-US" sz="2000" dirty="0" err="1"/>
              <a:t>parasagittal</a:t>
            </a:r>
            <a:r>
              <a:rPr lang="en-US" sz="2000" dirty="0"/>
              <a:t> plane 2.5 cm from the midline. Generally</a:t>
            </a:r>
            <a:r>
              <a:rPr lang="en-US" sz="2000" dirty="0" smtClean="0"/>
              <a:t>, a </a:t>
            </a:r>
            <a:r>
              <a:rPr lang="en-US" sz="2000" dirty="0"/>
              <a:t>5- to 10-degree tilt laterally is needed to best </a:t>
            </a:r>
            <a:r>
              <a:rPr lang="en-US" sz="2000" dirty="0" smtClean="0"/>
              <a:t>visualize the </a:t>
            </a:r>
            <a:r>
              <a:rPr lang="en-US" sz="2000" dirty="0"/>
              <a:t>TP, which appears as concave </a:t>
            </a:r>
            <a:r>
              <a:rPr lang="en-US" sz="2000" dirty="0" err="1"/>
              <a:t>hyperechoic</a:t>
            </a:r>
            <a:r>
              <a:rPr lang="en-US" sz="2000" dirty="0"/>
              <a:t> </a:t>
            </a:r>
            <a:r>
              <a:rPr lang="en-US" sz="2000" dirty="0" smtClean="0"/>
              <a:t>structure.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This is commonly referred to as a “thumbprint sign.”</a:t>
            </a:r>
            <a:br>
              <a:rPr lang="en-US" sz="2000" dirty="0"/>
            </a:br>
            <a:r>
              <a:rPr lang="en-US" sz="2000" dirty="0"/>
              <a:t>The parietal pleura can be visualized approximately 1 </a:t>
            </a:r>
            <a:r>
              <a:rPr lang="en-US" sz="2000" dirty="0" smtClean="0"/>
              <a:t>cm deep </a:t>
            </a:r>
            <a:r>
              <a:rPr lang="en-US" sz="2000" dirty="0"/>
              <a:t>to the TP on either side as a sharp </a:t>
            </a:r>
            <a:r>
              <a:rPr lang="en-US" sz="2000" dirty="0" err="1"/>
              <a:t>hyperechoic</a:t>
            </a:r>
            <a:r>
              <a:rPr lang="en-US" sz="2000" dirty="0"/>
              <a:t> </a:t>
            </a:r>
            <a:r>
              <a:rPr lang="en-US" sz="2000" dirty="0" smtClean="0"/>
              <a:t>line 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152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73914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610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Initial contact with </a:t>
            </a:r>
            <a:r>
              <a:rPr lang="en-US" sz="2000" dirty="0" smtClean="0"/>
              <a:t>the TP </a:t>
            </a:r>
            <a:r>
              <a:rPr lang="en-US" sz="2000" dirty="0"/>
              <a:t>should be made with a 22-gauge finder needle that </a:t>
            </a:r>
            <a:r>
              <a:rPr lang="en-US" sz="2000" dirty="0" smtClean="0"/>
              <a:t>can serve </a:t>
            </a:r>
            <a:r>
              <a:rPr lang="en-US" sz="2000" dirty="0"/>
              <a:t>to infiltrate local </a:t>
            </a:r>
            <a:r>
              <a:rPr lang="en-US" sz="2000" dirty="0" smtClean="0"/>
              <a:t>anesthetic.</a:t>
            </a:r>
          </a:p>
          <a:p>
            <a:endParaRPr lang="en-US" sz="2000" dirty="0" smtClean="0"/>
          </a:p>
          <a:p>
            <a:r>
              <a:rPr lang="en-US" sz="2000" dirty="0" smtClean="0"/>
              <a:t>Using </a:t>
            </a:r>
            <a:r>
              <a:rPr lang="en-US" sz="2000" dirty="0"/>
              <a:t>an out-of-plane needle approach and similar to </a:t>
            </a:r>
            <a:r>
              <a:rPr lang="en-US" sz="2000" dirty="0" smtClean="0"/>
              <a:t>the conventional </a:t>
            </a:r>
            <a:r>
              <a:rPr lang="en-US" sz="2000" dirty="0"/>
              <a:t>technique, the TP process is contacted </a:t>
            </a:r>
            <a:r>
              <a:rPr lang="en-US" sz="2000" dirty="0" smtClean="0"/>
              <a:t>and then </a:t>
            </a:r>
            <a:r>
              <a:rPr lang="en-US" sz="2000" dirty="0"/>
              <a:t>redirected </a:t>
            </a:r>
            <a:r>
              <a:rPr lang="en-US" sz="2000" dirty="0" err="1"/>
              <a:t>caudad</a:t>
            </a:r>
            <a:r>
              <a:rPr lang="en-US" sz="2000" dirty="0"/>
              <a:t> 1 cm (and no more than 1.5 cm</a:t>
            </a:r>
            <a:r>
              <a:rPr lang="en-US" sz="2000" dirty="0" smtClean="0"/>
              <a:t>) past </a:t>
            </a:r>
            <a:r>
              <a:rPr lang="en-US" sz="2000" dirty="0"/>
              <a:t>the TP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Loss of resistance to saline is confirmed </a:t>
            </a:r>
            <a:r>
              <a:rPr lang="en-US" sz="2000" dirty="0" smtClean="0"/>
              <a:t>and local </a:t>
            </a:r>
            <a:r>
              <a:rPr lang="en-US" sz="2000" dirty="0"/>
              <a:t>anesthetic injection is performed by an assistant </a:t>
            </a:r>
            <a:r>
              <a:rPr lang="en-US" sz="2000" dirty="0" smtClean="0"/>
              <a:t>with intermittent </a:t>
            </a:r>
            <a:r>
              <a:rPr lang="en-US" sz="2000" dirty="0"/>
              <a:t>aspiration while maintaining US visualization.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important to note that loss of resistance can </a:t>
            </a:r>
            <a:r>
              <a:rPr lang="en-US" sz="2000" dirty="0" smtClean="0"/>
              <a:t>be very </a:t>
            </a:r>
            <a:r>
              <a:rPr lang="en-US" sz="2000" dirty="0"/>
              <a:t>subtle and does not invariably </a:t>
            </a:r>
            <a:r>
              <a:rPr lang="en-US" sz="2000" dirty="0" smtClean="0"/>
              <a:t>occur.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7239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If a </a:t>
            </a:r>
            <a:r>
              <a:rPr lang="en-US" sz="2000" dirty="0" err="1" smtClean="0"/>
              <a:t>Tuohy</a:t>
            </a:r>
            <a:r>
              <a:rPr lang="en-US" sz="2000" dirty="0" smtClean="0"/>
              <a:t> </a:t>
            </a:r>
            <a:r>
              <a:rPr lang="en-US" sz="2000" dirty="0"/>
              <a:t>needle was used, a catheter may be placed while</a:t>
            </a:r>
            <a:br>
              <a:rPr lang="en-US" sz="2000" dirty="0"/>
            </a:br>
            <a:r>
              <a:rPr lang="en-US" sz="2000" dirty="0"/>
              <a:t>maintaining lateral or </a:t>
            </a:r>
            <a:r>
              <a:rPr lang="en-US" sz="2000" dirty="0" err="1"/>
              <a:t>cephalad</a:t>
            </a:r>
            <a:r>
              <a:rPr lang="en-US" sz="2000" dirty="0"/>
              <a:t> needle tip orientation.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One </a:t>
            </a:r>
            <a:r>
              <a:rPr lang="en-US" sz="2000" dirty="0"/>
              <a:t>should expect slight resistance while passing </a:t>
            </a:r>
            <a:r>
              <a:rPr lang="en-US" sz="2000" dirty="0" smtClean="0"/>
              <a:t>the catheter</a:t>
            </a:r>
            <a:r>
              <a:rPr lang="en-US" sz="2000" dirty="0"/>
              <a:t>. If no resistance is encountered, it is possible </a:t>
            </a:r>
            <a:r>
              <a:rPr lang="en-US" sz="2000" dirty="0" smtClean="0"/>
              <a:t>that the </a:t>
            </a:r>
            <a:r>
              <a:rPr lang="en-US" sz="2000" dirty="0"/>
              <a:t>needle tip is in the </a:t>
            </a:r>
            <a:r>
              <a:rPr lang="en-US" sz="2000" dirty="0" err="1"/>
              <a:t>intrapleural</a:t>
            </a:r>
            <a:r>
              <a:rPr lang="en-US" sz="2000" dirty="0"/>
              <a:t> space.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2590800"/>
            <a:ext cx="73152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second approach is a slight variation of the first </a:t>
            </a:r>
            <a:r>
              <a:rPr lang="en-US" sz="2000" dirty="0" smtClean="0"/>
              <a:t>and utilizes </a:t>
            </a:r>
            <a:r>
              <a:rPr lang="en-US" sz="2000" dirty="0"/>
              <a:t>an in-plane or out-of-plane approach to the </a:t>
            </a:r>
            <a:r>
              <a:rPr lang="en-US" sz="2000" dirty="0" smtClean="0"/>
              <a:t>PV space.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probe is in the identical longitudinal </a:t>
            </a:r>
            <a:r>
              <a:rPr lang="en-US" sz="2000" dirty="0" err="1"/>
              <a:t>parasagittal</a:t>
            </a:r>
            <a:r>
              <a:rPr lang="en-US" sz="2000" dirty="0"/>
              <a:t> plane as described above and the PV space is approached directly without first contacting the TP process.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Again</a:t>
            </a:r>
            <a:r>
              <a:rPr lang="en-US" sz="2000" dirty="0"/>
              <a:t>, a “pop” may </a:t>
            </a:r>
            <a:r>
              <a:rPr lang="en-US" sz="2000" dirty="0" smtClean="0"/>
              <a:t>be felt </a:t>
            </a:r>
            <a:r>
              <a:rPr lang="en-US" sz="2000" dirty="0"/>
              <a:t>when the posterior </a:t>
            </a:r>
            <a:r>
              <a:rPr lang="en-US" sz="2000" dirty="0" err="1"/>
              <a:t>costotransverse</a:t>
            </a:r>
            <a:r>
              <a:rPr lang="en-US" sz="2000" dirty="0"/>
              <a:t> ligament is traversed with corresponding loss of resistance.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57200"/>
            <a:ext cx="6248400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143000"/>
            <a:ext cx="7239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DOSING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single injection of 15 ml can be expected to provide</a:t>
            </a:r>
            <a:br>
              <a:rPr lang="en-US" sz="2400" dirty="0"/>
            </a:br>
            <a:r>
              <a:rPr lang="en-US" sz="2400" dirty="0"/>
              <a:t>analgesia over 3 to 4.6 dermatomes in the thoracic region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Spread </a:t>
            </a:r>
            <a:r>
              <a:rPr lang="en-US" sz="2400" dirty="0"/>
              <a:t>is initially at the level of injection and</a:t>
            </a:r>
            <a:br>
              <a:rPr lang="en-US" sz="2400" dirty="0"/>
            </a:br>
            <a:r>
              <a:rPr lang="en-US" sz="2400" dirty="0"/>
              <a:t>along the </a:t>
            </a:r>
            <a:r>
              <a:rPr lang="en-US" sz="2400" dirty="0" err="1"/>
              <a:t>intercostal</a:t>
            </a:r>
            <a:r>
              <a:rPr lang="en-US" sz="2400" dirty="0"/>
              <a:t> nerve, and progresses in the PV “gutter” to cover one dermatome above and two </a:t>
            </a:r>
            <a:r>
              <a:rPr lang="en-US" sz="2400" dirty="0" smtClean="0"/>
              <a:t>dermatomes below</a:t>
            </a:r>
            <a:r>
              <a:rPr lang="en-US" sz="24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1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600200"/>
            <a:ext cx="4953000" cy="1828800"/>
          </a:xfrm>
        </p:spPr>
        <p:txBody>
          <a:bodyPr>
            <a:noAutofit/>
          </a:bodyPr>
          <a:lstStyle/>
          <a:p>
            <a:r>
              <a:rPr lang="en-US" b="1" dirty="0" err="1"/>
              <a:t>Truncal</a:t>
            </a:r>
            <a:r>
              <a:rPr lang="en-US" b="1" dirty="0"/>
              <a:t> Blocks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295400"/>
          </a:xfrm>
        </p:spPr>
        <p:txBody>
          <a:bodyPr/>
          <a:lstStyle/>
          <a:p>
            <a:r>
              <a:rPr lang="fa-IR" sz="1800" b="1" dirty="0" smtClean="0">
                <a:solidFill>
                  <a:srgbClr val="FF0000"/>
                </a:solidFill>
              </a:rPr>
              <a:t>دکتر مهرداد نوروزی</a:t>
            </a:r>
          </a:p>
          <a:p>
            <a:r>
              <a:rPr lang="fa-IR" sz="1800" b="1" dirty="0" smtClean="0">
                <a:solidFill>
                  <a:srgbClr val="FF0000"/>
                </a:solidFill>
              </a:rPr>
              <a:t>دانشیار بیهوشی و فلوشیپ درد دانشگاه علوم پزشکی کرمان</a:t>
            </a:r>
            <a:endParaRPr lang="en-US" sz="1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2192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COMPLICATIONS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err="1" smtClean="0"/>
              <a:t>Pneumothorax</a:t>
            </a:r>
            <a:r>
              <a:rPr lang="en-US" sz="2400" dirty="0" smtClean="0"/>
              <a:t> </a:t>
            </a:r>
            <a:r>
              <a:rPr lang="en-US" sz="2400" dirty="0"/>
              <a:t>is estimated to occur in up to 0.5% </a:t>
            </a:r>
            <a:r>
              <a:rPr lang="en-US" sz="2400" dirty="0" smtClean="0"/>
              <a:t>of patients</a:t>
            </a:r>
            <a:r>
              <a:rPr lang="en-US" sz="2400" dirty="0"/>
              <a:t>, yet most are not clinically significant and can </a:t>
            </a:r>
            <a:r>
              <a:rPr lang="en-US" sz="2400" dirty="0" smtClean="0"/>
              <a:t>be managed </a:t>
            </a:r>
            <a:r>
              <a:rPr lang="en-US" sz="2400" dirty="0"/>
              <a:t>conservatively. 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Life-threatening </a:t>
            </a:r>
            <a:r>
              <a:rPr lang="en-US" sz="2400" dirty="0"/>
              <a:t>complications from PV blocks </a:t>
            </a:r>
            <a:r>
              <a:rPr lang="en-US" sz="2400" dirty="0" smtClean="0"/>
              <a:t>have occurred </a:t>
            </a:r>
            <a:r>
              <a:rPr lang="en-US" sz="2400" dirty="0"/>
              <a:t>as a result of bolus dosing. A bolus dose can accidentally be injected into the </a:t>
            </a:r>
            <a:r>
              <a:rPr lang="en-US" sz="2400" dirty="0" err="1"/>
              <a:t>intrathecal</a:t>
            </a:r>
            <a:r>
              <a:rPr lang="en-US" sz="2400" dirty="0"/>
              <a:t> or </a:t>
            </a:r>
            <a:r>
              <a:rPr lang="en-US" sz="2400" dirty="0" smtClean="0"/>
              <a:t>epidural space</a:t>
            </a:r>
            <a:r>
              <a:rPr lang="en-US" sz="2400" dirty="0"/>
              <a:t>, or into a blood vessel.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3152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INTERCOSTAL NERVE BLOCK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patients with spinal anomalies, trauma, or previous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spine </a:t>
            </a:r>
            <a:r>
              <a:rPr lang="en-US" sz="2400" dirty="0"/>
              <a:t>surgery that have altered epidural or </a:t>
            </a:r>
            <a:r>
              <a:rPr lang="en-US" sz="2400" dirty="0" err="1"/>
              <a:t>paravertebral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anatomy</a:t>
            </a:r>
            <a:r>
              <a:rPr lang="en-US" sz="2400" dirty="0"/>
              <a:t>, </a:t>
            </a:r>
            <a:r>
              <a:rPr lang="en-US" sz="2400" dirty="0" err="1"/>
              <a:t>intercostal</a:t>
            </a:r>
            <a:r>
              <a:rPr lang="en-US" sz="2400" dirty="0"/>
              <a:t> blocks can be used to provide chest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wall </a:t>
            </a:r>
            <a:r>
              <a:rPr lang="en-US" sz="2400" dirty="0"/>
              <a:t>analgesia.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229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ANATOMY</a:t>
            </a:r>
          </a:p>
          <a:p>
            <a:r>
              <a:rPr lang="en-US" sz="2400" dirty="0" smtClean="0"/>
              <a:t>As </a:t>
            </a:r>
            <a:r>
              <a:rPr lang="en-US" sz="2400" dirty="0"/>
              <a:t>nerves leave the PV space, they enter the </a:t>
            </a:r>
            <a:r>
              <a:rPr lang="en-US" sz="2400" dirty="0" err="1" smtClean="0"/>
              <a:t>intercostal</a:t>
            </a:r>
            <a:r>
              <a:rPr lang="en-US" sz="2400" dirty="0" smtClean="0"/>
              <a:t> space </a:t>
            </a:r>
            <a:r>
              <a:rPr lang="en-US" sz="2400" dirty="0"/>
              <a:t>and lie between the innermost </a:t>
            </a:r>
            <a:r>
              <a:rPr lang="en-US" sz="2400" dirty="0" err="1"/>
              <a:t>intercostal</a:t>
            </a:r>
            <a:r>
              <a:rPr lang="en-US" sz="2400" dirty="0"/>
              <a:t> </a:t>
            </a:r>
            <a:r>
              <a:rPr lang="en-US" sz="2400" dirty="0" smtClean="0"/>
              <a:t>muscle and </a:t>
            </a:r>
            <a:r>
              <a:rPr lang="en-US" sz="2400" dirty="0"/>
              <a:t>the </a:t>
            </a:r>
            <a:r>
              <a:rPr lang="en-US" sz="2400" dirty="0" smtClean="0"/>
              <a:t> pleura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Lateral </a:t>
            </a:r>
            <a:r>
              <a:rPr lang="en-US" sz="2400" dirty="0"/>
              <a:t>to the </a:t>
            </a:r>
            <a:r>
              <a:rPr lang="en-US" sz="2400" dirty="0" err="1"/>
              <a:t>paravertebral</a:t>
            </a:r>
            <a:r>
              <a:rPr lang="en-US" sz="2400" dirty="0"/>
              <a:t> muscles, </a:t>
            </a:r>
            <a:r>
              <a:rPr lang="en-US" sz="2400" dirty="0" smtClean="0"/>
              <a:t>the prominent </a:t>
            </a:r>
            <a:r>
              <a:rPr lang="en-US" sz="2400" dirty="0"/>
              <a:t>angles of the ribs are palpable as the </a:t>
            </a:r>
            <a:r>
              <a:rPr lang="en-US" sz="2400" dirty="0" smtClean="0"/>
              <a:t>primary landmark </a:t>
            </a:r>
            <a:r>
              <a:rPr lang="en-US" sz="2400" dirty="0"/>
              <a:t>for </a:t>
            </a:r>
            <a:r>
              <a:rPr lang="en-US" sz="2400" dirty="0" err="1"/>
              <a:t>intercostal</a:t>
            </a:r>
            <a:r>
              <a:rPr lang="en-US" sz="2400" dirty="0"/>
              <a:t> nerve block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At the angle of </a:t>
            </a:r>
            <a:r>
              <a:rPr lang="en-US" sz="2400" dirty="0" smtClean="0"/>
              <a:t>the rib</a:t>
            </a:r>
            <a:r>
              <a:rPr lang="en-US" sz="2400" dirty="0"/>
              <a:t>, the nerve lies between the innermost </a:t>
            </a:r>
            <a:r>
              <a:rPr lang="en-US" sz="2400" dirty="0" err="1"/>
              <a:t>intercostal</a:t>
            </a:r>
            <a:r>
              <a:rPr lang="en-US" sz="2400" dirty="0"/>
              <a:t> muscle and the inner </a:t>
            </a:r>
            <a:r>
              <a:rPr lang="en-US" sz="2400" dirty="0" err="1"/>
              <a:t>intercostal</a:t>
            </a:r>
            <a:r>
              <a:rPr lang="en-US" sz="2400" dirty="0"/>
              <a:t> </a:t>
            </a:r>
            <a:r>
              <a:rPr lang="en-US" sz="2400" dirty="0" smtClean="0"/>
              <a:t>muscle.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Intercostal</a:t>
            </a:r>
            <a:r>
              <a:rPr lang="en-US" sz="2400" dirty="0" smtClean="0"/>
              <a:t> </a:t>
            </a:r>
            <a:r>
              <a:rPr lang="en-US" sz="2400" dirty="0"/>
              <a:t>nerves T4–T11 supply the </a:t>
            </a:r>
            <a:r>
              <a:rPr lang="en-US" sz="2400" dirty="0" err="1"/>
              <a:t>thoracoabdominal</a:t>
            </a:r>
            <a:r>
              <a:rPr lang="en-US" sz="2400" dirty="0"/>
              <a:t> wall from the nipple line </a:t>
            </a:r>
            <a:r>
              <a:rPr lang="en-US" sz="2400" dirty="0" smtClean="0"/>
              <a:t>to below </a:t>
            </a:r>
            <a:r>
              <a:rPr lang="en-US" sz="2400" dirty="0"/>
              <a:t>the umbilicus.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T12 nerve is actually a </a:t>
            </a:r>
            <a:r>
              <a:rPr lang="en-US" sz="2400" dirty="0" err="1" smtClean="0"/>
              <a:t>subcostal</a:t>
            </a:r>
            <a:r>
              <a:rPr lang="en-US" sz="2400" dirty="0" smtClean="0"/>
              <a:t> nerve </a:t>
            </a:r>
            <a:r>
              <a:rPr lang="en-US" sz="2400" dirty="0"/>
              <a:t>that contributes branches to the </a:t>
            </a:r>
            <a:r>
              <a:rPr lang="en-US" sz="2400" dirty="0" err="1"/>
              <a:t>iliohypogastric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ilioinguinal</a:t>
            </a:r>
            <a:r>
              <a:rPr lang="en-US" sz="2400" dirty="0" smtClean="0"/>
              <a:t> </a:t>
            </a:r>
            <a:r>
              <a:rPr lang="en-US" sz="2400" dirty="0"/>
              <a:t>nerves</a:t>
            </a:r>
            <a:r>
              <a:rPr lang="en-US" sz="2400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0668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TECHNIQUE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ideal patient position is prone, with a pillow under </a:t>
            </a:r>
            <a:r>
              <a:rPr lang="en-US" sz="2400" dirty="0" smtClean="0"/>
              <a:t>the abdomen </a:t>
            </a:r>
            <a:r>
              <a:rPr lang="en-US" sz="2400" dirty="0"/>
              <a:t>and both upper extremities hanging over the </a:t>
            </a:r>
            <a:r>
              <a:rPr lang="en-US" sz="2400" dirty="0" smtClean="0"/>
              <a:t>sides of </a:t>
            </a:r>
            <a:r>
              <a:rPr lang="en-US" sz="2400" dirty="0"/>
              <a:t>the table, which maximizes retraction of the </a:t>
            </a:r>
            <a:r>
              <a:rPr lang="en-US" sz="2400" dirty="0" smtClean="0"/>
              <a:t>scapulae away </a:t>
            </a:r>
            <a:r>
              <a:rPr lang="en-US" sz="2400" dirty="0"/>
              <a:t>from the upper ribs.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lateral </a:t>
            </a:r>
            <a:r>
              <a:rPr lang="en-US" sz="2400" dirty="0" err="1" smtClean="0"/>
              <a:t>decubitus</a:t>
            </a:r>
            <a:r>
              <a:rPr lang="en-US" sz="2400" dirty="0" smtClean="0"/>
              <a:t> position </a:t>
            </a:r>
            <a:r>
              <a:rPr lang="en-US" sz="2400" dirty="0"/>
              <a:t>is also quite satisfactory for unilateral </a:t>
            </a:r>
            <a:r>
              <a:rPr lang="en-US" sz="2400" dirty="0" smtClean="0"/>
              <a:t>blockade after </a:t>
            </a:r>
            <a:r>
              <a:rPr lang="en-US" sz="2400" dirty="0"/>
              <a:t>rib fractures and </a:t>
            </a:r>
            <a:r>
              <a:rPr lang="en-US" sz="2400" dirty="0" smtClean="0"/>
              <a:t>for chest </a:t>
            </a:r>
            <a:r>
              <a:rPr lang="en-US" sz="2400" dirty="0"/>
              <a:t>tube placement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723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315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Classic techniques have described locating the angle </a:t>
            </a:r>
            <a:r>
              <a:rPr lang="en-US" sz="2400" dirty="0" smtClean="0"/>
              <a:t>of the </a:t>
            </a:r>
            <a:r>
              <a:rPr lang="en-US" sz="2400" dirty="0"/>
              <a:t>rib </a:t>
            </a:r>
            <a:r>
              <a:rPr lang="en-US" sz="2400" dirty="0" smtClean="0"/>
              <a:t> (</a:t>
            </a:r>
            <a:r>
              <a:rPr lang="en-US" sz="2400" dirty="0"/>
              <a:t>approximately 8 cm lateral to the midline) and using a 22-gauge, </a:t>
            </a:r>
            <a:r>
              <a:rPr lang="en-US" sz="2400" dirty="0" smtClean="0"/>
              <a:t>short- bevel </a:t>
            </a:r>
            <a:r>
              <a:rPr lang="en-US" sz="2400" dirty="0"/>
              <a:t>needle to walk off 3 mm </a:t>
            </a:r>
            <a:r>
              <a:rPr lang="en-US" sz="2400" dirty="0" smtClean="0"/>
              <a:t>deep to </a:t>
            </a:r>
            <a:r>
              <a:rPr lang="en-US" sz="2400" dirty="0"/>
              <a:t>the lower costal </a:t>
            </a:r>
            <a:r>
              <a:rPr lang="en-US" sz="2400" dirty="0" smtClean="0"/>
              <a:t>margin.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More recently, US-guided approaches </a:t>
            </a:r>
            <a:r>
              <a:rPr lang="en-US" sz="2400" dirty="0" smtClean="0"/>
              <a:t>have been proposed. </a:t>
            </a:r>
          </a:p>
          <a:p>
            <a:endParaRPr lang="en-US" sz="2400" dirty="0" smtClean="0"/>
          </a:p>
          <a:p>
            <a:r>
              <a:rPr lang="en-US" sz="2400" dirty="0" smtClean="0"/>
              <a:t>US </a:t>
            </a:r>
            <a:r>
              <a:rPr lang="en-US" sz="2400" dirty="0"/>
              <a:t>imaging is used to identify </a:t>
            </a:r>
            <a:r>
              <a:rPr lang="en-US" sz="2400" dirty="0" smtClean="0"/>
              <a:t>the space </a:t>
            </a:r>
            <a:r>
              <a:rPr lang="en-US" sz="2400" dirty="0"/>
              <a:t>between the internal and innermost </a:t>
            </a:r>
            <a:r>
              <a:rPr lang="en-US" sz="2400" dirty="0" err="1"/>
              <a:t>intercostal</a:t>
            </a:r>
            <a:r>
              <a:rPr lang="en-US" sz="2400" dirty="0"/>
              <a:t> muscles 8 cm lateral to the </a:t>
            </a:r>
            <a:r>
              <a:rPr lang="en-US" sz="2400" dirty="0" err="1"/>
              <a:t>spinous</a:t>
            </a:r>
            <a:r>
              <a:rPr lang="en-US" sz="2400" dirty="0"/>
              <a:t> process, and D5W or </a:t>
            </a:r>
            <a:r>
              <a:rPr lang="en-US" sz="2400" dirty="0" smtClean="0"/>
              <a:t>saline can </a:t>
            </a:r>
            <a:r>
              <a:rPr lang="en-US" sz="2400" dirty="0"/>
              <a:t>be injected to confirm needle tip position </a:t>
            </a:r>
            <a:r>
              <a:rPr lang="en-US" sz="2400" dirty="0" smtClean="0"/>
              <a:t>and </a:t>
            </a:r>
            <a:r>
              <a:rPr lang="en-US" sz="2400" dirty="0"/>
              <a:t>anterior pleural </a:t>
            </a:r>
            <a:r>
              <a:rPr lang="en-US" sz="2400" dirty="0" smtClean="0"/>
              <a:t>displacement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7913" y="528638"/>
            <a:ext cx="444817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3152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914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DOSING AND COMPLICATIONS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single-shot </a:t>
            </a:r>
            <a:r>
              <a:rPr lang="en-US" sz="2000" dirty="0" err="1"/>
              <a:t>intercostal</a:t>
            </a:r>
            <a:r>
              <a:rPr lang="en-US" sz="2000" dirty="0"/>
              <a:t> block can be expected to provide</a:t>
            </a:r>
            <a:br>
              <a:rPr lang="en-US" sz="2000" dirty="0"/>
            </a:br>
            <a:r>
              <a:rPr lang="en-US" sz="2000" dirty="0"/>
              <a:t>analgesia for only 6 to 8 </a:t>
            </a:r>
            <a:r>
              <a:rPr lang="en-US" sz="2000" dirty="0" smtClean="0"/>
              <a:t>hours.</a:t>
            </a:r>
          </a:p>
          <a:p>
            <a:endParaRPr lang="en-US" sz="2000" dirty="0" smtClean="0"/>
          </a:p>
          <a:p>
            <a:r>
              <a:rPr lang="en-US" sz="2000" dirty="0" smtClean="0"/>
              <a:t>Local </a:t>
            </a:r>
            <a:r>
              <a:rPr lang="en-US" sz="2000" dirty="0"/>
              <a:t>anesthesia toxicity as a result of bolus dosing may occur due to</a:t>
            </a:r>
            <a:br>
              <a:rPr lang="en-US" sz="2000" dirty="0"/>
            </a:br>
            <a:r>
              <a:rPr lang="en-US" sz="2000" dirty="0"/>
              <a:t>rapid uptake from the well </a:t>
            </a:r>
            <a:r>
              <a:rPr lang="en-US" sz="2000" dirty="0" err="1"/>
              <a:t>vascularized</a:t>
            </a:r>
            <a:r>
              <a:rPr lang="en-US" sz="2000" dirty="0"/>
              <a:t> </a:t>
            </a:r>
            <a:r>
              <a:rPr lang="en-US" sz="2000" dirty="0" err="1"/>
              <a:t>intercostal</a:t>
            </a:r>
            <a:r>
              <a:rPr lang="en-US" sz="2000" dirty="0"/>
              <a:t> space.</a:t>
            </a:r>
            <a:br>
              <a:rPr lang="en-US" sz="2000" dirty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Also</a:t>
            </a:r>
            <a:r>
              <a:rPr lang="en-US" sz="2000" dirty="0"/>
              <a:t>, </a:t>
            </a:r>
            <a:r>
              <a:rPr lang="en-US" sz="2000" dirty="0" err="1"/>
              <a:t>pneumothorax</a:t>
            </a:r>
            <a:r>
              <a:rPr lang="en-US" sz="2000" dirty="0"/>
              <a:t> and liver </a:t>
            </a:r>
            <a:r>
              <a:rPr lang="en-US" sz="2000" dirty="0" err="1"/>
              <a:t>subcapsular</a:t>
            </a:r>
            <a:r>
              <a:rPr lang="en-US" sz="2000" dirty="0"/>
              <a:t> hematoma formation are potential complications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US guidance may </a:t>
            </a:r>
            <a:r>
              <a:rPr lang="en-US" sz="2000" dirty="0" smtClean="0"/>
              <a:t>aid in </a:t>
            </a:r>
            <a:r>
              <a:rPr lang="en-US" sz="2000" dirty="0"/>
              <a:t>maintaining better needle tip control and </a:t>
            </a:r>
            <a:r>
              <a:rPr lang="en-US" sz="2000" dirty="0" smtClean="0"/>
              <a:t>minimizing the </a:t>
            </a:r>
            <a:r>
              <a:rPr lang="en-US" sz="2000" dirty="0"/>
              <a:t>occurrence of these complications.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PARAVERTEBRAL  BLOCK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1920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SUPRASCAPULAR NERVE BLOCK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err="1" smtClean="0"/>
              <a:t>Suprascapular</a:t>
            </a:r>
            <a:r>
              <a:rPr lang="en-US" sz="2400" dirty="0" smtClean="0"/>
              <a:t> </a:t>
            </a:r>
            <a:r>
              <a:rPr lang="en-US" sz="2400" dirty="0"/>
              <a:t>nerve block (SSNB) is indicated for relief </a:t>
            </a:r>
            <a:r>
              <a:rPr lang="en-US" sz="2400" dirty="0" smtClean="0"/>
              <a:t>of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acute </a:t>
            </a:r>
            <a:r>
              <a:rPr lang="en-US" sz="2400" dirty="0"/>
              <a:t>and chronic pain in the shoulder, which may be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due to bursitis</a:t>
            </a:r>
            <a:r>
              <a:rPr lang="en-US" sz="2400" dirty="0"/>
              <a:t>, capsular tear, </a:t>
            </a:r>
            <a:r>
              <a:rPr lang="en-US" sz="2400" dirty="0" err="1"/>
              <a:t>periarthritis</a:t>
            </a:r>
            <a:r>
              <a:rPr lang="en-US" sz="2400" dirty="0"/>
              <a:t>, or arthritis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90600"/>
            <a:ext cx="7315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 prospective, randomized, blind study, when </a:t>
            </a:r>
            <a:r>
              <a:rPr lang="en-US" sz="2400" dirty="0" smtClean="0"/>
              <a:t>SSNB was </a:t>
            </a:r>
            <a:r>
              <a:rPr lang="en-US" sz="2400" dirty="0"/>
              <a:t>compared with </a:t>
            </a:r>
            <a:r>
              <a:rPr lang="en-US" sz="2400" dirty="0" err="1"/>
              <a:t>interscalene</a:t>
            </a:r>
            <a:r>
              <a:rPr lang="en-US" sz="2400" dirty="0"/>
              <a:t> nerve block for </a:t>
            </a:r>
            <a:r>
              <a:rPr lang="en-US" sz="2400" dirty="0" smtClean="0"/>
              <a:t>shoulder arthroscopy</a:t>
            </a:r>
            <a:r>
              <a:rPr lang="en-US" sz="2400" dirty="0"/>
              <a:t>, it was found to be an appropriate alternative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SSNB was used as a method of preemptive analgesia in patients who had various arthroscopic surgeries, and provided significant benefits days 1 to 3 after surgery.</a:t>
            </a:r>
          </a:p>
          <a:p>
            <a:endParaRPr lang="en-US" sz="2400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7391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ANATOMY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</a:t>
            </a:r>
            <a:r>
              <a:rPr lang="en-US" sz="2400" dirty="0" err="1"/>
              <a:t>suprascapular</a:t>
            </a:r>
            <a:r>
              <a:rPr lang="en-US" sz="2400" dirty="0"/>
              <a:t> nerve originates from the </a:t>
            </a:r>
            <a:r>
              <a:rPr lang="en-US" sz="2400" dirty="0" smtClean="0"/>
              <a:t>superior trunk </a:t>
            </a:r>
            <a:r>
              <a:rPr lang="en-US" sz="2400" dirty="0"/>
              <a:t>of the brachial plexus (</a:t>
            </a:r>
            <a:r>
              <a:rPr lang="en-US" sz="2400" dirty="0" smtClean="0"/>
              <a:t>C4–C6).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nerve traverses the </a:t>
            </a:r>
            <a:r>
              <a:rPr lang="en-US" sz="2400" dirty="0" err="1"/>
              <a:t>suprascapular</a:t>
            </a:r>
            <a:r>
              <a:rPr lang="en-US" sz="2400" dirty="0"/>
              <a:t> notch </a:t>
            </a:r>
            <a:r>
              <a:rPr lang="en-US" sz="2400" dirty="0" smtClean="0"/>
              <a:t>and descends </a:t>
            </a:r>
            <a:r>
              <a:rPr lang="en-US" sz="2400" dirty="0"/>
              <a:t>deep to the </a:t>
            </a:r>
            <a:r>
              <a:rPr lang="en-US" sz="2400" dirty="0" err="1"/>
              <a:t>supraspinatus</a:t>
            </a:r>
            <a:r>
              <a:rPr lang="en-US" sz="2400" dirty="0"/>
              <a:t> and the </a:t>
            </a:r>
            <a:r>
              <a:rPr lang="en-US" sz="2400" dirty="0" err="1" smtClean="0"/>
              <a:t>infraspinatus</a:t>
            </a:r>
            <a:r>
              <a:rPr lang="en-US" sz="2400" dirty="0" smtClean="0"/>
              <a:t> muscles, supplying </a:t>
            </a:r>
            <a:r>
              <a:rPr lang="en-US" sz="2400" dirty="0"/>
              <a:t>the two muscles and about 70% </a:t>
            </a:r>
            <a:r>
              <a:rPr lang="en-US" sz="2400" dirty="0" smtClean="0"/>
              <a:t>of the </a:t>
            </a:r>
            <a:r>
              <a:rPr lang="en-US" sz="2400" dirty="0"/>
              <a:t>shoulder joint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Sensory </a:t>
            </a:r>
            <a:r>
              <a:rPr lang="en-US" sz="2400" dirty="0" err="1"/>
              <a:t>innervation</a:t>
            </a:r>
            <a:r>
              <a:rPr lang="en-US" sz="2400" dirty="0"/>
              <a:t> includes the posterior and </a:t>
            </a:r>
            <a:r>
              <a:rPr lang="en-US" sz="2400" dirty="0" err="1"/>
              <a:t>posterosuperior</a:t>
            </a:r>
            <a:r>
              <a:rPr lang="en-US" sz="2400" dirty="0"/>
              <a:t> regions of the shoulder joint </a:t>
            </a:r>
            <a:r>
              <a:rPr lang="en-US" sz="2400" dirty="0" smtClean="0"/>
              <a:t>and capsule</a:t>
            </a:r>
            <a:r>
              <a:rPr lang="en-US" sz="2400" dirty="0"/>
              <a:t>, and the </a:t>
            </a:r>
            <a:r>
              <a:rPr lang="en-US" sz="2400" dirty="0" err="1"/>
              <a:t>acromioclavicular</a:t>
            </a:r>
            <a:r>
              <a:rPr lang="en-US" sz="2400" dirty="0"/>
              <a:t> </a:t>
            </a:r>
            <a:r>
              <a:rPr lang="en-US" sz="2400" dirty="0" smtClean="0"/>
              <a:t>joint.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1534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TECHNIQUE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patient is positioned sitting, preferably with the </a:t>
            </a:r>
            <a:r>
              <a:rPr lang="en-US" sz="2000" dirty="0" smtClean="0"/>
              <a:t>arms folded </a:t>
            </a:r>
            <a:r>
              <a:rPr lang="en-US" sz="2000" dirty="0"/>
              <a:t>across the abdomen. A line is drawn along the </a:t>
            </a:r>
            <a:r>
              <a:rPr lang="en-US" sz="2000" dirty="0" smtClean="0"/>
              <a:t>spine of </a:t>
            </a:r>
            <a:r>
              <a:rPr lang="en-US" sz="2000" dirty="0"/>
              <a:t>the scapula from the tip of the </a:t>
            </a:r>
            <a:r>
              <a:rPr lang="en-US" sz="2000" dirty="0" err="1"/>
              <a:t>acromion</a:t>
            </a:r>
            <a:r>
              <a:rPr lang="en-US" sz="2000" dirty="0"/>
              <a:t> to the </a:t>
            </a:r>
            <a:r>
              <a:rPr lang="en-US" sz="2000" dirty="0" smtClean="0"/>
              <a:t>scapular border</a:t>
            </a:r>
            <a:r>
              <a:rPr lang="en-US" sz="2000" dirty="0"/>
              <a:t>. The midpoint of this line is noted, and a </a:t>
            </a:r>
            <a:r>
              <a:rPr lang="en-US" sz="2000" dirty="0" smtClean="0"/>
              <a:t>vertical line</a:t>
            </a:r>
            <a:r>
              <a:rPr lang="en-US" sz="2000" dirty="0"/>
              <a:t>, parallel to the vertebral spine, is drawn through it.</a:t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angle of the upper outer quadrant is bisected with </a:t>
            </a:r>
            <a:r>
              <a:rPr lang="en-US" sz="2000" dirty="0" smtClean="0"/>
              <a:t>a line</a:t>
            </a:r>
            <a:r>
              <a:rPr lang="en-US" sz="2000" dirty="0"/>
              <a:t>; the site of insertion of the needle is 2.5 cm from </a:t>
            </a:r>
            <a:r>
              <a:rPr lang="en-US" sz="2000" dirty="0" smtClean="0"/>
              <a:t>the apex </a:t>
            </a:r>
            <a:r>
              <a:rPr lang="en-US" sz="2000" dirty="0"/>
              <a:t>of the angle. A 3-inch (7.5 cm), 22-gauge needle </a:t>
            </a:r>
            <a:r>
              <a:rPr lang="en-US" sz="2000" dirty="0" smtClean="0"/>
              <a:t>is inserted </a:t>
            </a:r>
            <a:r>
              <a:rPr lang="en-US" sz="2000" dirty="0"/>
              <a:t>perpendicular to the skin in all planes 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smtClean="0"/>
              <a:t>After </a:t>
            </a:r>
            <a:r>
              <a:rPr lang="en-US" sz="2000" dirty="0"/>
              <a:t>contacting bone (i.e., the area surrounding the </a:t>
            </a:r>
            <a:r>
              <a:rPr lang="en-US" sz="2000" dirty="0" err="1"/>
              <a:t>suprascapular</a:t>
            </a:r>
            <a:r>
              <a:rPr lang="en-US" sz="2000" dirty="0"/>
              <a:t> notch) at approximately 5 to 6.5 cm, the needle is slightly withdrawn and redirected as needed until </a:t>
            </a:r>
            <a:r>
              <a:rPr lang="en-US" sz="2000" dirty="0" smtClean="0"/>
              <a:t>it slides </a:t>
            </a:r>
            <a:r>
              <a:rPr lang="en-US" sz="2000" dirty="0"/>
              <a:t>into the notch. Up to 10 ml of local anesthetic </a:t>
            </a:r>
            <a:r>
              <a:rPr lang="en-US" sz="2000" dirty="0" smtClean="0"/>
              <a:t>is injected. </a:t>
            </a:r>
            <a:r>
              <a:rPr lang="en-US" sz="2000" dirty="0"/>
              <a:t>Weakness of external shoulder rotation also confirms </a:t>
            </a:r>
            <a:r>
              <a:rPr lang="en-US" sz="2000" dirty="0" smtClean="0"/>
              <a:t>successful block.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Pneumothorax</a:t>
            </a:r>
            <a:r>
              <a:rPr lang="en-US" sz="2000" dirty="0" smtClean="0"/>
              <a:t> </a:t>
            </a:r>
            <a:r>
              <a:rPr lang="en-US" sz="2000" dirty="0"/>
              <a:t>may occur in less than 1% of cases.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315200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239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ULTRASOUND GUIDANCE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patient is positioned sitting. A high-frequency </a:t>
            </a:r>
            <a:r>
              <a:rPr lang="en-US" sz="2400" dirty="0" smtClean="0"/>
              <a:t>US probe </a:t>
            </a:r>
            <a:r>
              <a:rPr lang="en-US" sz="2400" dirty="0"/>
              <a:t>is placed over the scapular spine in transverse orientation, and the </a:t>
            </a:r>
            <a:r>
              <a:rPr lang="en-US" sz="2400" dirty="0" err="1"/>
              <a:t>suprascapular</a:t>
            </a:r>
            <a:r>
              <a:rPr lang="en-US" sz="2400" dirty="0"/>
              <a:t> </a:t>
            </a:r>
            <a:r>
              <a:rPr lang="en-US" sz="2400" dirty="0" err="1"/>
              <a:t>fossa</a:t>
            </a:r>
            <a:r>
              <a:rPr lang="en-US" sz="2400" dirty="0"/>
              <a:t> with the </a:t>
            </a:r>
            <a:r>
              <a:rPr lang="en-US" sz="2400" dirty="0" err="1" smtClean="0"/>
              <a:t>supraspinatus</a:t>
            </a:r>
            <a:r>
              <a:rPr lang="en-US" sz="2400" dirty="0" smtClean="0"/>
              <a:t> muscle </a:t>
            </a:r>
            <a:r>
              <a:rPr lang="en-US" sz="2400" dirty="0"/>
              <a:t>above it are scanned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Slight lateral movement </a:t>
            </a:r>
            <a:r>
              <a:rPr lang="en-US" sz="2400" dirty="0" smtClean="0"/>
              <a:t>will bring </a:t>
            </a:r>
            <a:r>
              <a:rPr lang="en-US" sz="2400" dirty="0"/>
              <a:t>into view the </a:t>
            </a:r>
            <a:r>
              <a:rPr lang="en-US" sz="2400" dirty="0" err="1"/>
              <a:t>suprascapular</a:t>
            </a:r>
            <a:r>
              <a:rPr lang="en-US" sz="2400" dirty="0"/>
              <a:t> notch. The SSN is visualized as a </a:t>
            </a:r>
            <a:r>
              <a:rPr lang="en-US" sz="2400" dirty="0" err="1"/>
              <a:t>hyperechoic</a:t>
            </a:r>
            <a:r>
              <a:rPr lang="en-US" sz="2400" dirty="0"/>
              <a:t> structure beneath the </a:t>
            </a:r>
            <a:r>
              <a:rPr lang="en-US" sz="2400" dirty="0" smtClean="0"/>
              <a:t>transverse scapular </a:t>
            </a:r>
            <a:r>
              <a:rPr lang="en-US" sz="2400" dirty="0"/>
              <a:t>ligament, in the </a:t>
            </a:r>
            <a:r>
              <a:rPr lang="en-US" sz="2400" dirty="0" err="1"/>
              <a:t>suprascapular</a:t>
            </a:r>
            <a:r>
              <a:rPr lang="en-US" sz="2400" dirty="0"/>
              <a:t> </a:t>
            </a:r>
            <a:r>
              <a:rPr lang="en-US" sz="2400" dirty="0" smtClean="0"/>
              <a:t>notch 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91399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10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914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ILIOINGUINAL AND ILIOHYPOGASTRIC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NERVE BLOCKS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r>
              <a:rPr lang="en-US" sz="2000" dirty="0" err="1" smtClean="0"/>
              <a:t>Ilioinguinal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iliohypogastric</a:t>
            </a:r>
            <a:r>
              <a:rPr lang="en-US" sz="2000" dirty="0"/>
              <a:t> nerve blocks may be </a:t>
            </a:r>
            <a:r>
              <a:rPr lang="en-US" sz="2000" dirty="0" smtClean="0"/>
              <a:t>used in </a:t>
            </a:r>
            <a:r>
              <a:rPr lang="en-US" sz="2000" dirty="0"/>
              <a:t>the diagnosis and treatment of chronic </a:t>
            </a:r>
            <a:r>
              <a:rPr lang="en-US" sz="2000" dirty="0" smtClean="0"/>
              <a:t>inguinal </a:t>
            </a:r>
            <a:r>
              <a:rPr lang="en-US" sz="2000" dirty="0"/>
              <a:t>pain after lower abdominal surgery or hernia repair.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/>
              <a:t>may be combined with </a:t>
            </a:r>
            <a:r>
              <a:rPr lang="en-US" sz="2000" dirty="0" err="1"/>
              <a:t>genitofemoral</a:t>
            </a:r>
            <a:r>
              <a:rPr lang="en-US" sz="2000" dirty="0"/>
              <a:t> </a:t>
            </a:r>
            <a:r>
              <a:rPr lang="en-US" sz="2000" dirty="0" smtClean="0"/>
              <a:t>nerve block.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Iliohypogastric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ilioinguinal</a:t>
            </a:r>
            <a:r>
              <a:rPr lang="en-US" sz="2000" dirty="0"/>
              <a:t> nerve blocks </a:t>
            </a:r>
            <a:r>
              <a:rPr lang="en-US" sz="2000" dirty="0" smtClean="0"/>
              <a:t>are also </a:t>
            </a:r>
            <a:r>
              <a:rPr lang="en-US" sz="2000" dirty="0"/>
              <a:t>important components of regional anesthesia of </a:t>
            </a:r>
            <a:r>
              <a:rPr lang="en-US" sz="2000" dirty="0" smtClean="0"/>
              <a:t>the inguinal </a:t>
            </a:r>
            <a:r>
              <a:rPr lang="en-US" sz="2000" dirty="0"/>
              <a:t>region, typically performed for inguinal </a:t>
            </a:r>
            <a:r>
              <a:rPr lang="en-US" sz="2000" dirty="0" err="1"/>
              <a:t>herniorrhaphy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Bilateral </a:t>
            </a:r>
            <a:r>
              <a:rPr lang="en-US" sz="2000" dirty="0" err="1"/>
              <a:t>ilioinguinal</a:t>
            </a:r>
            <a:r>
              <a:rPr lang="en-US" sz="2000" dirty="0"/>
              <a:t> nerve block with 0.5</a:t>
            </a:r>
            <a:r>
              <a:rPr lang="en-US" sz="2000" dirty="0" smtClean="0"/>
              <a:t>% </a:t>
            </a:r>
            <a:r>
              <a:rPr lang="en-US" sz="2000" dirty="0" err="1" smtClean="0"/>
              <a:t>bupivacaine</a:t>
            </a:r>
            <a:r>
              <a:rPr lang="en-US" sz="2000" dirty="0" smtClean="0"/>
              <a:t> </a:t>
            </a:r>
            <a:r>
              <a:rPr lang="en-US" sz="2000" dirty="0"/>
              <a:t>decreased analgesic requirements and </a:t>
            </a:r>
            <a:r>
              <a:rPr lang="en-US" sz="2000" dirty="0" smtClean="0"/>
              <a:t>pain scores </a:t>
            </a:r>
            <a:r>
              <a:rPr lang="en-US" sz="2000" dirty="0"/>
              <a:t>for 24 hr after cesarean section performed </a:t>
            </a:r>
            <a:r>
              <a:rPr lang="en-US" sz="2000" dirty="0" smtClean="0"/>
              <a:t>under general </a:t>
            </a:r>
            <a:r>
              <a:rPr lang="en-US" sz="2000" dirty="0"/>
              <a:t>anesthesia</a:t>
            </a:r>
            <a:r>
              <a:rPr lang="en-US" sz="2000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1"/>
            <a:ext cx="7391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ANATOMY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/>
              <a:t>paravertebral</a:t>
            </a:r>
            <a:r>
              <a:rPr lang="en-US" sz="2400" dirty="0"/>
              <a:t> (PV) space is a wedge-shaped area adjacent to the vertebral </a:t>
            </a:r>
            <a:r>
              <a:rPr lang="en-US" sz="2400" dirty="0" smtClean="0"/>
              <a:t>column</a:t>
            </a:r>
          </a:p>
          <a:p>
            <a:endParaRPr lang="en-US" sz="2400" dirty="0" smtClean="0"/>
          </a:p>
          <a:p>
            <a:r>
              <a:rPr lang="en-US" sz="2400" dirty="0" smtClean="0"/>
              <a:t> That </a:t>
            </a:r>
            <a:r>
              <a:rPr lang="en-US" sz="2400" dirty="0"/>
              <a:t>contains the </a:t>
            </a:r>
            <a:r>
              <a:rPr lang="en-US" sz="2400" dirty="0" smtClean="0">
                <a:solidFill>
                  <a:srgbClr val="FF0000"/>
                </a:solidFill>
              </a:rPr>
              <a:t>sympathetic   chain</a:t>
            </a:r>
            <a:r>
              <a:rPr lang="en-US" sz="2400" dirty="0"/>
              <a:t>, the dorsal and ventral (</a:t>
            </a:r>
            <a:r>
              <a:rPr lang="en-US" sz="2400" dirty="0" err="1"/>
              <a:t>intercostal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FF0000"/>
                </a:solidFill>
              </a:rPr>
              <a:t>roots of the spinal </a:t>
            </a:r>
            <a:r>
              <a:rPr lang="en-US" sz="2400" dirty="0" smtClean="0">
                <a:solidFill>
                  <a:srgbClr val="FF0000"/>
                </a:solidFill>
              </a:rPr>
              <a:t>nerve </a:t>
            </a:r>
            <a:r>
              <a:rPr lang="en-US" sz="2400" dirty="0" smtClean="0"/>
              <a:t>fatty tissue </a:t>
            </a:r>
            <a:r>
              <a:rPr lang="en-US" sz="2400" dirty="0"/>
              <a:t>and </a:t>
            </a:r>
            <a:r>
              <a:rPr lang="en-US" sz="2400" dirty="0" err="1">
                <a:solidFill>
                  <a:srgbClr val="FF0000"/>
                </a:solidFill>
              </a:rPr>
              <a:t>intercostal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vessels.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 base of </a:t>
            </a:r>
            <a:r>
              <a:rPr lang="en-US" sz="2400" dirty="0" smtClean="0"/>
              <a:t>the wedge is </a:t>
            </a:r>
            <a:r>
              <a:rPr lang="en-US" sz="2400" dirty="0"/>
              <a:t>formed by the vertebral body and the </a:t>
            </a:r>
            <a:r>
              <a:rPr lang="en-US" sz="2400" dirty="0" err="1"/>
              <a:t>intervertebral</a:t>
            </a:r>
            <a:r>
              <a:rPr lang="en-US" sz="2400" dirty="0"/>
              <a:t> disc where there is communication with the </a:t>
            </a:r>
            <a:r>
              <a:rPr lang="en-US" sz="2400" dirty="0" smtClean="0"/>
              <a:t>epidural space </a:t>
            </a:r>
            <a:r>
              <a:rPr lang="en-US" sz="2400" dirty="0"/>
              <a:t>via the </a:t>
            </a:r>
            <a:r>
              <a:rPr lang="en-US" sz="2400" dirty="0" smtClean="0"/>
              <a:t> </a:t>
            </a:r>
            <a:r>
              <a:rPr lang="en-US" sz="2400" dirty="0" err="1" smtClean="0"/>
              <a:t>intervertebral</a:t>
            </a:r>
            <a:r>
              <a:rPr lang="en-US" sz="2400" dirty="0" smtClean="0"/>
              <a:t> </a:t>
            </a:r>
            <a:r>
              <a:rPr lang="en-US" sz="2400" dirty="0"/>
              <a:t>foramen.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19200"/>
            <a:ext cx="73152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ANATOMY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 err="1"/>
              <a:t>iliohypogastric</a:t>
            </a:r>
            <a:r>
              <a:rPr lang="en-US" sz="2400" dirty="0"/>
              <a:t> (T12–L1) and </a:t>
            </a:r>
            <a:r>
              <a:rPr lang="en-US" sz="2400" dirty="0" err="1"/>
              <a:t>ilioinguinal</a:t>
            </a:r>
            <a:r>
              <a:rPr lang="en-US" sz="2400" dirty="0"/>
              <a:t> (L1) </a:t>
            </a:r>
            <a:r>
              <a:rPr lang="en-US" sz="2400" dirty="0" smtClean="0"/>
              <a:t>nerves emerge </a:t>
            </a:r>
            <a:r>
              <a:rPr lang="en-US" sz="2400" dirty="0"/>
              <a:t>from the lateral border of the </a:t>
            </a:r>
            <a:r>
              <a:rPr lang="en-US" sz="2400" dirty="0" err="1"/>
              <a:t>psoas</a:t>
            </a:r>
            <a:r>
              <a:rPr lang="en-US" sz="2400" dirty="0"/>
              <a:t> major muscle</a:t>
            </a:r>
            <a:r>
              <a:rPr lang="en-US" sz="2400" dirty="0" smtClean="0"/>
              <a:t>, travel </a:t>
            </a:r>
            <a:r>
              <a:rPr lang="en-US" sz="2400" dirty="0"/>
              <a:t>around the abdominal wall, and penetrate the transverse abdominal and the internal oblique muscles to innervate the </a:t>
            </a:r>
            <a:r>
              <a:rPr lang="en-US" sz="2400" dirty="0" err="1"/>
              <a:t>hypogastric</a:t>
            </a:r>
            <a:r>
              <a:rPr lang="en-US" sz="2400" dirty="0"/>
              <a:t> and inguinal areas.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315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use of US-guided serial </a:t>
            </a:r>
            <a:r>
              <a:rPr lang="en-US" sz="2400" dirty="0" err="1"/>
              <a:t>ilioinguinal</a:t>
            </a:r>
            <a:r>
              <a:rPr lang="en-US" sz="2400" dirty="0"/>
              <a:t> nerve </a:t>
            </a:r>
            <a:r>
              <a:rPr lang="en-US" sz="2400" dirty="0" smtClean="0"/>
              <a:t>blocks has </a:t>
            </a:r>
            <a:r>
              <a:rPr lang="en-US" sz="2400" dirty="0"/>
              <a:t>been recently reported for the treatment of </a:t>
            </a:r>
            <a:r>
              <a:rPr lang="en-US" sz="2400" dirty="0" smtClean="0"/>
              <a:t>chronic inguinal </a:t>
            </a:r>
            <a:r>
              <a:rPr lang="en-US" sz="2400" dirty="0"/>
              <a:t>neuralgia in adolescents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i="1" dirty="0" smtClean="0"/>
              <a:t>Ultrasound </a:t>
            </a:r>
            <a:r>
              <a:rPr lang="en-US" sz="2400" i="1" dirty="0"/>
              <a:t>Guidance: </a:t>
            </a:r>
            <a:r>
              <a:rPr lang="en-US" sz="2400" dirty="0"/>
              <a:t>The patient is positioned supine, </a:t>
            </a:r>
            <a:r>
              <a:rPr lang="en-US" sz="2400" dirty="0" smtClean="0"/>
              <a:t>and a </a:t>
            </a:r>
            <a:r>
              <a:rPr lang="en-US" sz="2400" dirty="0"/>
              <a:t>high-frequency US probe is placed superior and </a:t>
            </a:r>
            <a:r>
              <a:rPr lang="en-US" sz="2400" dirty="0" smtClean="0"/>
              <a:t>medial to </a:t>
            </a:r>
            <a:r>
              <a:rPr lang="en-US" sz="2400" dirty="0"/>
              <a:t>the ASIS, on an imaginary line uniting the ASIS and </a:t>
            </a:r>
            <a:r>
              <a:rPr lang="en-US" sz="2400" dirty="0" smtClean="0"/>
              <a:t>the umbilicus.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 nerves are usually visualized </a:t>
            </a:r>
            <a:r>
              <a:rPr lang="en-US" sz="2400" dirty="0" smtClean="0"/>
              <a:t> between the internal </a:t>
            </a:r>
            <a:r>
              <a:rPr lang="en-US" sz="2400" dirty="0"/>
              <a:t>oblique and </a:t>
            </a:r>
            <a:r>
              <a:rPr lang="en-US" sz="2400" dirty="0" err="1"/>
              <a:t>transversus</a:t>
            </a:r>
            <a:r>
              <a:rPr lang="en-US" sz="2400" dirty="0"/>
              <a:t> muscles. An </a:t>
            </a:r>
            <a:r>
              <a:rPr lang="en-US" sz="2400" dirty="0" smtClean="0"/>
              <a:t>in-plane technique </a:t>
            </a:r>
            <a:r>
              <a:rPr lang="en-US" sz="2400" dirty="0"/>
              <a:t>provides optimal access to the </a:t>
            </a:r>
            <a:r>
              <a:rPr lang="en-US" sz="2400" dirty="0" err="1"/>
              <a:t>ilioinguinal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iliohypogastric</a:t>
            </a:r>
            <a:r>
              <a:rPr lang="en-US" sz="2400" dirty="0" smtClean="0"/>
              <a:t> </a:t>
            </a:r>
            <a:r>
              <a:rPr lang="en-US" sz="2400" dirty="0"/>
              <a:t>nerves; </a:t>
            </a:r>
            <a:r>
              <a:rPr lang="en-US" sz="2400" dirty="0" err="1"/>
              <a:t>hydrodissection</a:t>
            </a:r>
            <a:r>
              <a:rPr lang="en-US" sz="2400" dirty="0"/>
              <a:t> may be useful </a:t>
            </a:r>
            <a:r>
              <a:rPr lang="en-US" sz="2400" dirty="0" smtClean="0"/>
              <a:t>to better </a:t>
            </a:r>
            <a:r>
              <a:rPr lang="en-US" sz="2400" dirty="0"/>
              <a:t>delineate the narrow </a:t>
            </a:r>
            <a:r>
              <a:rPr lang="en-US" sz="2400" dirty="0" err="1"/>
              <a:t>fascial</a:t>
            </a:r>
            <a:r>
              <a:rPr lang="en-US" sz="2400" dirty="0"/>
              <a:t> plane</a:t>
            </a:r>
            <a:r>
              <a:rPr lang="en-US" sz="2400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81000"/>
            <a:ext cx="73152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TECHNIQUE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smtClean="0">
                <a:solidFill>
                  <a:srgbClr val="FF0000"/>
                </a:solidFill>
              </a:rPr>
              <a:t>Ultrasound </a:t>
            </a:r>
            <a:r>
              <a:rPr lang="en-US" sz="2400" i="1" dirty="0">
                <a:solidFill>
                  <a:srgbClr val="FF0000"/>
                </a:solidFill>
              </a:rPr>
              <a:t>Guidance: 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endParaRPr lang="en-US" sz="2400" i="1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three muscle layers, the external oblique, internal oblique, and </a:t>
            </a:r>
            <a:r>
              <a:rPr lang="en-US" sz="2400" dirty="0" err="1"/>
              <a:t>transversus</a:t>
            </a:r>
            <a:r>
              <a:rPr lang="en-US" sz="2400" dirty="0"/>
              <a:t> </a:t>
            </a:r>
            <a:r>
              <a:rPr lang="en-US" sz="2400" dirty="0" err="1"/>
              <a:t>abdominis</a:t>
            </a:r>
            <a:r>
              <a:rPr lang="en-US" sz="2400" dirty="0" smtClean="0"/>
              <a:t>, and </a:t>
            </a:r>
            <a:r>
              <a:rPr lang="en-US" sz="2400" dirty="0"/>
              <a:t>needle insertion plane, between the internal </a:t>
            </a:r>
            <a:r>
              <a:rPr lang="en-US" sz="2400" dirty="0" smtClean="0"/>
              <a:t>oblique and </a:t>
            </a:r>
            <a:r>
              <a:rPr lang="en-US" sz="2400" dirty="0" err="1"/>
              <a:t>transversus</a:t>
            </a:r>
            <a:r>
              <a:rPr lang="en-US" sz="2400" dirty="0"/>
              <a:t> </a:t>
            </a:r>
            <a:r>
              <a:rPr lang="en-US" sz="2400" dirty="0" err="1"/>
              <a:t>abdominis</a:t>
            </a:r>
            <a:r>
              <a:rPr lang="en-US" sz="2400" dirty="0"/>
              <a:t> muscles, can be easily </a:t>
            </a:r>
            <a:r>
              <a:rPr lang="en-US" sz="2400" dirty="0" err="1"/>
              <a:t>vizualized</a:t>
            </a:r>
            <a:r>
              <a:rPr lang="en-US" sz="2400" dirty="0"/>
              <a:t> when the probe is placed above the ASIS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An </a:t>
            </a:r>
            <a:r>
              <a:rPr lang="en-US" sz="2400" dirty="0" err="1"/>
              <a:t>inplane</a:t>
            </a:r>
            <a:r>
              <a:rPr lang="en-US" sz="2400" dirty="0"/>
              <a:t> or out-of-plane technique can be used. </a:t>
            </a:r>
            <a:r>
              <a:rPr lang="en-US" sz="2400" dirty="0" err="1"/>
              <a:t>Hydrodissection</a:t>
            </a:r>
            <a:r>
              <a:rPr lang="en-US" sz="2400" dirty="0"/>
              <a:t> of the plane may facilitate accurate placement of </a:t>
            </a:r>
            <a:r>
              <a:rPr lang="en-US" sz="2400" dirty="0" smtClean="0"/>
              <a:t>the needle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Fifteen </a:t>
            </a:r>
            <a:r>
              <a:rPr lang="en-US" sz="2400" dirty="0"/>
              <a:t>to 20 ml of local anesthetic are </a:t>
            </a:r>
            <a:r>
              <a:rPr lang="en-US" sz="2400" dirty="0" smtClean="0"/>
              <a:t>typically used </a:t>
            </a:r>
            <a:r>
              <a:rPr lang="en-US" sz="2400" dirty="0"/>
              <a:t>on each </a:t>
            </a:r>
            <a:r>
              <a:rPr lang="en-US" sz="2400" dirty="0" smtClean="0"/>
              <a:t>side.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15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57200"/>
            <a:ext cx="731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7315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TRANSVERSUS ABDOMINIS PLANE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BLOCK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ANATOMY</a:t>
            </a:r>
            <a:endParaRPr lang="en-US" sz="2400" dirty="0"/>
          </a:p>
          <a:p>
            <a:endParaRPr lang="en-US" sz="2400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2390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90550"/>
            <a:ext cx="739139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781050"/>
            <a:ext cx="83629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315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Ultrasound-guided TAP blocks have been used to provide postoperative analgesia for lower abdominal surgeries, including inguinal hernia repair, cesarean </a:t>
            </a:r>
            <a:r>
              <a:rPr lang="en-US" sz="2400" dirty="0" smtClean="0"/>
              <a:t>section and </a:t>
            </a:r>
            <a:r>
              <a:rPr lang="en-US" sz="2400" dirty="0" err="1" smtClean="0"/>
              <a:t>retropubic</a:t>
            </a:r>
            <a:r>
              <a:rPr lang="en-US" sz="2400" dirty="0" smtClean="0"/>
              <a:t> </a:t>
            </a:r>
            <a:r>
              <a:rPr lang="en-US" sz="2400" dirty="0"/>
              <a:t>prostatectomy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err="1"/>
              <a:t>subcostal</a:t>
            </a:r>
            <a:r>
              <a:rPr lang="en-US" sz="2400" dirty="0"/>
              <a:t> approach has </a:t>
            </a:r>
            <a:r>
              <a:rPr lang="en-US" sz="2400" dirty="0" smtClean="0"/>
              <a:t>been described </a:t>
            </a:r>
            <a:r>
              <a:rPr lang="en-US" sz="2400" dirty="0"/>
              <a:t>for laparoscopic </a:t>
            </a:r>
            <a:r>
              <a:rPr lang="en-US" sz="2400" dirty="0" err="1"/>
              <a:t>cholecystectomy</a:t>
            </a:r>
            <a:r>
              <a:rPr lang="en-US" sz="2400" dirty="0" smtClean="0"/>
              <a:t>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TAP block is </a:t>
            </a:r>
            <a:r>
              <a:rPr lang="en-US" sz="2400" dirty="0" smtClean="0"/>
              <a:t>devoid of </a:t>
            </a:r>
            <a:r>
              <a:rPr lang="en-US" sz="2400" dirty="0"/>
              <a:t>any hemodynamic effects, and provides no </a:t>
            </a:r>
            <a:r>
              <a:rPr lang="en-US" sz="2400" dirty="0" smtClean="0"/>
              <a:t>visceral analgesia</a:t>
            </a:r>
            <a:r>
              <a:rPr lang="en-US" sz="2400" dirty="0"/>
              <a:t>.</a:t>
            </a:r>
            <a:br>
              <a:rPr lang="en-US" sz="2400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23999"/>
            <a:ext cx="7315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posterior </a:t>
            </a:r>
            <a:r>
              <a:rPr lang="en-US" sz="2400" dirty="0" smtClean="0"/>
              <a:t>border of </a:t>
            </a:r>
            <a:r>
              <a:rPr lang="en-US" sz="2400" dirty="0"/>
              <a:t>the PV space is the superior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costotransverse</a:t>
            </a:r>
            <a:r>
              <a:rPr lang="en-US" sz="2400" dirty="0" smtClean="0"/>
              <a:t> ligament which </a:t>
            </a:r>
            <a:r>
              <a:rPr lang="en-US" sz="2400" dirty="0"/>
              <a:t>extends laterally to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become </a:t>
            </a:r>
            <a:r>
              <a:rPr lang="en-US" sz="2400" dirty="0"/>
              <a:t>continuous with </a:t>
            </a:r>
            <a:r>
              <a:rPr lang="en-US" sz="2400" dirty="0" smtClean="0"/>
              <a:t>the </a:t>
            </a:r>
            <a:r>
              <a:rPr lang="en-US" sz="2400" dirty="0" err="1" smtClean="0"/>
              <a:t>aponeurosis</a:t>
            </a:r>
            <a:r>
              <a:rPr lang="en-US" sz="2400" dirty="0" smtClean="0"/>
              <a:t> </a:t>
            </a:r>
            <a:r>
              <a:rPr lang="en-US" sz="2400" dirty="0"/>
              <a:t>of the internal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intercostal</a:t>
            </a:r>
            <a:r>
              <a:rPr lang="en-US" sz="2400" dirty="0" smtClean="0"/>
              <a:t> </a:t>
            </a:r>
            <a:r>
              <a:rPr lang="en-US" sz="2400" dirty="0"/>
              <a:t>muscle.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‫اسلاید تشکر برای آخر پاورپوینت‬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3914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15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781050"/>
            <a:ext cx="85629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15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95400"/>
            <a:ext cx="7391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Anterior and lateral to the PV space is the parietal pleura.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Within </a:t>
            </a:r>
            <a:r>
              <a:rPr lang="en-US" sz="2400" dirty="0"/>
              <a:t>the </a:t>
            </a:r>
            <a:r>
              <a:rPr lang="en-US" sz="2400" dirty="0" err="1"/>
              <a:t>paravertebral</a:t>
            </a:r>
            <a:r>
              <a:rPr lang="en-US" sz="2400" dirty="0"/>
              <a:t> space, the spinal nerves themselves do not have a </a:t>
            </a:r>
            <a:r>
              <a:rPr lang="en-US" sz="2400" dirty="0" err="1"/>
              <a:t>fascial</a:t>
            </a:r>
            <a:r>
              <a:rPr lang="en-US" sz="2400" dirty="0"/>
              <a:t> sheath and are easily </a:t>
            </a:r>
            <a:r>
              <a:rPr lang="en-US" sz="2400" dirty="0" smtClean="0"/>
              <a:t>susceptible to </a:t>
            </a:r>
            <a:r>
              <a:rPr lang="en-US" sz="2400" dirty="0"/>
              <a:t>local anesthetic blockade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There is however the </a:t>
            </a:r>
            <a:r>
              <a:rPr lang="en-US" sz="2400" dirty="0" err="1"/>
              <a:t>endothoracic</a:t>
            </a:r>
            <a:r>
              <a:rPr lang="en-US" sz="2400" dirty="0"/>
              <a:t> fascia, which is the deep investing fascia of </a:t>
            </a:r>
            <a:r>
              <a:rPr lang="en-US" sz="2400" dirty="0" smtClean="0"/>
              <a:t>the thoracic </a:t>
            </a:r>
            <a:r>
              <a:rPr lang="en-US" sz="2400" dirty="0"/>
              <a:t>cavity, within the PV space that can affect </a:t>
            </a:r>
            <a:r>
              <a:rPr lang="en-US" sz="2400" dirty="0" smtClean="0"/>
              <a:t>the spread </a:t>
            </a:r>
            <a:r>
              <a:rPr lang="en-US" sz="2400" dirty="0"/>
              <a:t>of injected solutions.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239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8382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/>
          </a:p>
          <a:p>
            <a:r>
              <a:rPr lang="fa-IR" sz="2400" dirty="0" smtClean="0"/>
              <a:t> </a:t>
            </a:r>
            <a:r>
              <a:rPr lang="en-US" sz="2400" dirty="0" smtClean="0"/>
              <a:t>Epidural </a:t>
            </a:r>
            <a:r>
              <a:rPr lang="en-US" sz="2400" dirty="0"/>
              <a:t>analgesia when compared </a:t>
            </a:r>
            <a:r>
              <a:rPr lang="en-US" sz="2400" dirty="0" smtClean="0"/>
              <a:t>to </a:t>
            </a:r>
            <a:r>
              <a:rPr lang="en-US" sz="2400" dirty="0" err="1" smtClean="0"/>
              <a:t>paravertebral</a:t>
            </a:r>
            <a:r>
              <a:rPr lang="en-US" sz="2400" dirty="0" smtClean="0"/>
              <a:t> </a:t>
            </a:r>
            <a:r>
              <a:rPr lang="en-US" sz="2400" dirty="0"/>
              <a:t>blocks for patients undergoing </a:t>
            </a:r>
            <a:r>
              <a:rPr lang="en-US" sz="2400" dirty="0" err="1"/>
              <a:t>thoracotomy</a:t>
            </a:r>
            <a:r>
              <a:rPr lang="en-US" sz="2400" dirty="0" smtClean="0"/>
              <a:t>,  demonstrated :</a:t>
            </a:r>
          </a:p>
          <a:p>
            <a:endParaRPr lang="en-US" sz="2400" dirty="0" smtClean="0"/>
          </a:p>
          <a:p>
            <a:r>
              <a:rPr lang="en-US" sz="2400" dirty="0" smtClean="0"/>
              <a:t>No difference </a:t>
            </a:r>
            <a:r>
              <a:rPr lang="en-US" sz="2400" dirty="0"/>
              <a:t>in </a:t>
            </a:r>
            <a:r>
              <a:rPr lang="en-US" sz="2400" dirty="0" err="1"/>
              <a:t>opioid</a:t>
            </a:r>
            <a:r>
              <a:rPr lang="en-US" sz="2400" dirty="0"/>
              <a:t> consumption or </a:t>
            </a:r>
            <a:r>
              <a:rPr lang="en-US" sz="2400" dirty="0" smtClean="0"/>
              <a:t>pain scores.</a:t>
            </a:r>
          </a:p>
          <a:p>
            <a:endParaRPr lang="en-US" sz="2400" dirty="0" smtClean="0"/>
          </a:p>
          <a:p>
            <a:r>
              <a:rPr lang="en-US" sz="2400" dirty="0" smtClean="0"/>
              <a:t>with </a:t>
            </a:r>
            <a:r>
              <a:rPr lang="en-US" sz="2400" dirty="0"/>
              <a:t>fewer side effects including pulmonary </a:t>
            </a:r>
            <a:r>
              <a:rPr lang="en-US" sz="2400" dirty="0" smtClean="0"/>
              <a:t> complications</a:t>
            </a:r>
            <a:r>
              <a:rPr lang="en-US" sz="2400" dirty="0"/>
              <a:t>, hypotension, </a:t>
            </a:r>
            <a:r>
              <a:rPr lang="en-US" sz="2400" dirty="0" smtClean="0"/>
              <a:t>urinary retention</a:t>
            </a:r>
            <a:r>
              <a:rPr lang="en-US" sz="2400" dirty="0"/>
              <a:t>, and nausea and vomiting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609600"/>
            <a:ext cx="731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TECHNIQUES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i="1" dirty="0" smtClean="0">
                <a:solidFill>
                  <a:srgbClr val="FF0000"/>
                </a:solidFill>
              </a:rPr>
              <a:t>Conventional </a:t>
            </a:r>
            <a:r>
              <a:rPr lang="en-US" sz="2400" i="1" dirty="0">
                <a:solidFill>
                  <a:srgbClr val="FF0000"/>
                </a:solidFill>
              </a:rPr>
              <a:t>Technique</a:t>
            </a:r>
            <a:r>
              <a:rPr lang="en-US" sz="2400" i="1" dirty="0"/>
              <a:t>: </a:t>
            </a:r>
            <a:r>
              <a:rPr lang="en-US" sz="2400" dirty="0" smtClean="0"/>
              <a:t>a </a:t>
            </a:r>
            <a:r>
              <a:rPr lang="en-US" sz="2400" dirty="0"/>
              <a:t>loss-of-resistance approach to reach the PV space.</a:t>
            </a:r>
            <a:br>
              <a:rPr lang="en-US" sz="2400" dirty="0"/>
            </a:b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small-gauge </a:t>
            </a:r>
            <a:r>
              <a:rPr lang="en-US" sz="2400" dirty="0" err="1"/>
              <a:t>Tuohy</a:t>
            </a:r>
            <a:r>
              <a:rPr lang="en-US" sz="2400" dirty="0"/>
              <a:t> needle is inserted </a:t>
            </a:r>
            <a:r>
              <a:rPr lang="en-US" sz="2400" dirty="0">
                <a:solidFill>
                  <a:srgbClr val="FF0000"/>
                </a:solidFill>
              </a:rPr>
              <a:t>2.5 cm </a:t>
            </a:r>
            <a:r>
              <a:rPr lang="en-US" sz="2400" dirty="0"/>
              <a:t>lateral to </a:t>
            </a:r>
            <a:r>
              <a:rPr lang="en-US" sz="2400" dirty="0" smtClean="0"/>
              <a:t>the superior </a:t>
            </a:r>
            <a:r>
              <a:rPr lang="en-US" sz="2400" dirty="0"/>
              <a:t>edge of the </a:t>
            </a:r>
            <a:r>
              <a:rPr lang="en-US" sz="2400" dirty="0" err="1"/>
              <a:t>spinous</a:t>
            </a:r>
            <a:r>
              <a:rPr lang="en-US" sz="2400" dirty="0"/>
              <a:t> process perpendicular to </a:t>
            </a:r>
            <a:r>
              <a:rPr lang="en-US" sz="2400" dirty="0" smtClean="0"/>
              <a:t>all planes </a:t>
            </a:r>
            <a:r>
              <a:rPr lang="en-US" sz="2400" dirty="0"/>
              <a:t>and advanced until contact is made with the </a:t>
            </a:r>
            <a:r>
              <a:rPr lang="en-US" sz="2400" dirty="0" smtClean="0"/>
              <a:t>transverse process </a:t>
            </a:r>
            <a:r>
              <a:rPr lang="en-US" sz="2400" dirty="0"/>
              <a:t>(TP).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needle is then withdrawn to the skin, redirected </a:t>
            </a:r>
            <a:r>
              <a:rPr lang="en-US" sz="2400" dirty="0" err="1"/>
              <a:t>caudad</a:t>
            </a:r>
            <a:r>
              <a:rPr lang="en-US" sz="2400" dirty="0"/>
              <a:t> or </a:t>
            </a:r>
            <a:r>
              <a:rPr lang="en-US" sz="2400" dirty="0" err="1"/>
              <a:t>cephalad</a:t>
            </a:r>
            <a:r>
              <a:rPr lang="en-US" sz="2400" dirty="0"/>
              <a:t> by 15 degrees and advanced </a:t>
            </a:r>
            <a:r>
              <a:rPr lang="en-US" sz="2400" dirty="0" smtClean="0"/>
              <a:t>deep to </a:t>
            </a:r>
            <a:r>
              <a:rPr lang="en-US" sz="2400" dirty="0"/>
              <a:t>the superior </a:t>
            </a:r>
            <a:r>
              <a:rPr lang="en-US" sz="2400" dirty="0" err="1"/>
              <a:t>costotransverse</a:t>
            </a:r>
            <a:r>
              <a:rPr lang="en-US" sz="2400" dirty="0"/>
              <a:t> ligament at which point </a:t>
            </a:r>
            <a:r>
              <a:rPr lang="en-US" sz="2400" dirty="0" smtClean="0"/>
              <a:t>loss of </a:t>
            </a:r>
            <a:r>
              <a:rPr lang="en-US" sz="2400" dirty="0"/>
              <a:t>resistance is achieved. To avoid pleural puncture, the needle is advanced 1 </a:t>
            </a:r>
            <a:r>
              <a:rPr lang="en-US" sz="2400" dirty="0" smtClean="0"/>
              <a:t>cm .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90600" y="5477413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598</Words>
  <Application>Microsoft Office PowerPoint</Application>
  <PresentationFormat>On-screen Show (4:3)</PresentationFormat>
  <Paragraphs>152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Slide 1</vt:lpstr>
      <vt:lpstr>Truncal Blocks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Truncal Blocks </dc:title>
  <dc:creator>mehr</dc:creator>
  <cp:lastModifiedBy>mehr</cp:lastModifiedBy>
  <cp:revision>89</cp:revision>
  <dcterms:created xsi:type="dcterms:W3CDTF">2016-04-25T21:48:07Z</dcterms:created>
  <dcterms:modified xsi:type="dcterms:W3CDTF">2016-05-07T23:03:22Z</dcterms:modified>
</cp:coreProperties>
</file>