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70" r:id="rId5"/>
    <p:sldId id="259" r:id="rId6"/>
    <p:sldId id="260" r:id="rId7"/>
    <p:sldId id="268" r:id="rId8"/>
    <p:sldId id="261" r:id="rId9"/>
    <p:sldId id="262" r:id="rId10"/>
    <p:sldId id="263" r:id="rId11"/>
    <p:sldId id="264" r:id="rId12"/>
    <p:sldId id="269" r:id="rId13"/>
    <p:sldId id="265" r:id="rId14"/>
    <p:sldId id="266" r:id="rId15"/>
    <p:sldId id="271"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276" y="6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87500F2-113C-48EF-BCA9-C51DB1266931}" type="datetimeFigureOut">
              <a:rPr lang="en-US" smtClean="0"/>
              <a:pPr/>
              <a:t>5/28/2016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0DDC980-4610-482B-82BC-361DC97412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7500F2-113C-48EF-BCA9-C51DB1266931}" type="datetimeFigureOut">
              <a:rPr lang="en-US" smtClean="0"/>
              <a:pPr/>
              <a:t>5/28/2016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DDC980-4610-482B-82BC-361DC97412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7500F2-113C-48EF-BCA9-C51DB1266931}" type="datetimeFigureOut">
              <a:rPr lang="en-US" smtClean="0"/>
              <a:pPr/>
              <a:t>5/28/2016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DDC980-4610-482B-82BC-361DC97412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7500F2-113C-48EF-BCA9-C51DB1266931}" type="datetimeFigureOut">
              <a:rPr lang="en-US" smtClean="0"/>
              <a:pPr/>
              <a:t>5/28/2016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DDC980-4610-482B-82BC-361DC974120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7500F2-113C-48EF-BCA9-C51DB1266931}" type="datetimeFigureOut">
              <a:rPr lang="en-US" smtClean="0"/>
              <a:pPr/>
              <a:t>5/28/2016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DDC980-4610-482B-82BC-361DC974120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7500F2-113C-48EF-BCA9-C51DB1266931}" type="datetimeFigureOut">
              <a:rPr lang="en-US" smtClean="0"/>
              <a:pPr/>
              <a:t>5/28/2016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0DDC980-4610-482B-82BC-361DC974120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7500F2-113C-48EF-BCA9-C51DB1266931}" type="datetimeFigureOut">
              <a:rPr lang="en-US" smtClean="0"/>
              <a:pPr/>
              <a:t>5/28/2016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0DDC980-4610-482B-82BC-361DC97412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87500F2-113C-48EF-BCA9-C51DB1266931}" type="datetimeFigureOut">
              <a:rPr lang="en-US" smtClean="0"/>
              <a:pPr/>
              <a:t>5/28/2016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0DDC980-4610-482B-82BC-361DC974120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87500F2-113C-48EF-BCA9-C51DB1266931}" type="datetimeFigureOut">
              <a:rPr lang="en-US" smtClean="0"/>
              <a:pPr/>
              <a:t>5/28/2016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0DDC980-4610-482B-82BC-361DC97412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87500F2-113C-48EF-BCA9-C51DB1266931}" type="datetimeFigureOut">
              <a:rPr lang="en-US" smtClean="0"/>
              <a:pPr/>
              <a:t>5/28/2016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0DDC980-4610-482B-82BC-361DC97412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87500F2-113C-48EF-BCA9-C51DB1266931}" type="datetimeFigureOut">
              <a:rPr lang="en-US" smtClean="0"/>
              <a:pPr/>
              <a:t>5/28/2016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0DDC980-4610-482B-82BC-361DC974120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87500F2-113C-48EF-BCA9-C51DB1266931}" type="datetimeFigureOut">
              <a:rPr lang="en-US" smtClean="0"/>
              <a:pPr/>
              <a:t>5/28/2016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DDC980-4610-482B-82BC-361DC97412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772400" cy="1829761"/>
          </a:xfrm>
        </p:spPr>
        <p:txBody>
          <a:bodyPr/>
          <a:lstStyle/>
          <a:p>
            <a:pPr algn="ctr"/>
            <a:r>
              <a:rPr lang="fa-IR" dirty="0" smtClean="0"/>
              <a:t>گواهی فوت</a:t>
            </a:r>
            <a:endParaRPr lang="en-US" dirty="0"/>
          </a:p>
        </p:txBody>
      </p:sp>
      <p:sp>
        <p:nvSpPr>
          <p:cNvPr id="3" name="Subtitle 2"/>
          <p:cNvSpPr>
            <a:spLocks noGrp="1"/>
          </p:cNvSpPr>
          <p:nvPr>
            <p:ph type="subTitle" idx="1"/>
          </p:nvPr>
        </p:nvSpPr>
        <p:spPr/>
        <p:txBody>
          <a:bodyPr/>
          <a:lstStyle/>
          <a:p>
            <a:r>
              <a:rPr lang="fa-IR" dirty="0" smtClean="0"/>
              <a:t>دکتر ارتین کمالی ثابتی</a:t>
            </a:r>
          </a:p>
          <a:p>
            <a:r>
              <a:rPr lang="fa-IR" dirty="0" smtClean="0"/>
              <a:t>متخصص پزشکی قانونی و مسمومیت ها</a:t>
            </a:r>
            <a:endParaRPr lang="en-US" dirty="0"/>
          </a:p>
        </p:txBody>
      </p:sp>
      <p:pic>
        <p:nvPicPr>
          <p:cNvPr id="1026" name="Picture 2" descr="C:\Users\artin\Desktop\images.jpg"/>
          <p:cNvPicPr>
            <a:picLocks noChangeAspect="1" noChangeArrowheads="1"/>
          </p:cNvPicPr>
          <p:nvPr/>
        </p:nvPicPr>
        <p:blipFill>
          <a:blip r:embed="rId2"/>
          <a:srcRect/>
          <a:stretch>
            <a:fillRect/>
          </a:stretch>
        </p:blipFill>
        <p:spPr bwMode="auto">
          <a:xfrm>
            <a:off x="5943600" y="0"/>
            <a:ext cx="3200400" cy="3200400"/>
          </a:xfrm>
          <a:prstGeom prst="rect">
            <a:avLst/>
          </a:prstGeom>
          <a:noFill/>
        </p:spPr>
      </p:pic>
      <p:pic>
        <p:nvPicPr>
          <p:cNvPr id="1027" name="Picture 3" descr="C:\Users\artin\Desktop\images.jpg"/>
          <p:cNvPicPr>
            <a:picLocks noChangeAspect="1" noChangeArrowheads="1"/>
          </p:cNvPicPr>
          <p:nvPr/>
        </p:nvPicPr>
        <p:blipFill>
          <a:blip r:embed="rId3"/>
          <a:srcRect/>
          <a:stretch>
            <a:fillRect/>
          </a:stretch>
        </p:blipFill>
        <p:spPr bwMode="auto">
          <a:xfrm>
            <a:off x="0" y="5019864"/>
            <a:ext cx="1913936" cy="183813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2286001" y="228600"/>
            <a:ext cx="5105400" cy="5778500"/>
          </a:xfrm>
          <a:prstGeom prst="rect">
            <a:avLst/>
          </a:prstGeom>
          <a:noFill/>
          <a:ln w="9525">
            <a:noFill/>
            <a:miter lim="800000"/>
            <a:headEnd/>
            <a:tailEnd/>
          </a:ln>
          <a:effectLst/>
        </p:spPr>
      </p:pic>
      <p:pic>
        <p:nvPicPr>
          <p:cNvPr id="5" name="Picture 4" descr="C:\Users\artin\Desktop\images.jpg"/>
          <p:cNvPicPr>
            <a:picLocks noChangeAspect="1" noChangeArrowheads="1"/>
          </p:cNvPicPr>
          <p:nvPr/>
        </p:nvPicPr>
        <p:blipFill>
          <a:blip r:embed="rId3"/>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70000" lnSpcReduction="20000"/>
          </a:bodyPr>
          <a:lstStyle/>
          <a:p>
            <a:pPr algn="r" rtl="1"/>
            <a:r>
              <a:rPr lang="fa-IR" sz="3000" dirty="0" smtClean="0">
                <a:cs typeface="B Nazanin" pitchFamily="2" charset="-78"/>
              </a:rPr>
              <a:t>اين گواهي براي موارد مرده زايي ( از هفته 22 حاملگي به بعد ) و يا مرگ زود هنگام نوزادي از لحظه تولد تا 7 روز اول زندگي نوزاد تكميل مي گردد. </a:t>
            </a:r>
            <a:endParaRPr lang="en-US" sz="3000" dirty="0" smtClean="0">
              <a:cs typeface="B Nazanin" pitchFamily="2" charset="-78"/>
            </a:endParaRPr>
          </a:p>
          <a:p>
            <a:pPr algn="r" rtl="1"/>
            <a:r>
              <a:rPr lang="fa-IR" sz="3000" b="1" dirty="0" smtClean="0">
                <a:cs typeface="B Nazanin" pitchFamily="2" charset="-78"/>
              </a:rPr>
              <a:t>شماره ثبت در سامانه:</a:t>
            </a:r>
            <a:endParaRPr lang="en-US" sz="3000" dirty="0" smtClean="0">
              <a:cs typeface="B Nazanin" pitchFamily="2" charset="-78"/>
            </a:endParaRPr>
          </a:p>
          <a:p>
            <a:pPr algn="r" rtl="1"/>
            <a:r>
              <a:rPr lang="fa-IR" sz="3000" dirty="0" smtClean="0">
                <a:cs typeface="B Nazanin" pitchFamily="2" charset="-78"/>
              </a:rPr>
              <a:t>اين شماره، پس از ثبت اطلاعات در سامانه ثبت مرگ و مير اخذ و بر روي گواهي فوت درج مي گردد. </a:t>
            </a:r>
            <a:endParaRPr lang="en-US" sz="3000" dirty="0" smtClean="0">
              <a:cs typeface="B Nazanin" pitchFamily="2" charset="-78"/>
            </a:endParaRPr>
          </a:p>
          <a:p>
            <a:pPr algn="r" rtl="1"/>
            <a:r>
              <a:rPr lang="fa-IR" sz="3000" b="1" dirty="0" smtClean="0">
                <a:cs typeface="B Nazanin" pitchFamily="2" charset="-78"/>
              </a:rPr>
              <a:t> مشخصات نوزاد: </a:t>
            </a:r>
            <a:endParaRPr lang="en-US" sz="3000" dirty="0" smtClean="0">
              <a:cs typeface="B Nazanin" pitchFamily="2" charset="-78"/>
            </a:endParaRPr>
          </a:p>
          <a:p>
            <a:pPr lvl="0" algn="r" rtl="1"/>
            <a:r>
              <a:rPr lang="ar-SA" sz="3000" b="1" dirty="0" smtClean="0">
                <a:cs typeface="B Nazanin" pitchFamily="2" charset="-78"/>
              </a:rPr>
              <a:t>زمان تولد و فوت</a:t>
            </a:r>
            <a:r>
              <a:rPr lang="ar-SA" sz="3000" dirty="0" smtClean="0">
                <a:cs typeface="B Nazanin" pitchFamily="2" charset="-78"/>
              </a:rPr>
              <a:t>: براي نوزاداني كه زنده به دنيا مي آيند ( بند 1)  بايد كامل ثبت گردد و براي موارد مرده زائي بند 2 تكميل گردد</a:t>
            </a:r>
            <a:r>
              <a:rPr lang="fa-IR" sz="3000" dirty="0" smtClean="0">
                <a:cs typeface="B Nazanin" pitchFamily="2" charset="-78"/>
              </a:rPr>
              <a:t>. جهت درج زمان </a:t>
            </a:r>
            <a:r>
              <a:rPr lang="ar-SA" sz="3000" dirty="0" smtClean="0">
                <a:cs typeface="B Nazanin" pitchFamily="2" charset="-78"/>
              </a:rPr>
              <a:t>دو خانه سمت چپ برای ساعت و دو خانه سمت راست برای دقيقه در نظر گرفته شده است</a:t>
            </a:r>
            <a:r>
              <a:rPr lang="fa-IR" sz="3000" dirty="0" smtClean="0">
                <a:cs typeface="B Nazanin" pitchFamily="2" charset="-78"/>
              </a:rPr>
              <a:t>. </a:t>
            </a:r>
            <a:r>
              <a:rPr lang="ar-SA" sz="3000" dirty="0" smtClean="0">
                <a:cs typeface="B Nazanin" pitchFamily="2" charset="-78"/>
              </a:rPr>
              <a:t>نيمه شب به صورت </a:t>
            </a:r>
            <a:r>
              <a:rPr lang="fa-IR" sz="3000" dirty="0" smtClean="0">
                <a:cs typeface="B Nazanin" pitchFamily="2" charset="-78"/>
              </a:rPr>
              <a:t>00:00 </a:t>
            </a:r>
            <a:r>
              <a:rPr lang="ar-SA" sz="3000" dirty="0" smtClean="0">
                <a:cs typeface="B Nazanin" pitchFamily="2" charset="-78"/>
              </a:rPr>
              <a:t>ثبت می‌شود</a:t>
            </a:r>
            <a:r>
              <a:rPr lang="fa-IR" sz="3000" dirty="0" smtClean="0">
                <a:cs typeface="B Nazanin" pitchFamily="2" charset="-78"/>
              </a:rPr>
              <a:t>. </a:t>
            </a:r>
            <a:r>
              <a:rPr lang="ar-SA" sz="3000" dirty="0" smtClean="0">
                <a:cs typeface="B Nazanin" pitchFamily="2" charset="-78"/>
              </a:rPr>
              <a:t>از ظهر تا نيمه شب نيز به صورت ساعت کامل </a:t>
            </a:r>
            <a:r>
              <a:rPr lang="fa-IR" sz="3000" dirty="0" smtClean="0">
                <a:cs typeface="B Nazanin" pitchFamily="2" charset="-78"/>
              </a:rPr>
              <a:t>(</a:t>
            </a:r>
            <a:r>
              <a:rPr lang="ar-SA" sz="3000" dirty="0" smtClean="0">
                <a:cs typeface="B Nazanin" pitchFamily="2" charset="-78"/>
              </a:rPr>
              <a:t>يا ساعت نظامی</a:t>
            </a:r>
            <a:r>
              <a:rPr lang="fa-IR" sz="3000" dirty="0" smtClean="0">
                <a:cs typeface="B Nazanin" pitchFamily="2" charset="-78"/>
              </a:rPr>
              <a:t>) </a:t>
            </a:r>
            <a:r>
              <a:rPr lang="ar-SA" sz="3000" dirty="0" smtClean="0">
                <a:cs typeface="B Nazanin" pitchFamily="2" charset="-78"/>
              </a:rPr>
              <a:t>يعنی </a:t>
            </a:r>
            <a:r>
              <a:rPr lang="fa-IR" sz="3000" dirty="0" smtClean="0">
                <a:cs typeface="B Nazanin" pitchFamily="2" charset="-78"/>
              </a:rPr>
              <a:t>13</a:t>
            </a:r>
            <a:r>
              <a:rPr lang="ar-SA" sz="3000" dirty="0" smtClean="0">
                <a:cs typeface="B Nazanin" pitchFamily="2" charset="-78"/>
              </a:rPr>
              <a:t>، </a:t>
            </a:r>
            <a:r>
              <a:rPr lang="fa-IR" sz="3000" dirty="0" smtClean="0">
                <a:cs typeface="B Nazanin" pitchFamily="2" charset="-78"/>
              </a:rPr>
              <a:t>14</a:t>
            </a:r>
            <a:r>
              <a:rPr lang="ar-SA" sz="3000" dirty="0" smtClean="0">
                <a:cs typeface="B Nazanin" pitchFamily="2" charset="-78"/>
              </a:rPr>
              <a:t>، </a:t>
            </a:r>
            <a:r>
              <a:rPr lang="fa-IR" sz="3000" dirty="0" smtClean="0">
                <a:cs typeface="B Nazanin" pitchFamily="2" charset="-78"/>
              </a:rPr>
              <a:t>15 </a:t>
            </a:r>
            <a:r>
              <a:rPr lang="ar-SA" sz="3000" dirty="0" smtClean="0">
                <a:cs typeface="B Nazanin" pitchFamily="2" charset="-78"/>
              </a:rPr>
              <a:t>و</a:t>
            </a:r>
            <a:r>
              <a:rPr lang="fa-IR" sz="3000" dirty="0" smtClean="0">
                <a:cs typeface="B Nazanin" pitchFamily="2" charset="-78"/>
              </a:rPr>
              <a:t>... </a:t>
            </a:r>
            <a:r>
              <a:rPr lang="ar-SA" sz="3000" dirty="0" smtClean="0">
                <a:cs typeface="B Nazanin" pitchFamily="2" charset="-78"/>
              </a:rPr>
              <a:t>ثبت گردد</a:t>
            </a:r>
            <a:r>
              <a:rPr lang="fa-IR" sz="3000" dirty="0" smtClean="0">
                <a:cs typeface="B Nazanin" pitchFamily="2" charset="-78"/>
              </a:rPr>
              <a:t>. </a:t>
            </a:r>
            <a:r>
              <a:rPr lang="ar-SA" sz="3000" dirty="0" smtClean="0">
                <a:cs typeface="B Nazanin" pitchFamily="2" charset="-78"/>
              </a:rPr>
              <a:t>در مورد ثبت ساعت‌ها ودقيقه‌ها، عددهای يک رقمی </a:t>
            </a:r>
            <a:r>
              <a:rPr lang="fa-IR" sz="3000" dirty="0" smtClean="0">
                <a:cs typeface="B Nazanin" pitchFamily="2" charset="-78"/>
              </a:rPr>
              <a:t>1</a:t>
            </a:r>
            <a:r>
              <a:rPr lang="ar-SA" sz="3000" dirty="0" smtClean="0">
                <a:cs typeface="B Nazanin" pitchFamily="2" charset="-78"/>
              </a:rPr>
              <a:t>تا </a:t>
            </a:r>
            <a:r>
              <a:rPr lang="fa-IR" sz="3000" dirty="0" smtClean="0">
                <a:cs typeface="B Nazanin" pitchFamily="2" charset="-78"/>
              </a:rPr>
              <a:t>9 </a:t>
            </a:r>
            <a:r>
              <a:rPr lang="ar-SA" sz="3000" dirty="0" smtClean="0">
                <a:cs typeface="B Nazanin" pitchFamily="2" charset="-78"/>
              </a:rPr>
              <a:t>به صورت </a:t>
            </a:r>
            <a:r>
              <a:rPr lang="fa-IR" sz="3000" dirty="0" smtClean="0">
                <a:cs typeface="B Nazanin" pitchFamily="2" charset="-78"/>
              </a:rPr>
              <a:t>01 </a:t>
            </a:r>
            <a:r>
              <a:rPr lang="ar-SA" sz="3000" dirty="0" smtClean="0">
                <a:cs typeface="B Nazanin" pitchFamily="2" charset="-78"/>
              </a:rPr>
              <a:t>تا </a:t>
            </a:r>
            <a:r>
              <a:rPr lang="fa-IR" sz="3000" dirty="0" smtClean="0">
                <a:cs typeface="B Nazanin" pitchFamily="2" charset="-78"/>
              </a:rPr>
              <a:t>09 </a:t>
            </a:r>
            <a:r>
              <a:rPr lang="ar-SA" sz="3000" dirty="0" smtClean="0">
                <a:cs typeface="B Nazanin" pitchFamily="2" charset="-78"/>
              </a:rPr>
              <a:t>نوشته می شود</a:t>
            </a:r>
            <a:r>
              <a:rPr lang="fa-IR" sz="3000" dirty="0" smtClean="0">
                <a:cs typeface="B Nazanin" pitchFamily="2" charset="-78"/>
              </a:rPr>
              <a:t>. </a:t>
            </a:r>
            <a:r>
              <a:rPr lang="ar-SA" sz="3000" dirty="0" smtClean="0">
                <a:cs typeface="B Nazanin" pitchFamily="2" charset="-78"/>
              </a:rPr>
              <a:t>مثلاً </a:t>
            </a:r>
            <a:r>
              <a:rPr lang="fa-IR" sz="3000" dirty="0" smtClean="0">
                <a:cs typeface="B Nazanin" pitchFamily="2" charset="-78"/>
              </a:rPr>
              <a:t>35 </a:t>
            </a:r>
            <a:r>
              <a:rPr lang="ar-SA" sz="3000" dirty="0" smtClean="0">
                <a:cs typeface="B Nazanin" pitchFamily="2" charset="-78"/>
              </a:rPr>
              <a:t>دقيقه پس از بامداد،    </a:t>
            </a:r>
            <a:r>
              <a:rPr lang="fa-IR" sz="3000" dirty="0" smtClean="0">
                <a:cs typeface="B Nazanin" pitchFamily="2" charset="-78"/>
              </a:rPr>
              <a:t>35 :00 </a:t>
            </a:r>
            <a:r>
              <a:rPr lang="ar-SA" sz="3000" dirty="0" smtClean="0">
                <a:cs typeface="B Nazanin" pitchFamily="2" charset="-78"/>
              </a:rPr>
              <a:t>و ساعت </a:t>
            </a:r>
            <a:r>
              <a:rPr lang="fa-IR" sz="3000" dirty="0" smtClean="0">
                <a:cs typeface="B Nazanin" pitchFamily="2" charset="-78"/>
              </a:rPr>
              <a:t>6 </a:t>
            </a:r>
            <a:r>
              <a:rPr lang="ar-SA" sz="3000" dirty="0" smtClean="0">
                <a:cs typeface="B Nazanin" pitchFamily="2" charset="-78"/>
              </a:rPr>
              <a:t>و</a:t>
            </a:r>
            <a:r>
              <a:rPr lang="fa-IR" sz="3000" dirty="0" smtClean="0">
                <a:cs typeface="B Nazanin" pitchFamily="2" charset="-78"/>
              </a:rPr>
              <a:t>40 </a:t>
            </a:r>
            <a:r>
              <a:rPr lang="ar-SA" sz="3000" dirty="0" smtClean="0">
                <a:cs typeface="B Nazanin" pitchFamily="2" charset="-78"/>
              </a:rPr>
              <a:t>دقيقه صبح، </a:t>
            </a:r>
            <a:r>
              <a:rPr lang="fa-IR" sz="3000" dirty="0" smtClean="0">
                <a:cs typeface="B Nazanin" pitchFamily="2" charset="-78"/>
              </a:rPr>
              <a:t>40 : 06 </a:t>
            </a:r>
            <a:r>
              <a:rPr lang="ar-SA" sz="3000" dirty="0" smtClean="0">
                <a:cs typeface="B Nazanin" pitchFamily="2" charset="-78"/>
              </a:rPr>
              <a:t>وساعت </a:t>
            </a:r>
            <a:r>
              <a:rPr lang="fa-IR" sz="3000" dirty="0" smtClean="0">
                <a:cs typeface="B Nazanin" pitchFamily="2" charset="-78"/>
              </a:rPr>
              <a:t>10 </a:t>
            </a:r>
            <a:r>
              <a:rPr lang="ar-SA" sz="3000" dirty="0" smtClean="0">
                <a:cs typeface="B Nazanin" pitchFamily="2" charset="-78"/>
              </a:rPr>
              <a:t>بعد از ظهر، </a:t>
            </a:r>
            <a:r>
              <a:rPr lang="fa-IR" sz="3000" dirty="0" smtClean="0">
                <a:cs typeface="B Nazanin" pitchFamily="2" charset="-78"/>
              </a:rPr>
              <a:t>00 :22 </a:t>
            </a:r>
            <a:r>
              <a:rPr lang="ar-SA" sz="3000" dirty="0" smtClean="0">
                <a:cs typeface="B Nazanin" pitchFamily="2" charset="-78"/>
              </a:rPr>
              <a:t>ثبت می شود</a:t>
            </a:r>
            <a:r>
              <a:rPr lang="fa-IR" sz="3000" dirty="0" smtClean="0">
                <a:cs typeface="B Nazanin" pitchFamily="2" charset="-78"/>
              </a:rPr>
              <a:t>.</a:t>
            </a:r>
            <a:r>
              <a:rPr lang="ar-SA" sz="3000" dirty="0" smtClean="0">
                <a:cs typeface="B Nazanin" pitchFamily="2" charset="-78"/>
              </a:rPr>
              <a:t>از ذكر عباراتي چون </a:t>
            </a:r>
            <a:r>
              <a:rPr lang="en-US" sz="3000" dirty="0" smtClean="0">
                <a:cs typeface="B Nazanin" pitchFamily="2" charset="-78"/>
              </a:rPr>
              <a:t>AM. </a:t>
            </a:r>
            <a:r>
              <a:rPr lang="ar-SA" sz="3000" dirty="0" smtClean="0">
                <a:cs typeface="B Nazanin" pitchFamily="2" charset="-78"/>
              </a:rPr>
              <a:t>و </a:t>
            </a:r>
            <a:r>
              <a:rPr lang="en-US" sz="3000" dirty="0" smtClean="0">
                <a:cs typeface="B Nazanin" pitchFamily="2" charset="-78"/>
              </a:rPr>
              <a:t>PM. </a:t>
            </a:r>
            <a:r>
              <a:rPr lang="ar-SA" sz="3000" dirty="0" smtClean="0">
                <a:cs typeface="B Nazanin" pitchFamily="2" charset="-78"/>
              </a:rPr>
              <a:t>ونظاير آن پرهيز گردد</a:t>
            </a:r>
            <a:r>
              <a:rPr lang="fa-IR" sz="3000" dirty="0" smtClean="0">
                <a:cs typeface="B Nazanin" pitchFamily="2" charset="-78"/>
              </a:rPr>
              <a:t>.</a:t>
            </a:r>
            <a:endParaRPr lang="en-US" sz="3000" dirty="0" smtClean="0">
              <a:cs typeface="B Nazanin" pitchFamily="2" charset="-78"/>
            </a:endParaRPr>
          </a:p>
          <a:p>
            <a:pPr algn="r" rtl="1"/>
            <a:r>
              <a:rPr lang="ar-SA" sz="3000" dirty="0" smtClean="0">
                <a:cs typeface="B Nazanin" pitchFamily="2" charset="-78"/>
              </a:rPr>
              <a:t>براي نوزادی که زنده متولد شده باشد، تاريخ تولد و فوت و براي موارد مرده زائي تاريخ زايمان ثبت </a:t>
            </a:r>
            <a:r>
              <a:rPr lang="en-US" sz="3000" dirty="0" smtClean="0">
                <a:cs typeface="B Nazanin" pitchFamily="2" charset="-78"/>
              </a:rPr>
              <a:t>‌</a:t>
            </a:r>
            <a:r>
              <a:rPr lang="ar-SA" sz="3000" dirty="0" smtClean="0">
                <a:cs typeface="B Nazanin" pitchFamily="2" charset="-78"/>
              </a:rPr>
              <a:t>گردد</a:t>
            </a:r>
            <a:r>
              <a:rPr lang="fa-IR" sz="3000" dirty="0" smtClean="0">
                <a:cs typeface="B Nazanin" pitchFamily="2" charset="-78"/>
              </a:rPr>
              <a:t>. </a:t>
            </a:r>
            <a:r>
              <a:rPr lang="ar-SA" sz="3000" dirty="0" smtClean="0">
                <a:cs typeface="B Nazanin" pitchFamily="2" charset="-78"/>
              </a:rPr>
              <a:t>تاريخ به صورت روز</a:t>
            </a:r>
            <a:r>
              <a:rPr lang="fa-IR" sz="3000" dirty="0" smtClean="0">
                <a:cs typeface="B Nazanin" pitchFamily="2" charset="-78"/>
              </a:rPr>
              <a:t>/ </a:t>
            </a:r>
            <a:r>
              <a:rPr lang="ar-SA" sz="3000" dirty="0" smtClean="0">
                <a:cs typeface="B Nazanin" pitchFamily="2" charset="-78"/>
              </a:rPr>
              <a:t>ماه</a:t>
            </a:r>
            <a:r>
              <a:rPr lang="fa-IR" sz="3000" dirty="0" smtClean="0">
                <a:cs typeface="B Nazanin" pitchFamily="2" charset="-78"/>
              </a:rPr>
              <a:t>/ </a:t>
            </a:r>
            <a:r>
              <a:rPr lang="ar-SA" sz="3000" dirty="0" smtClean="0">
                <a:cs typeface="B Nazanin" pitchFamily="2" charset="-78"/>
              </a:rPr>
              <a:t>سال نوشته می شود</a:t>
            </a:r>
            <a:r>
              <a:rPr lang="fa-IR" sz="3000" dirty="0" smtClean="0">
                <a:cs typeface="B Nazanin" pitchFamily="2" charset="-78"/>
              </a:rPr>
              <a:t>. </a:t>
            </a:r>
            <a:r>
              <a:rPr lang="ar-SA" sz="3000" dirty="0" smtClean="0">
                <a:cs typeface="B Nazanin" pitchFamily="2" charset="-78"/>
              </a:rPr>
              <a:t>برای سال جاری دو خانه سمت چپ </a:t>
            </a:r>
            <a:r>
              <a:rPr lang="fa-IR" sz="3000" dirty="0" smtClean="0">
                <a:cs typeface="B Nazanin" pitchFamily="2" charset="-78"/>
              </a:rPr>
              <a:t>"91 " </a:t>
            </a:r>
            <a:r>
              <a:rPr lang="ar-SA" sz="3000" dirty="0" smtClean="0">
                <a:cs typeface="B Nazanin" pitchFamily="2" charset="-78"/>
              </a:rPr>
              <a:t>است</a:t>
            </a:r>
            <a:r>
              <a:rPr lang="fa-IR" sz="3000" dirty="0" smtClean="0">
                <a:cs typeface="B Nazanin" pitchFamily="2" charset="-78"/>
              </a:rPr>
              <a:t>. </a:t>
            </a:r>
            <a:r>
              <a:rPr lang="ar-SA" sz="3000" dirty="0" smtClean="0">
                <a:cs typeface="B Nazanin" pitchFamily="2" charset="-78"/>
              </a:rPr>
              <a:t>در مورد ثبت ماه</a:t>
            </a:r>
            <a:r>
              <a:rPr lang="en-US" sz="3000" dirty="0" smtClean="0">
                <a:cs typeface="B Nazanin" pitchFamily="2" charset="-78"/>
              </a:rPr>
              <a:t>‌</a:t>
            </a:r>
            <a:r>
              <a:rPr lang="ar-SA" sz="3000" dirty="0" smtClean="0">
                <a:cs typeface="B Nazanin" pitchFamily="2" charset="-78"/>
              </a:rPr>
              <a:t>ها و روزها، عددهای يک رقمی </a:t>
            </a:r>
            <a:r>
              <a:rPr lang="fa-IR" sz="3000" dirty="0" smtClean="0">
                <a:cs typeface="B Nazanin" pitchFamily="2" charset="-78"/>
              </a:rPr>
              <a:t>1</a:t>
            </a:r>
            <a:r>
              <a:rPr lang="ar-SA" sz="3000" dirty="0" smtClean="0">
                <a:cs typeface="B Nazanin" pitchFamily="2" charset="-78"/>
              </a:rPr>
              <a:t>تا </a:t>
            </a:r>
            <a:r>
              <a:rPr lang="fa-IR" sz="3000" dirty="0" smtClean="0">
                <a:cs typeface="B Nazanin" pitchFamily="2" charset="-78"/>
              </a:rPr>
              <a:t>9 </a:t>
            </a:r>
            <a:r>
              <a:rPr lang="ar-SA" sz="3000" dirty="0" smtClean="0">
                <a:cs typeface="B Nazanin" pitchFamily="2" charset="-78"/>
              </a:rPr>
              <a:t>به صورت </a:t>
            </a:r>
            <a:r>
              <a:rPr lang="fa-IR" sz="3000" dirty="0" smtClean="0">
                <a:cs typeface="B Nazanin" pitchFamily="2" charset="-78"/>
              </a:rPr>
              <a:t>01 </a:t>
            </a:r>
            <a:r>
              <a:rPr lang="ar-SA" sz="3000" dirty="0" smtClean="0">
                <a:cs typeface="B Nazanin" pitchFamily="2" charset="-78"/>
              </a:rPr>
              <a:t>تا </a:t>
            </a:r>
            <a:r>
              <a:rPr lang="fa-IR" sz="3000" dirty="0" smtClean="0">
                <a:cs typeface="B Nazanin" pitchFamily="2" charset="-78"/>
              </a:rPr>
              <a:t>09 </a:t>
            </a:r>
            <a:r>
              <a:rPr lang="ar-SA" sz="3000" dirty="0" smtClean="0">
                <a:cs typeface="B Nazanin" pitchFamily="2" charset="-78"/>
              </a:rPr>
              <a:t>نوشته می</a:t>
            </a:r>
            <a:r>
              <a:rPr lang="en-US" sz="3000" dirty="0" smtClean="0">
                <a:cs typeface="B Nazanin" pitchFamily="2" charset="-78"/>
              </a:rPr>
              <a:t>‌</a:t>
            </a:r>
            <a:r>
              <a:rPr lang="ar-SA" sz="3000" dirty="0" smtClean="0">
                <a:cs typeface="B Nazanin" pitchFamily="2" charset="-78"/>
              </a:rPr>
              <a:t>شود</a:t>
            </a:r>
            <a:r>
              <a:rPr lang="fa-IR" sz="3000" dirty="0" smtClean="0">
                <a:cs typeface="B Nazanin" pitchFamily="2" charset="-78"/>
              </a:rPr>
              <a:t>. </a:t>
            </a:r>
            <a:r>
              <a:rPr lang="ar-SA" sz="3000" dirty="0" smtClean="0">
                <a:cs typeface="B Nazanin" pitchFamily="2" charset="-78"/>
              </a:rPr>
              <a:t>مثلاً </a:t>
            </a:r>
            <a:r>
              <a:rPr lang="fa-IR" sz="3000" dirty="0" smtClean="0">
                <a:cs typeface="B Nazanin" pitchFamily="2" charset="-78"/>
              </a:rPr>
              <a:t>05/03/91 </a:t>
            </a:r>
            <a:r>
              <a:rPr lang="ar-SA" sz="3000" dirty="0" smtClean="0">
                <a:cs typeface="B Nazanin" pitchFamily="2" charset="-78"/>
              </a:rPr>
              <a:t>يا </a:t>
            </a:r>
            <a:r>
              <a:rPr lang="fa-IR" sz="3000" dirty="0" smtClean="0">
                <a:cs typeface="B Nazanin" pitchFamily="2" charset="-78"/>
              </a:rPr>
              <a:t>18/06/91.</a:t>
            </a:r>
            <a:r>
              <a:rPr lang="ar-SA" sz="3000" dirty="0" smtClean="0">
                <a:cs typeface="B Nazanin" pitchFamily="2" charset="-78"/>
              </a:rPr>
              <a:t>از ذكر نام ماه</a:t>
            </a:r>
            <a:r>
              <a:rPr lang="en-US" sz="3000" dirty="0" smtClean="0">
                <a:cs typeface="B Nazanin" pitchFamily="2" charset="-78"/>
              </a:rPr>
              <a:t>‌</a:t>
            </a:r>
            <a:r>
              <a:rPr lang="ar-SA" sz="3000" dirty="0" smtClean="0">
                <a:cs typeface="B Nazanin" pitchFamily="2" charset="-78"/>
              </a:rPr>
              <a:t>ها مثلاً خرداد، شهريور، بهمن و</a:t>
            </a:r>
            <a:r>
              <a:rPr lang="fa-IR" sz="3000" dirty="0" smtClean="0">
                <a:cs typeface="B Nazanin" pitchFamily="2" charset="-78"/>
              </a:rPr>
              <a:t>... </a:t>
            </a:r>
            <a:r>
              <a:rPr lang="ar-SA" sz="3000" dirty="0" smtClean="0">
                <a:cs typeface="B Nazanin" pitchFamily="2" charset="-78"/>
              </a:rPr>
              <a:t>پرهيز گردد</a:t>
            </a:r>
            <a:r>
              <a:rPr lang="fa-IR" sz="3000" dirty="0" smtClean="0">
                <a:cs typeface="B Nazanin" pitchFamily="2" charset="-78"/>
              </a:rPr>
              <a:t>.</a:t>
            </a:r>
            <a:endParaRPr lang="en-US" sz="3000" dirty="0" smtClean="0">
              <a:cs typeface="B Nazanin" pitchFamily="2" charset="-78"/>
            </a:endParaRPr>
          </a:p>
          <a:p>
            <a:pPr lvl="0" algn="r" rtl="1"/>
            <a:endParaRPr lang="en-US" sz="3000" dirty="0" smtClean="0">
              <a:cs typeface="B Nazanin" pitchFamily="2" charset="-78"/>
            </a:endParaRPr>
          </a:p>
          <a:p>
            <a:pPr algn="l" rtl="1"/>
            <a:endParaRPr lang="en-US" dirty="0">
              <a:cs typeface="B Nazanin" pitchFamily="2" charset="-78"/>
            </a:endParaRPr>
          </a:p>
        </p:txBody>
      </p:sp>
      <p:sp>
        <p:nvSpPr>
          <p:cNvPr id="3" name="Title 2"/>
          <p:cNvSpPr>
            <a:spLocks noGrp="1"/>
          </p:cNvSpPr>
          <p:nvPr>
            <p:ph type="title"/>
          </p:nvPr>
        </p:nvSpPr>
        <p:spPr/>
        <p:txBody>
          <a:bodyPr>
            <a:normAutofit fontScale="90000"/>
          </a:bodyPr>
          <a:lstStyle/>
          <a:p>
            <a:pPr algn="r"/>
            <a:r>
              <a:rPr lang="fa-IR" dirty="0" smtClean="0"/>
              <a:t>دستورعمل تكميل فرم 2-ع</a:t>
            </a:r>
            <a:r>
              <a:rPr lang="en-US" dirty="0" smtClean="0"/>
              <a:t/>
            </a:r>
            <a:br>
              <a:rPr lang="en-US" dirty="0" smtClean="0"/>
            </a:br>
            <a:endParaRPr lang="en-US" dirty="0"/>
          </a:p>
        </p:txBody>
      </p:sp>
      <p:pic>
        <p:nvPicPr>
          <p:cNvPr id="4" name="Picture 3" descr="C:\Users\artin\Desktop\images.jpg"/>
          <p:cNvPicPr>
            <a:picLocks noChangeAspect="1" noChangeArrowheads="1"/>
          </p:cNvPicPr>
          <p:nvPr/>
        </p:nvPicPr>
        <p:blipFill>
          <a:blip r:embed="rId2"/>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70000" lnSpcReduction="20000"/>
          </a:bodyPr>
          <a:lstStyle/>
          <a:p>
            <a:pPr lvl="0" algn="r" rtl="1"/>
            <a:r>
              <a:rPr lang="ar-SA" sz="2800" b="1" dirty="0" smtClean="0">
                <a:cs typeface="B Nazanin" pitchFamily="2" charset="-78"/>
              </a:rPr>
              <a:t>وزن تولد</a:t>
            </a:r>
            <a:r>
              <a:rPr lang="fa-IR" sz="2800" b="1" dirty="0" smtClean="0">
                <a:cs typeface="B Nazanin" pitchFamily="2" charset="-78"/>
              </a:rPr>
              <a:t>:</a:t>
            </a:r>
            <a:r>
              <a:rPr lang="fa-IR" sz="2800" dirty="0" smtClean="0">
                <a:cs typeface="B Nazanin" pitchFamily="2" charset="-78"/>
              </a:rPr>
              <a:t> </a:t>
            </a:r>
            <a:r>
              <a:rPr lang="ar-SA" sz="2800" dirty="0" smtClean="0">
                <a:cs typeface="B Nazanin" pitchFamily="2" charset="-78"/>
              </a:rPr>
              <a:t>براي توزين جنين مرده يا نوزاد فوت شده در اتاق زايمان </a:t>
            </a:r>
            <a:r>
              <a:rPr lang="fa-IR" sz="2800" dirty="0" smtClean="0">
                <a:cs typeface="B Nazanin" pitchFamily="2" charset="-78"/>
              </a:rPr>
              <a:t>/ </a:t>
            </a:r>
            <a:r>
              <a:rPr lang="ar-SA" sz="2800" dirty="0" smtClean="0">
                <a:cs typeface="B Nazanin" pitchFamily="2" charset="-78"/>
              </a:rPr>
              <a:t>اتاق عمل، مي</a:t>
            </a:r>
            <a:r>
              <a:rPr lang="en-US" sz="2800" dirty="0" smtClean="0">
                <a:cs typeface="B Nazanin" pitchFamily="2" charset="-78"/>
              </a:rPr>
              <a:t>‌</a:t>
            </a:r>
            <a:r>
              <a:rPr lang="ar-SA" sz="2800" dirty="0" smtClean="0">
                <a:cs typeface="B Nazanin" pitchFamily="2" charset="-78"/>
              </a:rPr>
              <a:t>توان بطور مستقيم او را توزين نمود يا متوفي همراه با پوشش پلاستيكي يا پوشش متقالي توزين شود و وزن پوشش از وزن كلي كسر گردد</a:t>
            </a:r>
            <a:r>
              <a:rPr lang="fa-IR" sz="2800" dirty="0" smtClean="0">
                <a:cs typeface="B Nazanin" pitchFamily="2" charset="-78"/>
              </a:rPr>
              <a:t>. </a:t>
            </a:r>
            <a:r>
              <a:rPr lang="ar-SA" sz="2800" dirty="0" smtClean="0">
                <a:cs typeface="B Nazanin" pitchFamily="2" charset="-78"/>
              </a:rPr>
              <a:t>پس از توزين جنين يا نوزاد مرده، وزن وی به گرم در محل خاص ثبت می</a:t>
            </a:r>
            <a:r>
              <a:rPr lang="en-US" sz="2800" dirty="0" smtClean="0">
                <a:cs typeface="B Nazanin" pitchFamily="2" charset="-78"/>
              </a:rPr>
              <a:t>‌</a:t>
            </a:r>
            <a:r>
              <a:rPr lang="ar-SA" sz="2800" dirty="0" smtClean="0">
                <a:cs typeface="B Nazanin" pitchFamily="2" charset="-78"/>
              </a:rPr>
              <a:t>گردد</a:t>
            </a:r>
            <a:r>
              <a:rPr lang="fa-IR" sz="2800" dirty="0" smtClean="0">
                <a:cs typeface="B Nazanin" pitchFamily="2" charset="-78"/>
              </a:rPr>
              <a:t>. </a:t>
            </a:r>
            <a:r>
              <a:rPr lang="ar-SA" sz="2800" dirty="0" smtClean="0">
                <a:cs typeface="B Nazanin" pitchFamily="2" charset="-78"/>
              </a:rPr>
              <a:t>مثلاً </a:t>
            </a:r>
            <a:r>
              <a:rPr lang="fa-IR" sz="2800" dirty="0" smtClean="0">
                <a:cs typeface="B Nazanin" pitchFamily="2" charset="-78"/>
              </a:rPr>
              <a:t>1755 . </a:t>
            </a:r>
            <a:r>
              <a:rPr lang="ar-SA" sz="2800" dirty="0" smtClean="0">
                <a:cs typeface="B Nazanin" pitchFamily="2" charset="-78"/>
              </a:rPr>
              <a:t>در مورد وزن</a:t>
            </a:r>
            <a:r>
              <a:rPr lang="en-US" sz="2800" dirty="0" smtClean="0">
                <a:cs typeface="B Nazanin" pitchFamily="2" charset="-78"/>
              </a:rPr>
              <a:t>‌</a:t>
            </a:r>
            <a:r>
              <a:rPr lang="ar-SA" sz="2800" dirty="0" smtClean="0">
                <a:cs typeface="B Nazanin" pitchFamily="2" charset="-78"/>
              </a:rPr>
              <a:t>های کمتر از </a:t>
            </a:r>
            <a:r>
              <a:rPr lang="fa-IR" sz="2800" dirty="0" smtClean="0">
                <a:cs typeface="B Nazanin" pitchFamily="2" charset="-78"/>
              </a:rPr>
              <a:t>1000 </a:t>
            </a:r>
            <a:r>
              <a:rPr lang="ar-SA" sz="2800" dirty="0" smtClean="0">
                <a:cs typeface="B Nazanin" pitchFamily="2" charset="-78"/>
              </a:rPr>
              <a:t>گرم، افزودن </a:t>
            </a:r>
            <a:r>
              <a:rPr lang="fa-IR" sz="2800" dirty="0" smtClean="0">
                <a:cs typeface="B Nazanin" pitchFamily="2" charset="-78"/>
              </a:rPr>
              <a:t>0 </a:t>
            </a:r>
            <a:r>
              <a:rPr lang="ar-SA" sz="2800" dirty="0" smtClean="0">
                <a:cs typeface="B Nazanin" pitchFamily="2" charset="-78"/>
              </a:rPr>
              <a:t>به سمت چپ عدد وزن ضروری است</a:t>
            </a:r>
            <a:r>
              <a:rPr lang="fa-IR" sz="2800" dirty="0" smtClean="0">
                <a:cs typeface="B Nazanin" pitchFamily="2" charset="-78"/>
              </a:rPr>
              <a:t>. </a:t>
            </a:r>
            <a:r>
              <a:rPr lang="ar-SA" sz="2800" dirty="0" smtClean="0">
                <a:cs typeface="B Nazanin" pitchFamily="2" charset="-78"/>
              </a:rPr>
              <a:t>مثلاً </a:t>
            </a:r>
            <a:r>
              <a:rPr lang="fa-IR" sz="2800" dirty="0" smtClean="0">
                <a:cs typeface="B Nazanin" pitchFamily="2" charset="-78"/>
              </a:rPr>
              <a:t>0730  </a:t>
            </a:r>
            <a:r>
              <a:rPr lang="ar-SA" sz="2800" dirty="0" smtClean="0">
                <a:cs typeface="B Nazanin" pitchFamily="2" charset="-78"/>
              </a:rPr>
              <a:t>نوزادي كه از اتاق زايمان </a:t>
            </a:r>
            <a:r>
              <a:rPr lang="fa-IR" sz="2800" dirty="0" smtClean="0">
                <a:cs typeface="B Nazanin" pitchFamily="2" charset="-78"/>
              </a:rPr>
              <a:t>/ </a:t>
            </a:r>
            <a:r>
              <a:rPr lang="ar-SA" sz="2800" dirty="0" smtClean="0">
                <a:cs typeface="B Nazanin" pitchFamily="2" charset="-78"/>
              </a:rPr>
              <a:t>اتاق عمل زنده خارج مي</a:t>
            </a:r>
            <a:r>
              <a:rPr lang="en-US" sz="2800" dirty="0" smtClean="0">
                <a:cs typeface="B Nazanin" pitchFamily="2" charset="-78"/>
              </a:rPr>
              <a:t>‌</a:t>
            </a:r>
            <a:r>
              <a:rPr lang="ar-SA" sz="2800" dirty="0" smtClean="0">
                <a:cs typeface="B Nazanin" pitchFamily="2" charset="-78"/>
              </a:rPr>
              <a:t>شود نيز بايد توزين شده، وزن به گرم ثبت شده باشد</a:t>
            </a:r>
            <a:r>
              <a:rPr lang="fa-IR" sz="2800" dirty="0" smtClean="0">
                <a:cs typeface="B Nazanin" pitchFamily="2" charset="-78"/>
              </a:rPr>
              <a:t>..</a:t>
            </a:r>
            <a:endParaRPr lang="en-US" sz="2800" dirty="0" smtClean="0">
              <a:cs typeface="B Nazanin" pitchFamily="2" charset="-78"/>
            </a:endParaRPr>
          </a:p>
          <a:p>
            <a:pPr lvl="0" algn="r" rtl="1"/>
            <a:r>
              <a:rPr lang="ar-SA" sz="2800" b="1" dirty="0" smtClean="0">
                <a:cs typeface="B Nazanin" pitchFamily="2" charset="-78"/>
              </a:rPr>
              <a:t>جنسيت</a:t>
            </a:r>
            <a:r>
              <a:rPr lang="fa-IR" sz="2800" b="1" i="1" dirty="0" smtClean="0">
                <a:cs typeface="B Nazanin" pitchFamily="2" charset="-78"/>
              </a:rPr>
              <a:t>: </a:t>
            </a:r>
            <a:r>
              <a:rPr lang="ar-SA" sz="2800" dirty="0" smtClean="0">
                <a:cs typeface="B Nazanin" pitchFamily="2" charset="-78"/>
              </a:rPr>
              <a:t>در نوزاد </a:t>
            </a:r>
            <a:r>
              <a:rPr lang="fa-IR" sz="2800" dirty="0" smtClean="0">
                <a:cs typeface="B Nazanin" pitchFamily="2" charset="-78"/>
              </a:rPr>
              <a:t>(</a:t>
            </a:r>
            <a:r>
              <a:rPr lang="ar-SA" sz="2800" dirty="0" smtClean="0">
                <a:cs typeface="B Nazanin" pitchFamily="2" charset="-78"/>
              </a:rPr>
              <a:t>يا جنين مرده</a:t>
            </a:r>
            <a:r>
              <a:rPr lang="fa-IR" sz="2800" dirty="0" smtClean="0">
                <a:cs typeface="B Nazanin" pitchFamily="2" charset="-78"/>
              </a:rPr>
              <a:t>) </a:t>
            </a:r>
            <a:r>
              <a:rPr lang="ar-SA" sz="2800" dirty="0" smtClean="0">
                <a:cs typeface="B Nazanin" pitchFamily="2" charset="-78"/>
              </a:rPr>
              <a:t>با توجه به جنسيت  گزينه دختر، پسر و در صورت ابهام تناسلي و مشخص نبودن جنسيت نوزاد</a:t>
            </a:r>
            <a:r>
              <a:rPr lang="fa-IR" sz="2800" dirty="0" smtClean="0">
                <a:cs typeface="B Nazanin" pitchFamily="2" charset="-78"/>
              </a:rPr>
              <a:t>/ </a:t>
            </a:r>
            <a:r>
              <a:rPr lang="ar-SA" sz="2800" dirty="0" smtClean="0">
                <a:cs typeface="B Nazanin" pitchFamily="2" charset="-78"/>
              </a:rPr>
              <a:t>جنين، گزينه قابل تشخيص نمي</a:t>
            </a:r>
            <a:r>
              <a:rPr lang="en-US" sz="2800" dirty="0" smtClean="0">
                <a:cs typeface="B Nazanin" pitchFamily="2" charset="-78"/>
              </a:rPr>
              <a:t>‌</a:t>
            </a:r>
            <a:r>
              <a:rPr lang="ar-SA" sz="2800" dirty="0" smtClean="0">
                <a:cs typeface="B Nazanin" pitchFamily="2" charset="-78"/>
              </a:rPr>
              <a:t>باشد علامت زده مي</a:t>
            </a:r>
            <a:r>
              <a:rPr lang="en-US" sz="2800" dirty="0" smtClean="0">
                <a:cs typeface="B Nazanin" pitchFamily="2" charset="-78"/>
              </a:rPr>
              <a:t>‌</a:t>
            </a:r>
            <a:r>
              <a:rPr lang="ar-SA" sz="2800" dirty="0" smtClean="0">
                <a:cs typeface="B Nazanin" pitchFamily="2" charset="-78"/>
              </a:rPr>
              <a:t>شود</a:t>
            </a:r>
            <a:r>
              <a:rPr lang="fa-IR" sz="2800" dirty="0" smtClean="0">
                <a:cs typeface="B Nazanin" pitchFamily="2" charset="-78"/>
              </a:rPr>
              <a:t>.</a:t>
            </a:r>
            <a:endParaRPr lang="en-US" sz="2800" dirty="0" smtClean="0">
              <a:cs typeface="B Nazanin" pitchFamily="2" charset="-78"/>
            </a:endParaRPr>
          </a:p>
          <a:p>
            <a:pPr lvl="0" algn="r" rtl="1"/>
            <a:r>
              <a:rPr lang="en-US" sz="2800" b="1" dirty="0" smtClean="0">
                <a:cs typeface="B Nazanin" pitchFamily="2" charset="-78"/>
              </a:rPr>
              <a:t> </a:t>
            </a:r>
            <a:r>
              <a:rPr lang="ar-SA" sz="2800" b="1" dirty="0" smtClean="0">
                <a:cs typeface="B Nazanin" pitchFamily="2" charset="-78"/>
              </a:rPr>
              <a:t>تعداد قل</a:t>
            </a:r>
            <a:r>
              <a:rPr lang="en-US" sz="2800" b="1" dirty="0" smtClean="0">
                <a:cs typeface="B Nazanin" pitchFamily="2" charset="-78"/>
              </a:rPr>
              <a:t>‌</a:t>
            </a:r>
            <a:r>
              <a:rPr lang="ar-SA" sz="2800" b="1" dirty="0" smtClean="0">
                <a:cs typeface="B Nazanin" pitchFamily="2" charset="-78"/>
              </a:rPr>
              <a:t>ها</a:t>
            </a:r>
            <a:r>
              <a:rPr lang="fa-IR" sz="2800" b="1" dirty="0" smtClean="0">
                <a:cs typeface="B Nazanin" pitchFamily="2" charset="-78"/>
              </a:rPr>
              <a:t>: </a:t>
            </a:r>
            <a:r>
              <a:rPr lang="ar-SA" sz="2800" dirty="0" smtClean="0">
                <a:cs typeface="B Nazanin" pitchFamily="2" charset="-78"/>
              </a:rPr>
              <a:t>تعداد قل</a:t>
            </a:r>
            <a:r>
              <a:rPr lang="en-US" sz="2800" dirty="0" smtClean="0">
                <a:cs typeface="B Nazanin" pitchFamily="2" charset="-78"/>
              </a:rPr>
              <a:t>‌</a:t>
            </a:r>
            <a:r>
              <a:rPr lang="ar-SA" sz="2800" dirty="0" smtClean="0">
                <a:cs typeface="B Nazanin" pitchFamily="2" charset="-78"/>
              </a:rPr>
              <a:t>ها به صورت عدد </a:t>
            </a:r>
            <a:r>
              <a:rPr lang="fa-IR" sz="2800" dirty="0" smtClean="0">
                <a:cs typeface="B Nazanin" pitchFamily="2" charset="-78"/>
              </a:rPr>
              <a:t>(1</a:t>
            </a:r>
            <a:r>
              <a:rPr lang="ar-SA" sz="2800" dirty="0" smtClean="0">
                <a:cs typeface="B Nazanin" pitchFamily="2" charset="-78"/>
              </a:rPr>
              <a:t>،</a:t>
            </a:r>
            <a:r>
              <a:rPr lang="fa-IR" sz="2800" dirty="0" smtClean="0">
                <a:cs typeface="B Nazanin" pitchFamily="2" charset="-78"/>
              </a:rPr>
              <a:t>2</a:t>
            </a:r>
            <a:r>
              <a:rPr lang="ar-SA" sz="2800" dirty="0" smtClean="0">
                <a:cs typeface="B Nazanin" pitchFamily="2" charset="-78"/>
              </a:rPr>
              <a:t>،و</a:t>
            </a:r>
            <a:r>
              <a:rPr lang="fa-IR" sz="2800" dirty="0" smtClean="0">
                <a:cs typeface="B Nazanin" pitchFamily="2" charset="-78"/>
              </a:rPr>
              <a:t>...) </a:t>
            </a:r>
            <a:r>
              <a:rPr lang="ar-SA" sz="2800" dirty="0" smtClean="0">
                <a:cs typeface="B Nazanin" pitchFamily="2" charset="-78"/>
              </a:rPr>
              <a:t>ثبت گردد</a:t>
            </a:r>
            <a:r>
              <a:rPr lang="fa-IR" sz="2800" dirty="0" smtClean="0">
                <a:cs typeface="B Nazanin" pitchFamily="2" charset="-78"/>
              </a:rPr>
              <a:t>. </a:t>
            </a:r>
            <a:r>
              <a:rPr lang="ar-SA" sz="2800" dirty="0" smtClean="0">
                <a:cs typeface="B Nazanin" pitchFamily="2" charset="-78"/>
              </a:rPr>
              <a:t>منظور از تعداد قل</a:t>
            </a:r>
            <a:r>
              <a:rPr lang="en-US" sz="2800" dirty="0" smtClean="0">
                <a:cs typeface="B Nazanin" pitchFamily="2" charset="-78"/>
              </a:rPr>
              <a:t>‌</a:t>
            </a:r>
            <a:r>
              <a:rPr lang="ar-SA" sz="2800" dirty="0" smtClean="0">
                <a:cs typeface="B Nazanin" pitchFamily="2" charset="-78"/>
              </a:rPr>
              <a:t>ها، تعداد محصول بارداري بدون توجه به زنده زايي يا مرده زايي يك يا چند قل مي باشد</a:t>
            </a:r>
            <a:r>
              <a:rPr lang="fa-IR" sz="2800" dirty="0" smtClean="0">
                <a:cs typeface="B Nazanin" pitchFamily="2" charset="-78"/>
              </a:rPr>
              <a:t>. </a:t>
            </a:r>
            <a:r>
              <a:rPr lang="ar-SA" sz="2800" dirty="0" smtClean="0">
                <a:cs typeface="B Nazanin" pitchFamily="2" charset="-78"/>
              </a:rPr>
              <a:t>براي مثال اگر بارداري مادري منجر به تولد يك جنين مرده و يك نوزاد زنده شده است (دوقلو)، عدد </a:t>
            </a:r>
            <a:r>
              <a:rPr lang="fa-IR" sz="2800" dirty="0" smtClean="0">
                <a:cs typeface="B Nazanin" pitchFamily="2" charset="-78"/>
              </a:rPr>
              <a:t>2 </a:t>
            </a:r>
            <a:r>
              <a:rPr lang="ar-SA" sz="2800" dirty="0" smtClean="0">
                <a:cs typeface="B Nazanin" pitchFamily="2" charset="-78"/>
              </a:rPr>
              <a:t>ثبت مي</a:t>
            </a:r>
            <a:r>
              <a:rPr lang="en-US" sz="2800" dirty="0" smtClean="0">
                <a:cs typeface="B Nazanin" pitchFamily="2" charset="-78"/>
              </a:rPr>
              <a:t>‌</a:t>
            </a:r>
            <a:r>
              <a:rPr lang="ar-SA" sz="2800" dirty="0" smtClean="0">
                <a:cs typeface="B Nazanin" pitchFamily="2" charset="-78"/>
              </a:rPr>
              <a:t>گردد</a:t>
            </a:r>
            <a:r>
              <a:rPr lang="fa-IR" sz="2800" dirty="0" smtClean="0">
                <a:cs typeface="B Nazanin" pitchFamily="2" charset="-78"/>
              </a:rPr>
              <a:t>. </a:t>
            </a:r>
            <a:r>
              <a:rPr lang="ar-SA" sz="2800" dirty="0" smtClean="0">
                <a:cs typeface="B Nazanin" pitchFamily="2" charset="-78"/>
              </a:rPr>
              <a:t>از آنجا که برای هر نوزاد يک فرم جداگانه تکميل می</a:t>
            </a:r>
            <a:r>
              <a:rPr lang="en-US" sz="2800" dirty="0" smtClean="0">
                <a:cs typeface="B Nazanin" pitchFamily="2" charset="-78"/>
              </a:rPr>
              <a:t>‌</a:t>
            </a:r>
            <a:r>
              <a:rPr lang="ar-SA" sz="2800" dirty="0" smtClean="0">
                <a:cs typeface="B Nazanin" pitchFamily="2" charset="-78"/>
              </a:rPr>
              <a:t>شود، بنابراين رتبه قل، رتبه تولد همان نوزادی می</a:t>
            </a:r>
            <a:r>
              <a:rPr lang="en-US" sz="2800" dirty="0" smtClean="0">
                <a:cs typeface="B Nazanin" pitchFamily="2" charset="-78"/>
              </a:rPr>
              <a:t>‌</a:t>
            </a:r>
            <a:r>
              <a:rPr lang="ar-SA" sz="2800" dirty="0" smtClean="0">
                <a:cs typeface="B Nazanin" pitchFamily="2" charset="-78"/>
              </a:rPr>
              <a:t>باشد که برای وی اين فرم در حال تکميل است</a:t>
            </a:r>
            <a:r>
              <a:rPr lang="fa-IR" sz="2800" dirty="0" smtClean="0">
                <a:cs typeface="B Nazanin" pitchFamily="2" charset="-78"/>
              </a:rPr>
              <a:t>. </a:t>
            </a:r>
            <a:r>
              <a:rPr lang="ar-SA" sz="2800" dirty="0" smtClean="0">
                <a:cs typeface="B Nazanin" pitchFamily="2" charset="-78"/>
              </a:rPr>
              <a:t>واضح است که در زايمان های يک قلويی </a:t>
            </a:r>
            <a:r>
              <a:rPr lang="fa-IR" sz="2800" dirty="0" smtClean="0">
                <a:cs typeface="B Nazanin" pitchFamily="2" charset="-78"/>
              </a:rPr>
              <a:t>– </a:t>
            </a:r>
            <a:r>
              <a:rPr lang="ar-SA" sz="2800" dirty="0" smtClean="0">
                <a:cs typeface="B Nazanin" pitchFamily="2" charset="-78"/>
              </a:rPr>
              <a:t>که بخش عمده زايمان</a:t>
            </a:r>
            <a:r>
              <a:rPr lang="en-US" sz="2800" dirty="0" smtClean="0">
                <a:cs typeface="B Nazanin" pitchFamily="2" charset="-78"/>
              </a:rPr>
              <a:t>‌</a:t>
            </a:r>
            <a:r>
              <a:rPr lang="ar-SA" sz="2800" dirty="0" smtClean="0">
                <a:cs typeface="B Nazanin" pitchFamily="2" charset="-78"/>
              </a:rPr>
              <a:t>های کشور را تشکيل می</a:t>
            </a:r>
            <a:r>
              <a:rPr lang="en-US" sz="2800" dirty="0" smtClean="0">
                <a:cs typeface="B Nazanin" pitchFamily="2" charset="-78"/>
              </a:rPr>
              <a:t>‌</a:t>
            </a:r>
            <a:r>
              <a:rPr lang="ar-SA" sz="2800" dirty="0" smtClean="0">
                <a:cs typeface="B Nazanin" pitchFamily="2" charset="-78"/>
              </a:rPr>
              <a:t>دهد تعداد قل ها عدد </a:t>
            </a:r>
            <a:r>
              <a:rPr lang="fa-IR" sz="2800" dirty="0" smtClean="0">
                <a:cs typeface="B Nazanin" pitchFamily="2" charset="-78"/>
              </a:rPr>
              <a:t>1 </a:t>
            </a:r>
            <a:r>
              <a:rPr lang="ar-SA" sz="2800" dirty="0" smtClean="0">
                <a:cs typeface="B Nazanin" pitchFamily="2" charset="-78"/>
              </a:rPr>
              <a:t>و رتبه قل نيز </a:t>
            </a:r>
            <a:r>
              <a:rPr lang="fa-IR" sz="2800" dirty="0" smtClean="0">
                <a:cs typeface="B Nazanin" pitchFamily="2" charset="-78"/>
              </a:rPr>
              <a:t>1 </a:t>
            </a:r>
            <a:r>
              <a:rPr lang="ar-SA" sz="2800" dirty="0" smtClean="0">
                <a:cs typeface="B Nazanin" pitchFamily="2" charset="-78"/>
              </a:rPr>
              <a:t>خواهد بود</a:t>
            </a:r>
            <a:r>
              <a:rPr lang="fa-IR" sz="2800" dirty="0" smtClean="0">
                <a:cs typeface="B Nazanin" pitchFamily="2" charset="-78"/>
              </a:rPr>
              <a:t>.</a:t>
            </a:r>
            <a:endParaRPr lang="en-US" sz="2800" dirty="0" smtClean="0">
              <a:cs typeface="B Nazanin" pitchFamily="2" charset="-78"/>
            </a:endParaRPr>
          </a:p>
          <a:p>
            <a:pPr lvl="0" algn="r" rtl="1"/>
            <a:r>
              <a:rPr lang="ar-SA" sz="2800" b="1" dirty="0" smtClean="0">
                <a:cs typeface="B Nazanin" pitchFamily="2" charset="-78"/>
              </a:rPr>
              <a:t>عامل زايمان</a:t>
            </a:r>
            <a:r>
              <a:rPr lang="fa-IR" sz="2800" b="1" dirty="0" smtClean="0">
                <a:cs typeface="B Nazanin" pitchFamily="2" charset="-78"/>
              </a:rPr>
              <a:t>:</a:t>
            </a:r>
            <a:r>
              <a:rPr lang="fa-IR" sz="2800" dirty="0" smtClean="0">
                <a:cs typeface="B Nazanin" pitchFamily="2" charset="-78"/>
              </a:rPr>
              <a:t> </a:t>
            </a:r>
            <a:r>
              <a:rPr lang="ar-SA" sz="2800" dirty="0" smtClean="0">
                <a:cs typeface="B Nazanin" pitchFamily="2" charset="-78"/>
              </a:rPr>
              <a:t>عبارت است از شخصي كه زايمان با حضور وي صورت گرفته است و از ميان گزينه های مربوطه انتخاب مي گردد</a:t>
            </a:r>
            <a:r>
              <a:rPr lang="fa-IR" sz="2800" dirty="0" smtClean="0">
                <a:cs typeface="B Nazanin" pitchFamily="2" charset="-78"/>
              </a:rPr>
              <a:t>.</a:t>
            </a:r>
            <a:endParaRPr lang="en-US" sz="2800" dirty="0" smtClean="0">
              <a:cs typeface="B Nazanin" pitchFamily="2" charset="-78"/>
            </a:endParaRPr>
          </a:p>
          <a:p>
            <a:pPr lvl="0" algn="r" rtl="1"/>
            <a:r>
              <a:rPr lang="ar-SA" sz="2800" b="1" dirty="0" smtClean="0">
                <a:cs typeface="B Nazanin" pitchFamily="2" charset="-78"/>
              </a:rPr>
              <a:t>مكان زايمان</a:t>
            </a:r>
            <a:r>
              <a:rPr lang="fa-IR" sz="2800" b="1" dirty="0" smtClean="0">
                <a:cs typeface="B Nazanin" pitchFamily="2" charset="-78"/>
              </a:rPr>
              <a:t>:</a:t>
            </a:r>
            <a:r>
              <a:rPr lang="fa-IR" sz="2800" dirty="0" smtClean="0">
                <a:cs typeface="B Nazanin" pitchFamily="2" charset="-78"/>
              </a:rPr>
              <a:t> </a:t>
            </a:r>
            <a:r>
              <a:rPr lang="ar-SA" sz="2800" dirty="0" smtClean="0">
                <a:cs typeface="B Nazanin" pitchFamily="2" charset="-78"/>
              </a:rPr>
              <a:t> عبارت است از مكاني كه زايمان در آنجا صورت گرفته است و از ميان گزينه های مشخص شده انتخاب مي گردد</a:t>
            </a:r>
            <a:r>
              <a:rPr lang="fa-IR" sz="2800" dirty="0" smtClean="0">
                <a:cs typeface="B Nazanin" pitchFamily="2" charset="-78"/>
              </a:rPr>
              <a:t>.</a:t>
            </a:r>
            <a:endParaRPr lang="en-US" dirty="0"/>
          </a:p>
        </p:txBody>
      </p:sp>
      <p:sp>
        <p:nvSpPr>
          <p:cNvPr id="3" name="Title 2"/>
          <p:cNvSpPr>
            <a:spLocks noGrp="1"/>
          </p:cNvSpPr>
          <p:nvPr>
            <p:ph type="title"/>
          </p:nvPr>
        </p:nvSpPr>
        <p:spPr/>
        <p:txBody>
          <a:bodyPr/>
          <a:lstStyle/>
          <a:p>
            <a:endParaRPr lang="en-US"/>
          </a:p>
        </p:txBody>
      </p:sp>
      <p:pic>
        <p:nvPicPr>
          <p:cNvPr id="4" name="Picture 3" descr="C:\Users\artin\Desktop\images.jpg"/>
          <p:cNvPicPr>
            <a:picLocks noChangeAspect="1" noChangeArrowheads="1"/>
          </p:cNvPicPr>
          <p:nvPr/>
        </p:nvPicPr>
        <p:blipFill>
          <a:blip r:embed="rId2"/>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62500" lnSpcReduction="20000"/>
          </a:bodyPr>
          <a:lstStyle/>
          <a:p>
            <a:pPr lvl="0" algn="r" rtl="1"/>
            <a:r>
              <a:rPr lang="ar-SA" b="1" dirty="0" smtClean="0">
                <a:cs typeface="B Nazanin" pitchFamily="2" charset="-78"/>
              </a:rPr>
              <a:t>تاريخ تولد</a:t>
            </a:r>
            <a:r>
              <a:rPr lang="fa-IR" b="1" dirty="0" smtClean="0">
                <a:cs typeface="B Nazanin" pitchFamily="2" charset="-78"/>
              </a:rPr>
              <a:t>/</a:t>
            </a:r>
            <a:r>
              <a:rPr lang="ar-SA" b="1" dirty="0" smtClean="0">
                <a:cs typeface="B Nazanin" pitchFamily="2" charset="-78"/>
              </a:rPr>
              <a:t>سن مادر</a:t>
            </a:r>
            <a:r>
              <a:rPr lang="fa-IR" b="1" dirty="0" smtClean="0">
                <a:cs typeface="B Nazanin" pitchFamily="2" charset="-78"/>
              </a:rPr>
              <a:t>: </a:t>
            </a:r>
            <a:r>
              <a:rPr lang="ar-SA" dirty="0" smtClean="0">
                <a:cs typeface="B Nazanin" pitchFamily="2" charset="-78"/>
              </a:rPr>
              <a:t>تاريخ تولد يا سن مادر بر اساس گفته مادر يا مندرجات پرونده بستري ثبت می</a:t>
            </a:r>
            <a:r>
              <a:rPr lang="en-US" dirty="0" smtClean="0">
                <a:cs typeface="B Nazanin" pitchFamily="2" charset="-78"/>
              </a:rPr>
              <a:t>‌</a:t>
            </a:r>
            <a:r>
              <a:rPr lang="ar-SA" dirty="0" smtClean="0">
                <a:cs typeface="B Nazanin" pitchFamily="2" charset="-78"/>
              </a:rPr>
              <a:t>گردد</a:t>
            </a:r>
            <a:r>
              <a:rPr lang="fa-IR" dirty="0" smtClean="0">
                <a:cs typeface="B Nazanin" pitchFamily="2" charset="-78"/>
              </a:rPr>
              <a:t>. </a:t>
            </a:r>
            <a:r>
              <a:rPr lang="ar-SA" dirty="0" smtClean="0">
                <a:cs typeface="B Nazanin" pitchFamily="2" charset="-78"/>
              </a:rPr>
              <a:t>در صورت اختلاف گفته مادر ومندرجات پرونده بستري وي، ملاك اظهارات مادر مي باشد</a:t>
            </a:r>
            <a:r>
              <a:rPr lang="fa-IR" dirty="0" smtClean="0">
                <a:cs typeface="B Nazanin" pitchFamily="2" charset="-78"/>
              </a:rPr>
              <a:t>.</a:t>
            </a:r>
            <a:endParaRPr lang="en-US" dirty="0" smtClean="0">
              <a:cs typeface="B Nazanin" pitchFamily="2" charset="-78"/>
            </a:endParaRPr>
          </a:p>
          <a:p>
            <a:pPr lvl="0" algn="r" rtl="1"/>
            <a:r>
              <a:rPr lang="fa-IR" b="1" dirty="0" smtClean="0">
                <a:cs typeface="B Nazanin" pitchFamily="2" charset="-78"/>
              </a:rPr>
              <a:t>سطح سواد مادر:</a:t>
            </a:r>
            <a:r>
              <a:rPr lang="fa-IR" dirty="0" smtClean="0">
                <a:cs typeface="B Nazanin" pitchFamily="2" charset="-78"/>
              </a:rPr>
              <a:t> </a:t>
            </a:r>
            <a:r>
              <a:rPr lang="ar-SA" dirty="0" smtClean="0">
                <a:cs typeface="B Nazanin" pitchFamily="2" charset="-78"/>
              </a:rPr>
              <a:t>وضعيت سواد مادر بر اساس گزینه های مربوطه مشخص شود.</a:t>
            </a:r>
            <a:endParaRPr lang="en-US" dirty="0" smtClean="0">
              <a:cs typeface="B Nazanin" pitchFamily="2" charset="-78"/>
            </a:endParaRPr>
          </a:p>
          <a:p>
            <a:pPr lvl="0" algn="r" rtl="1"/>
            <a:r>
              <a:rPr lang="fa-IR" dirty="0" smtClean="0">
                <a:cs typeface="B Nazanin" pitchFamily="2" charset="-78"/>
              </a:rPr>
              <a:t> </a:t>
            </a:r>
            <a:r>
              <a:rPr lang="ar-SA" b="1" dirty="0" smtClean="0">
                <a:cs typeface="B Nazanin" pitchFamily="2" charset="-78"/>
              </a:rPr>
              <a:t>شماره ملي سرپرست خانوار</a:t>
            </a:r>
            <a:r>
              <a:rPr lang="ar-SA" dirty="0" smtClean="0">
                <a:cs typeface="B Nazanin" pitchFamily="2" charset="-78"/>
              </a:rPr>
              <a:t>:  شماره ملي فردی كه به عنوان سرپرست خانوار شناخته مي شود، بايد ثبت شود</a:t>
            </a:r>
            <a:r>
              <a:rPr lang="fa-IR" dirty="0" smtClean="0">
                <a:cs typeface="B Nazanin" pitchFamily="2" charset="-78"/>
              </a:rPr>
              <a:t>.</a:t>
            </a:r>
            <a:endParaRPr lang="en-US" dirty="0" smtClean="0">
              <a:cs typeface="B Nazanin" pitchFamily="2" charset="-78"/>
            </a:endParaRPr>
          </a:p>
          <a:p>
            <a:pPr lvl="0" algn="r" rtl="1"/>
            <a:r>
              <a:rPr lang="fa-IR" b="1" dirty="0" smtClean="0">
                <a:cs typeface="B Nazanin" pitchFamily="2" charset="-78"/>
              </a:rPr>
              <a:t>نشاني محل سكونت مادر</a:t>
            </a:r>
            <a:r>
              <a:rPr lang="fa-IR" dirty="0" smtClean="0">
                <a:cs typeface="B Nazanin" pitchFamily="2" charset="-78"/>
              </a:rPr>
              <a:t>: محلي است كه مادر در زمان حال در آنجا زندگي مي كند مشروط بر اينكه اقامتگاه ديگر نداشته باشد، اقامتگاه خانوارهايي كه بيش از يك اقامتگاه دارند، محلي است كه بيشترين مدت سال را در آن به سر مي‌برند.</a:t>
            </a:r>
            <a:endParaRPr lang="en-US" dirty="0" smtClean="0">
              <a:cs typeface="B Nazanin" pitchFamily="2" charset="-78"/>
            </a:endParaRPr>
          </a:p>
          <a:p>
            <a:pPr algn="r" rtl="1"/>
            <a:r>
              <a:rPr lang="fa-IR" b="1" dirty="0" smtClean="0">
                <a:cs typeface="B Nazanin" pitchFamily="2" charset="-78"/>
              </a:rPr>
              <a:t>علت مرگ:</a:t>
            </a:r>
            <a:endParaRPr lang="en-US" dirty="0" smtClean="0">
              <a:cs typeface="B Nazanin" pitchFamily="2" charset="-78"/>
            </a:endParaRPr>
          </a:p>
          <a:p>
            <a:pPr lvl="0" algn="r" rtl="1"/>
            <a:r>
              <a:rPr lang="ar-SA" dirty="0" smtClean="0">
                <a:cs typeface="B Nazanin" pitchFamily="2" charset="-78"/>
              </a:rPr>
              <a:t>اين بخش شامل سه قسمت مي باشد در قسمت اول در رديف </a:t>
            </a:r>
            <a:r>
              <a:rPr lang="fa-IR" dirty="0" smtClean="0">
                <a:cs typeface="B Nazanin" pitchFamily="2" charset="-78"/>
              </a:rPr>
              <a:t>30 </a:t>
            </a:r>
            <a:r>
              <a:rPr lang="ar-SA" dirty="0" smtClean="0">
                <a:cs typeface="B Nazanin" pitchFamily="2" charset="-78"/>
              </a:rPr>
              <a:t>علت بيماري و يا شرايط اصلي كه منجر به فوت نوزاد يا جنين شده است ثبت و در رديف</a:t>
            </a:r>
            <a:r>
              <a:rPr lang="fa-IR" dirty="0" smtClean="0">
                <a:cs typeface="B Nazanin" pitchFamily="2" charset="-78"/>
              </a:rPr>
              <a:t>31  </a:t>
            </a:r>
            <a:r>
              <a:rPr lang="ar-SA" dirty="0" smtClean="0">
                <a:cs typeface="B Nazanin" pitchFamily="2" charset="-78"/>
              </a:rPr>
              <a:t>ساير بيماريها و يا شرايطي كه منجر به فوت نوزاد يا جنين شده است، بايد ثبت گردد</a:t>
            </a:r>
            <a:r>
              <a:rPr lang="fa-IR" dirty="0" smtClean="0">
                <a:cs typeface="B Nazanin" pitchFamily="2" charset="-78"/>
              </a:rPr>
              <a:t>.</a:t>
            </a:r>
            <a:endParaRPr lang="en-US" dirty="0" smtClean="0">
              <a:cs typeface="B Nazanin" pitchFamily="2" charset="-78"/>
            </a:endParaRPr>
          </a:p>
          <a:p>
            <a:pPr lvl="0" algn="r" rtl="1"/>
            <a:r>
              <a:rPr lang="ar-SA" dirty="0" smtClean="0">
                <a:cs typeface="B Nazanin" pitchFamily="2" charset="-78"/>
              </a:rPr>
              <a:t>در قسمت دوم در رديف </a:t>
            </a:r>
            <a:r>
              <a:rPr lang="fa-IR" dirty="0" smtClean="0">
                <a:cs typeface="B Nazanin" pitchFamily="2" charset="-78"/>
              </a:rPr>
              <a:t>32 </a:t>
            </a:r>
            <a:r>
              <a:rPr lang="ar-SA" dirty="0" smtClean="0">
                <a:cs typeface="B Nazanin" pitchFamily="2" charset="-78"/>
              </a:rPr>
              <a:t>علت بيماري و يا شرايط اصلي مادري موثر بر فوت نوزاد يا جنين ثبت و در رديف</a:t>
            </a:r>
            <a:r>
              <a:rPr lang="fa-IR" dirty="0" smtClean="0">
                <a:cs typeface="B Nazanin" pitchFamily="2" charset="-78"/>
              </a:rPr>
              <a:t>33 </a:t>
            </a:r>
            <a:r>
              <a:rPr lang="ar-SA" dirty="0" smtClean="0">
                <a:cs typeface="B Nazanin" pitchFamily="2" charset="-78"/>
              </a:rPr>
              <a:t>ساير بيماريها و يا شرايط مادري كه منجر به فوت نوزاد يا جنين شده است بايد ثبت گردد</a:t>
            </a:r>
            <a:r>
              <a:rPr lang="fa-IR" dirty="0" smtClean="0">
                <a:cs typeface="B Nazanin" pitchFamily="2" charset="-78"/>
              </a:rPr>
              <a:t>.</a:t>
            </a:r>
            <a:endParaRPr lang="en-US" dirty="0" smtClean="0">
              <a:cs typeface="B Nazanin" pitchFamily="2" charset="-78"/>
            </a:endParaRPr>
          </a:p>
          <a:p>
            <a:pPr lvl="0" algn="r" rtl="1"/>
            <a:r>
              <a:rPr lang="ar-SA" dirty="0" smtClean="0">
                <a:cs typeface="B Nazanin" pitchFamily="2" charset="-78"/>
              </a:rPr>
              <a:t>در قسمت سوم در رديف </a:t>
            </a:r>
            <a:r>
              <a:rPr lang="fa-IR" dirty="0" smtClean="0">
                <a:cs typeface="B Nazanin" pitchFamily="2" charset="-78"/>
              </a:rPr>
              <a:t>34 </a:t>
            </a:r>
            <a:r>
              <a:rPr lang="ar-SA" dirty="0" smtClean="0">
                <a:cs typeface="B Nazanin" pitchFamily="2" charset="-78"/>
              </a:rPr>
              <a:t>ساير شرايط مرتبط با فوت نوزاد يا جنين قيد مي گردد و براي كليه موارد فوق كد </a:t>
            </a:r>
            <a:r>
              <a:rPr lang="en-US" dirty="0" smtClean="0">
                <a:cs typeface="B Nazanin" pitchFamily="2" charset="-78"/>
              </a:rPr>
              <a:t>ICD </a:t>
            </a:r>
            <a:r>
              <a:rPr lang="ar-SA" dirty="0" smtClean="0">
                <a:cs typeface="B Nazanin" pitchFamily="2" charset="-78"/>
              </a:rPr>
              <a:t>مربوطه توسط کدگذار نوشته شود</a:t>
            </a:r>
            <a:r>
              <a:rPr lang="fa-IR" dirty="0" smtClean="0">
                <a:cs typeface="B Nazanin" pitchFamily="2" charset="-78"/>
              </a:rPr>
              <a:t>.</a:t>
            </a:r>
            <a:endParaRPr lang="en-US" dirty="0" smtClean="0">
              <a:cs typeface="B Nazanin" pitchFamily="2" charset="-78"/>
            </a:endParaRPr>
          </a:p>
          <a:p>
            <a:pPr lvl="0" algn="r" rtl="1"/>
            <a:r>
              <a:rPr lang="fa-IR" dirty="0" smtClean="0">
                <a:cs typeface="B Nazanin" pitchFamily="2" charset="-78"/>
              </a:rPr>
              <a:t>در قسمت صادر كننده لازم است نام و نام خانوادگي پزشك/ ماما صادر كننده گواهي دقيقاً ثبت و مهر زده شود. در صورتي كه واحد صادر كننده گواهي موسسه درماني اعم از بيمارستان، زايشگاه، مركز بهداشتي درماني باید، بايد ضمن تكميل بند اول، توسط پزشك/ ماما، نام واحد صادر كننده گواهي نوشته و مهر آن در قسمت مربوطه زده شود.</a:t>
            </a:r>
            <a:endParaRPr lang="en-US" dirty="0" smtClean="0">
              <a:cs typeface="B Nazanin" pitchFamily="2" charset="-78"/>
            </a:endParaRPr>
          </a:p>
          <a:p>
            <a:pPr algn="r" rtl="1"/>
            <a:r>
              <a:rPr lang="en-US" dirty="0" smtClean="0">
                <a:cs typeface="B Nazanin" pitchFamily="2" charset="-78"/>
              </a:rPr>
              <a:t> </a:t>
            </a:r>
          </a:p>
          <a:p>
            <a:pPr lvl="0" algn="r" rtl="1"/>
            <a:r>
              <a:rPr lang="fa-IR" dirty="0" smtClean="0">
                <a:cs typeface="B Nazanin" pitchFamily="2" charset="-78"/>
              </a:rPr>
              <a:t>در قسمت جواز دفن مشخصات صادر كننده مجوز دفن ( نام و نام خانوادگي و شماره نظام پزشكي) ثبت شده و مهر و امضا شود</a:t>
            </a:r>
            <a:endParaRPr lang="en-US" dirty="0" smtClean="0">
              <a:cs typeface="B Nazanin" pitchFamily="2" charset="-78"/>
            </a:endParaRPr>
          </a:p>
          <a:p>
            <a:endParaRPr lang="en-US" dirty="0"/>
          </a:p>
        </p:txBody>
      </p:sp>
      <p:sp>
        <p:nvSpPr>
          <p:cNvPr id="3" name="Title 2"/>
          <p:cNvSpPr>
            <a:spLocks noGrp="1"/>
          </p:cNvSpPr>
          <p:nvPr>
            <p:ph type="title"/>
          </p:nvPr>
        </p:nvSpPr>
        <p:spPr/>
        <p:txBody>
          <a:bodyPr>
            <a:normAutofit fontScale="90000"/>
          </a:bodyPr>
          <a:lstStyle/>
          <a:p>
            <a:pPr algn="ctr" rtl="1"/>
            <a:r>
              <a:rPr lang="fa-IR" dirty="0" smtClean="0"/>
              <a:t>اطلاعات مادر نوزاد:</a:t>
            </a:r>
            <a:r>
              <a:rPr lang="en-US" dirty="0" smtClean="0"/>
              <a:t/>
            </a:r>
            <a:br>
              <a:rPr lang="en-US" dirty="0" smtClean="0"/>
            </a:br>
            <a:endParaRPr lang="en-US" dirty="0"/>
          </a:p>
        </p:txBody>
      </p:sp>
      <p:pic>
        <p:nvPicPr>
          <p:cNvPr id="4" name="Picture 3" descr="C:\Users\artin\Desktop\images.jpg"/>
          <p:cNvPicPr>
            <a:picLocks noChangeAspect="1" noChangeArrowheads="1"/>
          </p:cNvPicPr>
          <p:nvPr/>
        </p:nvPicPr>
        <p:blipFill>
          <a:blip r:embed="rId2"/>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fa-IR" dirty="0" smtClean="0"/>
              <a:t>گردش كار تكميل فرم ع-1 و 2-ع</a:t>
            </a:r>
            <a:r>
              <a:rPr lang="en-US" dirty="0" smtClean="0"/>
              <a:t/>
            </a:r>
            <a:br>
              <a:rPr lang="en-US" dirty="0" smtClean="0"/>
            </a:b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1981200" y="1219200"/>
            <a:ext cx="4876800" cy="4724400"/>
          </a:xfrm>
          <a:prstGeom prst="rect">
            <a:avLst/>
          </a:prstGeom>
          <a:noFill/>
          <a:ln w="9525">
            <a:noFill/>
            <a:miter lim="800000"/>
            <a:headEnd/>
            <a:tailEnd/>
          </a:ln>
          <a:effectLst/>
        </p:spPr>
      </p:pic>
      <p:pic>
        <p:nvPicPr>
          <p:cNvPr id="5" name="Picture 4" descr="C:\Users\artin\Desktop\images.jpg"/>
          <p:cNvPicPr>
            <a:picLocks noChangeAspect="1" noChangeArrowheads="1"/>
          </p:cNvPicPr>
          <p:nvPr/>
        </p:nvPicPr>
        <p:blipFill>
          <a:blip r:embed="rId3"/>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fa-IR" sz="4400" dirty="0" smtClean="0"/>
          </a:p>
          <a:p>
            <a:pPr algn="ctr"/>
            <a:r>
              <a:rPr lang="fa-IR" sz="4400" dirty="0" smtClean="0"/>
              <a:t>طرح دادپزشک در استان کرمانشاه</a:t>
            </a:r>
          </a:p>
          <a:p>
            <a:pPr algn="ctr"/>
            <a:r>
              <a:rPr lang="fa-IR" sz="4400" dirty="0" smtClean="0"/>
              <a:t>تلفن تماس </a:t>
            </a:r>
          </a:p>
          <a:p>
            <a:pPr algn="ctr"/>
            <a:r>
              <a:rPr lang="fa-IR" sz="4400" smtClean="0"/>
              <a:t>09016103029 </a:t>
            </a:r>
            <a:endParaRPr lang="en-US" sz="44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4" name="Title 3"/>
          <p:cNvSpPr>
            <a:spLocks noGrp="1"/>
          </p:cNvSpPr>
          <p:nvPr>
            <p:ph type="title"/>
          </p:nvPr>
        </p:nvSpPr>
        <p:spPr/>
        <p:txBody>
          <a:bodyPr/>
          <a:lstStyle/>
          <a:p>
            <a:r>
              <a:rPr lang="fa-IR" dirty="0" smtClean="0"/>
              <a:t>خسته نباشید</a:t>
            </a:r>
            <a:endParaRPr lang="en-US" dirty="0"/>
          </a:p>
        </p:txBody>
      </p:sp>
      <p:pic>
        <p:nvPicPr>
          <p:cNvPr id="6146" name="Picture 2" descr="C:\Users\artin\Desktop\index.jpg"/>
          <p:cNvPicPr>
            <a:picLocks noGrp="1" noChangeAspect="1" noChangeArrowheads="1"/>
          </p:cNvPicPr>
          <p:nvPr>
            <p:ph type="pic" idx="1"/>
          </p:nvPr>
        </p:nvPicPr>
        <p:blipFill>
          <a:blip r:embed="rId2"/>
          <a:srcRect t="9476" b="9476"/>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2133601" y="0"/>
            <a:ext cx="5791200" cy="6858000"/>
          </a:xfrm>
          <a:prstGeom prst="rect">
            <a:avLst/>
          </a:prstGeom>
          <a:noFill/>
          <a:ln w="9525">
            <a:noFill/>
            <a:miter lim="800000"/>
            <a:headEnd/>
            <a:tailEnd/>
          </a:ln>
          <a:effectLst/>
        </p:spPr>
      </p:pic>
      <p:pic>
        <p:nvPicPr>
          <p:cNvPr id="2051" name="Picture 3" descr="C:\Users\artin\Desktop\images.jpg"/>
          <p:cNvPicPr>
            <a:picLocks noChangeAspect="1" noChangeArrowheads="1"/>
          </p:cNvPicPr>
          <p:nvPr/>
        </p:nvPicPr>
        <p:blipFill>
          <a:blip r:embed="rId3"/>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fa-IR" dirty="0" smtClean="0">
                <a:cs typeface="B Nazanin" pitchFamily="2" charset="-78"/>
              </a:rPr>
              <a:t>اين گواهي به طور کلی از دو قسمت گواهي فوت و مجوز دفن تشكيل شده است. هر دو قسمت آن بايد توسط پزشك مهر و امضاء شود و مجوز دفن بايد توسط مراجع قانوني صادر گردد.</a:t>
            </a:r>
            <a:endParaRPr lang="en-US" dirty="0" smtClean="0">
              <a:cs typeface="B Nazanin" pitchFamily="2" charset="-78"/>
            </a:endParaRPr>
          </a:p>
          <a:p>
            <a:pPr algn="r" rtl="1"/>
            <a:r>
              <a:rPr lang="fa-IR" dirty="0" smtClean="0">
                <a:cs typeface="B Nazanin" pitchFamily="2" charset="-78"/>
              </a:rPr>
              <a:t> در موارد زير مجوز دفن توسط پزشكي قانوني صادر مي گردد: </a:t>
            </a:r>
            <a:endParaRPr lang="en-US" dirty="0" smtClean="0">
              <a:cs typeface="B Nazanin" pitchFamily="2" charset="-78"/>
            </a:endParaRPr>
          </a:p>
          <a:p>
            <a:pPr lvl="0" algn="r" rtl="1"/>
            <a:r>
              <a:rPr lang="ar-SA" dirty="0" smtClean="0">
                <a:cs typeface="B Nazanin" pitchFamily="2" charset="-78"/>
              </a:rPr>
              <a:t>قتل</a:t>
            </a:r>
            <a:endParaRPr lang="en-US" dirty="0" smtClean="0">
              <a:cs typeface="B Nazanin" pitchFamily="2" charset="-78"/>
            </a:endParaRPr>
          </a:p>
          <a:p>
            <a:pPr lvl="0" algn="r" rtl="1"/>
            <a:r>
              <a:rPr lang="ar-SA" dirty="0" smtClean="0">
                <a:cs typeface="B Nazanin" pitchFamily="2" charset="-78"/>
              </a:rPr>
              <a:t>خودكشي</a:t>
            </a:r>
            <a:endParaRPr lang="en-US" dirty="0" smtClean="0">
              <a:cs typeface="B Nazanin" pitchFamily="2" charset="-78"/>
            </a:endParaRPr>
          </a:p>
          <a:p>
            <a:pPr lvl="0" algn="r" rtl="1"/>
            <a:r>
              <a:rPr lang="ar-SA" dirty="0" smtClean="0">
                <a:cs typeface="B Nazanin" pitchFamily="2" charset="-78"/>
              </a:rPr>
              <a:t>مرگ به دنبال هر گونه منازعه </a:t>
            </a:r>
            <a:r>
              <a:rPr lang="fa-IR" dirty="0" smtClean="0">
                <a:cs typeface="B Nazanin" pitchFamily="2" charset="-78"/>
              </a:rPr>
              <a:t>( </a:t>
            </a:r>
            <a:r>
              <a:rPr lang="ar-SA" dirty="0" smtClean="0">
                <a:cs typeface="B Nazanin" pitchFamily="2" charset="-78"/>
              </a:rPr>
              <a:t>اعم از درگيري فيزيكي و يا لفظي</a:t>
            </a:r>
            <a:r>
              <a:rPr lang="fa-IR" dirty="0" smtClean="0">
                <a:cs typeface="B Nazanin" pitchFamily="2" charset="-78"/>
              </a:rPr>
              <a:t>) </a:t>
            </a:r>
            <a:endParaRPr lang="en-US" dirty="0" smtClean="0">
              <a:cs typeface="B Nazanin" pitchFamily="2" charset="-78"/>
            </a:endParaRPr>
          </a:p>
          <a:p>
            <a:pPr lvl="0" algn="r" rtl="1"/>
            <a:r>
              <a:rPr lang="ar-SA" dirty="0" smtClean="0">
                <a:cs typeface="B Nazanin" pitchFamily="2" charset="-78"/>
              </a:rPr>
              <a:t>مرگ ناشي از صدمات هر نوع سلاح سرد و يا گرم</a:t>
            </a:r>
            <a:endParaRPr lang="en-US" dirty="0" smtClean="0">
              <a:cs typeface="B Nazanin" pitchFamily="2" charset="-78"/>
            </a:endParaRPr>
          </a:p>
          <a:p>
            <a:pPr lvl="0" algn="r" rtl="1"/>
            <a:r>
              <a:rPr lang="ar-SA" dirty="0" smtClean="0">
                <a:cs typeface="B Nazanin" pitchFamily="2" charset="-78"/>
              </a:rPr>
              <a:t>مرگ به دنبال حوادث رانندگي و تصادف </a:t>
            </a:r>
            <a:r>
              <a:rPr lang="fa-IR" dirty="0" smtClean="0">
                <a:cs typeface="B Nazanin" pitchFamily="2" charset="-78"/>
              </a:rPr>
              <a:t>( </a:t>
            </a:r>
            <a:r>
              <a:rPr lang="ar-SA" dirty="0" smtClean="0">
                <a:cs typeface="B Nazanin" pitchFamily="2" charset="-78"/>
              </a:rPr>
              <a:t>به هر شكل و با هر فاصله زماني از حادثه كه مرگ رخ دهد</a:t>
            </a:r>
            <a:r>
              <a:rPr lang="fa-IR" dirty="0" smtClean="0">
                <a:cs typeface="B Nazanin" pitchFamily="2" charset="-78"/>
              </a:rPr>
              <a:t>)</a:t>
            </a:r>
            <a:endParaRPr lang="en-US" dirty="0" smtClean="0">
              <a:cs typeface="B Nazanin" pitchFamily="2" charset="-78"/>
            </a:endParaRPr>
          </a:p>
          <a:p>
            <a:pPr lvl="0" algn="r" rtl="1"/>
            <a:r>
              <a:rPr lang="ar-SA" dirty="0" smtClean="0">
                <a:cs typeface="B Nazanin" pitchFamily="2" charset="-78"/>
              </a:rPr>
              <a:t>مرگ به دنبال مسموميت </a:t>
            </a:r>
            <a:r>
              <a:rPr lang="fa-IR" dirty="0" smtClean="0">
                <a:cs typeface="B Nazanin" pitchFamily="2" charset="-78"/>
              </a:rPr>
              <a:t>( </a:t>
            </a:r>
            <a:r>
              <a:rPr lang="ar-SA" dirty="0" smtClean="0">
                <a:cs typeface="B Nazanin" pitchFamily="2" charset="-78"/>
              </a:rPr>
              <a:t>شيميايي، دارويي ، گاز گرفتگي و </a:t>
            </a:r>
            <a:r>
              <a:rPr lang="fa-IR" dirty="0" smtClean="0">
                <a:cs typeface="B Nazanin" pitchFamily="2" charset="-78"/>
              </a:rPr>
              <a:t>...)</a:t>
            </a:r>
            <a:endParaRPr lang="en-US" dirty="0" smtClean="0">
              <a:cs typeface="B Nazanin" pitchFamily="2" charset="-78"/>
            </a:endParaRPr>
          </a:p>
          <a:p>
            <a:pPr algn="l"/>
            <a:endParaRPr lang="en-US" dirty="0"/>
          </a:p>
        </p:txBody>
      </p:sp>
      <p:sp>
        <p:nvSpPr>
          <p:cNvPr id="3" name="Title 2"/>
          <p:cNvSpPr>
            <a:spLocks noGrp="1"/>
          </p:cNvSpPr>
          <p:nvPr>
            <p:ph type="title"/>
          </p:nvPr>
        </p:nvSpPr>
        <p:spPr/>
        <p:txBody>
          <a:bodyPr/>
          <a:lstStyle/>
          <a:p>
            <a:pPr algn="r" rtl="1"/>
            <a:r>
              <a:rPr lang="fa-IR" dirty="0" smtClean="0"/>
              <a:t>دستورعمل تكميل فرم 1- ع </a:t>
            </a:r>
            <a:endParaRPr lang="en-US" dirty="0"/>
          </a:p>
        </p:txBody>
      </p:sp>
      <p:pic>
        <p:nvPicPr>
          <p:cNvPr id="4" name="Picture 3" descr="C:\Users\artin\Desktop\images.jpg"/>
          <p:cNvPicPr>
            <a:picLocks noChangeAspect="1" noChangeArrowheads="1"/>
          </p:cNvPicPr>
          <p:nvPr/>
        </p:nvPicPr>
        <p:blipFill>
          <a:blip r:embed="rId2"/>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fontScale="92500" lnSpcReduction="20000"/>
          </a:bodyPr>
          <a:lstStyle/>
          <a:p>
            <a:pPr lvl="0" algn="r" rtl="1"/>
            <a:r>
              <a:rPr lang="ar-SA" dirty="0" smtClean="0">
                <a:cs typeface="B Nazanin" pitchFamily="2" charset="-78"/>
              </a:rPr>
              <a:t>مرگ به دنبال سوء مصرف موارد</a:t>
            </a:r>
            <a:endParaRPr lang="en-US" dirty="0" smtClean="0">
              <a:cs typeface="B Nazanin" pitchFamily="2" charset="-78"/>
            </a:endParaRPr>
          </a:p>
          <a:p>
            <a:pPr lvl="0" algn="r" rtl="1"/>
            <a:r>
              <a:rPr lang="ar-SA" dirty="0" smtClean="0">
                <a:cs typeface="B Nazanin" pitchFamily="2" charset="-78"/>
              </a:rPr>
              <a:t>مرگ به دنبال حوادث غير مترقبه </a:t>
            </a:r>
            <a:r>
              <a:rPr lang="fa-IR" dirty="0" smtClean="0">
                <a:cs typeface="B Nazanin" pitchFamily="2" charset="-78"/>
              </a:rPr>
              <a:t>( </a:t>
            </a:r>
            <a:r>
              <a:rPr lang="ar-SA" dirty="0" smtClean="0">
                <a:cs typeface="B Nazanin" pitchFamily="2" charset="-78"/>
              </a:rPr>
              <a:t>زلزله، سيل، سرمازدگي، گرمازدگي، صاعقه زدگي و </a:t>
            </a:r>
            <a:r>
              <a:rPr lang="fa-IR" dirty="0" smtClean="0">
                <a:cs typeface="B Nazanin" pitchFamily="2" charset="-78"/>
              </a:rPr>
              <a:t>...)</a:t>
            </a:r>
            <a:endParaRPr lang="en-US" dirty="0" smtClean="0">
              <a:cs typeface="B Nazanin" pitchFamily="2" charset="-78"/>
            </a:endParaRPr>
          </a:p>
          <a:p>
            <a:pPr lvl="0" algn="r" rtl="1"/>
            <a:r>
              <a:rPr lang="ar-SA" dirty="0" smtClean="0">
                <a:cs typeface="B Nazanin" pitchFamily="2" charset="-78"/>
              </a:rPr>
              <a:t>مرگ ناشي از كار </a:t>
            </a:r>
            <a:r>
              <a:rPr lang="fa-IR" dirty="0" smtClean="0">
                <a:cs typeface="B Nazanin" pitchFamily="2" charset="-78"/>
              </a:rPr>
              <a:t>( </a:t>
            </a:r>
            <a:r>
              <a:rPr lang="ar-SA" dirty="0" smtClean="0">
                <a:cs typeface="B Nazanin" pitchFamily="2" charset="-78"/>
              </a:rPr>
              <a:t>حوادث شغلي، مواد آلاينده محيط كار و </a:t>
            </a:r>
            <a:r>
              <a:rPr lang="fa-IR" dirty="0" smtClean="0">
                <a:cs typeface="B Nazanin" pitchFamily="2" charset="-78"/>
              </a:rPr>
              <a:t>...)</a:t>
            </a:r>
            <a:endParaRPr lang="en-US" dirty="0" smtClean="0">
              <a:cs typeface="B Nazanin" pitchFamily="2" charset="-78"/>
            </a:endParaRPr>
          </a:p>
          <a:p>
            <a:pPr lvl="0" algn="r" rtl="1"/>
            <a:r>
              <a:rPr lang="en-US" dirty="0" smtClean="0">
                <a:cs typeface="B Nazanin" pitchFamily="2" charset="-78"/>
              </a:rPr>
              <a:t> </a:t>
            </a:r>
            <a:r>
              <a:rPr lang="ar-SA" dirty="0" smtClean="0">
                <a:cs typeface="B Nazanin" pitchFamily="2" charset="-78"/>
              </a:rPr>
              <a:t>مرگ در زندان، بازداشتگاه، پرورشگاه، اردوگاه، پادگان، آسايشگاه، مهمانسرا و </a:t>
            </a:r>
            <a:r>
              <a:rPr lang="fa-IR" dirty="0" smtClean="0">
                <a:cs typeface="B Nazanin" pitchFamily="2" charset="-78"/>
              </a:rPr>
              <a:t>...</a:t>
            </a:r>
            <a:endParaRPr lang="en-US" dirty="0" smtClean="0">
              <a:cs typeface="B Nazanin" pitchFamily="2" charset="-78"/>
            </a:endParaRPr>
          </a:p>
          <a:p>
            <a:pPr lvl="0" algn="r" rtl="1"/>
            <a:r>
              <a:rPr lang="en-US" dirty="0" smtClean="0">
                <a:cs typeface="B Nazanin" pitchFamily="2" charset="-78"/>
              </a:rPr>
              <a:t> </a:t>
            </a:r>
            <a:r>
              <a:rPr lang="ar-SA" dirty="0" smtClean="0">
                <a:cs typeface="B Nazanin" pitchFamily="2" charset="-78"/>
              </a:rPr>
              <a:t>مرگ در معابر و مجامع عمومي و پارك ها</a:t>
            </a:r>
            <a:endParaRPr lang="en-US" dirty="0" smtClean="0">
              <a:cs typeface="B Nazanin" pitchFamily="2" charset="-78"/>
            </a:endParaRPr>
          </a:p>
          <a:p>
            <a:pPr lvl="0" algn="r" rtl="1"/>
            <a:r>
              <a:rPr lang="ar-SA" dirty="0" smtClean="0">
                <a:cs typeface="B Nazanin" pitchFamily="2" charset="-78"/>
              </a:rPr>
              <a:t>مرگ مادر ناشي از اقدامات تشخيصي و درماني در حين بارداري، حين زايمان يا متعاقب زايمان و يا سقط جنين </a:t>
            </a:r>
            <a:endParaRPr lang="en-US" dirty="0" smtClean="0">
              <a:cs typeface="B Nazanin" pitchFamily="2" charset="-78"/>
            </a:endParaRPr>
          </a:p>
          <a:p>
            <a:pPr lvl="0" algn="r" rtl="1"/>
            <a:r>
              <a:rPr lang="en-US" dirty="0" smtClean="0">
                <a:cs typeface="B Nazanin" pitchFamily="2" charset="-78"/>
              </a:rPr>
              <a:t> </a:t>
            </a:r>
            <a:r>
              <a:rPr lang="ar-SA" dirty="0" smtClean="0">
                <a:cs typeface="B Nazanin" pitchFamily="2" charset="-78"/>
              </a:rPr>
              <a:t>مرگ حين يا متعاقب ورزش</a:t>
            </a:r>
            <a:endParaRPr lang="en-US" dirty="0" smtClean="0">
              <a:cs typeface="B Nazanin" pitchFamily="2" charset="-78"/>
            </a:endParaRPr>
          </a:p>
          <a:p>
            <a:pPr lvl="0" algn="r" rtl="1"/>
            <a:r>
              <a:rPr lang="en-US" dirty="0" smtClean="0">
                <a:cs typeface="B Nazanin" pitchFamily="2" charset="-78"/>
              </a:rPr>
              <a:t> </a:t>
            </a:r>
            <a:r>
              <a:rPr lang="ar-SA" dirty="0" smtClean="0">
                <a:cs typeface="B Nazanin" pitchFamily="2" charset="-78"/>
              </a:rPr>
              <a:t>مرگ هاي ناگهاني، غير منتظره و غير قابل توجيه</a:t>
            </a:r>
            <a:endParaRPr lang="en-US" dirty="0" smtClean="0">
              <a:cs typeface="B Nazanin" pitchFamily="2" charset="-78"/>
            </a:endParaRPr>
          </a:p>
          <a:p>
            <a:pPr lvl="0" algn="r" rtl="1"/>
            <a:r>
              <a:rPr lang="en-US" dirty="0" smtClean="0">
                <a:cs typeface="B Nazanin" pitchFamily="2" charset="-78"/>
              </a:rPr>
              <a:t> </a:t>
            </a:r>
            <a:r>
              <a:rPr lang="ar-SA" dirty="0" smtClean="0">
                <a:cs typeface="B Nazanin" pitchFamily="2" charset="-78"/>
              </a:rPr>
              <a:t>هر مرگي كه احتمال شكايت از كسي مطرح باشد</a:t>
            </a:r>
            <a:endParaRPr lang="en-US" dirty="0" smtClean="0">
              <a:cs typeface="B Nazanin" pitchFamily="2" charset="-78"/>
            </a:endParaRPr>
          </a:p>
          <a:p>
            <a:pPr lvl="0" algn="r" rtl="1"/>
            <a:r>
              <a:rPr lang="en-US" dirty="0" smtClean="0">
                <a:cs typeface="B Nazanin" pitchFamily="2" charset="-78"/>
              </a:rPr>
              <a:t> </a:t>
            </a:r>
            <a:r>
              <a:rPr lang="ar-SA" dirty="0" smtClean="0">
                <a:cs typeface="B Nazanin" pitchFamily="2" charset="-78"/>
              </a:rPr>
              <a:t>هر نوع مرگ مشكوك و مرگ با علت ناشناخته</a:t>
            </a:r>
            <a:endParaRPr lang="en-US" dirty="0" smtClean="0">
              <a:cs typeface="B Nazanin" pitchFamily="2" charset="-78"/>
            </a:endParaRPr>
          </a:p>
          <a:p>
            <a:pPr lvl="0" algn="r" rtl="1"/>
            <a:r>
              <a:rPr lang="en-US" dirty="0" smtClean="0">
                <a:cs typeface="B Nazanin" pitchFamily="2" charset="-78"/>
              </a:rPr>
              <a:t> </a:t>
            </a:r>
            <a:r>
              <a:rPr lang="ar-SA" dirty="0" smtClean="0">
                <a:cs typeface="B Nazanin" pitchFamily="2" charset="-78"/>
              </a:rPr>
              <a:t>هر نوع مرگ افراد ناشناس و مجهول الهويه </a:t>
            </a:r>
            <a:endParaRPr lang="en-US" dirty="0" smtClean="0">
              <a:cs typeface="B Nazanin" pitchFamily="2" charset="-78"/>
            </a:endParaRPr>
          </a:p>
          <a:p>
            <a:pPr lvl="0" algn="r" rtl="1"/>
            <a:r>
              <a:rPr lang="en-US" dirty="0" smtClean="0">
                <a:cs typeface="B Nazanin" pitchFamily="2" charset="-78"/>
              </a:rPr>
              <a:t> </a:t>
            </a:r>
            <a:r>
              <a:rPr lang="ar-SA" dirty="0" smtClean="0">
                <a:cs typeface="B Nazanin" pitchFamily="2" charset="-78"/>
              </a:rPr>
              <a:t>مرگ اتباع بيگانه</a:t>
            </a:r>
            <a:endParaRPr lang="en-US" dirty="0" smtClean="0">
              <a:cs typeface="B Nazanin" pitchFamily="2" charset="-78"/>
            </a:endParaRPr>
          </a:p>
          <a:p>
            <a:pPr lvl="0" algn="r" rtl="1"/>
            <a:r>
              <a:rPr lang="en-US" dirty="0" smtClean="0">
                <a:cs typeface="B Nazanin" pitchFamily="2" charset="-78"/>
              </a:rPr>
              <a:t> </a:t>
            </a:r>
            <a:r>
              <a:rPr lang="ar-SA" dirty="0" smtClean="0">
                <a:cs typeface="B Nazanin" pitchFamily="2" charset="-78"/>
              </a:rPr>
              <a:t>هر مرگي كه احتمال جنحه يا جنايت در آن برود</a:t>
            </a:r>
            <a:r>
              <a:rPr lang="fa-IR" dirty="0" smtClean="0">
                <a:cs typeface="B Nazanin" pitchFamily="2" charset="-78"/>
              </a:rPr>
              <a:t>.</a:t>
            </a:r>
            <a:endParaRPr lang="en-US" dirty="0" smtClean="0">
              <a:cs typeface="B Nazanin" pitchFamily="2" charset="-78"/>
            </a:endParaRPr>
          </a:p>
          <a:p>
            <a:endParaRPr lang="en-US" dirty="0"/>
          </a:p>
        </p:txBody>
      </p:sp>
      <p:pic>
        <p:nvPicPr>
          <p:cNvPr id="4" name="Picture 3" descr="C:\Users\artin\Desktop\images.jpg"/>
          <p:cNvPicPr>
            <a:picLocks noChangeAspect="1" noChangeArrowheads="1"/>
          </p:cNvPicPr>
          <p:nvPr/>
        </p:nvPicPr>
        <p:blipFill>
          <a:blip r:embed="rId2"/>
          <a:srcRect/>
          <a:stretch>
            <a:fillRect/>
          </a:stretch>
        </p:blipFill>
        <p:spPr bwMode="auto">
          <a:xfrm>
            <a:off x="0" y="5934075"/>
            <a:ext cx="962025" cy="9239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r" rtl="1"/>
            <a:r>
              <a:rPr lang="ar-SA" dirty="0" smtClean="0">
                <a:solidFill>
                  <a:srgbClr val="FF0000"/>
                </a:solidFill>
                <a:cs typeface="B Nazanin" pitchFamily="2" charset="-78"/>
              </a:rPr>
              <a:t>اين گواهي بايد با خودکار و با خط خوانا بصورتي نوشته شود كه روي هر سه نسخه قابل خواندن باشد</a:t>
            </a:r>
            <a:r>
              <a:rPr lang="fa-IR" dirty="0" smtClean="0">
                <a:solidFill>
                  <a:srgbClr val="FF0000"/>
                </a:solidFill>
                <a:cs typeface="B Nazanin" pitchFamily="2" charset="-78"/>
              </a:rPr>
              <a:t>.</a:t>
            </a:r>
            <a:endParaRPr lang="en-US" dirty="0" smtClean="0">
              <a:solidFill>
                <a:srgbClr val="FF0000"/>
              </a:solidFill>
              <a:cs typeface="B Nazanin" pitchFamily="2" charset="-78"/>
            </a:endParaRPr>
          </a:p>
          <a:p>
            <a:pPr lvl="0" algn="r" rtl="1"/>
            <a:r>
              <a:rPr lang="ar-SA" dirty="0" smtClean="0">
                <a:solidFill>
                  <a:srgbClr val="FF0000"/>
                </a:solidFill>
                <a:cs typeface="B Nazanin" pitchFamily="2" charset="-78"/>
              </a:rPr>
              <a:t>علت مرگ به فارسي نوشته شده و از بكار بردن كلمات بصورت مخفف و انگليسي جداً پرهيز شود.</a:t>
            </a:r>
            <a:endParaRPr lang="en-US" dirty="0" smtClean="0">
              <a:solidFill>
                <a:srgbClr val="FF0000"/>
              </a:solidFill>
              <a:cs typeface="B Nazanin" pitchFamily="2" charset="-78"/>
            </a:endParaRPr>
          </a:p>
          <a:p>
            <a:pPr algn="r" rtl="1"/>
            <a:r>
              <a:rPr lang="ar-SA" dirty="0" smtClean="0">
                <a:solidFill>
                  <a:srgbClr val="FF0000"/>
                </a:solidFill>
                <a:cs typeface="B Nazanin" pitchFamily="2" charset="-78"/>
              </a:rPr>
              <a:t>در بند هایی که لازم است گزینه ای با ذکر یک علامت در داخل مربع مربوطه انتخاب شود، لازم است از علامت ضربدر استفاده شود (  </a:t>
            </a:r>
            <a:r>
              <a:rPr lang="en-US" dirty="0" smtClean="0">
                <a:solidFill>
                  <a:srgbClr val="FF0000"/>
                </a:solidFill>
                <a:cs typeface="B Nazanin" pitchFamily="2" charset="-78"/>
                <a:sym typeface="Wingdings 2"/>
              </a:rPr>
              <a:t></a:t>
            </a:r>
            <a:r>
              <a:rPr lang="ar-SA" dirty="0" smtClean="0">
                <a:solidFill>
                  <a:srgbClr val="FF0000"/>
                </a:solidFill>
                <a:cs typeface="B Nazanin" pitchFamily="2" charset="-78"/>
              </a:rPr>
              <a:t> )</a:t>
            </a:r>
            <a:endParaRPr lang="en-US" dirty="0">
              <a:solidFill>
                <a:srgbClr val="FF0000"/>
              </a:solidFill>
              <a:cs typeface="B Nazanin" pitchFamily="2" charset="-78"/>
            </a:endParaRPr>
          </a:p>
        </p:txBody>
      </p:sp>
      <p:pic>
        <p:nvPicPr>
          <p:cNvPr id="4" name="Picture 3" descr="C:\Users\artin\Desktop\images.jpg"/>
          <p:cNvPicPr>
            <a:picLocks noChangeAspect="1" noChangeArrowheads="1"/>
          </p:cNvPicPr>
          <p:nvPr/>
        </p:nvPicPr>
        <p:blipFill>
          <a:blip r:embed="rId2"/>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dirty="0" smtClean="0">
                <a:cs typeface="B Nazanin" pitchFamily="2" charset="-78"/>
              </a:rPr>
              <a:t>اين گواهي براي كليه متوفيان به غير از موارد مرده زايي ( جنین هفته 22 حاملگي به بعد ) و نوزادن مرده به دنيا آمده و متولديني كه كمتر از 7 روز عمر كرده اند، تكميل مي گردد. بنابراین باید در هنگام صدور گواهی فوت، درصورتی که متوفي نوزاد است سن دقیق آنها مورد توجه قرار گیرد.  </a:t>
            </a:r>
            <a:endParaRPr lang="en-US" dirty="0" smtClean="0">
              <a:cs typeface="B Nazanin" pitchFamily="2" charset="-78"/>
            </a:endParaRPr>
          </a:p>
          <a:p>
            <a:pPr algn="r" rtl="1"/>
            <a:r>
              <a:rPr lang="fa-IR" b="1" dirty="0" smtClean="0">
                <a:cs typeface="B Nazanin" pitchFamily="2" charset="-78"/>
              </a:rPr>
              <a:t>شماره ثبت در سامانه:</a:t>
            </a:r>
            <a:r>
              <a:rPr lang="fa-IR" dirty="0" smtClean="0">
                <a:cs typeface="B Nazanin" pitchFamily="2" charset="-78"/>
              </a:rPr>
              <a:t> اين شماره، پس از ثبت اطلاعات در سامانه ثبت مرگ و مير اخذ و بر روي گواهي فوت درج مي گردد. </a:t>
            </a:r>
            <a:endParaRPr lang="en-US" dirty="0" smtClean="0">
              <a:cs typeface="B Nazanin" pitchFamily="2" charset="-78"/>
            </a:endParaRPr>
          </a:p>
        </p:txBody>
      </p:sp>
      <p:sp>
        <p:nvSpPr>
          <p:cNvPr id="3" name="Title 2"/>
          <p:cNvSpPr>
            <a:spLocks noGrp="1"/>
          </p:cNvSpPr>
          <p:nvPr>
            <p:ph type="title"/>
          </p:nvPr>
        </p:nvSpPr>
        <p:spPr/>
        <p:txBody>
          <a:bodyPr/>
          <a:lstStyle/>
          <a:p>
            <a:pPr algn="r" rtl="1"/>
            <a:r>
              <a:rPr lang="fa-IR" dirty="0" smtClean="0"/>
              <a:t>نحوه تكميل گواهي فوت</a:t>
            </a:r>
            <a:endParaRPr lang="en-US" dirty="0"/>
          </a:p>
        </p:txBody>
      </p:sp>
      <p:pic>
        <p:nvPicPr>
          <p:cNvPr id="4" name="Picture 3" descr="C:\Users\artin\Desktop\images.jpg"/>
          <p:cNvPicPr>
            <a:picLocks noChangeAspect="1" noChangeArrowheads="1"/>
          </p:cNvPicPr>
          <p:nvPr/>
        </p:nvPicPr>
        <p:blipFill>
          <a:blip r:embed="rId2"/>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70000" lnSpcReduction="20000"/>
          </a:bodyPr>
          <a:lstStyle/>
          <a:p>
            <a:pPr algn="r" rtl="1"/>
            <a:r>
              <a:rPr lang="fa-IR" b="1" dirty="0" smtClean="0">
                <a:cs typeface="B Nazanin" pitchFamily="2" charset="-78"/>
              </a:rPr>
              <a:t>مشخصات عمومي متوفي: </a:t>
            </a:r>
            <a:r>
              <a:rPr lang="ar-SA" dirty="0" smtClean="0">
                <a:cs typeface="B Nazanin" pitchFamily="2" charset="-78"/>
              </a:rPr>
              <a:t>در اين بخش مشخصات عمومي و شناسنامه اي متوفي كه از نظر هويتي ، قانوني و ابطال شناسنامه  با اهميت است به طور كامل نوشته مي شود و لازم است نكات زير در هنگام صدور گواهي فوت مورد توجه قرار گيرد: </a:t>
            </a:r>
            <a:endParaRPr lang="en-US" dirty="0" smtClean="0">
              <a:cs typeface="B Nazanin" pitchFamily="2" charset="-78"/>
            </a:endParaRPr>
          </a:p>
          <a:p>
            <a:pPr lvl="0" algn="r" rtl="1"/>
            <a:r>
              <a:rPr lang="ar-SA" dirty="0" smtClean="0">
                <a:cs typeface="B Nazanin" pitchFamily="2" charset="-78"/>
              </a:rPr>
              <a:t>شماره ملي و شماره شناسنامه  متوفي بايد به صورت دقيق در قسمت سربرگ و در قسمت مشخصات عمومي متوفي ثبت گردد</a:t>
            </a:r>
            <a:r>
              <a:rPr lang="fa-IR" dirty="0" smtClean="0">
                <a:cs typeface="B Nazanin" pitchFamily="2" charset="-78"/>
              </a:rPr>
              <a:t>.</a:t>
            </a:r>
            <a:endParaRPr lang="en-US" dirty="0" smtClean="0">
              <a:cs typeface="B Nazanin" pitchFamily="2" charset="-78"/>
            </a:endParaRPr>
          </a:p>
          <a:p>
            <a:pPr lvl="0" algn="r" rtl="1"/>
            <a:r>
              <a:rPr lang="ar-SA" dirty="0" smtClean="0">
                <a:cs typeface="B Nazanin" pitchFamily="2" charset="-78"/>
              </a:rPr>
              <a:t>در بخش شماره ملي سرپرست خانوار، شماره ملي فردی كه به عنوان سرپرست خانوار متوفي شناخته مي شود، بايد ثبت گردد.</a:t>
            </a:r>
            <a:endParaRPr lang="en-US" dirty="0" smtClean="0">
              <a:cs typeface="B Nazanin" pitchFamily="2" charset="-78"/>
            </a:endParaRPr>
          </a:p>
          <a:p>
            <a:pPr lvl="0" algn="r" rtl="1"/>
            <a:r>
              <a:rPr lang="ar-SA" dirty="0" smtClean="0">
                <a:cs typeface="B Nazanin" pitchFamily="2" charset="-78"/>
              </a:rPr>
              <a:t>وضعيت سواد متوفي بر اساس گزينه هاي مشخص شده، ثبت شود.</a:t>
            </a:r>
            <a:endParaRPr lang="en-US" dirty="0" smtClean="0">
              <a:cs typeface="B Nazanin" pitchFamily="2" charset="-78"/>
            </a:endParaRPr>
          </a:p>
          <a:p>
            <a:pPr lvl="0" algn="r" rtl="1"/>
            <a:r>
              <a:rPr lang="ar-SA" dirty="0" smtClean="0">
                <a:cs typeface="B Nazanin" pitchFamily="2" charset="-78"/>
              </a:rPr>
              <a:t>براي مواردي كه متوفي بالاي </a:t>
            </a:r>
            <a:r>
              <a:rPr lang="fa-IR" dirty="0" smtClean="0">
                <a:cs typeface="B Nazanin" pitchFamily="2" charset="-78"/>
              </a:rPr>
              <a:t>7 </a:t>
            </a:r>
            <a:r>
              <a:rPr lang="ar-SA" dirty="0" smtClean="0">
                <a:cs typeface="B Nazanin" pitchFamily="2" charset="-78"/>
              </a:rPr>
              <a:t>روز و زير</a:t>
            </a:r>
            <a:r>
              <a:rPr lang="fa-IR" dirty="0" smtClean="0">
                <a:cs typeface="B Nazanin" pitchFamily="2" charset="-78"/>
              </a:rPr>
              <a:t> 5 </a:t>
            </a:r>
            <a:r>
              <a:rPr lang="ar-SA" dirty="0" smtClean="0">
                <a:cs typeface="B Nazanin" pitchFamily="2" charset="-78"/>
              </a:rPr>
              <a:t>سال سن داشته باشد و مادر وی در قيد حيات باشد در قسمت مشخصات متوفي در رديف هاي 13 الي 15 اطلاعات مربوط به مادر در كادر مربوطه كامل گردد</a:t>
            </a:r>
            <a:r>
              <a:rPr lang="fa-IR" dirty="0" smtClean="0">
                <a:cs typeface="B Nazanin" pitchFamily="2" charset="-78"/>
              </a:rPr>
              <a:t>. </a:t>
            </a:r>
            <a:endParaRPr lang="en-US" dirty="0" smtClean="0">
              <a:cs typeface="B Nazanin" pitchFamily="2" charset="-78"/>
            </a:endParaRPr>
          </a:p>
          <a:p>
            <a:pPr lvl="0" algn="r" rtl="1"/>
            <a:r>
              <a:rPr lang="ar-SA" dirty="0" smtClean="0">
                <a:cs typeface="B Nazanin" pitchFamily="2" charset="-78"/>
              </a:rPr>
              <a:t>تاريخ تولد و تاريخ فوت بايد بر اساس روز ، ماه و سال به عدد و به حروف نوشته شود.</a:t>
            </a:r>
            <a:endParaRPr lang="en-US" dirty="0" smtClean="0">
              <a:cs typeface="B Nazanin" pitchFamily="2" charset="-78"/>
            </a:endParaRPr>
          </a:p>
          <a:p>
            <a:pPr lvl="0" algn="r" rtl="1"/>
            <a:r>
              <a:rPr lang="fa-IR" dirty="0" smtClean="0">
                <a:cs typeface="B Nazanin" pitchFamily="2" charset="-78"/>
              </a:rPr>
              <a:t>نشاني محل سكونت دائمي متوفي محلي است كه متوفي در زمان فوت در آنجا زندگي مي كرده مشروط بر اينكه اقامتگاه ديگر نداشته باشد، اقامتگاه خانوارهايي كه بيش از يك اقامتگاه دارند، محلي است كه بيشترين مدت سال را در آن به سر مي‌برند.</a:t>
            </a:r>
            <a:endParaRPr lang="en-US" dirty="0" smtClean="0">
              <a:cs typeface="B Nazanin" pitchFamily="2" charset="-78"/>
            </a:endParaRPr>
          </a:p>
          <a:p>
            <a:pPr lvl="0" algn="r" rtl="1"/>
            <a:r>
              <a:rPr lang="ar-SA" dirty="0" smtClean="0">
                <a:cs typeface="B Nazanin" pitchFamily="2" charset="-78"/>
              </a:rPr>
              <a:t>در قسمت تلفن ثابت ، شماره تماس ثابتي و کد منطقه از خانواده درجه یک متوفي ثبت گردد و در صورت نداشتن تلفن ثابت، شماره تماسي فرد دیگری برای پيگيري هاي بعدي قيد گردد</a:t>
            </a:r>
            <a:r>
              <a:rPr lang="fa-IR" dirty="0" smtClean="0">
                <a:cs typeface="B Nazanin" pitchFamily="2" charset="-78"/>
              </a:rPr>
              <a:t>.</a:t>
            </a:r>
            <a:endParaRPr lang="en-US" dirty="0" smtClean="0">
              <a:cs typeface="B Nazanin" pitchFamily="2" charset="-78"/>
            </a:endParaRPr>
          </a:p>
          <a:p>
            <a:pPr lvl="0" algn="r" rtl="1"/>
            <a:r>
              <a:rPr lang="ar-SA" dirty="0" smtClean="0">
                <a:cs typeface="B Nazanin" pitchFamily="2" charset="-78"/>
              </a:rPr>
              <a:t>در قسمت مكان فوت با توجه گزینه های ذکر شده، يك مورد انتخاب و در صورتيكه مكان فوت در بين موارد وجود ندارد، گزینه ساير انتخاب و مشخص گردد</a:t>
            </a:r>
            <a:r>
              <a:rPr lang="fa-IR" dirty="0" smtClean="0">
                <a:cs typeface="B Nazanin" pitchFamily="2" charset="-78"/>
              </a:rPr>
              <a:t>.</a:t>
            </a:r>
            <a:endParaRPr lang="en-US" dirty="0" smtClean="0">
              <a:cs typeface="B Nazanin" pitchFamily="2" charset="-78"/>
            </a:endParaRPr>
          </a:p>
          <a:p>
            <a:pPr lvl="0" algn="r" rtl="1"/>
            <a:r>
              <a:rPr lang="ar-SA" dirty="0" smtClean="0">
                <a:cs typeface="B Nazanin" pitchFamily="2" charset="-78"/>
              </a:rPr>
              <a:t>چنانچه متوفي زن در سن باروري مي باشد بايد يكي از گزينه هاي موجود در بخش </a:t>
            </a:r>
            <a:r>
              <a:rPr lang="fa-IR" dirty="0" smtClean="0">
                <a:cs typeface="B Nazanin" pitchFamily="2" charset="-78"/>
              </a:rPr>
              <a:t>21 </a:t>
            </a:r>
            <a:r>
              <a:rPr lang="ar-SA" dirty="0" smtClean="0">
                <a:cs typeface="B Nazanin" pitchFamily="2" charset="-78"/>
              </a:rPr>
              <a:t>انتخاب گردد</a:t>
            </a:r>
            <a:r>
              <a:rPr lang="fa-IR" dirty="0" smtClean="0">
                <a:cs typeface="B Nazanin" pitchFamily="2" charset="-78"/>
              </a:rPr>
              <a:t>.</a:t>
            </a:r>
            <a:endParaRPr lang="en-US" dirty="0" smtClean="0">
              <a:cs typeface="B Nazanin" pitchFamily="2" charset="-78"/>
            </a:endParaRPr>
          </a:p>
          <a:p>
            <a:pPr algn="r" rtl="1"/>
            <a:endParaRPr lang="en-US" dirty="0" smtClean="0"/>
          </a:p>
          <a:p>
            <a:endParaRPr lang="en-US" dirty="0"/>
          </a:p>
        </p:txBody>
      </p:sp>
      <p:pic>
        <p:nvPicPr>
          <p:cNvPr id="4" name="Picture 3" descr="C:\Users\artin\Desktop\images.jpg"/>
          <p:cNvPicPr>
            <a:picLocks noChangeAspect="1" noChangeArrowheads="1"/>
          </p:cNvPicPr>
          <p:nvPr/>
        </p:nvPicPr>
        <p:blipFill>
          <a:blip r:embed="rId2"/>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fa-IR" dirty="0" smtClean="0">
                <a:cs typeface="B Nazanin" pitchFamily="2" charset="-78"/>
              </a:rPr>
              <a:t>به طور کلی بر اساس استاندارد بین المللی، بخش علت گواهی فوت شامل دو قسمت مي باشد، در قسمت اول  به ترتيب ،سلسله علل بيماري  و يا وضعيتي كه منجر به فوت ( بند الف) توسط پزشك ذكر مي گردد و هر بند از بند قبلي منتج شده و بيماري اوليه اي كه سبب بروز سلسله وقايع منجر به فوت شده است در آخر اين علل ذكر مي شود. به عبارت دیگر از بین بیماری یا حالت ها، آخرین بیماری، آسیب یا عارضه ای که قبل از مرگ وجود داشت است در قسمت (الف) نوشته می شود و به همین ترتیب تا بیماری اولیه سلسله علل مرگ ثبت می گردد.</a:t>
            </a:r>
            <a:endParaRPr lang="en-US" dirty="0" smtClean="0">
              <a:cs typeface="B Nazanin" pitchFamily="2" charset="-78"/>
            </a:endParaRPr>
          </a:p>
          <a:p>
            <a:pPr algn="r" rtl="1"/>
            <a:r>
              <a:rPr lang="fa-IR" dirty="0" smtClean="0">
                <a:cs typeface="B Nazanin" pitchFamily="2" charset="-78"/>
              </a:rPr>
              <a:t>در قسمت دوم، ساير وضعيت</a:t>
            </a:r>
            <a:r>
              <a:rPr lang="en-US" dirty="0" smtClean="0">
                <a:cs typeface="B Nazanin" pitchFamily="2" charset="-78"/>
              </a:rPr>
              <a:t>‌</a:t>
            </a:r>
            <a:r>
              <a:rPr lang="fa-IR" dirty="0" smtClean="0">
                <a:cs typeface="B Nazanin" pitchFamily="2" charset="-78"/>
              </a:rPr>
              <a:t>ها و یا بیماری هایی که به روند مرگ کمک کرده اند و در واقع در وقوع مرگ موثر بوده</a:t>
            </a:r>
            <a:r>
              <a:rPr lang="en-US" dirty="0" smtClean="0">
                <a:cs typeface="B Nazanin" pitchFamily="2" charset="-78"/>
              </a:rPr>
              <a:t>‌ </a:t>
            </a:r>
            <a:r>
              <a:rPr lang="fa-IR" dirty="0" smtClean="0">
                <a:cs typeface="B Nazanin" pitchFamily="2" charset="-78"/>
              </a:rPr>
              <a:t>اما منتج به علل اشاره شده در قسمت اول نشده</a:t>
            </a:r>
            <a:r>
              <a:rPr lang="en-US" dirty="0" smtClean="0">
                <a:cs typeface="B Nazanin" pitchFamily="2" charset="-78"/>
              </a:rPr>
              <a:t>‌</a:t>
            </a:r>
            <a:r>
              <a:rPr lang="fa-IR" dirty="0" smtClean="0">
                <a:cs typeface="B Nazanin" pitchFamily="2" charset="-78"/>
              </a:rPr>
              <a:t>اند همراه با فاصله تقريبي هر وضعيت تا مرگ بايد مشخص گردد. (به مثال زیر توجه شود)</a:t>
            </a:r>
            <a:endParaRPr lang="en-US" dirty="0" smtClean="0">
              <a:cs typeface="B Nazanin" pitchFamily="2" charset="-78"/>
            </a:endParaRPr>
          </a:p>
          <a:p>
            <a:endParaRPr lang="en-US" dirty="0"/>
          </a:p>
        </p:txBody>
      </p:sp>
      <p:sp>
        <p:nvSpPr>
          <p:cNvPr id="3" name="Title 2"/>
          <p:cNvSpPr>
            <a:spLocks noGrp="1"/>
          </p:cNvSpPr>
          <p:nvPr>
            <p:ph type="title"/>
          </p:nvPr>
        </p:nvSpPr>
        <p:spPr/>
        <p:txBody>
          <a:bodyPr>
            <a:normAutofit fontScale="90000"/>
          </a:bodyPr>
          <a:lstStyle/>
          <a:p>
            <a:pPr algn="ctr" rtl="1"/>
            <a:r>
              <a:rPr lang="fa-IR" dirty="0" smtClean="0">
                <a:cs typeface="B Nazanin" pitchFamily="2" charset="-78"/>
              </a:rPr>
              <a:t>علت فوت </a:t>
            </a:r>
            <a:r>
              <a:rPr lang="en-US" dirty="0" smtClean="0">
                <a:cs typeface="B Nazanin" pitchFamily="2" charset="-78"/>
              </a:rPr>
              <a:t/>
            </a:r>
            <a:br>
              <a:rPr lang="en-US" dirty="0" smtClean="0">
                <a:cs typeface="B Nazanin" pitchFamily="2" charset="-78"/>
              </a:rPr>
            </a:br>
            <a:endParaRPr lang="en-US" dirty="0"/>
          </a:p>
        </p:txBody>
      </p:sp>
      <p:pic>
        <p:nvPicPr>
          <p:cNvPr id="4" name="Picture 3" descr="C:\Users\artin\Desktop\images.jpg"/>
          <p:cNvPicPr>
            <a:picLocks noChangeAspect="1" noChangeArrowheads="1"/>
          </p:cNvPicPr>
          <p:nvPr/>
        </p:nvPicPr>
        <p:blipFill>
          <a:blip r:embed="rId2"/>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25963"/>
          </a:xfrm>
        </p:spPr>
        <p:txBody>
          <a:bodyPr>
            <a:normAutofit fontScale="85000" lnSpcReduction="20000"/>
          </a:bodyPr>
          <a:lstStyle/>
          <a:p>
            <a:pPr algn="r" rtl="1"/>
            <a:r>
              <a:rPr lang="fa-IR" dirty="0" smtClean="0">
                <a:cs typeface="B Nazanin" pitchFamily="2" charset="-78"/>
              </a:rPr>
              <a:t>لازم به ذكر است كه علايم بيماري و يا حالات و نشگان فوت همانند ايست قلب، ايست تنفسي، ضعف و غيره نبايد منظور گردد. كد</a:t>
            </a:r>
            <a:r>
              <a:rPr lang="en-US" dirty="0" smtClean="0">
                <a:cs typeface="B Nazanin" pitchFamily="2" charset="-78"/>
              </a:rPr>
              <a:t>ICD-10  </a:t>
            </a:r>
            <a:r>
              <a:rPr lang="fa-IR" dirty="0" smtClean="0">
                <a:cs typeface="B Nazanin" pitchFamily="2" charset="-78"/>
              </a:rPr>
              <a:t>مربوط به هريك از بيماري ها در كادر مربوطه پس از تكميل فرم گواهي پزشكي  توسط كدگذاران تعیین و ثبت میشود. ضمنا لازم است فاصله زمان تقريبي هر بیمار و یا وضعيت تا مرگ بر حسب سال، ماه، روز، هفته و یا ساعت ثبت شود.</a:t>
            </a:r>
            <a:endParaRPr lang="en-US" dirty="0" smtClean="0">
              <a:cs typeface="B Nazanin" pitchFamily="2" charset="-78"/>
            </a:endParaRPr>
          </a:p>
          <a:p>
            <a:pPr algn="r" rtl="1">
              <a:buNone/>
            </a:pPr>
            <a:endParaRPr lang="en-US" dirty="0" smtClean="0">
              <a:cs typeface="B Nazanin" pitchFamily="2" charset="-78"/>
            </a:endParaRPr>
          </a:p>
          <a:p>
            <a:pPr lvl="0" algn="r" rtl="1"/>
            <a:r>
              <a:rPr lang="fa-IR" dirty="0" smtClean="0">
                <a:cs typeface="B Nazanin" pitchFamily="2" charset="-78"/>
              </a:rPr>
              <a:t>در قسمت صادر كننده لازم است نام و نام خانوادگي پزشك صادر كننده گواهي دقيقاً ثبت و مهر زده شود. در صورتي كه واحد صادر كننده گواهي موسسه درماني اعم از بيمارستان، زايشگاه، مركز بهداشتي درماني و يا ساير موسسات بهداشتي و درماني باشد، بايد ضمن تكميل بند اول، توسط پزشك، نام واحد صادر كننده گواهي نوشته و مهر آن در قسمت مربوطه زده و توسط رئيس آن موسسه امضاء شود.</a:t>
            </a:r>
            <a:endParaRPr lang="en-US" dirty="0" smtClean="0">
              <a:cs typeface="B Nazanin" pitchFamily="2" charset="-78"/>
            </a:endParaRPr>
          </a:p>
          <a:p>
            <a:pPr algn="r" rtl="1">
              <a:buNone/>
            </a:pPr>
            <a:endParaRPr lang="en-US" dirty="0" smtClean="0">
              <a:cs typeface="B Nazanin" pitchFamily="2" charset="-78"/>
            </a:endParaRPr>
          </a:p>
          <a:p>
            <a:pPr lvl="0" algn="r" rtl="1"/>
            <a:r>
              <a:rPr lang="fa-IR" dirty="0" smtClean="0">
                <a:cs typeface="B Nazanin" pitchFamily="2" charset="-78"/>
              </a:rPr>
              <a:t>در قسمت جواز دفن مشخصات صادر كننده مجوز دفن ( نام و نام خانوادگي و شماره نظام پزشكي) ثبت شده و مهر و امضا شود. </a:t>
            </a:r>
            <a:endParaRPr lang="en-US" dirty="0" smtClean="0">
              <a:cs typeface="B Nazanin" pitchFamily="2" charset="-78"/>
            </a:endParaRPr>
          </a:p>
          <a:p>
            <a:endParaRPr lang="en-US" dirty="0"/>
          </a:p>
        </p:txBody>
      </p:sp>
      <p:pic>
        <p:nvPicPr>
          <p:cNvPr id="3076" name="Picture 4"/>
          <p:cNvPicPr>
            <a:picLocks noChangeAspect="1" noChangeArrowheads="1"/>
          </p:cNvPicPr>
          <p:nvPr/>
        </p:nvPicPr>
        <p:blipFill>
          <a:blip r:embed="rId2"/>
          <a:srcRect/>
          <a:stretch>
            <a:fillRect/>
          </a:stretch>
        </p:blipFill>
        <p:spPr bwMode="auto">
          <a:xfrm>
            <a:off x="1905000" y="304800"/>
            <a:ext cx="4876800" cy="1600200"/>
          </a:xfrm>
          <a:prstGeom prst="rect">
            <a:avLst/>
          </a:prstGeom>
          <a:noFill/>
          <a:ln w="9525">
            <a:noFill/>
            <a:miter lim="800000"/>
            <a:headEnd/>
            <a:tailEnd/>
          </a:ln>
          <a:effectLst/>
        </p:spPr>
      </p:pic>
      <p:pic>
        <p:nvPicPr>
          <p:cNvPr id="7" name="Picture 6" descr="C:\Users\artin\Desktop\images.jpg"/>
          <p:cNvPicPr>
            <a:picLocks noChangeAspect="1" noChangeArrowheads="1"/>
          </p:cNvPicPr>
          <p:nvPr/>
        </p:nvPicPr>
        <p:blipFill>
          <a:blip r:embed="rId3"/>
          <a:srcRect/>
          <a:stretch>
            <a:fillRect/>
          </a:stretch>
        </p:blipFill>
        <p:spPr bwMode="auto">
          <a:xfrm>
            <a:off x="0" y="5934075"/>
            <a:ext cx="962025" cy="9239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TotalTime>
  <Words>2123</Words>
  <Application>Microsoft Office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گواهی فوت</vt:lpstr>
      <vt:lpstr>Slide 2</vt:lpstr>
      <vt:lpstr>دستورعمل تكميل فرم 1- ع </vt:lpstr>
      <vt:lpstr>Slide 4</vt:lpstr>
      <vt:lpstr>Slide 5</vt:lpstr>
      <vt:lpstr>نحوه تكميل گواهي فوت</vt:lpstr>
      <vt:lpstr>Slide 7</vt:lpstr>
      <vt:lpstr>علت فوت  </vt:lpstr>
      <vt:lpstr>Slide 9</vt:lpstr>
      <vt:lpstr>Slide 10</vt:lpstr>
      <vt:lpstr>دستورعمل تكميل فرم 2-ع </vt:lpstr>
      <vt:lpstr>Slide 12</vt:lpstr>
      <vt:lpstr>اطلاعات مادر نوزاد: </vt:lpstr>
      <vt:lpstr>گردش كار تكميل فرم ع-1 و 2-ع </vt:lpstr>
      <vt:lpstr>Slide 15</vt:lpstr>
      <vt:lpstr>خسته نباشید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artin</dc:creator>
  <cp:lastModifiedBy>artin</cp:lastModifiedBy>
  <cp:revision>23</cp:revision>
  <dcterms:created xsi:type="dcterms:W3CDTF">2015-09-13T15:42:19Z</dcterms:created>
  <dcterms:modified xsi:type="dcterms:W3CDTF">2016-05-29T01:51:36Z</dcterms:modified>
</cp:coreProperties>
</file>