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368" r:id="rId2"/>
    <p:sldId id="364" r:id="rId3"/>
    <p:sldId id="366" r:id="rId4"/>
    <p:sldId id="373" r:id="rId5"/>
    <p:sldId id="375" r:id="rId6"/>
    <p:sldId id="376" r:id="rId7"/>
    <p:sldId id="377" r:id="rId8"/>
    <p:sldId id="257" r:id="rId9"/>
    <p:sldId id="374" r:id="rId10"/>
    <p:sldId id="360" r:id="rId11"/>
    <p:sldId id="318" r:id="rId12"/>
    <p:sldId id="319" r:id="rId13"/>
    <p:sldId id="320" r:id="rId14"/>
    <p:sldId id="321" r:id="rId15"/>
    <p:sldId id="322" r:id="rId16"/>
    <p:sldId id="323" r:id="rId17"/>
    <p:sldId id="324" r:id="rId18"/>
    <p:sldId id="361" r:id="rId19"/>
    <p:sldId id="325" r:id="rId20"/>
    <p:sldId id="326" r:id="rId21"/>
    <p:sldId id="327" r:id="rId22"/>
    <p:sldId id="330" r:id="rId23"/>
    <p:sldId id="331" r:id="rId24"/>
    <p:sldId id="332" r:id="rId25"/>
    <p:sldId id="333" r:id="rId26"/>
    <p:sldId id="334" r:id="rId27"/>
    <p:sldId id="335" r:id="rId28"/>
    <p:sldId id="336" r:id="rId29"/>
    <p:sldId id="337" r:id="rId30"/>
    <p:sldId id="338" r:id="rId31"/>
    <p:sldId id="339" r:id="rId32"/>
    <p:sldId id="340" r:id="rId33"/>
    <p:sldId id="341" r:id="rId34"/>
    <p:sldId id="342" r:id="rId35"/>
    <p:sldId id="343" r:id="rId36"/>
    <p:sldId id="344" r:id="rId37"/>
    <p:sldId id="345" r:id="rId38"/>
    <p:sldId id="346" r:id="rId39"/>
    <p:sldId id="347" r:id="rId40"/>
    <p:sldId id="348" r:id="rId41"/>
    <p:sldId id="350" r:id="rId42"/>
    <p:sldId id="378"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1D6FF"/>
    <a:srgbClr val="8FE2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280" y="4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C2F700A6-7611-4D61-AC84-13389EC79C10}" type="datetimeFigureOut">
              <a:rPr lang="en-US" smtClean="0"/>
              <a:t>5/28/2016</a:t>
            </a:fld>
            <a:endParaRPr lang="en-US"/>
          </a:p>
        </p:txBody>
      </p:sp>
      <p:sp>
        <p:nvSpPr>
          <p:cNvPr id="8" name="Slide Number Placeholder 7"/>
          <p:cNvSpPr>
            <a:spLocks noGrp="1"/>
          </p:cNvSpPr>
          <p:nvPr>
            <p:ph type="sldNum" sz="quarter" idx="11"/>
          </p:nvPr>
        </p:nvSpPr>
        <p:spPr/>
        <p:txBody>
          <a:bodyPr/>
          <a:lstStyle/>
          <a:p>
            <a:fld id="{29650FB3-A2C5-4494-BFEF-577B28E9DC74}"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F700A6-7611-4D61-AC84-13389EC79C10}" type="datetimeFigureOut">
              <a:rPr lang="en-US" smtClean="0"/>
              <a:t>5/28/2016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650FB3-A2C5-4494-BFEF-577B28E9DC7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F700A6-7611-4D61-AC84-13389EC79C10}" type="datetimeFigureOut">
              <a:rPr lang="en-US" smtClean="0"/>
              <a:t>5/28/2016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650FB3-A2C5-4494-BFEF-577B28E9DC7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2F700A6-7611-4D61-AC84-13389EC79C10}" type="datetimeFigureOut">
              <a:rPr lang="en-US" smtClean="0"/>
              <a:t>5/28/2016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650FB3-A2C5-4494-BFEF-577B28E9DC7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F700A6-7611-4D61-AC84-13389EC79C10}" type="datetimeFigureOut">
              <a:rPr lang="en-US" smtClean="0"/>
              <a:t>5/28/2016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650FB3-A2C5-4494-BFEF-577B28E9DC7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2F700A6-7611-4D61-AC84-13389EC79C10}" type="datetimeFigureOut">
              <a:rPr lang="en-US" smtClean="0"/>
              <a:t>5/28/2016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650FB3-A2C5-4494-BFEF-577B28E9DC74}" type="slidenum">
              <a:rPr lang="en-US" smtClean="0"/>
              <a:t>‹#›</a:t>
            </a:fld>
            <a:endParaRPr lang="en-US"/>
          </a:p>
        </p:txBody>
      </p:sp>
      <p:sp>
        <p:nvSpPr>
          <p:cNvPr id="9" name="Title 8"/>
          <p:cNvSpPr>
            <a:spLocks noGrp="1"/>
          </p:cNvSpPr>
          <p:nvPr>
            <p:ph type="title"/>
          </p:nvPr>
        </p:nvSpPr>
        <p:spPr>
          <a:xfrm>
            <a:off x="914400" y="1544715"/>
            <a:ext cx="7315200" cy="1154097"/>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C2F700A6-7611-4D61-AC84-13389EC79C10}" type="datetimeFigureOut">
              <a:rPr lang="en-US" smtClean="0"/>
              <a:t>5/28/2016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650FB3-A2C5-4494-BFEF-577B28E9DC74}" type="slidenum">
              <a:rPr lang="en-US" smtClean="0"/>
              <a:t>‹#›</a:t>
            </a:fld>
            <a:endParaRPr lang="en-US"/>
          </a:p>
        </p:txBody>
      </p:sp>
      <p:sp>
        <p:nvSpPr>
          <p:cNvPr id="10" name="Title 9"/>
          <p:cNvSpPr>
            <a:spLocks noGrp="1"/>
          </p:cNvSpPr>
          <p:nvPr>
            <p:ph type="title"/>
          </p:nvPr>
        </p:nvSpPr>
        <p:spPr>
          <a:xfrm>
            <a:off x="914400" y="1544715"/>
            <a:ext cx="73152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F700A6-7611-4D61-AC84-13389EC79C10}" type="datetimeFigureOut">
              <a:rPr lang="en-US" smtClean="0"/>
              <a:t>5/28/2016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650FB3-A2C5-4494-BFEF-577B28E9DC7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F700A6-7611-4D61-AC84-13389EC79C10}" type="datetimeFigureOut">
              <a:rPr lang="en-US" smtClean="0"/>
              <a:t>5/28/2016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650FB3-A2C5-4494-BFEF-577B28E9DC7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F700A6-7611-4D61-AC84-13389EC79C10}" type="datetimeFigureOut">
              <a:rPr lang="en-US" smtClean="0"/>
              <a:t>5/28/2016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650FB3-A2C5-4494-BFEF-577B28E9DC7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F700A6-7611-4D61-AC84-13389EC79C10}" type="datetimeFigureOut">
              <a:rPr lang="en-US" smtClean="0"/>
              <a:t>5/28/2016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650FB3-A2C5-4494-BFEF-577B28E9DC7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C2F700A6-7611-4D61-AC84-13389EC79C10}" type="datetimeFigureOut">
              <a:rPr lang="en-US" smtClean="0"/>
              <a:t>5/28/2016</a:t>
            </a:fld>
            <a:endParaRPr lang="en-US"/>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29650FB3-A2C5-4494-BFEF-577B28E9DC74}" type="slidenum">
              <a:rPr lang="en-US" smtClean="0"/>
              <a:t>‹#›</a:t>
            </a:fld>
            <a:endParaRPr lang="en-U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0769" y="457200"/>
            <a:ext cx="9035345" cy="6019800"/>
          </a:xfrm>
        </p:spPr>
      </p:pic>
    </p:spTree>
    <p:extLst>
      <p:ext uri="{BB962C8B-B14F-4D97-AF65-F5344CB8AC3E}">
        <p14:creationId xmlns:p14="http://schemas.microsoft.com/office/powerpoint/2010/main" val="13263512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066800"/>
            <a:ext cx="8458200" cy="5160885"/>
          </a:xfrm>
        </p:spPr>
        <p:txBody>
          <a:bodyPr>
            <a:normAutofit/>
          </a:bodyPr>
          <a:lstStyle/>
          <a:p>
            <a:pPr algn="ctr"/>
            <a:r>
              <a:rPr lang="fa-IR" dirty="0">
                <a:ln w="18415" cmpd="sng">
                  <a:solidFill>
                    <a:srgbClr val="FFFFFF"/>
                  </a:solidFill>
                  <a:prstDash val="solid"/>
                </a:ln>
                <a:solidFill>
                  <a:srgbClr val="FFFFFF"/>
                </a:solidFill>
                <a:effectLst>
                  <a:outerShdw blurRad="63500" dir="3600000" algn="tl" rotWithShape="0">
                    <a:srgbClr val="000000">
                      <a:alpha val="70000"/>
                    </a:srgbClr>
                  </a:outerShdw>
                </a:effectLst>
              </a:rPr>
              <a:t>مثال 32: (</a:t>
            </a:r>
            <a:r>
              <a:rPr lang="fa-IR" dirty="0">
                <a:ln w="18415" cmpd="sng">
                  <a:solidFill>
                    <a:srgbClr val="FFFFFF"/>
                  </a:solidFill>
                  <a:prstDash val="solid"/>
                </a:ln>
                <a:solidFill>
                  <a:srgbClr val="FFFF00"/>
                </a:solidFill>
                <a:effectLst>
                  <a:outerShdw blurRad="63500" dir="3600000" algn="tl" rotWithShape="0">
                    <a:srgbClr val="000000">
                      <a:alpha val="70000"/>
                    </a:srgbClr>
                  </a:outerShdw>
                </a:effectLst>
              </a:rPr>
              <a:t>قلبي</a:t>
            </a:r>
            <a:r>
              <a:rPr lang="fa-IR" dirty="0">
                <a:ln w="18415" cmpd="sng">
                  <a:solidFill>
                    <a:srgbClr val="FFFFFF"/>
                  </a:solidFill>
                  <a:prstDash val="solid"/>
                </a:ln>
                <a:solidFill>
                  <a:srgbClr val="FFFFFF"/>
                </a:solidFill>
                <a:effectLst>
                  <a:outerShdw blurRad="63500" dir="3600000" algn="tl" rotWithShape="0">
                    <a:srgbClr val="000000">
                      <a:alpha val="70000"/>
                    </a:srgbClr>
                  </a:outerShdw>
                </a:effectLst>
              </a:rPr>
              <a:t>) خانم 75 ساله اي در منزل بدنبال چند روز درد قفسه سينه ناگهان بيهوش شده و قبل از انتقال به بيمارستان فوت مي نمايد در كالبد گشايي انجام شده دچار تامپوناد قلبي بوده و در ديواره قدامي بطن چپ در ناحيه انفاركته پارگي مشاهده شده است و تنگي شديد عروق كرونر در اثر اترواسكلروز داشته است.</a:t>
            </a: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
            </a:r>
            <a:b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b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8230832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143000"/>
            <a:ext cx="8458200" cy="4419601"/>
          </a:xfrm>
        </p:spPr>
        <p:txBody>
          <a:bodyPr>
            <a:normAutofit/>
          </a:bodyPr>
          <a:lstStyle/>
          <a:p>
            <a:pPr algn="r" rtl="1"/>
            <a:r>
              <a:rPr lang="fa-IR" sz="48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علت فوت :</a:t>
            </a:r>
            <a:r>
              <a:rPr lang="en-US" sz="48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
            </a:r>
            <a:br>
              <a:rPr lang="en-US" sz="48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br>
            <a:r>
              <a:rPr lang="fa-IR" sz="48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الف- تجمع خون در حفره پريكارد </a:t>
            </a:r>
            <a:r>
              <a:rPr lang="en-US" sz="48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
            </a:r>
            <a:br>
              <a:rPr lang="en-US" sz="48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br>
            <a:r>
              <a:rPr lang="fa-IR" sz="48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ب- انفاركت(سكته) و پارگي قلب</a:t>
            </a:r>
            <a:r>
              <a:rPr lang="en-US" sz="48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
            </a:r>
            <a:br>
              <a:rPr lang="en-US" sz="48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br>
            <a:r>
              <a:rPr lang="fa-IR" sz="48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ج- اترواسكلروز (انسداد) عروق كرونر</a:t>
            </a:r>
            <a:r>
              <a:rPr lang="en-US" sz="48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
            </a:r>
            <a:br>
              <a:rPr lang="en-US" sz="48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br>
            <a:endParaRPr lang="en-US" sz="48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Tree>
    <p:extLst>
      <p:ext uri="{BB962C8B-B14F-4D97-AF65-F5344CB8AC3E}">
        <p14:creationId xmlns:p14="http://schemas.microsoft.com/office/powerpoint/2010/main" val="21799958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1"/>
            <a:ext cx="8458200" cy="5791200"/>
          </a:xfrm>
        </p:spPr>
        <p:txBody>
          <a:bodyPr>
            <a:normAutofit fontScale="90000"/>
          </a:bodyPr>
          <a:lstStyle/>
          <a:p>
            <a:pPr algn="r" rtl="1"/>
            <a:r>
              <a:rPr lang="fa-IR" sz="4800" dirty="0">
                <a:ln w="18415" cmpd="sng">
                  <a:solidFill>
                    <a:srgbClr val="FFFFFF"/>
                  </a:solidFill>
                  <a:prstDash val="solid"/>
                </a:ln>
                <a:solidFill>
                  <a:srgbClr val="FFFFFF"/>
                </a:solidFill>
                <a:effectLst>
                  <a:outerShdw blurRad="63500" dir="3600000" algn="tl" rotWithShape="0">
                    <a:srgbClr val="000000">
                      <a:alpha val="70000"/>
                    </a:srgbClr>
                  </a:outerShdw>
                </a:effectLst>
              </a:rPr>
              <a:t>مثال 33: (</a:t>
            </a:r>
            <a:r>
              <a:rPr lang="fa-IR" sz="4800" dirty="0">
                <a:ln w="18415" cmpd="sng">
                  <a:solidFill>
                    <a:srgbClr val="FFFFFF"/>
                  </a:solidFill>
                  <a:prstDash val="solid"/>
                </a:ln>
                <a:solidFill>
                  <a:srgbClr val="FFFF00"/>
                </a:solidFill>
                <a:effectLst>
                  <a:outerShdw blurRad="63500" dir="3600000" algn="tl" rotWithShape="0">
                    <a:srgbClr val="000000">
                      <a:alpha val="70000"/>
                    </a:srgbClr>
                  </a:outerShdw>
                </a:effectLst>
              </a:rPr>
              <a:t>قلبي</a:t>
            </a:r>
            <a:r>
              <a:rPr lang="fa-IR" sz="4800" dirty="0">
                <a:ln w="18415" cmpd="sng">
                  <a:solidFill>
                    <a:srgbClr val="FFFFFF"/>
                  </a:solidFill>
                  <a:prstDash val="solid"/>
                </a:ln>
                <a:solidFill>
                  <a:srgbClr val="FFFFFF"/>
                </a:solidFill>
                <a:effectLst>
                  <a:outerShdw blurRad="63500" dir="3600000" algn="tl" rotWithShape="0">
                    <a:srgbClr val="000000">
                      <a:alpha val="70000"/>
                    </a:srgbClr>
                  </a:outerShdw>
                </a:effectLst>
              </a:rPr>
              <a:t>) مرد 30 ساله اي بدون سابقه بيماري خاص به صورت ناگهاني كاهش سطح هوشياري پيدا كرده و قبل از رسيدن اورژانس فوت كرده است در كالبد گشايي وزن قلب 500 گرم بوده و شاخه </a:t>
            </a:r>
            <a:r>
              <a:rPr lang="en-US" sz="4800" dirty="0">
                <a:ln w="18415" cmpd="sng">
                  <a:solidFill>
                    <a:srgbClr val="FFFFFF"/>
                  </a:solidFill>
                  <a:prstDash val="solid"/>
                </a:ln>
                <a:solidFill>
                  <a:srgbClr val="FFFFFF"/>
                </a:solidFill>
                <a:effectLst>
                  <a:outerShdw blurRad="63500" dir="3600000" algn="tl" rotWithShape="0">
                    <a:srgbClr val="000000">
                      <a:alpha val="70000"/>
                    </a:srgbClr>
                  </a:outerShdw>
                </a:effectLst>
              </a:rPr>
              <a:t>LAD </a:t>
            </a:r>
            <a:r>
              <a:rPr lang="fa-IR" sz="4800" dirty="0">
                <a:ln w="18415" cmpd="sng">
                  <a:solidFill>
                    <a:srgbClr val="FFFFFF"/>
                  </a:solidFill>
                  <a:prstDash val="solid"/>
                </a:ln>
                <a:solidFill>
                  <a:srgbClr val="FFFFFF"/>
                </a:solidFill>
                <a:effectLst>
                  <a:outerShdw blurRad="63500" dir="3600000" algn="tl" rotWithShape="0">
                    <a:srgbClr val="000000">
                      <a:alpha val="70000"/>
                    </a:srgbClr>
                  </a:outerShdw>
                </a:effectLst>
              </a:rPr>
              <a:t>رگ كرونرچپ حدود 80% انسداد و هيپرتروفي بطن چپ نيز داشته است.</a:t>
            </a:r>
            <a:r>
              <a:rPr lang="en-US" sz="4800" dirty="0">
                <a:ln w="18415" cmpd="sng">
                  <a:solidFill>
                    <a:srgbClr val="FFFFFF"/>
                  </a:solidFill>
                  <a:prstDash val="solid"/>
                </a:ln>
                <a:solidFill>
                  <a:srgbClr val="FFFFFF"/>
                </a:solidFill>
                <a:effectLst>
                  <a:outerShdw blurRad="63500" dir="3600000" algn="tl" rotWithShape="0">
                    <a:srgbClr val="000000">
                      <a:alpha val="70000"/>
                    </a:srgbClr>
                  </a:outerShdw>
                </a:effectLst>
              </a:rPr>
              <a:t/>
            </a:r>
            <a:br>
              <a:rPr lang="en-US" sz="4800" dirty="0">
                <a:ln w="18415" cmpd="sng">
                  <a:solidFill>
                    <a:srgbClr val="FFFFFF"/>
                  </a:solidFill>
                  <a:prstDash val="solid"/>
                </a:ln>
                <a:solidFill>
                  <a:srgbClr val="FFFFFF"/>
                </a:solidFill>
                <a:effectLst>
                  <a:outerShdw blurRad="63500" dir="3600000" algn="tl" rotWithShape="0">
                    <a:srgbClr val="000000">
                      <a:alpha val="70000"/>
                    </a:srgbClr>
                  </a:outerShdw>
                </a:effectLst>
              </a:rPr>
            </a:br>
            <a:endParaRPr lang="en-US" sz="4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21799958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219199"/>
            <a:ext cx="8458200" cy="4267201"/>
          </a:xfrm>
        </p:spPr>
        <p:txBody>
          <a:bodyPr>
            <a:normAutofit/>
          </a:bodyPr>
          <a:lstStyle/>
          <a:p>
            <a:pPr algn="r" rtl="1"/>
            <a:r>
              <a:rPr lang="fa-IR" sz="4800" dirty="0"/>
              <a:t>علت فوت :</a:t>
            </a:r>
            <a:r>
              <a:rPr lang="en-US" sz="4800" dirty="0"/>
              <a:t/>
            </a:r>
            <a:br>
              <a:rPr lang="en-US" sz="4800" dirty="0"/>
            </a:br>
            <a:r>
              <a:rPr lang="fa-IR" sz="4800" dirty="0">
                <a:solidFill>
                  <a:srgbClr val="61D6FF"/>
                </a:solidFill>
              </a:rPr>
              <a:t>الف- آريتمي(اختلال ريتم) قلبي احتمالي</a:t>
            </a:r>
            <a:r>
              <a:rPr lang="en-US" sz="4800" dirty="0">
                <a:solidFill>
                  <a:srgbClr val="61D6FF"/>
                </a:solidFill>
              </a:rPr>
              <a:t/>
            </a:r>
            <a:br>
              <a:rPr lang="en-US" sz="4800" dirty="0">
                <a:solidFill>
                  <a:srgbClr val="61D6FF"/>
                </a:solidFill>
              </a:rPr>
            </a:br>
            <a:r>
              <a:rPr lang="fa-IR" sz="4800" dirty="0">
                <a:solidFill>
                  <a:srgbClr val="61D6FF"/>
                </a:solidFill>
              </a:rPr>
              <a:t>ب- ايسكمي قلبي</a:t>
            </a:r>
            <a:r>
              <a:rPr lang="en-US" sz="4800" dirty="0">
                <a:solidFill>
                  <a:srgbClr val="61D6FF"/>
                </a:solidFill>
              </a:rPr>
              <a:t/>
            </a:r>
            <a:br>
              <a:rPr lang="en-US" sz="4800" dirty="0">
                <a:solidFill>
                  <a:srgbClr val="61D6FF"/>
                </a:solidFill>
              </a:rPr>
            </a:br>
            <a:r>
              <a:rPr lang="fa-IR" sz="4800" dirty="0">
                <a:solidFill>
                  <a:srgbClr val="61D6FF"/>
                </a:solidFill>
              </a:rPr>
              <a:t>ج- اترواسكلروز (انسداد) عروق كرونر</a:t>
            </a:r>
            <a:r>
              <a:rPr lang="en-US" sz="4800" dirty="0"/>
              <a:t/>
            </a:r>
            <a:br>
              <a:rPr lang="en-US" sz="4800" dirty="0"/>
            </a:br>
            <a:endParaRPr lang="en-US" sz="4800" dirty="0"/>
          </a:p>
        </p:txBody>
      </p:sp>
    </p:spTree>
    <p:extLst>
      <p:ext uri="{BB962C8B-B14F-4D97-AF65-F5344CB8AC3E}">
        <p14:creationId xmlns:p14="http://schemas.microsoft.com/office/powerpoint/2010/main" val="21799958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1"/>
            <a:ext cx="8458200" cy="5791200"/>
          </a:xfrm>
        </p:spPr>
        <p:txBody>
          <a:bodyPr>
            <a:normAutofit fontScale="90000"/>
          </a:bodyPr>
          <a:lstStyle/>
          <a:p>
            <a:pPr algn="r" rtl="1"/>
            <a:r>
              <a:rPr lang="fa-IR" sz="4800" dirty="0">
                <a:ln w="18415" cmpd="sng">
                  <a:solidFill>
                    <a:srgbClr val="FFFFFF"/>
                  </a:solidFill>
                  <a:prstDash val="solid"/>
                </a:ln>
                <a:solidFill>
                  <a:srgbClr val="FFFFFF"/>
                </a:solidFill>
                <a:effectLst>
                  <a:outerShdw blurRad="63500" dir="3600000" algn="tl" rotWithShape="0">
                    <a:srgbClr val="000000">
                      <a:alpha val="70000"/>
                    </a:srgbClr>
                  </a:outerShdw>
                </a:effectLst>
              </a:rPr>
              <a:t>مثال 34: (</a:t>
            </a:r>
            <a:r>
              <a:rPr lang="fa-IR" sz="4800" dirty="0">
                <a:ln w="18415" cmpd="sng">
                  <a:solidFill>
                    <a:srgbClr val="FFFFFF"/>
                  </a:solidFill>
                  <a:prstDash val="solid"/>
                </a:ln>
                <a:solidFill>
                  <a:srgbClr val="FFFF00"/>
                </a:solidFill>
                <a:effectLst>
                  <a:outerShdw blurRad="63500" dir="3600000" algn="tl" rotWithShape="0">
                    <a:srgbClr val="000000">
                      <a:alpha val="70000"/>
                    </a:srgbClr>
                  </a:outerShdw>
                </a:effectLst>
              </a:rPr>
              <a:t>قلبي</a:t>
            </a:r>
            <a:r>
              <a:rPr lang="fa-IR" sz="4800" dirty="0">
                <a:ln w="18415" cmpd="sng">
                  <a:solidFill>
                    <a:srgbClr val="FFFFFF"/>
                  </a:solidFill>
                  <a:prstDash val="solid"/>
                </a:ln>
                <a:solidFill>
                  <a:srgbClr val="FFFFFF"/>
                </a:solidFill>
                <a:effectLst>
                  <a:outerShdw blurRad="63500" dir="3600000" algn="tl" rotWithShape="0">
                    <a:srgbClr val="000000">
                      <a:alpha val="70000"/>
                    </a:srgbClr>
                  </a:outerShdw>
                </a:effectLst>
              </a:rPr>
              <a:t>) مرد 35 ساله اي فوت شده در سلول زندان پيدا شده است در معاينه شديدا" لاغر و رنگ پديده است ولي آثار ضرب و جرح و خفه شدگي مشاهده نشد در كالبد گشايي انجام شده تجمع چرك ضخيم چسبنده در پريكارد وجود دارد. حسب گزارش زندان نامبرده مبتلا به ايدز بوده است </a:t>
            </a:r>
            <a:endParaRPr lang="en-US" sz="4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21799958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828800"/>
            <a:ext cx="8458200" cy="4572001"/>
          </a:xfrm>
        </p:spPr>
        <p:txBody>
          <a:bodyPr>
            <a:normAutofit/>
          </a:bodyPr>
          <a:lstStyle/>
          <a:p>
            <a:pPr algn="r" rtl="1"/>
            <a:r>
              <a:rPr lang="fa-IR" sz="4800" dirty="0"/>
              <a:t>علت فوت :</a:t>
            </a:r>
            <a:r>
              <a:rPr lang="en-US" sz="4800" dirty="0"/>
              <a:t/>
            </a:r>
            <a:br>
              <a:rPr lang="en-US" sz="4800" dirty="0"/>
            </a:br>
            <a:r>
              <a:rPr lang="fa-IR" sz="4800" dirty="0">
                <a:solidFill>
                  <a:srgbClr val="61D6FF"/>
                </a:solidFill>
              </a:rPr>
              <a:t>الف- آريتمي(اختلال ريتم) قلبي احتمالي</a:t>
            </a:r>
            <a:r>
              <a:rPr lang="en-US" sz="4800" dirty="0">
                <a:solidFill>
                  <a:srgbClr val="61D6FF"/>
                </a:solidFill>
              </a:rPr>
              <a:t/>
            </a:r>
            <a:br>
              <a:rPr lang="en-US" sz="4800" dirty="0">
                <a:solidFill>
                  <a:srgbClr val="61D6FF"/>
                </a:solidFill>
              </a:rPr>
            </a:br>
            <a:r>
              <a:rPr lang="fa-IR" sz="4800" dirty="0">
                <a:solidFill>
                  <a:srgbClr val="61D6FF"/>
                </a:solidFill>
              </a:rPr>
              <a:t>ب- پريكارديت (التهاب پرده هاي قلبي)</a:t>
            </a:r>
            <a:r>
              <a:rPr lang="en-US" sz="4800" dirty="0">
                <a:solidFill>
                  <a:srgbClr val="61D6FF"/>
                </a:solidFill>
              </a:rPr>
              <a:t/>
            </a:r>
            <a:br>
              <a:rPr lang="en-US" sz="4800" dirty="0">
                <a:solidFill>
                  <a:srgbClr val="61D6FF"/>
                </a:solidFill>
              </a:rPr>
            </a:br>
            <a:r>
              <a:rPr lang="fa-IR" sz="4800" dirty="0">
                <a:solidFill>
                  <a:srgbClr val="61D6FF"/>
                </a:solidFill>
              </a:rPr>
              <a:t>ج- ايدز</a:t>
            </a:r>
            <a:r>
              <a:rPr lang="en-US" sz="4800" dirty="0">
                <a:solidFill>
                  <a:srgbClr val="61D6FF"/>
                </a:solidFill>
              </a:rPr>
              <a:t/>
            </a:r>
            <a:br>
              <a:rPr lang="en-US" sz="4800" dirty="0">
                <a:solidFill>
                  <a:srgbClr val="61D6FF"/>
                </a:solidFill>
              </a:rPr>
            </a:br>
            <a:endParaRPr lang="en-US" sz="4800" dirty="0">
              <a:solidFill>
                <a:srgbClr val="61D6FF"/>
              </a:solidFill>
            </a:endParaRPr>
          </a:p>
        </p:txBody>
      </p:sp>
    </p:spTree>
    <p:extLst>
      <p:ext uri="{BB962C8B-B14F-4D97-AF65-F5344CB8AC3E}">
        <p14:creationId xmlns:p14="http://schemas.microsoft.com/office/powerpoint/2010/main" val="21799958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1"/>
            <a:ext cx="8458200" cy="5791200"/>
          </a:xfrm>
        </p:spPr>
        <p:txBody>
          <a:bodyPr>
            <a:normAutofit fontScale="90000"/>
          </a:bodyPr>
          <a:lstStyle/>
          <a:p>
            <a:pPr algn="r" rtl="1"/>
            <a:r>
              <a:rPr lang="fa-IR" sz="4800" dirty="0">
                <a:ln w="18415" cmpd="sng">
                  <a:solidFill>
                    <a:srgbClr val="FFFFFF"/>
                  </a:solidFill>
                  <a:prstDash val="solid"/>
                </a:ln>
                <a:solidFill>
                  <a:srgbClr val="FFFFFF"/>
                </a:solidFill>
                <a:effectLst>
                  <a:outerShdw blurRad="63500" dir="3600000" algn="tl" rotWithShape="0">
                    <a:srgbClr val="000000">
                      <a:alpha val="70000"/>
                    </a:srgbClr>
                  </a:outerShdw>
                </a:effectLst>
              </a:rPr>
              <a:t>مثال 35: (</a:t>
            </a:r>
            <a:r>
              <a:rPr lang="fa-IR" sz="4800" dirty="0">
                <a:ln w="18415" cmpd="sng">
                  <a:solidFill>
                    <a:srgbClr val="FFFFFF"/>
                  </a:solidFill>
                  <a:prstDash val="solid"/>
                </a:ln>
                <a:solidFill>
                  <a:srgbClr val="FFFF00"/>
                </a:solidFill>
                <a:effectLst>
                  <a:outerShdw blurRad="63500" dir="3600000" algn="tl" rotWithShape="0">
                    <a:srgbClr val="000000">
                      <a:alpha val="70000"/>
                    </a:srgbClr>
                  </a:outerShdw>
                </a:effectLst>
              </a:rPr>
              <a:t>قلبي</a:t>
            </a:r>
            <a:r>
              <a:rPr lang="fa-IR" sz="4800" dirty="0">
                <a:ln w="18415" cmpd="sng">
                  <a:solidFill>
                    <a:srgbClr val="FFFFFF"/>
                  </a:solidFill>
                  <a:prstDash val="solid"/>
                </a:ln>
                <a:solidFill>
                  <a:srgbClr val="FFFFFF"/>
                </a:solidFill>
                <a:effectLst>
                  <a:outerShdw blurRad="63500" dir="3600000" algn="tl" rotWithShape="0">
                    <a:srgbClr val="000000">
                      <a:alpha val="70000"/>
                    </a:srgbClr>
                  </a:outerShdw>
                </a:effectLst>
              </a:rPr>
              <a:t>) متوفيه خانم 85 ساله اي است كه با ادم شديد اندام هاي تحتاني بدون هرگونه آثار ضرب و جرح در تالار تشريح مورد بررسي قرار گرفت در كالبد گشايي انجام شده مايع فراوان در جنب دو طرف و ادم ريه ها و بزرگي و گشادي حفرات قلبي (كارديوميوپاتي) مشاهده شده است </a:t>
            </a:r>
            <a:endParaRPr lang="en-US" sz="4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21799958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447800"/>
            <a:ext cx="8458200" cy="4191001"/>
          </a:xfrm>
        </p:spPr>
        <p:txBody>
          <a:bodyPr>
            <a:normAutofit/>
          </a:bodyPr>
          <a:lstStyle/>
          <a:p>
            <a:pPr algn="r" rtl="1"/>
            <a:r>
              <a:rPr lang="fa-IR" sz="4800" dirty="0"/>
              <a:t>علت فوت :</a:t>
            </a:r>
            <a:r>
              <a:rPr lang="en-US" sz="4800" dirty="0"/>
              <a:t/>
            </a:r>
            <a:br>
              <a:rPr lang="en-US" sz="4800" dirty="0"/>
            </a:br>
            <a:r>
              <a:rPr lang="fa-IR" sz="4800" dirty="0">
                <a:solidFill>
                  <a:srgbClr val="61D6FF"/>
                </a:solidFill>
              </a:rPr>
              <a:t>الف- ادم حاد ريه</a:t>
            </a:r>
            <a:r>
              <a:rPr lang="en-US" sz="4800" dirty="0">
                <a:solidFill>
                  <a:srgbClr val="61D6FF"/>
                </a:solidFill>
              </a:rPr>
              <a:t/>
            </a:r>
            <a:br>
              <a:rPr lang="en-US" sz="4800" dirty="0">
                <a:solidFill>
                  <a:srgbClr val="61D6FF"/>
                </a:solidFill>
              </a:rPr>
            </a:br>
            <a:r>
              <a:rPr lang="fa-IR" sz="4800" dirty="0">
                <a:solidFill>
                  <a:srgbClr val="61D6FF"/>
                </a:solidFill>
              </a:rPr>
              <a:t>ب- نارسايي </a:t>
            </a:r>
            <a:r>
              <a:rPr lang="fa-IR" sz="4800" dirty="0" smtClean="0">
                <a:solidFill>
                  <a:srgbClr val="61D6FF"/>
                </a:solidFill>
              </a:rPr>
              <a:t>قلبي</a:t>
            </a:r>
            <a:br>
              <a:rPr lang="fa-IR" sz="4800" dirty="0" smtClean="0">
                <a:solidFill>
                  <a:srgbClr val="61D6FF"/>
                </a:solidFill>
              </a:rPr>
            </a:br>
            <a:r>
              <a:rPr lang="fa-IR" sz="4800" dirty="0">
                <a:solidFill>
                  <a:srgbClr val="61D6FF"/>
                </a:solidFill>
              </a:rPr>
              <a:t>ج- كارديوميوپاتي (بيماري عضله قلبي)</a:t>
            </a:r>
            <a:r>
              <a:rPr lang="en-US" sz="4800" dirty="0">
                <a:solidFill>
                  <a:srgbClr val="61D6FF"/>
                </a:solidFill>
              </a:rPr>
              <a:t/>
            </a:r>
            <a:br>
              <a:rPr lang="en-US" sz="4800" dirty="0">
                <a:solidFill>
                  <a:srgbClr val="61D6FF"/>
                </a:solidFill>
              </a:rPr>
            </a:br>
            <a:endParaRPr lang="en-US" sz="4800" dirty="0">
              <a:solidFill>
                <a:srgbClr val="61D6FF"/>
              </a:solidFill>
            </a:endParaRPr>
          </a:p>
        </p:txBody>
      </p:sp>
    </p:spTree>
    <p:extLst>
      <p:ext uri="{BB962C8B-B14F-4D97-AF65-F5344CB8AC3E}">
        <p14:creationId xmlns:p14="http://schemas.microsoft.com/office/powerpoint/2010/main" val="21799958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458200" cy="5638801"/>
          </a:xfrm>
        </p:spPr>
        <p:txBody>
          <a:bodyPr>
            <a:noAutofit/>
          </a:bodyPr>
          <a:lstStyle/>
          <a:p>
            <a:pPr algn="ctr"/>
            <a:r>
              <a:rPr lang="fa-IR" dirty="0">
                <a:ln w="18415" cmpd="sng">
                  <a:solidFill>
                    <a:srgbClr val="FFFFFF"/>
                  </a:solidFill>
                  <a:prstDash val="solid"/>
                </a:ln>
                <a:solidFill>
                  <a:srgbClr val="FFFFFF"/>
                </a:solidFill>
                <a:effectLst>
                  <a:outerShdw blurRad="63500" dir="3600000" algn="tl" rotWithShape="0">
                    <a:srgbClr val="000000">
                      <a:alpha val="70000"/>
                    </a:srgbClr>
                  </a:outerShdw>
                </a:effectLst>
              </a:rPr>
              <a:t>مثال 36: (</a:t>
            </a:r>
            <a:r>
              <a:rPr lang="fa-IR" dirty="0">
                <a:ln w="18415" cmpd="sng">
                  <a:solidFill>
                    <a:srgbClr val="FFFFFF"/>
                  </a:solidFill>
                  <a:prstDash val="solid"/>
                </a:ln>
                <a:solidFill>
                  <a:srgbClr val="FFFF00"/>
                </a:solidFill>
                <a:effectLst>
                  <a:outerShdw blurRad="63500" dir="3600000" algn="tl" rotWithShape="0">
                    <a:srgbClr val="000000">
                      <a:alpha val="70000"/>
                    </a:srgbClr>
                  </a:outerShdw>
                </a:effectLst>
              </a:rPr>
              <a:t>قلبي</a:t>
            </a:r>
            <a:r>
              <a:rPr lang="fa-IR" dirty="0">
                <a:ln w="18415" cmpd="sng">
                  <a:solidFill>
                    <a:srgbClr val="FFFFFF"/>
                  </a:solidFill>
                  <a:prstDash val="solid"/>
                </a:ln>
                <a:solidFill>
                  <a:srgbClr val="FFFFFF"/>
                </a:solidFill>
                <a:effectLst>
                  <a:outerShdw blurRad="63500" dir="3600000" algn="tl" rotWithShape="0">
                    <a:srgbClr val="000000">
                      <a:alpha val="70000"/>
                    </a:srgbClr>
                  </a:outerShdw>
                </a:effectLst>
              </a:rPr>
              <a:t>) مرد 45 ساله اي طبق گفته همراهان به صورت ناگهاني در منزل فوت كرده است در معاينه ظاهري نامبرده حدود 100 كيلوگرم وزن داشته و بدون آثار ضرب و جرح مي باشد در كالبد گشايي قلب به وزن 500 گرم همراه با هيپرتروفي بطن چپ و پرپيچ خم شدن شديد عروق سطحي قلب مشاهده شد.بستگان سابقه ابتلا به هايپرتانسيون را در متوفي اظهار مي كنند. </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3966162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066800"/>
            <a:ext cx="8458200" cy="4419601"/>
          </a:xfrm>
        </p:spPr>
        <p:txBody>
          <a:bodyPr>
            <a:normAutofit/>
          </a:bodyPr>
          <a:lstStyle/>
          <a:p>
            <a:pPr algn="r" rtl="1"/>
            <a:r>
              <a:rPr lang="fa-IR" sz="4800" dirty="0"/>
              <a:t>علت فوت :</a:t>
            </a:r>
            <a:r>
              <a:rPr lang="en-US" sz="4800" dirty="0"/>
              <a:t/>
            </a:r>
            <a:br>
              <a:rPr lang="en-US" sz="4800" dirty="0"/>
            </a:br>
            <a:r>
              <a:rPr lang="fa-IR" sz="4800" dirty="0">
                <a:solidFill>
                  <a:srgbClr val="61D6FF"/>
                </a:solidFill>
              </a:rPr>
              <a:t>الف- آريتمي(اختلال ريتم) قلبي </a:t>
            </a:r>
            <a:r>
              <a:rPr lang="en-US" sz="4800" dirty="0">
                <a:solidFill>
                  <a:srgbClr val="61D6FF"/>
                </a:solidFill>
              </a:rPr>
              <a:t/>
            </a:r>
            <a:br>
              <a:rPr lang="en-US" sz="4800" dirty="0">
                <a:solidFill>
                  <a:srgbClr val="61D6FF"/>
                </a:solidFill>
              </a:rPr>
            </a:br>
            <a:r>
              <a:rPr lang="fa-IR" sz="4800" dirty="0">
                <a:solidFill>
                  <a:srgbClr val="61D6FF"/>
                </a:solidFill>
              </a:rPr>
              <a:t>ب- ايسكمي ميوكارد</a:t>
            </a:r>
            <a:r>
              <a:rPr lang="en-US" sz="4800" dirty="0">
                <a:solidFill>
                  <a:srgbClr val="61D6FF"/>
                </a:solidFill>
              </a:rPr>
              <a:t/>
            </a:r>
            <a:br>
              <a:rPr lang="en-US" sz="4800" dirty="0">
                <a:solidFill>
                  <a:srgbClr val="61D6FF"/>
                </a:solidFill>
              </a:rPr>
            </a:br>
            <a:r>
              <a:rPr lang="fa-IR" sz="4800" dirty="0">
                <a:solidFill>
                  <a:srgbClr val="61D6FF"/>
                </a:solidFill>
              </a:rPr>
              <a:t>ج- هايپرتانسيون (فشار خون بالا)</a:t>
            </a:r>
            <a:r>
              <a:rPr lang="en-US" sz="4800" dirty="0">
                <a:solidFill>
                  <a:srgbClr val="61D6FF"/>
                </a:solidFill>
              </a:rPr>
              <a:t/>
            </a:r>
            <a:br>
              <a:rPr lang="en-US" sz="4800" dirty="0">
                <a:solidFill>
                  <a:srgbClr val="61D6FF"/>
                </a:solidFill>
              </a:rPr>
            </a:br>
            <a:endParaRPr lang="en-US" sz="4800" dirty="0">
              <a:solidFill>
                <a:srgbClr val="61D6FF"/>
              </a:solidFill>
            </a:endParaRPr>
          </a:p>
        </p:txBody>
      </p:sp>
    </p:spTree>
    <p:extLst>
      <p:ext uri="{BB962C8B-B14F-4D97-AF65-F5344CB8AC3E}">
        <p14:creationId xmlns:p14="http://schemas.microsoft.com/office/powerpoint/2010/main" val="2179995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00"/>
            <a:ext cx="7315200" cy="2595025"/>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fa-IR" sz="7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بنام خداوند جان و خرد</a:t>
            </a:r>
            <a:endParaRPr lang="en-US" sz="7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8365512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1"/>
            <a:ext cx="8458200" cy="5791200"/>
          </a:xfrm>
        </p:spPr>
        <p:txBody>
          <a:bodyPr>
            <a:noAutofit/>
          </a:bodyPr>
          <a:lstStyle/>
          <a:p>
            <a:pPr algn="ctr" rtl="1"/>
            <a:r>
              <a:rPr lang="fa-IR"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مثال 37: (</a:t>
            </a:r>
            <a:r>
              <a:rPr lang="fa-IR" b="1" dirty="0">
                <a:ln w="900" cmpd="sng">
                  <a:solidFill>
                    <a:schemeClr val="accent1">
                      <a:satMod val="190000"/>
                      <a:alpha val="55000"/>
                    </a:schemeClr>
                  </a:solidFill>
                  <a:prstDash val="solid"/>
                </a:ln>
                <a:solidFill>
                  <a:srgbClr val="FFFF00"/>
                </a:solidFill>
                <a:effectLst>
                  <a:innerShdw blurRad="101600" dist="76200" dir="5400000">
                    <a:schemeClr val="accent1">
                      <a:satMod val="190000"/>
                      <a:tint val="100000"/>
                      <a:alpha val="74000"/>
                    </a:schemeClr>
                  </a:innerShdw>
                </a:effectLst>
              </a:rPr>
              <a:t>قلبي</a:t>
            </a:r>
            <a:r>
              <a:rPr lang="fa-IR"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 مرد 50 ساله اي به دنبال درد قفسه سينه در بيمارستان بستري و بعد از دو روز در </a:t>
            </a:r>
            <a:r>
              <a:rPr lang="en-US" b="1" dirty="0" err="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ccu</a:t>
            </a:r>
            <a:r>
              <a:rPr lang="fa-IR"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 فوت نموده است متعاقب شكايت اولياء دم از بيمارستان جسد به پزشكي قانوني ارجاع شده است. در كالبد گشايي انجام شده شاخه </a:t>
            </a:r>
            <a:r>
              <a:rPr lang="en-US"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LAD</a:t>
            </a:r>
            <a:r>
              <a:rPr lang="fa-IR"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 كرونر چپ حدود 90% و شاخه كرونر راست حدود 70% انسداد داشته و در قسمت قدامي سپتوم منطقه وسيع رنگ پريده با حاشيه پر خون (آنفاركت) مشاهده شده است</a:t>
            </a:r>
            <a:r>
              <a:rPr lang="fa-IR"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a:t>
            </a:r>
            <a:endParaRPr lang="en-US"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Tree>
    <p:extLst>
      <p:ext uri="{BB962C8B-B14F-4D97-AF65-F5344CB8AC3E}">
        <p14:creationId xmlns:p14="http://schemas.microsoft.com/office/powerpoint/2010/main" val="21799958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676399"/>
            <a:ext cx="8458200" cy="4038601"/>
          </a:xfrm>
        </p:spPr>
        <p:txBody>
          <a:bodyPr>
            <a:normAutofit/>
          </a:bodyPr>
          <a:lstStyle/>
          <a:p>
            <a:pPr algn="r" rtl="1"/>
            <a:r>
              <a:rPr lang="fa-IR" sz="4800" dirty="0"/>
              <a:t>علت فوت :</a:t>
            </a:r>
            <a:r>
              <a:rPr lang="en-US" sz="4800" dirty="0"/>
              <a:t/>
            </a:r>
            <a:br>
              <a:rPr lang="en-US" sz="4800" dirty="0"/>
            </a:br>
            <a:r>
              <a:rPr lang="fa-IR" sz="4800" dirty="0">
                <a:solidFill>
                  <a:srgbClr val="61D6FF"/>
                </a:solidFill>
              </a:rPr>
              <a:t>الف- آريتمي(اختلال ريتم) </a:t>
            </a:r>
            <a:r>
              <a:rPr lang="fa-IR" sz="4800" dirty="0" smtClean="0">
                <a:solidFill>
                  <a:srgbClr val="61D6FF"/>
                </a:solidFill>
              </a:rPr>
              <a:t>قلبي</a:t>
            </a:r>
            <a:r>
              <a:rPr lang="en-US" sz="4800" dirty="0">
                <a:solidFill>
                  <a:srgbClr val="61D6FF"/>
                </a:solidFill>
              </a:rPr>
              <a:t/>
            </a:r>
            <a:br>
              <a:rPr lang="en-US" sz="4800" dirty="0">
                <a:solidFill>
                  <a:srgbClr val="61D6FF"/>
                </a:solidFill>
              </a:rPr>
            </a:br>
            <a:r>
              <a:rPr lang="fa-IR" sz="4800" dirty="0">
                <a:solidFill>
                  <a:srgbClr val="61D6FF"/>
                </a:solidFill>
              </a:rPr>
              <a:t>ب- آنفاركت (سكته) قلبي</a:t>
            </a:r>
            <a:r>
              <a:rPr lang="en-US" sz="4800" dirty="0">
                <a:solidFill>
                  <a:srgbClr val="61D6FF"/>
                </a:solidFill>
              </a:rPr>
              <a:t/>
            </a:r>
            <a:br>
              <a:rPr lang="en-US" sz="4800" dirty="0">
                <a:solidFill>
                  <a:srgbClr val="61D6FF"/>
                </a:solidFill>
              </a:rPr>
            </a:br>
            <a:r>
              <a:rPr lang="fa-IR" sz="4800" dirty="0">
                <a:solidFill>
                  <a:srgbClr val="61D6FF"/>
                </a:solidFill>
              </a:rPr>
              <a:t>ج- آترواسكلروز (انسداد) عروق قلبي</a:t>
            </a:r>
            <a:r>
              <a:rPr lang="en-US" sz="4800" dirty="0">
                <a:solidFill>
                  <a:srgbClr val="61D6FF"/>
                </a:solidFill>
              </a:rPr>
              <a:t/>
            </a:r>
            <a:br>
              <a:rPr lang="en-US" sz="4800" dirty="0">
                <a:solidFill>
                  <a:srgbClr val="61D6FF"/>
                </a:solidFill>
              </a:rPr>
            </a:br>
            <a:endParaRPr lang="en-US" sz="4800" dirty="0">
              <a:solidFill>
                <a:srgbClr val="61D6FF"/>
              </a:solidFill>
            </a:endParaRPr>
          </a:p>
        </p:txBody>
      </p:sp>
    </p:spTree>
    <p:extLst>
      <p:ext uri="{BB962C8B-B14F-4D97-AF65-F5344CB8AC3E}">
        <p14:creationId xmlns:p14="http://schemas.microsoft.com/office/powerpoint/2010/main" val="21799958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458200" cy="5791200"/>
          </a:xfrm>
        </p:spPr>
        <p:txBody>
          <a:bodyPr>
            <a:normAutofit fontScale="90000"/>
          </a:bodyPr>
          <a:lstStyle/>
          <a:p>
            <a:pPr algn="ctr" rtl="1"/>
            <a:r>
              <a:rPr lang="fa-IR" sz="48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مثال 39: (</a:t>
            </a:r>
            <a:r>
              <a:rPr lang="fa-IR" sz="4800" b="1" spc="50" dirty="0">
                <a:ln w="13500">
                  <a:solidFill>
                    <a:schemeClr val="accent1">
                      <a:shade val="2500"/>
                      <a:alpha val="6500"/>
                    </a:schemeClr>
                  </a:solidFill>
                  <a:prstDash val="solid"/>
                </a:ln>
                <a:solidFill>
                  <a:srgbClr val="FFFF00">
                    <a:alpha val="95000"/>
                  </a:srgbClr>
                </a:solidFill>
                <a:effectLst>
                  <a:innerShdw blurRad="50900" dist="38500" dir="13500000">
                    <a:srgbClr val="000000">
                      <a:alpha val="60000"/>
                    </a:srgbClr>
                  </a:innerShdw>
                </a:effectLst>
              </a:rPr>
              <a:t>كهولت سن</a:t>
            </a:r>
            <a:r>
              <a:rPr lang="fa-IR" sz="48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 مرد 92 ساله اي در تخت خواب فوت شده پيدا شده است نامبرده سابقه بيماري خاصي نداشته است در معاينه ظاهري آثار ضرب و جرح شكستگي استخواني ندارد در كالبد گشايي قلب كوچك و رنگ آن مايل به قهوه ايي مي باشد آزمايش سم شناسي منفي بود </a:t>
            </a:r>
            <a:endParaRPr lang="en-US" sz="48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endParaRPr>
          </a:p>
        </p:txBody>
      </p:sp>
    </p:spTree>
    <p:extLst>
      <p:ext uri="{BB962C8B-B14F-4D97-AF65-F5344CB8AC3E}">
        <p14:creationId xmlns:p14="http://schemas.microsoft.com/office/powerpoint/2010/main" val="21799958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0"/>
            <a:ext cx="8458200" cy="3581401"/>
          </a:xfrm>
        </p:spPr>
        <p:txBody>
          <a:bodyPr>
            <a:normAutofit/>
          </a:bodyPr>
          <a:lstStyle/>
          <a:p>
            <a:pPr algn="r" rtl="1"/>
            <a:r>
              <a:rPr lang="fa-IR" sz="4800" dirty="0"/>
              <a:t>علت فوت :</a:t>
            </a:r>
            <a:r>
              <a:rPr lang="en-US" sz="4800" dirty="0"/>
              <a:t/>
            </a:r>
            <a:br>
              <a:rPr lang="en-US" sz="4800" dirty="0"/>
            </a:br>
            <a:r>
              <a:rPr lang="fa-IR" sz="4800" dirty="0">
                <a:solidFill>
                  <a:srgbClr val="61D6FF"/>
                </a:solidFill>
              </a:rPr>
              <a:t>الف- آريتمي قلبي </a:t>
            </a:r>
            <a:r>
              <a:rPr lang="en-US" sz="4800" dirty="0">
                <a:solidFill>
                  <a:srgbClr val="61D6FF"/>
                </a:solidFill>
              </a:rPr>
              <a:t/>
            </a:r>
            <a:br>
              <a:rPr lang="en-US" sz="4800" dirty="0">
                <a:solidFill>
                  <a:srgbClr val="61D6FF"/>
                </a:solidFill>
              </a:rPr>
            </a:br>
            <a:r>
              <a:rPr lang="fa-IR" sz="4800" dirty="0">
                <a:solidFill>
                  <a:srgbClr val="61D6FF"/>
                </a:solidFill>
              </a:rPr>
              <a:t>ب- كهولت سن</a:t>
            </a:r>
            <a:r>
              <a:rPr lang="en-US" sz="4800" dirty="0"/>
              <a:t/>
            </a:r>
            <a:br>
              <a:rPr lang="en-US" sz="4800" dirty="0"/>
            </a:br>
            <a:endParaRPr lang="en-US" sz="4800" dirty="0"/>
          </a:p>
        </p:txBody>
      </p:sp>
    </p:spTree>
    <p:extLst>
      <p:ext uri="{BB962C8B-B14F-4D97-AF65-F5344CB8AC3E}">
        <p14:creationId xmlns:p14="http://schemas.microsoft.com/office/powerpoint/2010/main" val="21799958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14400"/>
            <a:ext cx="8458200" cy="5334000"/>
          </a:xfrm>
        </p:spPr>
        <p:txBody>
          <a:bodyPr>
            <a:noAutofit/>
          </a:bodyPr>
          <a:lstStyle/>
          <a:p>
            <a:pPr algn="ctr" rtl="1"/>
            <a:r>
              <a:rPr lang="fa-IR" sz="3600" dirty="0">
                <a:ln w="18415" cmpd="sng">
                  <a:solidFill>
                    <a:srgbClr val="FFFFFF"/>
                  </a:solidFill>
                  <a:prstDash val="solid"/>
                </a:ln>
                <a:solidFill>
                  <a:srgbClr val="FFFFFF"/>
                </a:solidFill>
                <a:effectLst>
                  <a:outerShdw blurRad="63500" dir="3600000" algn="tl" rotWithShape="0">
                    <a:srgbClr val="000000">
                      <a:alpha val="70000"/>
                    </a:srgbClr>
                  </a:outerShdw>
                </a:effectLst>
              </a:rPr>
              <a:t>مثال 40: (</a:t>
            </a:r>
            <a:r>
              <a:rPr lang="fa-IR" sz="3600" dirty="0">
                <a:ln w="18415" cmpd="sng">
                  <a:solidFill>
                    <a:srgbClr val="FFFFFF"/>
                  </a:solidFill>
                  <a:prstDash val="solid"/>
                </a:ln>
                <a:solidFill>
                  <a:srgbClr val="FF0000"/>
                </a:solidFill>
                <a:effectLst>
                  <a:outerShdw blurRad="63500" dir="3600000" algn="tl" rotWithShape="0">
                    <a:srgbClr val="000000">
                      <a:alpha val="70000"/>
                    </a:srgbClr>
                  </a:outerShdw>
                </a:effectLst>
              </a:rPr>
              <a:t>كانسر</a:t>
            </a:r>
            <a:r>
              <a:rPr lang="fa-IR" sz="3600" dirty="0">
                <a:ln w="18415" cmpd="sng">
                  <a:solidFill>
                    <a:srgbClr val="FFFFFF"/>
                  </a:solidFill>
                  <a:prstDash val="solid"/>
                </a:ln>
                <a:solidFill>
                  <a:srgbClr val="FFFFFF"/>
                </a:solidFill>
                <a:effectLst>
                  <a:outerShdw blurRad="63500" dir="3600000" algn="tl" rotWithShape="0">
                    <a:srgbClr val="000000">
                      <a:alpha val="70000"/>
                    </a:srgbClr>
                  </a:outerShdw>
                </a:effectLst>
              </a:rPr>
              <a:t>) خانم 45 ساله اي به دنبال افتادن در داخل منزل دچار شكستگي استخوان ران پاي راست شده كه به بيمارستان منتقل و تحت اقدامات درماني قرار گرفته است حدود 2 هفته بعد از حادثه در بيمارستان فوت كرده است در كالبد گشايي به عمل آمده روي جسد در تالار تشريخ آمبولي ريه تشخيص داده شده است در بررسي هاي بيشتر مشخص شده كه متوفي از چهار سال قبل داراي كانسر پستان بوده است كه به استخوان ران و لگن او متاستاز داده بوده است</a:t>
            </a:r>
            <a:r>
              <a:rPr lang="fa-IR"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
            </a:r>
            <a:endParaRPr lang="en-US" sz="3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21799958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219200"/>
            <a:ext cx="8458200" cy="4343401"/>
          </a:xfrm>
        </p:spPr>
        <p:txBody>
          <a:bodyPr>
            <a:normAutofit/>
          </a:bodyPr>
          <a:lstStyle/>
          <a:p>
            <a:pPr algn="r" rtl="1"/>
            <a:r>
              <a:rPr lang="fa-IR" sz="4800" dirty="0"/>
              <a:t>علت فوت :</a:t>
            </a:r>
            <a:r>
              <a:rPr lang="en-US" sz="4800" dirty="0"/>
              <a:t/>
            </a:r>
            <a:br>
              <a:rPr lang="en-US" sz="4800" dirty="0"/>
            </a:br>
            <a:r>
              <a:rPr lang="fa-IR" sz="4800" dirty="0">
                <a:solidFill>
                  <a:srgbClr val="61D6FF"/>
                </a:solidFill>
              </a:rPr>
              <a:t>الف- ترومبو آمبولي ريه</a:t>
            </a:r>
            <a:r>
              <a:rPr lang="en-US" sz="4800" dirty="0">
                <a:solidFill>
                  <a:srgbClr val="61D6FF"/>
                </a:solidFill>
              </a:rPr>
              <a:t/>
            </a:r>
            <a:br>
              <a:rPr lang="en-US" sz="4800" dirty="0">
                <a:solidFill>
                  <a:srgbClr val="61D6FF"/>
                </a:solidFill>
              </a:rPr>
            </a:br>
            <a:r>
              <a:rPr lang="fa-IR" sz="4800" dirty="0">
                <a:solidFill>
                  <a:srgbClr val="61D6FF"/>
                </a:solidFill>
              </a:rPr>
              <a:t>ب- شكستگي استخوان ران </a:t>
            </a:r>
            <a:r>
              <a:rPr lang="fa-IR" sz="4800" dirty="0" smtClean="0">
                <a:solidFill>
                  <a:srgbClr val="61D6FF"/>
                </a:solidFill>
              </a:rPr>
              <a:t>راست </a:t>
            </a:r>
            <a:r>
              <a:rPr lang="fa-IR" sz="2800" dirty="0" smtClean="0">
                <a:solidFill>
                  <a:srgbClr val="61D6FF"/>
                </a:solidFill>
              </a:rPr>
              <a:t>( </a:t>
            </a:r>
            <a:r>
              <a:rPr lang="fa-IR" sz="2800" dirty="0">
                <a:solidFill>
                  <a:srgbClr val="61D6FF"/>
                </a:solidFill>
              </a:rPr>
              <a:t>پاتولوژيك)</a:t>
            </a:r>
            <a:r>
              <a:rPr lang="en-US" sz="4800" dirty="0">
                <a:solidFill>
                  <a:srgbClr val="61D6FF"/>
                </a:solidFill>
              </a:rPr>
              <a:t/>
            </a:r>
            <a:br>
              <a:rPr lang="en-US" sz="4800" dirty="0">
                <a:solidFill>
                  <a:srgbClr val="61D6FF"/>
                </a:solidFill>
              </a:rPr>
            </a:br>
            <a:r>
              <a:rPr lang="fa-IR" sz="4800" dirty="0">
                <a:solidFill>
                  <a:srgbClr val="61D6FF"/>
                </a:solidFill>
              </a:rPr>
              <a:t>ج- كانسر پستان</a:t>
            </a:r>
            <a:r>
              <a:rPr lang="en-US" sz="4800" dirty="0">
                <a:solidFill>
                  <a:srgbClr val="61D6FF"/>
                </a:solidFill>
              </a:rPr>
              <a:t/>
            </a:r>
            <a:br>
              <a:rPr lang="en-US" sz="4800" dirty="0">
                <a:solidFill>
                  <a:srgbClr val="61D6FF"/>
                </a:solidFill>
              </a:rPr>
            </a:br>
            <a:endParaRPr lang="en-US" sz="4800" dirty="0">
              <a:solidFill>
                <a:srgbClr val="61D6FF"/>
              </a:solidFill>
            </a:endParaRPr>
          </a:p>
        </p:txBody>
      </p:sp>
    </p:spTree>
    <p:extLst>
      <p:ext uri="{BB962C8B-B14F-4D97-AF65-F5344CB8AC3E}">
        <p14:creationId xmlns:p14="http://schemas.microsoft.com/office/powerpoint/2010/main" val="21799958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838199"/>
            <a:ext cx="8458200" cy="5562601"/>
          </a:xfrm>
        </p:spPr>
        <p:txBody>
          <a:bodyPr>
            <a:normAutofit fontScale="90000"/>
          </a:bodyPr>
          <a:lstStyle/>
          <a:p>
            <a:pPr algn="ctr" rtl="1"/>
            <a:r>
              <a:rPr lang="fa-IR" sz="4800" dirty="0">
                <a:ln w="18415" cmpd="sng">
                  <a:solidFill>
                    <a:srgbClr val="FFFFFF"/>
                  </a:solidFill>
                  <a:prstDash val="solid"/>
                </a:ln>
                <a:solidFill>
                  <a:srgbClr val="FFFFFF"/>
                </a:solidFill>
                <a:effectLst>
                  <a:outerShdw blurRad="63500" dir="3600000" algn="tl" rotWithShape="0">
                    <a:srgbClr val="000000">
                      <a:alpha val="70000"/>
                    </a:srgbClr>
                  </a:outerShdw>
                </a:effectLst>
              </a:rPr>
              <a:t>مثال 41: (</a:t>
            </a:r>
            <a:r>
              <a:rPr lang="fa-IR" sz="4800" dirty="0">
                <a:ln w="18415" cmpd="sng">
                  <a:solidFill>
                    <a:srgbClr val="FFFFFF"/>
                  </a:solidFill>
                  <a:prstDash val="solid"/>
                </a:ln>
                <a:solidFill>
                  <a:srgbClr val="FFFF00"/>
                </a:solidFill>
                <a:effectLst>
                  <a:outerShdw blurRad="63500" dir="3600000" algn="tl" rotWithShape="0">
                    <a:srgbClr val="000000">
                      <a:alpha val="70000"/>
                    </a:srgbClr>
                  </a:outerShdw>
                </a:effectLst>
              </a:rPr>
              <a:t>بيماري</a:t>
            </a:r>
            <a:r>
              <a:rPr lang="fa-IR" sz="4800" dirty="0">
                <a:ln w="18415" cmpd="sng">
                  <a:solidFill>
                    <a:srgbClr val="FFFFFF"/>
                  </a:solidFill>
                  <a:prstDash val="solid"/>
                </a:ln>
                <a:solidFill>
                  <a:srgbClr val="FFFFFF"/>
                </a:solidFill>
                <a:effectLst>
                  <a:outerShdw blurRad="63500" dir="3600000" algn="tl" rotWithShape="0">
                    <a:srgbClr val="000000">
                      <a:alpha val="70000"/>
                    </a:srgbClr>
                  </a:outerShdw>
                </a:effectLst>
              </a:rPr>
              <a:t>) مرد 50 ساله اي با استفراغ شديد و زردي واضح پوست بدن به بيمارستان منتقل شده است كه بعد از دو روز به كما رفته و 6 روز بعد از بستري در بيمارستان فوت كرده است متوفي سابقه اعتياد به الكل را مدت 10 سال را داشته است در كالبد گشايي به عمل آمده مايع آسيت داخل شكم و سيروز ميكروندولر كبدي گزارش شده است</a:t>
            </a:r>
            <a:r>
              <a:rPr lang="fa-IR" sz="4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
            </a:r>
            <a:endParaRPr lang="en-US" sz="4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21799958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1"/>
            <a:ext cx="8458200" cy="5791200"/>
          </a:xfrm>
        </p:spPr>
        <p:txBody>
          <a:bodyPr>
            <a:normAutofit/>
          </a:bodyPr>
          <a:lstStyle/>
          <a:p>
            <a:pPr algn="r" rtl="1"/>
            <a:r>
              <a:rPr lang="fa-IR" sz="4800" dirty="0">
                <a:solidFill>
                  <a:srgbClr val="61D6FF"/>
                </a:solidFill>
              </a:rPr>
              <a:t>الف - انسفالوپاتي كبدي (عارضه مغزي- كبدي)</a:t>
            </a:r>
            <a:r>
              <a:rPr lang="en-US" sz="4800" dirty="0">
                <a:solidFill>
                  <a:srgbClr val="61D6FF"/>
                </a:solidFill>
              </a:rPr>
              <a:t/>
            </a:r>
            <a:br>
              <a:rPr lang="en-US" sz="4800" dirty="0">
                <a:solidFill>
                  <a:srgbClr val="61D6FF"/>
                </a:solidFill>
              </a:rPr>
            </a:br>
            <a:r>
              <a:rPr lang="fa-IR" sz="4800" dirty="0">
                <a:solidFill>
                  <a:srgbClr val="61D6FF"/>
                </a:solidFill>
              </a:rPr>
              <a:t>ب- سيروز(بيماري) كبدي</a:t>
            </a:r>
            <a:r>
              <a:rPr lang="en-US" sz="4800" dirty="0">
                <a:solidFill>
                  <a:srgbClr val="61D6FF"/>
                </a:solidFill>
              </a:rPr>
              <a:t/>
            </a:r>
            <a:br>
              <a:rPr lang="en-US" sz="4800" dirty="0">
                <a:solidFill>
                  <a:srgbClr val="61D6FF"/>
                </a:solidFill>
              </a:rPr>
            </a:br>
            <a:r>
              <a:rPr lang="fa-IR" sz="4800" dirty="0">
                <a:solidFill>
                  <a:srgbClr val="61D6FF"/>
                </a:solidFill>
              </a:rPr>
              <a:t>ج- مصرف طولاني مدت الكل</a:t>
            </a:r>
            <a:r>
              <a:rPr lang="en-US" sz="4800" dirty="0">
                <a:solidFill>
                  <a:srgbClr val="61D6FF"/>
                </a:solidFill>
              </a:rPr>
              <a:t/>
            </a:r>
            <a:br>
              <a:rPr lang="en-US" sz="4800" dirty="0">
                <a:solidFill>
                  <a:srgbClr val="61D6FF"/>
                </a:solidFill>
              </a:rPr>
            </a:br>
            <a:endParaRPr lang="en-US" sz="4800" dirty="0">
              <a:solidFill>
                <a:srgbClr val="61D6FF"/>
              </a:solidFill>
            </a:endParaRPr>
          </a:p>
        </p:txBody>
      </p:sp>
    </p:spTree>
    <p:extLst>
      <p:ext uri="{BB962C8B-B14F-4D97-AF65-F5344CB8AC3E}">
        <p14:creationId xmlns:p14="http://schemas.microsoft.com/office/powerpoint/2010/main" val="21799958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1"/>
            <a:ext cx="8686800" cy="5791200"/>
          </a:xfrm>
        </p:spPr>
        <p:txBody>
          <a:bodyPr>
            <a:noAutofit/>
          </a:bodyPr>
          <a:lstStyle/>
          <a:p>
            <a:pPr algn="ctr" rtl="1"/>
            <a:r>
              <a:rPr lang="fa-IR"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مثال42: (</a:t>
            </a:r>
            <a:r>
              <a:rPr lang="fa-IR" b="1" spc="50" dirty="0">
                <a:ln w="12700" cmpd="sng">
                  <a:solidFill>
                    <a:schemeClr val="accent6">
                      <a:satMod val="120000"/>
                      <a:shade val="80000"/>
                    </a:schemeClr>
                  </a:solidFill>
                  <a:prstDash val="solid"/>
                </a:ln>
                <a:solidFill>
                  <a:srgbClr val="FFFF00"/>
                </a:solidFill>
                <a:effectLst>
                  <a:glow rad="53100">
                    <a:schemeClr val="accent6">
                      <a:satMod val="180000"/>
                      <a:alpha val="30000"/>
                    </a:schemeClr>
                  </a:glow>
                </a:effectLst>
              </a:rPr>
              <a:t>بيماري</a:t>
            </a:r>
            <a:r>
              <a:rPr lang="fa-IR"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 خانم 70 ساله اي با سابقه ديابت نوع دوم از 10 سال پيش به علت  عفونت زخم بستر به بيمارستان برده شده است نامبرده سابقه سكته مغزي در 5 سال قبل را داشته كه از آن زمان در بستر افتاده بوده است در معاينه و كالبد گشايي به عمل آمده و نتايج آزمايش آسيب شناسي زخم هاي بستر عفوني شده در خلف تنه و سرين ها و عفونت ريوي و كليوي و آترواسكلروز عروق كاروتيد گزارش شده است</a:t>
            </a:r>
            <a:r>
              <a:rPr lang="fa-IR"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a:t>
            </a:r>
            <a:endParaRPr lang="en-US"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Tree>
    <p:extLst>
      <p:ext uri="{BB962C8B-B14F-4D97-AF65-F5344CB8AC3E}">
        <p14:creationId xmlns:p14="http://schemas.microsoft.com/office/powerpoint/2010/main" val="21799958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752600"/>
            <a:ext cx="8458200" cy="3429001"/>
          </a:xfrm>
        </p:spPr>
        <p:txBody>
          <a:bodyPr>
            <a:normAutofit/>
          </a:bodyPr>
          <a:lstStyle/>
          <a:p>
            <a:pPr algn="r" rtl="1"/>
            <a:r>
              <a:rPr lang="fa-IR" sz="4800" dirty="0"/>
              <a:t>علت فوت:</a:t>
            </a:r>
            <a:r>
              <a:rPr lang="en-US" sz="4800" dirty="0"/>
              <a:t/>
            </a:r>
            <a:br>
              <a:rPr lang="en-US" sz="4800" dirty="0"/>
            </a:br>
            <a:r>
              <a:rPr lang="fa-IR" sz="4800" dirty="0">
                <a:solidFill>
                  <a:srgbClr val="61D6FF"/>
                </a:solidFill>
              </a:rPr>
              <a:t>الف- عفونت منتشر</a:t>
            </a:r>
            <a:r>
              <a:rPr lang="en-US" sz="4800" dirty="0">
                <a:solidFill>
                  <a:srgbClr val="61D6FF"/>
                </a:solidFill>
              </a:rPr>
              <a:t/>
            </a:r>
            <a:br>
              <a:rPr lang="en-US" sz="4800" dirty="0">
                <a:solidFill>
                  <a:srgbClr val="61D6FF"/>
                </a:solidFill>
              </a:rPr>
            </a:br>
            <a:r>
              <a:rPr lang="fa-IR" sz="4800" dirty="0">
                <a:solidFill>
                  <a:srgbClr val="61D6FF"/>
                </a:solidFill>
              </a:rPr>
              <a:t>ب- بي حركتي و زخم بستر</a:t>
            </a:r>
            <a:r>
              <a:rPr lang="en-US" sz="4800" dirty="0">
                <a:solidFill>
                  <a:srgbClr val="61D6FF"/>
                </a:solidFill>
              </a:rPr>
              <a:t/>
            </a:r>
            <a:br>
              <a:rPr lang="en-US" sz="4800" dirty="0">
                <a:solidFill>
                  <a:srgbClr val="61D6FF"/>
                </a:solidFill>
              </a:rPr>
            </a:br>
            <a:r>
              <a:rPr lang="fa-IR" sz="4800" dirty="0">
                <a:solidFill>
                  <a:srgbClr val="61D6FF"/>
                </a:solidFill>
              </a:rPr>
              <a:t>ج- سكته مغزي قديمي</a:t>
            </a:r>
            <a:endParaRPr lang="en-US" sz="4800" dirty="0">
              <a:solidFill>
                <a:srgbClr val="61D6FF"/>
              </a:solidFill>
            </a:endParaRPr>
          </a:p>
        </p:txBody>
      </p:sp>
    </p:spTree>
    <p:extLst>
      <p:ext uri="{BB962C8B-B14F-4D97-AF65-F5344CB8AC3E}">
        <p14:creationId xmlns:p14="http://schemas.microsoft.com/office/powerpoint/2010/main" val="21799958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7315200" cy="3276601"/>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rtl="1"/>
            <a:r>
              <a:rPr lang="fa-IR" sz="8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صدور جواز دفن</a:t>
            </a:r>
            <a:endParaRPr lang="en-US" sz="8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26942934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0"/>
            <a:ext cx="8458200" cy="5791200"/>
          </a:xfrm>
        </p:spPr>
        <p:txBody>
          <a:bodyPr>
            <a:normAutofit/>
          </a:bodyPr>
          <a:lstStyle/>
          <a:p>
            <a:pPr algn="r" rtl="1"/>
            <a:r>
              <a:rPr lang="fa-IR" dirty="0">
                <a:ln w="18415" cmpd="sng">
                  <a:solidFill>
                    <a:srgbClr val="FFFFFF"/>
                  </a:solidFill>
                  <a:prstDash val="solid"/>
                </a:ln>
                <a:solidFill>
                  <a:srgbClr val="FFFFFF"/>
                </a:solidFill>
                <a:effectLst>
                  <a:outerShdw blurRad="63500" dir="3600000" algn="tl" rotWithShape="0">
                    <a:srgbClr val="000000">
                      <a:alpha val="70000"/>
                    </a:srgbClr>
                  </a:outerShdw>
                </a:effectLst>
              </a:rPr>
              <a:t>مثال 43:( </a:t>
            </a:r>
            <a:r>
              <a:rPr lang="fa-IR" dirty="0">
                <a:ln w="18415" cmpd="sng">
                  <a:solidFill>
                    <a:srgbClr val="FFFFFF"/>
                  </a:solidFill>
                  <a:prstDash val="solid"/>
                </a:ln>
                <a:solidFill>
                  <a:srgbClr val="FF0000"/>
                </a:solidFill>
                <a:effectLst>
                  <a:outerShdw blurRad="63500" dir="3600000" algn="tl" rotWithShape="0">
                    <a:srgbClr val="000000">
                      <a:alpha val="70000"/>
                    </a:srgbClr>
                  </a:outerShdw>
                </a:effectLst>
              </a:rPr>
              <a:t>بيماري</a:t>
            </a:r>
            <a:r>
              <a:rPr lang="fa-IR" dirty="0">
                <a:ln w="18415" cmpd="sng">
                  <a:solidFill>
                    <a:srgbClr val="FFFFFF"/>
                  </a:solidFill>
                  <a:prstDash val="solid"/>
                </a:ln>
                <a:solidFill>
                  <a:srgbClr val="FFFFFF"/>
                </a:solidFill>
                <a:effectLst>
                  <a:outerShdw blurRad="63500" dir="3600000" algn="tl" rotWithShape="0">
                    <a:srgbClr val="000000">
                      <a:alpha val="70000"/>
                    </a:srgbClr>
                  </a:outerShdw>
                </a:effectLst>
              </a:rPr>
              <a:t>) جسد زن30 ساله­اي در خانه توسط مادرش پيدا شده است. مادرش اظهار مي كند كه دخترش از يك هفته قبل دچار سردرد هاي شديد مي شده كه به دارو پاسخ نمي داده است در معاينه ظاهري آثار ضرب و جرح و شكستگي استخواني ندارد در كالبد گشايي خونريزي وسيع زير پرده عنكبوتيه در قاعده مغز و آنوريسم پاره شده در شريان رابط قدامي گزارش شده است.</a:t>
            </a: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
            </a:r>
            <a:b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b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21799958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676400"/>
            <a:ext cx="8458200" cy="3733801"/>
          </a:xfrm>
        </p:spPr>
        <p:txBody>
          <a:bodyPr>
            <a:normAutofit/>
          </a:bodyPr>
          <a:lstStyle/>
          <a:p>
            <a:pPr algn="r" rtl="1"/>
            <a:r>
              <a:rPr lang="fa-IR" sz="4800" dirty="0"/>
              <a:t>علت فوت :</a:t>
            </a:r>
            <a:r>
              <a:rPr lang="en-US" sz="4800" dirty="0"/>
              <a:t/>
            </a:r>
            <a:br>
              <a:rPr lang="en-US" sz="4800" dirty="0"/>
            </a:br>
            <a:r>
              <a:rPr lang="fa-IR" sz="4800" dirty="0">
                <a:solidFill>
                  <a:srgbClr val="61D6FF"/>
                </a:solidFill>
              </a:rPr>
              <a:t>الف - خونريزي زير پرده عنكبوتيه</a:t>
            </a:r>
            <a:r>
              <a:rPr lang="en-US" sz="4800" dirty="0">
                <a:solidFill>
                  <a:srgbClr val="61D6FF"/>
                </a:solidFill>
              </a:rPr>
              <a:t/>
            </a:r>
            <a:br>
              <a:rPr lang="en-US" sz="4800" dirty="0">
                <a:solidFill>
                  <a:srgbClr val="61D6FF"/>
                </a:solidFill>
              </a:rPr>
            </a:br>
            <a:r>
              <a:rPr lang="fa-IR" sz="4800" dirty="0">
                <a:solidFill>
                  <a:srgbClr val="61D6FF"/>
                </a:solidFill>
              </a:rPr>
              <a:t>ب- پارگي آنوريسم شريان  رابط قدامي</a:t>
            </a:r>
            <a:r>
              <a:rPr lang="en-US" sz="4800" dirty="0"/>
              <a:t/>
            </a:r>
            <a:br>
              <a:rPr lang="en-US" sz="4800" dirty="0"/>
            </a:br>
            <a:endParaRPr lang="en-US" sz="4800" dirty="0"/>
          </a:p>
        </p:txBody>
      </p:sp>
    </p:spTree>
    <p:extLst>
      <p:ext uri="{BB962C8B-B14F-4D97-AF65-F5344CB8AC3E}">
        <p14:creationId xmlns:p14="http://schemas.microsoft.com/office/powerpoint/2010/main" val="21799958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85800"/>
            <a:ext cx="8458200" cy="5791200"/>
          </a:xfrm>
        </p:spPr>
        <p:txBody>
          <a:bodyPr>
            <a:normAutofit fontScale="90000"/>
          </a:bodyPr>
          <a:lstStyle/>
          <a:p>
            <a:pPr algn="r" rtl="1"/>
            <a:r>
              <a:rPr lang="fa-IR" sz="48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مثال 44: (</a:t>
            </a:r>
            <a:r>
              <a:rPr lang="fa-IR" sz="4800" b="1" dirty="0">
                <a:ln w="24500" cmpd="dbl">
                  <a:solidFill>
                    <a:schemeClr val="accent2">
                      <a:shade val="85000"/>
                      <a:satMod val="155000"/>
                    </a:schemeClr>
                  </a:solidFill>
                  <a:prstDash val="solid"/>
                  <a:miter lim="800000"/>
                </a:ln>
                <a:solidFill>
                  <a:schemeClr val="tx1"/>
                </a:solidFill>
                <a:effectLst>
                  <a:outerShdw blurRad="38100" dist="38100" dir="7020000" algn="tl">
                    <a:srgbClr val="000000">
                      <a:alpha val="35000"/>
                    </a:srgbClr>
                  </a:outerShdw>
                </a:effectLst>
              </a:rPr>
              <a:t>بيماري</a:t>
            </a:r>
            <a:r>
              <a:rPr lang="fa-IR" sz="48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 مرد 40 ساله اي به دنبال درد ناحيه شكم از يك هفته قبل به بيمارستان مراجعه و بعد از چند ساعت فوت كرده است نامبرده سابقه زخم اثني عشر از 5 سال قبل داشته است و د ركالبد گشايي ترشحات چركي و بد بو داخل حفره شكمي به ميزان فراوان و يك زخم پاره شده اثني عشر قديمي گزارش شده</a:t>
            </a:r>
            <a:r>
              <a:rPr lang="fa-IR" sz="48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a:t>
            </a:r>
            <a:endParaRPr lang="en-US" sz="48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Tree>
    <p:extLst>
      <p:ext uri="{BB962C8B-B14F-4D97-AF65-F5344CB8AC3E}">
        <p14:creationId xmlns:p14="http://schemas.microsoft.com/office/powerpoint/2010/main" val="21799958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1"/>
            <a:ext cx="8458200" cy="5791200"/>
          </a:xfrm>
        </p:spPr>
        <p:txBody>
          <a:bodyPr>
            <a:normAutofit/>
          </a:bodyPr>
          <a:lstStyle/>
          <a:p>
            <a:pPr algn="r" rtl="1"/>
            <a:r>
              <a:rPr lang="fa-IR" sz="4800" dirty="0"/>
              <a:t>علت فوت : </a:t>
            </a:r>
            <a:r>
              <a:rPr lang="en-US" sz="4800" dirty="0"/>
              <a:t/>
            </a:r>
            <a:br>
              <a:rPr lang="en-US" sz="4800" dirty="0"/>
            </a:br>
            <a:r>
              <a:rPr lang="fa-IR" sz="4800" dirty="0">
                <a:solidFill>
                  <a:srgbClr val="61D6FF"/>
                </a:solidFill>
              </a:rPr>
              <a:t>الف- شوك سپتيك عفوني</a:t>
            </a:r>
            <a:r>
              <a:rPr lang="en-US" sz="4800" dirty="0">
                <a:solidFill>
                  <a:srgbClr val="61D6FF"/>
                </a:solidFill>
              </a:rPr>
              <a:t/>
            </a:r>
            <a:br>
              <a:rPr lang="en-US" sz="4800" dirty="0">
                <a:solidFill>
                  <a:srgbClr val="61D6FF"/>
                </a:solidFill>
              </a:rPr>
            </a:br>
            <a:r>
              <a:rPr lang="fa-IR" sz="4800" dirty="0">
                <a:solidFill>
                  <a:srgbClr val="61D6FF"/>
                </a:solidFill>
              </a:rPr>
              <a:t>ب- عفونت صفاقي</a:t>
            </a:r>
            <a:r>
              <a:rPr lang="en-US" sz="4800" dirty="0">
                <a:solidFill>
                  <a:srgbClr val="61D6FF"/>
                </a:solidFill>
              </a:rPr>
              <a:t/>
            </a:r>
            <a:br>
              <a:rPr lang="en-US" sz="4800" dirty="0">
                <a:solidFill>
                  <a:srgbClr val="61D6FF"/>
                </a:solidFill>
              </a:rPr>
            </a:br>
            <a:r>
              <a:rPr lang="fa-IR" sz="4800" dirty="0">
                <a:solidFill>
                  <a:srgbClr val="61D6FF"/>
                </a:solidFill>
              </a:rPr>
              <a:t>ج- پارگي زخم اثني عشر</a:t>
            </a:r>
            <a:r>
              <a:rPr lang="en-US" sz="4800" dirty="0">
                <a:solidFill>
                  <a:srgbClr val="61D6FF"/>
                </a:solidFill>
              </a:rPr>
              <a:t/>
            </a:r>
            <a:br>
              <a:rPr lang="en-US" sz="4800" dirty="0">
                <a:solidFill>
                  <a:srgbClr val="61D6FF"/>
                </a:solidFill>
              </a:rPr>
            </a:br>
            <a:endParaRPr lang="en-US" sz="4800" dirty="0">
              <a:solidFill>
                <a:srgbClr val="61D6FF"/>
              </a:solidFill>
            </a:endParaRPr>
          </a:p>
        </p:txBody>
      </p:sp>
    </p:spTree>
    <p:extLst>
      <p:ext uri="{BB962C8B-B14F-4D97-AF65-F5344CB8AC3E}">
        <p14:creationId xmlns:p14="http://schemas.microsoft.com/office/powerpoint/2010/main" val="21799958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1"/>
            <a:ext cx="8915400" cy="5791200"/>
          </a:xfrm>
        </p:spPr>
        <p:txBody>
          <a:bodyPr>
            <a:normAutofit fontScale="90000"/>
          </a:bodyPr>
          <a:lstStyle/>
          <a:p>
            <a:pPr algn="ctr" rtl="1"/>
            <a:r>
              <a:rPr lang="fa-IR" sz="4800" dirty="0">
                <a:ln w="18415" cmpd="sng">
                  <a:solidFill>
                    <a:srgbClr val="FFFFFF"/>
                  </a:solidFill>
                  <a:prstDash val="solid"/>
                </a:ln>
                <a:solidFill>
                  <a:srgbClr val="FFFFFF"/>
                </a:solidFill>
                <a:effectLst>
                  <a:outerShdw blurRad="63500" dir="3600000" algn="tl" rotWithShape="0">
                    <a:srgbClr val="000000">
                      <a:alpha val="70000"/>
                    </a:srgbClr>
                  </a:outerShdw>
                </a:effectLst>
              </a:rPr>
              <a:t>مثال 45 : (</a:t>
            </a:r>
            <a:r>
              <a:rPr lang="fa-IR" sz="4800" dirty="0">
                <a:ln w="18415" cmpd="sng">
                  <a:solidFill>
                    <a:srgbClr val="FFFFFF"/>
                  </a:solidFill>
                  <a:prstDash val="solid"/>
                </a:ln>
                <a:solidFill>
                  <a:srgbClr val="FF0000"/>
                </a:solidFill>
                <a:effectLst>
                  <a:outerShdw blurRad="63500" dir="3600000" algn="tl" rotWithShape="0">
                    <a:srgbClr val="000000">
                      <a:alpha val="70000"/>
                    </a:srgbClr>
                  </a:outerShdw>
                </a:effectLst>
              </a:rPr>
              <a:t>بيماري</a:t>
            </a:r>
            <a:r>
              <a:rPr lang="fa-IR" sz="4800" dirty="0">
                <a:ln w="18415" cmpd="sng">
                  <a:solidFill>
                    <a:srgbClr val="FFFFFF"/>
                  </a:solidFill>
                  <a:prstDash val="solid"/>
                </a:ln>
                <a:solidFill>
                  <a:srgbClr val="FFFFFF"/>
                </a:solidFill>
                <a:effectLst>
                  <a:outerShdw blurRad="63500" dir="3600000" algn="tl" rotWithShape="0">
                    <a:srgbClr val="000000">
                      <a:alpha val="70000"/>
                    </a:srgbClr>
                  </a:outerShdw>
                </a:effectLst>
              </a:rPr>
              <a:t>) پسر بچه 3 ساله اي بدنبال اسهال و استفراغ شديد 4 روزه بدحال به بيمارستان برده شده كه علي رغم اقدامات درماني فوت كرده است در معاينه و كالبد گشايي انجام شده خشكي پوست، با خالي بودن روده ها همراه با ترشحات بدبو مشاهده شد</a:t>
            </a:r>
            <a:r>
              <a:rPr lang="en-US" sz="4800" dirty="0">
                <a:ln w="18415" cmpd="sng">
                  <a:solidFill>
                    <a:srgbClr val="FFFFFF"/>
                  </a:solidFill>
                  <a:prstDash val="solid"/>
                </a:ln>
                <a:solidFill>
                  <a:srgbClr val="FFFFFF"/>
                </a:solidFill>
                <a:effectLst>
                  <a:outerShdw blurRad="63500" dir="3600000" algn="tl" rotWithShape="0">
                    <a:srgbClr val="000000">
                      <a:alpha val="70000"/>
                    </a:srgbClr>
                  </a:outerShdw>
                </a:effectLst>
              </a:rPr>
              <a:t/>
            </a:r>
            <a:br>
              <a:rPr lang="en-US" sz="4800" dirty="0">
                <a:ln w="18415" cmpd="sng">
                  <a:solidFill>
                    <a:srgbClr val="FFFFFF"/>
                  </a:solidFill>
                  <a:prstDash val="solid"/>
                </a:ln>
                <a:solidFill>
                  <a:srgbClr val="FFFFFF"/>
                </a:solidFill>
                <a:effectLst>
                  <a:outerShdw blurRad="63500" dir="3600000" algn="tl" rotWithShape="0">
                    <a:srgbClr val="000000">
                      <a:alpha val="70000"/>
                    </a:srgbClr>
                  </a:outerShdw>
                </a:effectLst>
              </a:rPr>
            </a:br>
            <a:endParaRPr lang="en-US" sz="4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21799958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752600"/>
            <a:ext cx="8458200" cy="3048001"/>
          </a:xfrm>
        </p:spPr>
        <p:txBody>
          <a:bodyPr>
            <a:normAutofit/>
          </a:bodyPr>
          <a:lstStyle/>
          <a:p>
            <a:pPr algn="r" rtl="1"/>
            <a:r>
              <a:rPr lang="fa-IR" sz="4800" dirty="0"/>
              <a:t>علت فوت :</a:t>
            </a:r>
            <a:r>
              <a:rPr lang="en-US" sz="4800" dirty="0"/>
              <a:t/>
            </a:r>
            <a:br>
              <a:rPr lang="en-US" sz="4800" dirty="0"/>
            </a:br>
            <a:r>
              <a:rPr lang="fa-IR" sz="4800" dirty="0">
                <a:solidFill>
                  <a:srgbClr val="61D6FF"/>
                </a:solidFill>
              </a:rPr>
              <a:t>الف- شوك هيپوولميك</a:t>
            </a:r>
            <a:r>
              <a:rPr lang="en-US" sz="4800" dirty="0">
                <a:solidFill>
                  <a:srgbClr val="61D6FF"/>
                </a:solidFill>
              </a:rPr>
              <a:t/>
            </a:r>
            <a:br>
              <a:rPr lang="en-US" sz="4800" dirty="0">
                <a:solidFill>
                  <a:srgbClr val="61D6FF"/>
                </a:solidFill>
              </a:rPr>
            </a:br>
            <a:r>
              <a:rPr lang="fa-IR" sz="4800" dirty="0">
                <a:solidFill>
                  <a:srgbClr val="61D6FF"/>
                </a:solidFill>
              </a:rPr>
              <a:t>ب- عفونت گوارشي</a:t>
            </a:r>
            <a:endParaRPr lang="en-US" sz="4800" dirty="0">
              <a:solidFill>
                <a:srgbClr val="61D6FF"/>
              </a:solidFill>
            </a:endParaRPr>
          </a:p>
        </p:txBody>
      </p:sp>
    </p:spTree>
    <p:extLst>
      <p:ext uri="{BB962C8B-B14F-4D97-AF65-F5344CB8AC3E}">
        <p14:creationId xmlns:p14="http://schemas.microsoft.com/office/powerpoint/2010/main" val="21799958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1"/>
            <a:ext cx="8458200" cy="5791200"/>
          </a:xfrm>
        </p:spPr>
        <p:txBody>
          <a:bodyPr>
            <a:normAutofit fontScale="90000"/>
          </a:bodyPr>
          <a:lstStyle/>
          <a:p>
            <a:pPr algn="r" rtl="1"/>
            <a:r>
              <a:rPr lang="fa-IR" sz="4800" dirty="0">
                <a:ln w="18415" cmpd="sng">
                  <a:solidFill>
                    <a:srgbClr val="FFFFFF"/>
                  </a:solidFill>
                  <a:prstDash val="solid"/>
                </a:ln>
                <a:solidFill>
                  <a:srgbClr val="FFFFFF"/>
                </a:solidFill>
                <a:effectLst>
                  <a:outerShdw blurRad="63500" dir="3600000" algn="tl" rotWithShape="0">
                    <a:srgbClr val="000000">
                      <a:alpha val="70000"/>
                    </a:srgbClr>
                  </a:outerShdw>
                </a:effectLst>
              </a:rPr>
              <a:t>مثال 46: (</a:t>
            </a:r>
            <a:r>
              <a:rPr lang="fa-IR" sz="4800" dirty="0">
                <a:ln w="18415" cmpd="sng">
                  <a:solidFill>
                    <a:srgbClr val="FFFFFF"/>
                  </a:solidFill>
                  <a:prstDash val="solid"/>
                </a:ln>
                <a:solidFill>
                  <a:srgbClr val="FF0000"/>
                </a:solidFill>
                <a:effectLst>
                  <a:outerShdw blurRad="63500" dir="3600000" algn="tl" rotWithShape="0">
                    <a:srgbClr val="000000">
                      <a:alpha val="70000"/>
                    </a:srgbClr>
                  </a:outerShdw>
                </a:effectLst>
              </a:rPr>
              <a:t>نوزادي</a:t>
            </a:r>
            <a:r>
              <a:rPr lang="fa-IR" sz="4800" dirty="0">
                <a:ln w="18415" cmpd="sng">
                  <a:solidFill>
                    <a:srgbClr val="FFFFFF"/>
                  </a:solidFill>
                  <a:prstDash val="solid"/>
                </a:ln>
                <a:solidFill>
                  <a:srgbClr val="FFFFFF"/>
                </a:solidFill>
                <a:effectLst>
                  <a:outerShdw blurRad="63500" dir="3600000" algn="tl" rotWithShape="0">
                    <a:srgbClr val="000000">
                      <a:alpha val="70000"/>
                    </a:srgbClr>
                  </a:outerShdw>
                </a:effectLst>
              </a:rPr>
              <a:t>) نوزاد سه روزه اي كه در 7 ماهگي بارداري متولد شده است از هنگام تولد دچار ديسترس تنفسي شده كه در </a:t>
            </a:r>
            <a:r>
              <a:rPr lang="en-US" sz="4800" dirty="0">
                <a:ln w="18415" cmpd="sng">
                  <a:solidFill>
                    <a:srgbClr val="FFFFFF"/>
                  </a:solidFill>
                  <a:prstDash val="solid"/>
                </a:ln>
                <a:solidFill>
                  <a:srgbClr val="FFFFFF"/>
                </a:solidFill>
                <a:effectLst>
                  <a:outerShdw blurRad="63500" dir="3600000" algn="tl" rotWithShape="0">
                    <a:srgbClr val="000000">
                      <a:alpha val="70000"/>
                    </a:srgbClr>
                  </a:outerShdw>
                </a:effectLst>
              </a:rPr>
              <a:t>ICU</a:t>
            </a:r>
            <a:r>
              <a:rPr lang="fa-IR" sz="4800" dirty="0">
                <a:ln w="18415" cmpd="sng">
                  <a:solidFill>
                    <a:srgbClr val="FFFFFF"/>
                  </a:solidFill>
                  <a:prstDash val="solid"/>
                </a:ln>
                <a:solidFill>
                  <a:srgbClr val="FFFFFF"/>
                </a:solidFill>
                <a:effectLst>
                  <a:outerShdw blurRad="63500" dir="3600000" algn="tl" rotWithShape="0">
                    <a:srgbClr val="000000">
                      <a:alpha val="70000"/>
                    </a:srgbClr>
                  </a:outerShdw>
                </a:effectLst>
              </a:rPr>
              <a:t> نوزادان بستري بوده است و در بيمارستان فوت كرده است در كالبد گشايي ريه ها با قوام سفت تر از حدطبيعي و در آزمايش آسيب شناسي سندرم هيالن ممبران گزارش شده است.</a:t>
            </a:r>
            <a:r>
              <a:rPr lang="en-US" sz="4800" dirty="0">
                <a:ln w="18415" cmpd="sng">
                  <a:solidFill>
                    <a:srgbClr val="FFFFFF"/>
                  </a:solidFill>
                  <a:prstDash val="solid"/>
                </a:ln>
                <a:solidFill>
                  <a:srgbClr val="FFFFFF"/>
                </a:solidFill>
                <a:effectLst>
                  <a:outerShdw blurRad="63500" dir="3600000" algn="tl" rotWithShape="0">
                    <a:srgbClr val="000000">
                      <a:alpha val="70000"/>
                    </a:srgbClr>
                  </a:outerShdw>
                </a:effectLst>
              </a:rPr>
              <a:t/>
            </a:r>
            <a:br>
              <a:rPr lang="en-US" sz="4800" dirty="0">
                <a:ln w="18415" cmpd="sng">
                  <a:solidFill>
                    <a:srgbClr val="FFFFFF"/>
                  </a:solidFill>
                  <a:prstDash val="solid"/>
                </a:ln>
                <a:solidFill>
                  <a:srgbClr val="FFFFFF"/>
                </a:solidFill>
                <a:effectLst>
                  <a:outerShdw blurRad="63500" dir="3600000" algn="tl" rotWithShape="0">
                    <a:srgbClr val="000000">
                      <a:alpha val="70000"/>
                    </a:srgbClr>
                  </a:outerShdw>
                </a:effectLst>
              </a:rPr>
            </a:br>
            <a:endParaRPr lang="en-US" sz="4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21799958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447800"/>
            <a:ext cx="8458200" cy="3429001"/>
          </a:xfrm>
        </p:spPr>
        <p:txBody>
          <a:bodyPr>
            <a:normAutofit/>
          </a:bodyPr>
          <a:lstStyle/>
          <a:p>
            <a:pPr algn="r" rtl="1"/>
            <a:r>
              <a:rPr lang="fa-IR" sz="4800" dirty="0"/>
              <a:t>علت فوت :</a:t>
            </a:r>
            <a:r>
              <a:rPr lang="en-US" sz="4800" dirty="0"/>
              <a:t/>
            </a:r>
            <a:br>
              <a:rPr lang="en-US" sz="4800" dirty="0"/>
            </a:br>
            <a:r>
              <a:rPr lang="fa-IR" sz="4800" dirty="0">
                <a:solidFill>
                  <a:srgbClr val="61D6FF"/>
                </a:solidFill>
              </a:rPr>
              <a:t>الف- سندرم زجر تنفسي</a:t>
            </a:r>
            <a:r>
              <a:rPr lang="en-US" sz="4800" dirty="0">
                <a:solidFill>
                  <a:srgbClr val="61D6FF"/>
                </a:solidFill>
              </a:rPr>
              <a:t/>
            </a:r>
            <a:br>
              <a:rPr lang="en-US" sz="4800" dirty="0">
                <a:solidFill>
                  <a:srgbClr val="61D6FF"/>
                </a:solidFill>
              </a:rPr>
            </a:br>
            <a:r>
              <a:rPr lang="fa-IR" sz="4800" dirty="0">
                <a:solidFill>
                  <a:srgbClr val="61D6FF"/>
                </a:solidFill>
              </a:rPr>
              <a:t>ب- </a:t>
            </a:r>
            <a:r>
              <a:rPr lang="fa-IR" sz="4800" dirty="0" smtClean="0">
                <a:solidFill>
                  <a:srgbClr val="61D6FF"/>
                </a:solidFill>
              </a:rPr>
              <a:t>نارسي</a:t>
            </a:r>
            <a:r>
              <a:rPr lang="en-US" sz="4800" dirty="0" smtClean="0">
                <a:solidFill>
                  <a:srgbClr val="61D6FF"/>
                </a:solidFill>
              </a:rPr>
              <a:t/>
            </a:r>
            <a:br>
              <a:rPr lang="en-US" sz="4800" dirty="0" smtClean="0">
                <a:solidFill>
                  <a:srgbClr val="61D6FF"/>
                </a:solidFill>
              </a:rPr>
            </a:br>
            <a:r>
              <a:rPr lang="fa-IR" sz="4800" dirty="0" smtClean="0">
                <a:solidFill>
                  <a:srgbClr val="61D6FF"/>
                </a:solidFill>
              </a:rPr>
              <a:t>ج- زایمان زودرس</a:t>
            </a:r>
            <a:endParaRPr lang="en-US" sz="4800" dirty="0">
              <a:solidFill>
                <a:srgbClr val="61D6FF"/>
              </a:solidFill>
            </a:endParaRPr>
          </a:p>
        </p:txBody>
      </p:sp>
    </p:spTree>
    <p:extLst>
      <p:ext uri="{BB962C8B-B14F-4D97-AF65-F5344CB8AC3E}">
        <p14:creationId xmlns:p14="http://schemas.microsoft.com/office/powerpoint/2010/main" val="217999587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1"/>
            <a:ext cx="8458200" cy="5791200"/>
          </a:xfrm>
        </p:spPr>
        <p:txBody>
          <a:bodyPr>
            <a:normAutofit fontScale="90000"/>
          </a:bodyPr>
          <a:lstStyle/>
          <a:p>
            <a:pPr algn="ctr" rtl="1"/>
            <a:r>
              <a:rPr lang="fa-IR" sz="48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مثال 47 : (</a:t>
            </a:r>
            <a:r>
              <a:rPr lang="fa-IR" sz="4800" b="1" spc="50" dirty="0">
                <a:ln w="13500">
                  <a:solidFill>
                    <a:schemeClr val="accent1">
                      <a:shade val="2500"/>
                      <a:alpha val="6500"/>
                    </a:schemeClr>
                  </a:solidFill>
                  <a:prstDash val="solid"/>
                </a:ln>
                <a:solidFill>
                  <a:srgbClr val="92D050">
                    <a:alpha val="95000"/>
                  </a:srgbClr>
                </a:solidFill>
                <a:effectLst>
                  <a:innerShdw blurRad="50900" dist="38500" dir="13500000">
                    <a:srgbClr val="000000">
                      <a:alpha val="60000"/>
                    </a:srgbClr>
                  </a:innerShdw>
                </a:effectLst>
              </a:rPr>
              <a:t>نوزادي</a:t>
            </a:r>
            <a:r>
              <a:rPr lang="fa-IR" sz="48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 نوزاد پسر 5 روزه اي كه در 8 ماهگي بارداري متولد شده به صورت ناگهاني در بيمارستان فوت كرده است در كالبد گشايي و آزمايش آسيب شناسي به عمل آمده خونريزي داخل مغزي و سندرم هيالن ممبران گزارش شده است بر اساس پرونده بيمارستاني دكولمان علت زايمان زودرس اعلام شده است</a:t>
            </a:r>
            <a:r>
              <a:rPr lang="fa-IR" sz="4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a:t>
            </a:r>
            <a:endParaRPr lang="en-US" sz="48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endParaRPr>
          </a:p>
        </p:txBody>
      </p:sp>
    </p:spTree>
    <p:extLst>
      <p:ext uri="{BB962C8B-B14F-4D97-AF65-F5344CB8AC3E}">
        <p14:creationId xmlns:p14="http://schemas.microsoft.com/office/powerpoint/2010/main" val="217999587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1"/>
            <a:ext cx="8458200" cy="5791200"/>
          </a:xfrm>
        </p:spPr>
        <p:txBody>
          <a:bodyPr>
            <a:normAutofit/>
          </a:bodyPr>
          <a:lstStyle/>
          <a:p>
            <a:pPr algn="r" rtl="1"/>
            <a:r>
              <a:rPr lang="fa-IR" sz="4800" dirty="0"/>
              <a:t>علت فوت :	</a:t>
            </a:r>
            <a:r>
              <a:rPr lang="en-US" sz="4800" dirty="0"/>
              <a:t/>
            </a:r>
            <a:br>
              <a:rPr lang="en-US" sz="4800" dirty="0"/>
            </a:br>
            <a:r>
              <a:rPr lang="fa-IR" sz="4800" dirty="0">
                <a:solidFill>
                  <a:srgbClr val="61D6FF"/>
                </a:solidFill>
              </a:rPr>
              <a:t>الف- خونريزي داخل مغزي</a:t>
            </a:r>
            <a:r>
              <a:rPr lang="en-US" sz="4800" dirty="0">
                <a:solidFill>
                  <a:srgbClr val="61D6FF"/>
                </a:solidFill>
              </a:rPr>
              <a:t/>
            </a:r>
            <a:br>
              <a:rPr lang="en-US" sz="4800" dirty="0">
                <a:solidFill>
                  <a:srgbClr val="61D6FF"/>
                </a:solidFill>
              </a:rPr>
            </a:br>
            <a:r>
              <a:rPr lang="fa-IR" sz="4800" dirty="0">
                <a:solidFill>
                  <a:srgbClr val="61D6FF"/>
                </a:solidFill>
              </a:rPr>
              <a:t>ب- نارسي</a:t>
            </a:r>
            <a:r>
              <a:rPr lang="en-US" sz="4800" dirty="0">
                <a:solidFill>
                  <a:srgbClr val="61D6FF"/>
                </a:solidFill>
              </a:rPr>
              <a:t/>
            </a:r>
            <a:br>
              <a:rPr lang="en-US" sz="4800" dirty="0">
                <a:solidFill>
                  <a:srgbClr val="61D6FF"/>
                </a:solidFill>
              </a:rPr>
            </a:br>
            <a:r>
              <a:rPr lang="fa-IR" sz="4800" dirty="0">
                <a:solidFill>
                  <a:srgbClr val="61D6FF"/>
                </a:solidFill>
              </a:rPr>
              <a:t>ج- زايمان زودرس (دكولمان)</a:t>
            </a:r>
            <a:r>
              <a:rPr lang="en-US" sz="4800" dirty="0">
                <a:solidFill>
                  <a:srgbClr val="61D6FF"/>
                </a:solidFill>
              </a:rPr>
              <a:t/>
            </a:r>
            <a:br>
              <a:rPr lang="en-US" sz="4800" dirty="0">
                <a:solidFill>
                  <a:srgbClr val="61D6FF"/>
                </a:solidFill>
              </a:rPr>
            </a:br>
            <a:endParaRPr lang="en-US" sz="4800" dirty="0">
              <a:solidFill>
                <a:srgbClr val="61D6FF"/>
              </a:solidFill>
            </a:endParaRPr>
          </a:p>
        </p:txBody>
      </p:sp>
    </p:spTree>
    <p:extLst>
      <p:ext uri="{BB962C8B-B14F-4D97-AF65-F5344CB8AC3E}">
        <p14:creationId xmlns:p14="http://schemas.microsoft.com/office/powerpoint/2010/main" val="2179995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304801"/>
            <a:ext cx="8001000" cy="6248400"/>
          </a:xfrm>
        </p:spPr>
        <p:txBody>
          <a:bodyPr>
            <a:normAutofit fontScale="90000"/>
          </a:bodyPr>
          <a:lstStyle/>
          <a:p>
            <a:pPr algn="r" rtl="1"/>
            <a:r>
              <a:rPr lang="fa-IR" sz="5400" dirty="0" smtClean="0">
                <a:effectLst>
                  <a:glow rad="228600">
                    <a:schemeClr val="accent4">
                      <a:satMod val="175000"/>
                      <a:alpha val="40000"/>
                    </a:schemeClr>
                  </a:glow>
                </a:effectLst>
              </a:rPr>
              <a:t>تعیین علت فوت طبق پیشنهاد </a:t>
            </a:r>
            <a:r>
              <a:rPr lang="en-US" sz="5400" dirty="0" smtClean="0">
                <a:effectLst>
                  <a:glow rad="228600">
                    <a:schemeClr val="accent4">
                      <a:satMod val="175000"/>
                      <a:alpha val="40000"/>
                    </a:schemeClr>
                  </a:glow>
                </a:effectLst>
              </a:rPr>
              <a:t>WHO</a:t>
            </a:r>
            <a:r>
              <a:rPr lang="fa-IR" sz="5400" dirty="0" smtClean="0">
                <a:effectLst>
                  <a:glow rad="228600">
                    <a:schemeClr val="accent4">
                      <a:satMod val="175000"/>
                      <a:alpha val="40000"/>
                    </a:schemeClr>
                  </a:glow>
                </a:effectLst>
              </a:rPr>
              <a:t/>
            </a:r>
            <a:br>
              <a:rPr lang="fa-IR" sz="5400" dirty="0" smtClean="0">
                <a:effectLst>
                  <a:glow rad="228600">
                    <a:schemeClr val="accent4">
                      <a:satMod val="175000"/>
                      <a:alpha val="40000"/>
                    </a:schemeClr>
                  </a:glow>
                </a:effectLst>
              </a:rPr>
            </a:br>
            <a:r>
              <a:rPr lang="fa-IR" sz="4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بخش یک:</a:t>
            </a:r>
            <a:r>
              <a:rPr lang="fa-IR" sz="4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r>
            <a:br>
              <a:rPr lang="fa-IR" sz="4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fa-IR" sz="4400"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fa-IR" sz="4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الف:</a:t>
            </a:r>
            <a:br>
              <a:rPr lang="fa-IR" sz="4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fa-IR" sz="4400"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fa-IR" sz="4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ب:</a:t>
            </a:r>
            <a:br>
              <a:rPr lang="fa-IR" sz="4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fa-IR" sz="4400"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fa-IR" sz="4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ج:</a:t>
            </a:r>
            <a:br>
              <a:rPr lang="fa-IR" sz="4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fa-IR" sz="4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د:</a:t>
            </a:r>
            <a:br>
              <a:rPr lang="fa-IR" sz="4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fa-IR" sz="4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بخش دو</a:t>
            </a:r>
            <a:r>
              <a:rPr lang="fa-IR" sz="44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
            </a:r>
            <a:br>
              <a:rPr lang="fa-IR" sz="44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br>
            <a:r>
              <a:rPr lang="fa-IR" sz="44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	</a:t>
            </a:r>
            <a:r>
              <a:rPr lang="fa-IR" sz="44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الف:</a:t>
            </a:r>
            <a:br>
              <a:rPr lang="fa-IR" sz="44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br>
            <a:r>
              <a:rPr lang="fa-IR" sz="44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	</a:t>
            </a:r>
            <a:r>
              <a:rPr lang="fa-IR" sz="44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ب:</a:t>
            </a:r>
            <a:endParaRPr lang="en-US" sz="44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Tree>
    <p:extLst>
      <p:ext uri="{BB962C8B-B14F-4D97-AF65-F5344CB8AC3E}">
        <p14:creationId xmlns:p14="http://schemas.microsoft.com/office/powerpoint/2010/main" val="147637697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1"/>
            <a:ext cx="8458200" cy="5791200"/>
          </a:xfrm>
        </p:spPr>
        <p:txBody>
          <a:bodyPr>
            <a:noAutofit/>
          </a:bodyPr>
          <a:lstStyle/>
          <a:p>
            <a:pPr algn="ctr" rtl="1"/>
            <a:r>
              <a:rPr lang="fa-IR" sz="3600" dirty="0">
                <a:ln w="18415" cmpd="sng">
                  <a:solidFill>
                    <a:srgbClr val="FFFFFF"/>
                  </a:solidFill>
                  <a:prstDash val="solid"/>
                </a:ln>
                <a:solidFill>
                  <a:srgbClr val="FFFFFF"/>
                </a:solidFill>
                <a:effectLst>
                  <a:outerShdw blurRad="63500" dir="3600000" algn="tl" rotWithShape="0">
                    <a:srgbClr val="000000">
                      <a:alpha val="70000"/>
                    </a:srgbClr>
                  </a:outerShdw>
                </a:effectLst>
              </a:rPr>
              <a:t>مثال48 : (</a:t>
            </a:r>
            <a:r>
              <a:rPr lang="fa-IR" sz="3600" dirty="0">
                <a:ln w="18415" cmpd="sng">
                  <a:solidFill>
                    <a:srgbClr val="FFFFFF"/>
                  </a:solidFill>
                  <a:prstDash val="solid"/>
                </a:ln>
                <a:solidFill>
                  <a:srgbClr val="92D050"/>
                </a:solidFill>
                <a:effectLst>
                  <a:outerShdw blurRad="63500" dir="3600000" algn="tl" rotWithShape="0">
                    <a:srgbClr val="000000">
                      <a:alpha val="70000"/>
                    </a:srgbClr>
                  </a:outerShdw>
                </a:effectLst>
              </a:rPr>
              <a:t>حاملگي</a:t>
            </a:r>
            <a:r>
              <a:rPr lang="fa-IR" sz="3600" dirty="0">
                <a:ln w="18415" cmpd="sng">
                  <a:solidFill>
                    <a:srgbClr val="FFFFFF"/>
                  </a:solidFill>
                  <a:prstDash val="solid"/>
                </a:ln>
                <a:solidFill>
                  <a:srgbClr val="FFFFFF"/>
                </a:solidFill>
                <a:effectLst>
                  <a:outerShdw blurRad="63500" dir="3600000" algn="tl" rotWithShape="0">
                    <a:srgbClr val="000000">
                      <a:alpha val="70000"/>
                    </a:srgbClr>
                  </a:outerShdw>
                </a:effectLst>
              </a:rPr>
              <a:t>) خانم 30 ساله اي در حاملگي پنجم خود در ماه هشتم با درد شديد شكم و خونريزي واژينال شديد با شوك به بيمارسنان منتقل شده است صداي قلب جنين شنيده نمي شود. بعد از چند ساعت با وجود اقدامات درماني مادر هم فوت كرد. مادر سابقه فشار خون حاملگي را در حاملگي هاي قبلي داشته است.</a:t>
            </a:r>
            <a:r>
              <a:rPr lang="en-US" sz="3600" dirty="0">
                <a:ln w="18415" cmpd="sng">
                  <a:solidFill>
                    <a:srgbClr val="FFFFFF"/>
                  </a:solidFill>
                  <a:prstDash val="solid"/>
                </a:ln>
                <a:solidFill>
                  <a:srgbClr val="FFFFFF"/>
                </a:solidFill>
                <a:effectLst>
                  <a:outerShdw blurRad="63500" dir="3600000" algn="tl" rotWithShape="0">
                    <a:srgbClr val="000000">
                      <a:alpha val="70000"/>
                    </a:srgbClr>
                  </a:outerShdw>
                </a:effectLst>
              </a:rPr>
              <a:t/>
            </a:r>
            <a:br>
              <a:rPr lang="en-US" sz="3600" dirty="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fa-IR" sz="3600" dirty="0">
                <a:ln w="18415" cmpd="sng">
                  <a:solidFill>
                    <a:srgbClr val="FFFFFF"/>
                  </a:solidFill>
                  <a:prstDash val="solid"/>
                </a:ln>
                <a:solidFill>
                  <a:srgbClr val="FFFFFF"/>
                </a:solidFill>
                <a:effectLst>
                  <a:outerShdw blurRad="63500" dir="3600000" algn="tl" rotWithShape="0">
                    <a:srgbClr val="000000">
                      <a:alpha val="70000"/>
                    </a:srgbClr>
                  </a:outerShdw>
                </a:effectLst>
              </a:rPr>
              <a:t>در معاينه ظاهري نواحي خون ريزي زير پوستي (اختلال انعقادي) مشاهده شد.</a:t>
            </a:r>
            <a:r>
              <a:rPr lang="en-US" sz="3600" dirty="0">
                <a:ln w="18415" cmpd="sng">
                  <a:solidFill>
                    <a:srgbClr val="FFFFFF"/>
                  </a:solidFill>
                  <a:prstDash val="solid"/>
                </a:ln>
                <a:solidFill>
                  <a:srgbClr val="FFFFFF"/>
                </a:solidFill>
                <a:effectLst>
                  <a:outerShdw blurRad="63500" dir="3600000" algn="tl" rotWithShape="0">
                    <a:srgbClr val="000000">
                      <a:alpha val="70000"/>
                    </a:srgbClr>
                  </a:outerShdw>
                </a:effectLst>
              </a:rPr>
              <a:t/>
            </a:r>
            <a:br>
              <a:rPr lang="en-US" sz="3600" dirty="0">
                <a:ln w="18415" cmpd="sng">
                  <a:solidFill>
                    <a:srgbClr val="FFFFFF"/>
                  </a:solidFill>
                  <a:prstDash val="solid"/>
                </a:ln>
                <a:solidFill>
                  <a:srgbClr val="FFFFFF"/>
                </a:solidFill>
                <a:effectLst>
                  <a:outerShdw blurRad="63500" dir="3600000" algn="tl" rotWithShape="0">
                    <a:srgbClr val="000000">
                      <a:alpha val="70000"/>
                    </a:srgbClr>
                  </a:outerShdw>
                </a:effectLst>
              </a:rPr>
            </a:br>
            <a:endParaRPr lang="en-US" sz="3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217999587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676400"/>
            <a:ext cx="8458200" cy="4038601"/>
          </a:xfrm>
        </p:spPr>
        <p:txBody>
          <a:bodyPr>
            <a:normAutofit/>
          </a:bodyPr>
          <a:lstStyle/>
          <a:p>
            <a:pPr algn="r" rtl="1"/>
            <a:r>
              <a:rPr lang="fa-IR" sz="4800" dirty="0"/>
              <a:t>علت فوت مادر :       </a:t>
            </a:r>
            <a:r>
              <a:rPr lang="en-US" sz="4800" dirty="0"/>
              <a:t/>
            </a:r>
            <a:br>
              <a:rPr lang="en-US" sz="4800" dirty="0"/>
            </a:br>
            <a:r>
              <a:rPr lang="fa-IR" sz="4800" dirty="0">
                <a:solidFill>
                  <a:srgbClr val="61D6FF"/>
                </a:solidFill>
              </a:rPr>
              <a:t>الف- اختلال انعقاد داخل عروقي منتشر  </a:t>
            </a:r>
            <a:r>
              <a:rPr lang="en-US" sz="4800" dirty="0">
                <a:solidFill>
                  <a:srgbClr val="61D6FF"/>
                </a:solidFill>
              </a:rPr>
              <a:t/>
            </a:r>
            <a:br>
              <a:rPr lang="en-US" sz="4800" dirty="0">
                <a:solidFill>
                  <a:srgbClr val="61D6FF"/>
                </a:solidFill>
              </a:rPr>
            </a:br>
            <a:r>
              <a:rPr lang="fa-IR" sz="4800" dirty="0">
                <a:solidFill>
                  <a:srgbClr val="61D6FF"/>
                </a:solidFill>
              </a:rPr>
              <a:t>ب- جداشدن زودرس جفت  </a:t>
            </a:r>
            <a:r>
              <a:rPr lang="en-US" sz="4800" dirty="0">
                <a:solidFill>
                  <a:srgbClr val="61D6FF"/>
                </a:solidFill>
              </a:rPr>
              <a:t/>
            </a:r>
            <a:br>
              <a:rPr lang="en-US" sz="4800" dirty="0">
                <a:solidFill>
                  <a:srgbClr val="61D6FF"/>
                </a:solidFill>
              </a:rPr>
            </a:br>
            <a:r>
              <a:rPr lang="fa-IR" sz="4800" dirty="0">
                <a:solidFill>
                  <a:srgbClr val="61D6FF"/>
                </a:solidFill>
              </a:rPr>
              <a:t>ج- فشار خون حاملگي</a:t>
            </a:r>
            <a:r>
              <a:rPr lang="en-US" sz="4800" dirty="0"/>
              <a:t/>
            </a:r>
            <a:br>
              <a:rPr lang="en-US" sz="4800" dirty="0"/>
            </a:br>
            <a:endParaRPr lang="en-US" sz="4800" dirty="0"/>
          </a:p>
        </p:txBody>
      </p:sp>
    </p:spTree>
    <p:extLst>
      <p:ext uri="{BB962C8B-B14F-4D97-AF65-F5344CB8AC3E}">
        <p14:creationId xmlns:p14="http://schemas.microsoft.com/office/powerpoint/2010/main" val="217999587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 name="Picture 2"/>
          <p:cNvPicPr>
            <a:picLocks noChangeAspect="1"/>
          </p:cNvPicPr>
          <p:nvPr/>
        </p:nvPicPr>
        <p:blipFill rotWithShape="1">
          <a:blip r:embed="rId2"/>
          <a:srcRect l="2910" r="15680" b="14429"/>
          <a:stretch/>
        </p:blipFill>
        <p:spPr>
          <a:xfrm>
            <a:off x="-440748" y="751284"/>
            <a:ext cx="9710956" cy="5725716"/>
          </a:xfrm>
          <a:prstGeom prst="rect">
            <a:avLst/>
          </a:prstGeom>
        </p:spPr>
      </p:pic>
    </p:spTree>
    <p:extLst>
      <p:ext uri="{BB962C8B-B14F-4D97-AF65-F5344CB8AC3E}">
        <p14:creationId xmlns:p14="http://schemas.microsoft.com/office/powerpoint/2010/main" val="138944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1763" y="0"/>
            <a:ext cx="8880475"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807123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ext Box 2"/>
          <p:cNvSpPr txBox="1">
            <a:spLocks noChangeArrowheads="1"/>
          </p:cNvSpPr>
          <p:nvPr/>
        </p:nvSpPr>
        <p:spPr bwMode="auto">
          <a:xfrm>
            <a:off x="6019800" y="381000"/>
            <a:ext cx="2362200" cy="823913"/>
          </a:xfrm>
          <a:prstGeom prst="rect">
            <a:avLst/>
          </a:prstGeom>
          <a:noFill/>
          <a:ln>
            <a:noFill/>
          </a:ln>
          <a:effectLst>
            <a:outerShdw dist="71842"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algn="ctr" eaLnBrk="0" fontAlgn="base" hangingPunct="0">
              <a:spcBef>
                <a:spcPct val="0"/>
              </a:spcBef>
              <a:spcAft>
                <a:spcPct val="0"/>
              </a:spcAft>
              <a:defRPr sz="2800" b="1">
                <a:solidFill>
                  <a:schemeClr val="tx1"/>
                </a:solidFill>
                <a:latin typeface="Times New Roman" pitchFamily="18" charset="0"/>
              </a:defRPr>
            </a:lvl6pPr>
            <a:lvl7pPr marL="2971800" indent="-228600" algn="ctr" eaLnBrk="0" fontAlgn="base" hangingPunct="0">
              <a:spcBef>
                <a:spcPct val="0"/>
              </a:spcBef>
              <a:spcAft>
                <a:spcPct val="0"/>
              </a:spcAft>
              <a:defRPr sz="2800" b="1">
                <a:solidFill>
                  <a:schemeClr val="tx1"/>
                </a:solidFill>
                <a:latin typeface="Times New Roman" pitchFamily="18" charset="0"/>
              </a:defRPr>
            </a:lvl7pPr>
            <a:lvl8pPr marL="3429000" indent="-228600" algn="ctr" eaLnBrk="0" fontAlgn="base" hangingPunct="0">
              <a:spcBef>
                <a:spcPct val="0"/>
              </a:spcBef>
              <a:spcAft>
                <a:spcPct val="0"/>
              </a:spcAft>
              <a:defRPr sz="2800" b="1">
                <a:solidFill>
                  <a:schemeClr val="tx1"/>
                </a:solidFill>
                <a:latin typeface="Times New Roman" pitchFamily="18" charset="0"/>
              </a:defRPr>
            </a:lvl8pPr>
            <a:lvl9pPr marL="3886200" indent="-228600" algn="ctr" eaLnBrk="0" fontAlgn="base" hangingPunct="0">
              <a:spcBef>
                <a:spcPct val="0"/>
              </a:spcBef>
              <a:spcAft>
                <a:spcPct val="0"/>
              </a:spcAft>
              <a:defRPr sz="2800" b="1">
                <a:solidFill>
                  <a:schemeClr val="tx1"/>
                </a:solidFill>
                <a:latin typeface="Times New Roman" pitchFamily="18" charset="0"/>
              </a:defRPr>
            </a:lvl9pPr>
          </a:lstStyle>
          <a:p>
            <a:pPr rtl="1" eaLnBrk="1" hangingPunct="1">
              <a:spcBef>
                <a:spcPct val="50000"/>
              </a:spcBef>
            </a:pPr>
            <a:r>
              <a:rPr lang="ar-SA" sz="4800" b="0" u="sng">
                <a:solidFill>
                  <a:srgbClr val="FF9999"/>
                </a:solidFill>
                <a:cs typeface="Times New Roman" pitchFamily="18" charset="0"/>
              </a:rPr>
              <a:t>مثال: </a:t>
            </a:r>
            <a:endParaRPr lang="en-US" sz="4800" b="0" u="sng">
              <a:solidFill>
                <a:srgbClr val="FF9999"/>
              </a:solidFill>
              <a:cs typeface="Times New Roman" pitchFamily="18" charset="0"/>
            </a:endParaRPr>
          </a:p>
        </p:txBody>
      </p:sp>
      <p:sp>
        <p:nvSpPr>
          <p:cNvPr id="17411" name="Text Box 3"/>
          <p:cNvSpPr txBox="1">
            <a:spLocks noChangeArrowheads="1"/>
          </p:cNvSpPr>
          <p:nvPr/>
        </p:nvSpPr>
        <p:spPr bwMode="auto">
          <a:xfrm>
            <a:off x="533400" y="2392363"/>
            <a:ext cx="2514600" cy="579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algn="ctr" eaLnBrk="0" fontAlgn="base" hangingPunct="0">
              <a:spcBef>
                <a:spcPct val="0"/>
              </a:spcBef>
              <a:spcAft>
                <a:spcPct val="0"/>
              </a:spcAft>
              <a:defRPr sz="2800" b="1">
                <a:solidFill>
                  <a:schemeClr val="tx1"/>
                </a:solidFill>
                <a:latin typeface="Times New Roman" pitchFamily="18" charset="0"/>
              </a:defRPr>
            </a:lvl6pPr>
            <a:lvl7pPr marL="2971800" indent="-228600" algn="ctr" eaLnBrk="0" fontAlgn="base" hangingPunct="0">
              <a:spcBef>
                <a:spcPct val="0"/>
              </a:spcBef>
              <a:spcAft>
                <a:spcPct val="0"/>
              </a:spcAft>
              <a:defRPr sz="2800" b="1">
                <a:solidFill>
                  <a:schemeClr val="tx1"/>
                </a:solidFill>
                <a:latin typeface="Times New Roman" pitchFamily="18" charset="0"/>
              </a:defRPr>
            </a:lvl7pPr>
            <a:lvl8pPr marL="3429000" indent="-228600" algn="ctr" eaLnBrk="0" fontAlgn="base" hangingPunct="0">
              <a:spcBef>
                <a:spcPct val="0"/>
              </a:spcBef>
              <a:spcAft>
                <a:spcPct val="0"/>
              </a:spcAft>
              <a:defRPr sz="2800" b="1">
                <a:solidFill>
                  <a:schemeClr val="tx1"/>
                </a:solidFill>
                <a:latin typeface="Times New Roman" pitchFamily="18" charset="0"/>
              </a:defRPr>
            </a:lvl8pPr>
            <a:lvl9pPr marL="3886200" indent="-228600" algn="ctr" eaLnBrk="0" fontAlgn="base" hangingPunct="0">
              <a:spcBef>
                <a:spcPct val="0"/>
              </a:spcBef>
              <a:spcAft>
                <a:spcPct val="0"/>
              </a:spcAft>
              <a:defRPr sz="2800" b="1">
                <a:solidFill>
                  <a:schemeClr val="tx1"/>
                </a:solidFill>
                <a:latin typeface="Times New Roman" pitchFamily="18" charset="0"/>
              </a:defRPr>
            </a:lvl9pPr>
          </a:lstStyle>
          <a:p>
            <a:pPr algn="l" rtl="1" eaLnBrk="1" hangingPunct="1">
              <a:spcBef>
                <a:spcPct val="50000"/>
              </a:spcBef>
            </a:pPr>
            <a:r>
              <a:rPr lang="en-US" sz="3200">
                <a:solidFill>
                  <a:srgbClr val="99FF33"/>
                </a:solidFill>
                <a:cs typeface="Times New Roman" pitchFamily="18" charset="0"/>
              </a:rPr>
              <a:t>PART :I</a:t>
            </a:r>
          </a:p>
        </p:txBody>
      </p:sp>
      <p:sp>
        <p:nvSpPr>
          <p:cNvPr id="17412" name="AutoShape 4"/>
          <p:cNvSpPr>
            <a:spLocks/>
          </p:cNvSpPr>
          <p:nvPr/>
        </p:nvSpPr>
        <p:spPr bwMode="auto">
          <a:xfrm>
            <a:off x="2286000" y="1524000"/>
            <a:ext cx="228600" cy="2286000"/>
          </a:xfrm>
          <a:prstGeom prst="leftBrace">
            <a:avLst>
              <a:gd name="adj1" fmla="val 83333"/>
              <a:gd name="adj2" fmla="val 50000"/>
            </a:avLst>
          </a:prstGeom>
          <a:noFill/>
          <a:ln w="28575">
            <a:solidFill>
              <a:srgbClr val="FF99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7413" name="Text Box 5"/>
          <p:cNvSpPr txBox="1">
            <a:spLocks noChangeArrowheads="1"/>
          </p:cNvSpPr>
          <p:nvPr/>
        </p:nvSpPr>
        <p:spPr bwMode="auto">
          <a:xfrm>
            <a:off x="2555875" y="1470025"/>
            <a:ext cx="2895600"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algn="ctr" eaLnBrk="0" fontAlgn="base" hangingPunct="0">
              <a:spcBef>
                <a:spcPct val="0"/>
              </a:spcBef>
              <a:spcAft>
                <a:spcPct val="0"/>
              </a:spcAft>
              <a:defRPr sz="2800" b="1">
                <a:solidFill>
                  <a:schemeClr val="tx1"/>
                </a:solidFill>
                <a:latin typeface="Times New Roman" pitchFamily="18" charset="0"/>
              </a:defRPr>
            </a:lvl6pPr>
            <a:lvl7pPr marL="2971800" indent="-228600" algn="ctr" eaLnBrk="0" fontAlgn="base" hangingPunct="0">
              <a:spcBef>
                <a:spcPct val="0"/>
              </a:spcBef>
              <a:spcAft>
                <a:spcPct val="0"/>
              </a:spcAft>
              <a:defRPr sz="2800" b="1">
                <a:solidFill>
                  <a:schemeClr val="tx1"/>
                </a:solidFill>
                <a:latin typeface="Times New Roman" pitchFamily="18" charset="0"/>
              </a:defRPr>
            </a:lvl7pPr>
            <a:lvl8pPr marL="3429000" indent="-228600" algn="ctr" eaLnBrk="0" fontAlgn="base" hangingPunct="0">
              <a:spcBef>
                <a:spcPct val="0"/>
              </a:spcBef>
              <a:spcAft>
                <a:spcPct val="0"/>
              </a:spcAft>
              <a:defRPr sz="2800" b="1">
                <a:solidFill>
                  <a:schemeClr val="tx1"/>
                </a:solidFill>
                <a:latin typeface="Times New Roman" pitchFamily="18" charset="0"/>
              </a:defRPr>
            </a:lvl8pPr>
            <a:lvl9pPr marL="3886200" indent="-228600" algn="ctr" eaLnBrk="0" fontAlgn="base" hangingPunct="0">
              <a:spcBef>
                <a:spcPct val="0"/>
              </a:spcBef>
              <a:spcAft>
                <a:spcPct val="0"/>
              </a:spcAft>
              <a:defRPr sz="2800" b="1">
                <a:solidFill>
                  <a:schemeClr val="tx1"/>
                </a:solidFill>
                <a:latin typeface="Times New Roman" pitchFamily="18" charset="0"/>
              </a:defRPr>
            </a:lvl9pPr>
          </a:lstStyle>
          <a:p>
            <a:pPr algn="l" eaLnBrk="1" hangingPunct="1">
              <a:spcBef>
                <a:spcPct val="50000"/>
              </a:spcBef>
            </a:pPr>
            <a:r>
              <a:rPr lang="en-US" sz="2400" dirty="0">
                <a:solidFill>
                  <a:srgbClr val="99FFCC"/>
                </a:solidFill>
                <a:effectLst>
                  <a:outerShdw blurRad="38100" dist="38100" dir="2700000" algn="tl">
                    <a:srgbClr val="000000">
                      <a:alpha val="43137"/>
                    </a:srgbClr>
                  </a:outerShdw>
                </a:effectLst>
              </a:rPr>
              <a:t>A</a:t>
            </a:r>
            <a:r>
              <a:rPr lang="en-US" sz="2400" b="0" dirty="0">
                <a:solidFill>
                  <a:srgbClr val="99FFCC"/>
                </a:solidFill>
                <a:effectLst>
                  <a:outerShdw blurRad="38100" dist="38100" dir="2700000" algn="tl">
                    <a:srgbClr val="000000">
                      <a:alpha val="43137"/>
                    </a:srgbClr>
                  </a:outerShdw>
                </a:effectLst>
              </a:rPr>
              <a:t>:</a:t>
            </a:r>
            <a:r>
              <a:rPr lang="ar-SA" b="0" dirty="0">
                <a:solidFill>
                  <a:srgbClr val="99FFCC"/>
                </a:solidFill>
                <a:effectLst>
                  <a:outerShdw blurRad="38100" dist="38100" dir="2700000" algn="tl">
                    <a:srgbClr val="000000">
                      <a:alpha val="43137"/>
                    </a:srgbClr>
                  </a:outerShdw>
                </a:effectLst>
                <a:cs typeface="Homa" pitchFamily="2" charset="-78"/>
              </a:rPr>
              <a:t>انفاركتوس ميوكارد</a:t>
            </a:r>
            <a:endParaRPr lang="en-US" b="0" dirty="0">
              <a:solidFill>
                <a:srgbClr val="99FFCC"/>
              </a:solidFill>
              <a:effectLst>
                <a:outerShdw blurRad="38100" dist="38100" dir="2700000" algn="tl">
                  <a:srgbClr val="000000">
                    <a:alpha val="43137"/>
                  </a:srgbClr>
                </a:outerShdw>
              </a:effectLst>
              <a:cs typeface="Homa" pitchFamily="2" charset="-78"/>
            </a:endParaRPr>
          </a:p>
        </p:txBody>
      </p:sp>
      <p:sp>
        <p:nvSpPr>
          <p:cNvPr id="17414" name="Text Box 6"/>
          <p:cNvSpPr txBox="1">
            <a:spLocks noChangeArrowheads="1"/>
          </p:cNvSpPr>
          <p:nvPr/>
        </p:nvSpPr>
        <p:spPr bwMode="auto">
          <a:xfrm>
            <a:off x="2590800" y="2276475"/>
            <a:ext cx="3200400" cy="946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algn="ctr" eaLnBrk="0" fontAlgn="base" hangingPunct="0">
              <a:spcBef>
                <a:spcPct val="0"/>
              </a:spcBef>
              <a:spcAft>
                <a:spcPct val="0"/>
              </a:spcAft>
              <a:defRPr sz="2800" b="1">
                <a:solidFill>
                  <a:schemeClr val="tx1"/>
                </a:solidFill>
                <a:latin typeface="Times New Roman" pitchFamily="18" charset="0"/>
              </a:defRPr>
            </a:lvl6pPr>
            <a:lvl7pPr marL="2971800" indent="-228600" algn="ctr" eaLnBrk="0" fontAlgn="base" hangingPunct="0">
              <a:spcBef>
                <a:spcPct val="0"/>
              </a:spcBef>
              <a:spcAft>
                <a:spcPct val="0"/>
              </a:spcAft>
              <a:defRPr sz="2800" b="1">
                <a:solidFill>
                  <a:schemeClr val="tx1"/>
                </a:solidFill>
                <a:latin typeface="Times New Roman" pitchFamily="18" charset="0"/>
              </a:defRPr>
            </a:lvl7pPr>
            <a:lvl8pPr marL="3429000" indent="-228600" algn="ctr" eaLnBrk="0" fontAlgn="base" hangingPunct="0">
              <a:spcBef>
                <a:spcPct val="0"/>
              </a:spcBef>
              <a:spcAft>
                <a:spcPct val="0"/>
              </a:spcAft>
              <a:defRPr sz="2800" b="1">
                <a:solidFill>
                  <a:schemeClr val="tx1"/>
                </a:solidFill>
                <a:latin typeface="Times New Roman" pitchFamily="18" charset="0"/>
              </a:defRPr>
            </a:lvl8pPr>
            <a:lvl9pPr marL="3886200" indent="-228600" algn="ctr" eaLnBrk="0" fontAlgn="base" hangingPunct="0">
              <a:spcBef>
                <a:spcPct val="0"/>
              </a:spcBef>
              <a:spcAft>
                <a:spcPct val="0"/>
              </a:spcAft>
              <a:defRPr sz="2800" b="1">
                <a:solidFill>
                  <a:schemeClr val="tx1"/>
                </a:solidFill>
                <a:latin typeface="Times New Roman" pitchFamily="18" charset="0"/>
              </a:defRPr>
            </a:lvl9pPr>
          </a:lstStyle>
          <a:p>
            <a:pPr algn="l" eaLnBrk="1" hangingPunct="1">
              <a:spcBef>
                <a:spcPct val="50000"/>
              </a:spcBef>
            </a:pPr>
            <a:r>
              <a:rPr lang="en-US" b="0">
                <a:solidFill>
                  <a:srgbClr val="FFFF99"/>
                </a:solidFill>
              </a:rPr>
              <a:t>B:</a:t>
            </a:r>
            <a:r>
              <a:rPr lang="ar-SA" b="0">
                <a:solidFill>
                  <a:srgbClr val="FFFF99"/>
                </a:solidFill>
                <a:cs typeface="Homa" pitchFamily="2" charset="-78"/>
              </a:rPr>
              <a:t>ترومبوس كرونر راست</a:t>
            </a:r>
            <a:endParaRPr lang="en-US" b="0">
              <a:solidFill>
                <a:srgbClr val="FFFF99"/>
              </a:solidFill>
              <a:cs typeface="Homa" pitchFamily="2" charset="-78"/>
            </a:endParaRPr>
          </a:p>
        </p:txBody>
      </p:sp>
      <p:sp>
        <p:nvSpPr>
          <p:cNvPr id="17415" name="Text Box 7"/>
          <p:cNvSpPr txBox="1">
            <a:spLocks noChangeArrowheads="1"/>
          </p:cNvSpPr>
          <p:nvPr/>
        </p:nvSpPr>
        <p:spPr bwMode="auto">
          <a:xfrm>
            <a:off x="2590800" y="3352800"/>
            <a:ext cx="3505200"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algn="ctr" eaLnBrk="0" fontAlgn="base" hangingPunct="0">
              <a:spcBef>
                <a:spcPct val="0"/>
              </a:spcBef>
              <a:spcAft>
                <a:spcPct val="0"/>
              </a:spcAft>
              <a:defRPr sz="2800" b="1">
                <a:solidFill>
                  <a:schemeClr val="tx1"/>
                </a:solidFill>
                <a:latin typeface="Times New Roman" pitchFamily="18" charset="0"/>
              </a:defRPr>
            </a:lvl6pPr>
            <a:lvl7pPr marL="2971800" indent="-228600" algn="ctr" eaLnBrk="0" fontAlgn="base" hangingPunct="0">
              <a:spcBef>
                <a:spcPct val="0"/>
              </a:spcBef>
              <a:spcAft>
                <a:spcPct val="0"/>
              </a:spcAft>
              <a:defRPr sz="2800" b="1">
                <a:solidFill>
                  <a:schemeClr val="tx1"/>
                </a:solidFill>
                <a:latin typeface="Times New Roman" pitchFamily="18" charset="0"/>
              </a:defRPr>
            </a:lvl7pPr>
            <a:lvl8pPr marL="3429000" indent="-228600" algn="ctr" eaLnBrk="0" fontAlgn="base" hangingPunct="0">
              <a:spcBef>
                <a:spcPct val="0"/>
              </a:spcBef>
              <a:spcAft>
                <a:spcPct val="0"/>
              </a:spcAft>
              <a:defRPr sz="2800" b="1">
                <a:solidFill>
                  <a:schemeClr val="tx1"/>
                </a:solidFill>
                <a:latin typeface="Times New Roman" pitchFamily="18" charset="0"/>
              </a:defRPr>
            </a:lvl8pPr>
            <a:lvl9pPr marL="3886200" indent="-228600" algn="ctr" eaLnBrk="0" fontAlgn="base" hangingPunct="0">
              <a:spcBef>
                <a:spcPct val="0"/>
              </a:spcBef>
              <a:spcAft>
                <a:spcPct val="0"/>
              </a:spcAft>
              <a:defRPr sz="2800" b="1">
                <a:solidFill>
                  <a:schemeClr val="tx1"/>
                </a:solidFill>
                <a:latin typeface="Times New Roman" pitchFamily="18" charset="0"/>
              </a:defRPr>
            </a:lvl9pPr>
          </a:lstStyle>
          <a:p>
            <a:pPr algn="l" eaLnBrk="1" hangingPunct="1">
              <a:spcBef>
                <a:spcPct val="50000"/>
              </a:spcBef>
            </a:pPr>
            <a:r>
              <a:rPr lang="en-US" b="0">
                <a:solidFill>
                  <a:srgbClr val="FFCCFF"/>
                </a:solidFill>
              </a:rPr>
              <a:t>C:</a:t>
            </a:r>
            <a:r>
              <a:rPr lang="ar-SA" b="0">
                <a:solidFill>
                  <a:srgbClr val="FFCCFF"/>
                </a:solidFill>
                <a:cs typeface="Homa" pitchFamily="2" charset="-78"/>
              </a:rPr>
              <a:t>اترواسكلروز پيشرفته</a:t>
            </a:r>
            <a:endParaRPr lang="en-US" b="0">
              <a:solidFill>
                <a:srgbClr val="FFCCFF"/>
              </a:solidFill>
              <a:cs typeface="Times New Roman" pitchFamily="18" charset="0"/>
            </a:endParaRPr>
          </a:p>
        </p:txBody>
      </p:sp>
      <p:sp>
        <p:nvSpPr>
          <p:cNvPr id="17416" name="Text Box 8"/>
          <p:cNvSpPr txBox="1">
            <a:spLocks noChangeArrowheads="1"/>
          </p:cNvSpPr>
          <p:nvPr/>
        </p:nvSpPr>
        <p:spPr bwMode="auto">
          <a:xfrm>
            <a:off x="457200" y="4953000"/>
            <a:ext cx="1981200" cy="579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algn="ctr" eaLnBrk="0" fontAlgn="base" hangingPunct="0">
              <a:spcBef>
                <a:spcPct val="0"/>
              </a:spcBef>
              <a:spcAft>
                <a:spcPct val="0"/>
              </a:spcAft>
              <a:defRPr sz="2800" b="1">
                <a:solidFill>
                  <a:schemeClr val="tx1"/>
                </a:solidFill>
                <a:latin typeface="Times New Roman" pitchFamily="18" charset="0"/>
              </a:defRPr>
            </a:lvl6pPr>
            <a:lvl7pPr marL="2971800" indent="-228600" algn="ctr" eaLnBrk="0" fontAlgn="base" hangingPunct="0">
              <a:spcBef>
                <a:spcPct val="0"/>
              </a:spcBef>
              <a:spcAft>
                <a:spcPct val="0"/>
              </a:spcAft>
              <a:defRPr sz="2800" b="1">
                <a:solidFill>
                  <a:schemeClr val="tx1"/>
                </a:solidFill>
                <a:latin typeface="Times New Roman" pitchFamily="18" charset="0"/>
              </a:defRPr>
            </a:lvl7pPr>
            <a:lvl8pPr marL="3429000" indent="-228600" algn="ctr" eaLnBrk="0" fontAlgn="base" hangingPunct="0">
              <a:spcBef>
                <a:spcPct val="0"/>
              </a:spcBef>
              <a:spcAft>
                <a:spcPct val="0"/>
              </a:spcAft>
              <a:defRPr sz="2800" b="1">
                <a:solidFill>
                  <a:schemeClr val="tx1"/>
                </a:solidFill>
                <a:latin typeface="Times New Roman" pitchFamily="18" charset="0"/>
              </a:defRPr>
            </a:lvl8pPr>
            <a:lvl9pPr marL="3886200" indent="-228600" algn="ctr" eaLnBrk="0" fontAlgn="base" hangingPunct="0">
              <a:spcBef>
                <a:spcPct val="0"/>
              </a:spcBef>
              <a:spcAft>
                <a:spcPct val="0"/>
              </a:spcAft>
              <a:defRPr sz="2800" b="1">
                <a:solidFill>
                  <a:schemeClr val="tx1"/>
                </a:solidFill>
                <a:latin typeface="Times New Roman" pitchFamily="18" charset="0"/>
              </a:defRPr>
            </a:lvl9pPr>
          </a:lstStyle>
          <a:p>
            <a:pPr algn="l" eaLnBrk="1" hangingPunct="1">
              <a:spcBef>
                <a:spcPct val="50000"/>
              </a:spcBef>
            </a:pPr>
            <a:r>
              <a:rPr lang="en-US" sz="3200">
                <a:solidFill>
                  <a:srgbClr val="66FFFF"/>
                </a:solidFill>
              </a:rPr>
              <a:t>PART : II</a:t>
            </a:r>
            <a:r>
              <a:rPr lang="en-US" sz="2400" b="0">
                <a:solidFill>
                  <a:srgbClr val="66FFFF"/>
                </a:solidFill>
              </a:rPr>
              <a:t> </a:t>
            </a:r>
          </a:p>
        </p:txBody>
      </p:sp>
      <p:sp>
        <p:nvSpPr>
          <p:cNvPr id="17417" name="Line 9"/>
          <p:cNvSpPr>
            <a:spLocks noChangeShapeType="1"/>
          </p:cNvSpPr>
          <p:nvPr/>
        </p:nvSpPr>
        <p:spPr bwMode="auto">
          <a:xfrm flipV="1">
            <a:off x="2438400" y="5257800"/>
            <a:ext cx="609600" cy="0"/>
          </a:xfrm>
          <a:prstGeom prst="line">
            <a:avLst/>
          </a:prstGeom>
          <a:noFill/>
          <a:ln w="38100">
            <a:solidFill>
              <a:srgbClr val="FF99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18" name="Text Box 10"/>
          <p:cNvSpPr txBox="1">
            <a:spLocks noChangeArrowheads="1"/>
          </p:cNvSpPr>
          <p:nvPr/>
        </p:nvSpPr>
        <p:spPr bwMode="auto">
          <a:xfrm>
            <a:off x="3200400" y="4953000"/>
            <a:ext cx="3124200" cy="579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algn="ctr" eaLnBrk="0" fontAlgn="base" hangingPunct="0">
              <a:spcBef>
                <a:spcPct val="0"/>
              </a:spcBef>
              <a:spcAft>
                <a:spcPct val="0"/>
              </a:spcAft>
              <a:defRPr sz="2800" b="1">
                <a:solidFill>
                  <a:schemeClr val="tx1"/>
                </a:solidFill>
                <a:latin typeface="Times New Roman" pitchFamily="18" charset="0"/>
              </a:defRPr>
            </a:lvl6pPr>
            <a:lvl7pPr marL="2971800" indent="-228600" algn="ctr" eaLnBrk="0" fontAlgn="base" hangingPunct="0">
              <a:spcBef>
                <a:spcPct val="0"/>
              </a:spcBef>
              <a:spcAft>
                <a:spcPct val="0"/>
              </a:spcAft>
              <a:defRPr sz="2800" b="1">
                <a:solidFill>
                  <a:schemeClr val="tx1"/>
                </a:solidFill>
                <a:latin typeface="Times New Roman" pitchFamily="18" charset="0"/>
              </a:defRPr>
            </a:lvl7pPr>
            <a:lvl8pPr marL="3429000" indent="-228600" algn="ctr" eaLnBrk="0" fontAlgn="base" hangingPunct="0">
              <a:spcBef>
                <a:spcPct val="0"/>
              </a:spcBef>
              <a:spcAft>
                <a:spcPct val="0"/>
              </a:spcAft>
              <a:defRPr sz="2800" b="1">
                <a:solidFill>
                  <a:schemeClr val="tx1"/>
                </a:solidFill>
                <a:latin typeface="Times New Roman" pitchFamily="18" charset="0"/>
              </a:defRPr>
            </a:lvl8pPr>
            <a:lvl9pPr marL="3886200" indent="-228600" algn="ctr" eaLnBrk="0" fontAlgn="base" hangingPunct="0">
              <a:spcBef>
                <a:spcPct val="0"/>
              </a:spcBef>
              <a:spcAft>
                <a:spcPct val="0"/>
              </a:spcAft>
              <a:defRPr sz="2800" b="1">
                <a:solidFill>
                  <a:schemeClr val="tx1"/>
                </a:solidFill>
                <a:latin typeface="Times New Roman" pitchFamily="18" charset="0"/>
              </a:defRPr>
            </a:lvl9pPr>
          </a:lstStyle>
          <a:p>
            <a:pPr algn="l" eaLnBrk="1" hangingPunct="1">
              <a:spcBef>
                <a:spcPct val="50000"/>
              </a:spcBef>
            </a:pPr>
            <a:r>
              <a:rPr lang="ar-SA" sz="3200" b="0">
                <a:solidFill>
                  <a:srgbClr val="FFFF66"/>
                </a:solidFill>
                <a:cs typeface="Homa" pitchFamily="2" charset="-78"/>
              </a:rPr>
              <a:t>تنگي  دريچه ائورت</a:t>
            </a:r>
            <a:endParaRPr lang="en-US" sz="3200" b="0">
              <a:solidFill>
                <a:srgbClr val="FFFF66"/>
              </a:solidFill>
              <a:cs typeface="Homa" pitchFamily="2" charset="-78"/>
            </a:endParaRPr>
          </a:p>
        </p:txBody>
      </p:sp>
      <p:sp>
        <p:nvSpPr>
          <p:cNvPr id="2" name="Curved Left Arrow 1"/>
          <p:cNvSpPr>
            <a:spLocks noChangeArrowheads="1"/>
          </p:cNvSpPr>
          <p:nvPr/>
        </p:nvSpPr>
        <p:spPr bwMode="auto">
          <a:xfrm flipV="1">
            <a:off x="5948363" y="2794000"/>
            <a:ext cx="711200" cy="922338"/>
          </a:xfrm>
          <a:prstGeom prst="curvedLeftArrow">
            <a:avLst>
              <a:gd name="adj1" fmla="val 25049"/>
              <a:gd name="adj2" fmla="val 50086"/>
              <a:gd name="adj3" fmla="val 25000"/>
            </a:avLst>
          </a:prstGeom>
          <a:solidFill>
            <a:schemeClr val="accent1"/>
          </a:solidFill>
          <a:ln w="12700" algn="ctr">
            <a:solidFill>
              <a:schemeClr val="tx1"/>
            </a:solidFill>
            <a:round/>
            <a:headEnd type="none" w="sm" len="sm"/>
            <a:tailEnd type="none" w="sm" len="sm"/>
          </a:ln>
        </p:spPr>
        <p:txBody>
          <a:bodyPr/>
          <a:lstStyle/>
          <a:p>
            <a:endParaRPr lang="en-US"/>
          </a:p>
        </p:txBody>
      </p:sp>
      <p:sp>
        <p:nvSpPr>
          <p:cNvPr id="12" name="Curved Left Arrow 11"/>
          <p:cNvSpPr>
            <a:spLocks noChangeArrowheads="1"/>
          </p:cNvSpPr>
          <p:nvPr/>
        </p:nvSpPr>
        <p:spPr bwMode="auto">
          <a:xfrm flipV="1">
            <a:off x="5867400" y="1628775"/>
            <a:ext cx="712788" cy="922338"/>
          </a:xfrm>
          <a:prstGeom prst="curvedLeftArrow">
            <a:avLst>
              <a:gd name="adj1" fmla="val 24993"/>
              <a:gd name="adj2" fmla="val 49974"/>
              <a:gd name="adj3" fmla="val 25000"/>
            </a:avLst>
          </a:prstGeom>
          <a:solidFill>
            <a:schemeClr val="accent1"/>
          </a:solidFill>
          <a:ln w="12700" algn="ctr">
            <a:solidFill>
              <a:schemeClr val="tx1"/>
            </a:solidFill>
            <a:round/>
            <a:headEnd type="none" w="sm" len="sm"/>
            <a:tailEnd type="none" w="sm" len="sm"/>
          </a:ln>
        </p:spPr>
        <p:txBody>
          <a:bodyPr/>
          <a:lstStyle/>
          <a:p>
            <a:endParaRPr lang="en-US"/>
          </a:p>
        </p:txBody>
      </p:sp>
    </p:spTree>
    <p:extLst>
      <p:ext uri="{BB962C8B-B14F-4D97-AF65-F5344CB8AC3E}">
        <p14:creationId xmlns:p14="http://schemas.microsoft.com/office/powerpoint/2010/main" val="21840975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411"/>
                                        </p:tgtEl>
                                        <p:attrNameLst>
                                          <p:attrName>style.visibility</p:attrName>
                                        </p:attrNameLst>
                                      </p:cBhvr>
                                      <p:to>
                                        <p:strVal val="visible"/>
                                      </p:to>
                                    </p:set>
                                    <p:anim calcmode="lin" valueType="num">
                                      <p:cBhvr additive="base">
                                        <p:cTn id="7" dur="500" fill="hold"/>
                                        <p:tgtEl>
                                          <p:spTgt spid="17411"/>
                                        </p:tgtEl>
                                        <p:attrNameLst>
                                          <p:attrName>ppt_x</p:attrName>
                                        </p:attrNameLst>
                                      </p:cBhvr>
                                      <p:tavLst>
                                        <p:tav tm="0">
                                          <p:val>
                                            <p:strVal val="0-#ppt_w/2"/>
                                          </p:val>
                                        </p:tav>
                                        <p:tav tm="100000">
                                          <p:val>
                                            <p:strVal val="#ppt_x"/>
                                          </p:val>
                                        </p:tav>
                                      </p:tavLst>
                                    </p:anim>
                                    <p:anim calcmode="lin" valueType="num">
                                      <p:cBhvr additive="base">
                                        <p:cTn id="8" dur="500" fill="hold"/>
                                        <p:tgtEl>
                                          <p:spTgt spid="17411"/>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17412"/>
                                        </p:tgtEl>
                                        <p:attrNameLst>
                                          <p:attrName>style.visibility</p:attrName>
                                        </p:attrNameLst>
                                      </p:cBhvr>
                                      <p:to>
                                        <p:strVal val="visible"/>
                                      </p:to>
                                    </p:set>
                                    <p:anim calcmode="lin" valueType="num">
                                      <p:cBhvr additive="base">
                                        <p:cTn id="13" dur="500" fill="hold"/>
                                        <p:tgtEl>
                                          <p:spTgt spid="17412"/>
                                        </p:tgtEl>
                                        <p:attrNameLst>
                                          <p:attrName>ppt_x</p:attrName>
                                        </p:attrNameLst>
                                      </p:cBhvr>
                                      <p:tavLst>
                                        <p:tav tm="0">
                                          <p:val>
                                            <p:strVal val="#ppt_x"/>
                                          </p:val>
                                        </p:tav>
                                        <p:tav tm="100000">
                                          <p:val>
                                            <p:strVal val="#ppt_x"/>
                                          </p:val>
                                        </p:tav>
                                      </p:tavLst>
                                    </p:anim>
                                    <p:anim calcmode="lin" valueType="num">
                                      <p:cBhvr additive="base">
                                        <p:cTn id="14" dur="500" fill="hold"/>
                                        <p:tgtEl>
                                          <p:spTgt spid="17412"/>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7413"/>
                                        </p:tgtEl>
                                        <p:attrNameLst>
                                          <p:attrName>style.visibility</p:attrName>
                                        </p:attrNameLst>
                                      </p:cBhvr>
                                      <p:to>
                                        <p:strVal val="visible"/>
                                      </p:to>
                                    </p:set>
                                    <p:anim calcmode="lin" valueType="num">
                                      <p:cBhvr additive="base">
                                        <p:cTn id="19" dur="500" fill="hold"/>
                                        <p:tgtEl>
                                          <p:spTgt spid="17413"/>
                                        </p:tgtEl>
                                        <p:attrNameLst>
                                          <p:attrName>ppt_x</p:attrName>
                                        </p:attrNameLst>
                                      </p:cBhvr>
                                      <p:tavLst>
                                        <p:tav tm="0">
                                          <p:val>
                                            <p:strVal val="0-#ppt_w/2"/>
                                          </p:val>
                                        </p:tav>
                                        <p:tav tm="100000">
                                          <p:val>
                                            <p:strVal val="#ppt_x"/>
                                          </p:val>
                                        </p:tav>
                                      </p:tavLst>
                                    </p:anim>
                                    <p:anim calcmode="lin" valueType="num">
                                      <p:cBhvr additive="base">
                                        <p:cTn id="20" dur="500" fill="hold"/>
                                        <p:tgtEl>
                                          <p:spTgt spid="17413"/>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7414"/>
                                        </p:tgtEl>
                                        <p:attrNameLst>
                                          <p:attrName>style.visibility</p:attrName>
                                        </p:attrNameLst>
                                      </p:cBhvr>
                                      <p:to>
                                        <p:strVal val="visible"/>
                                      </p:to>
                                    </p:set>
                                    <p:anim calcmode="lin" valueType="num">
                                      <p:cBhvr additive="base">
                                        <p:cTn id="25" dur="500" fill="hold"/>
                                        <p:tgtEl>
                                          <p:spTgt spid="17414"/>
                                        </p:tgtEl>
                                        <p:attrNameLst>
                                          <p:attrName>ppt_x</p:attrName>
                                        </p:attrNameLst>
                                      </p:cBhvr>
                                      <p:tavLst>
                                        <p:tav tm="0">
                                          <p:val>
                                            <p:strVal val="0-#ppt_w/2"/>
                                          </p:val>
                                        </p:tav>
                                        <p:tav tm="100000">
                                          <p:val>
                                            <p:strVal val="#ppt_x"/>
                                          </p:val>
                                        </p:tav>
                                      </p:tavLst>
                                    </p:anim>
                                    <p:anim calcmode="lin" valueType="num">
                                      <p:cBhvr additive="base">
                                        <p:cTn id="26" dur="500" fill="hold"/>
                                        <p:tgtEl>
                                          <p:spTgt spid="17414"/>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7415"/>
                                        </p:tgtEl>
                                        <p:attrNameLst>
                                          <p:attrName>style.visibility</p:attrName>
                                        </p:attrNameLst>
                                      </p:cBhvr>
                                      <p:to>
                                        <p:strVal val="visible"/>
                                      </p:to>
                                    </p:set>
                                    <p:anim calcmode="lin" valueType="num">
                                      <p:cBhvr additive="base">
                                        <p:cTn id="31" dur="500" fill="hold"/>
                                        <p:tgtEl>
                                          <p:spTgt spid="17415"/>
                                        </p:tgtEl>
                                        <p:attrNameLst>
                                          <p:attrName>ppt_x</p:attrName>
                                        </p:attrNameLst>
                                      </p:cBhvr>
                                      <p:tavLst>
                                        <p:tav tm="0">
                                          <p:val>
                                            <p:strVal val="0-#ppt_w/2"/>
                                          </p:val>
                                        </p:tav>
                                        <p:tav tm="100000">
                                          <p:val>
                                            <p:strVal val="#ppt_x"/>
                                          </p:val>
                                        </p:tav>
                                      </p:tavLst>
                                    </p:anim>
                                    <p:anim calcmode="lin" valueType="num">
                                      <p:cBhvr additive="base">
                                        <p:cTn id="32" dur="500" fill="hold"/>
                                        <p:tgtEl>
                                          <p:spTgt spid="17415"/>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7416"/>
                                        </p:tgtEl>
                                        <p:attrNameLst>
                                          <p:attrName>style.visibility</p:attrName>
                                        </p:attrNameLst>
                                      </p:cBhvr>
                                      <p:to>
                                        <p:strVal val="visible"/>
                                      </p:to>
                                    </p:set>
                                    <p:anim calcmode="lin" valueType="num">
                                      <p:cBhvr additive="base">
                                        <p:cTn id="37" dur="500" fill="hold"/>
                                        <p:tgtEl>
                                          <p:spTgt spid="17416"/>
                                        </p:tgtEl>
                                        <p:attrNameLst>
                                          <p:attrName>ppt_x</p:attrName>
                                        </p:attrNameLst>
                                      </p:cBhvr>
                                      <p:tavLst>
                                        <p:tav tm="0">
                                          <p:val>
                                            <p:strVal val="0-#ppt_w/2"/>
                                          </p:val>
                                        </p:tav>
                                        <p:tav tm="100000">
                                          <p:val>
                                            <p:strVal val="#ppt_x"/>
                                          </p:val>
                                        </p:tav>
                                      </p:tavLst>
                                    </p:anim>
                                    <p:anim calcmode="lin" valueType="num">
                                      <p:cBhvr additive="base">
                                        <p:cTn id="38" dur="500" fill="hold"/>
                                        <p:tgtEl>
                                          <p:spTgt spid="17416"/>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7417"/>
                                        </p:tgtEl>
                                        <p:attrNameLst>
                                          <p:attrName>style.visibility</p:attrName>
                                        </p:attrNameLst>
                                      </p:cBhvr>
                                      <p:to>
                                        <p:strVal val="visible"/>
                                      </p:to>
                                    </p:set>
                                    <p:anim calcmode="lin" valueType="num">
                                      <p:cBhvr additive="base">
                                        <p:cTn id="43" dur="500" fill="hold"/>
                                        <p:tgtEl>
                                          <p:spTgt spid="17417"/>
                                        </p:tgtEl>
                                        <p:attrNameLst>
                                          <p:attrName>ppt_x</p:attrName>
                                        </p:attrNameLst>
                                      </p:cBhvr>
                                      <p:tavLst>
                                        <p:tav tm="0">
                                          <p:val>
                                            <p:strVal val="0-#ppt_w/2"/>
                                          </p:val>
                                        </p:tav>
                                        <p:tav tm="100000">
                                          <p:val>
                                            <p:strVal val="#ppt_x"/>
                                          </p:val>
                                        </p:tav>
                                      </p:tavLst>
                                    </p:anim>
                                    <p:anim calcmode="lin" valueType="num">
                                      <p:cBhvr additive="base">
                                        <p:cTn id="44" dur="500" fill="hold"/>
                                        <p:tgtEl>
                                          <p:spTgt spid="17417"/>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7418"/>
                                        </p:tgtEl>
                                        <p:attrNameLst>
                                          <p:attrName>style.visibility</p:attrName>
                                        </p:attrNameLst>
                                      </p:cBhvr>
                                      <p:to>
                                        <p:strVal val="visible"/>
                                      </p:to>
                                    </p:set>
                                    <p:anim calcmode="lin" valueType="num">
                                      <p:cBhvr additive="base">
                                        <p:cTn id="49" dur="500" fill="hold"/>
                                        <p:tgtEl>
                                          <p:spTgt spid="17418"/>
                                        </p:tgtEl>
                                        <p:attrNameLst>
                                          <p:attrName>ppt_x</p:attrName>
                                        </p:attrNameLst>
                                      </p:cBhvr>
                                      <p:tavLst>
                                        <p:tav tm="0">
                                          <p:val>
                                            <p:strVal val="0-#ppt_w/2"/>
                                          </p:val>
                                        </p:tav>
                                        <p:tav tm="100000">
                                          <p:val>
                                            <p:strVal val="#ppt_x"/>
                                          </p:val>
                                        </p:tav>
                                      </p:tavLst>
                                    </p:anim>
                                    <p:anim calcmode="lin" valueType="num">
                                      <p:cBhvr additive="base">
                                        <p:cTn id="50" dur="500" fill="hold"/>
                                        <p:tgtEl>
                                          <p:spTgt spid="17418"/>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autoUpdateAnimBg="0"/>
      <p:bldP spid="17412" grpId="0" animBg="1"/>
      <p:bldP spid="17413" grpId="0" autoUpdateAnimBg="0"/>
      <p:bldP spid="17414" grpId="0" autoUpdateAnimBg="0"/>
      <p:bldP spid="17415" grpId="0" autoUpdateAnimBg="0"/>
      <p:bldP spid="17416" grpId="0" autoUpdateAnimBg="0"/>
      <p:bldP spid="17417" grpId="0" animBg="1"/>
      <p:bldP spid="17418" grpId="0" autoUpdateAnimBg="0"/>
      <p:bldP spid="2" grpId="0" animBg="1"/>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109787"/>
            <a:ext cx="8229600" cy="3529013"/>
          </a:xfrm>
        </p:spPr>
        <p:txBody>
          <a:bodyPr>
            <a:noAutofit/>
          </a:bodyPr>
          <a:lstStyle/>
          <a:p>
            <a:pPr algn="ctr" rtl="1">
              <a:defRPr/>
            </a:pPr>
            <a:r>
              <a:rPr lang="fa-IR" sz="8000" dirty="0" smtClean="0">
                <a:solidFill>
                  <a:srgbClr val="66FFFF"/>
                </a:solidFill>
                <a:cs typeface="+mn-cs"/>
              </a:rPr>
              <a:t>چرا باید در تعیین علت فوت علت اخیر، علت واسطه ای و علت زمینه ای تعیین شود؟</a:t>
            </a:r>
            <a:endParaRPr lang="en-US" sz="8000" dirty="0">
              <a:solidFill>
                <a:srgbClr val="66FFFF"/>
              </a:solidFill>
              <a:cs typeface="+mn-cs"/>
            </a:endParaRPr>
          </a:p>
        </p:txBody>
      </p:sp>
    </p:spTree>
    <p:extLst>
      <p:ext uri="{BB962C8B-B14F-4D97-AF65-F5344CB8AC3E}">
        <p14:creationId xmlns:p14="http://schemas.microsoft.com/office/powerpoint/2010/main" val="29194382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838200"/>
            <a:ext cx="7315200" cy="4627485"/>
          </a:xfrm>
        </p:spPr>
        <p:txBody>
          <a:bodyPr>
            <a:normAutofit/>
          </a:bodyPr>
          <a:lstStyle/>
          <a:p>
            <a:pPr algn="ctr" rtl="1"/>
            <a:r>
              <a:rPr lang="fa-IR" sz="8800" dirty="0">
                <a:ln w="18415" cmpd="sng">
                  <a:solidFill>
                    <a:srgbClr val="FFFFFF"/>
                  </a:solidFill>
                  <a:prstDash val="solid"/>
                </a:ln>
                <a:solidFill>
                  <a:srgbClr val="FFFFFF"/>
                </a:solidFill>
                <a:effectLst>
                  <a:outerShdw blurRad="63500" dir="3600000" algn="tl" rotWithShape="0">
                    <a:srgbClr val="000000">
                      <a:alpha val="70000"/>
                    </a:srgbClr>
                  </a:outerShdw>
                </a:effectLst>
              </a:rPr>
              <a:t>تابلو فوت </a:t>
            </a:r>
            <a:r>
              <a:rPr lang="fa-IR" sz="8800" b="1" dirty="0" smtClean="0"/>
              <a:t/>
            </a:r>
            <a:br>
              <a:rPr lang="fa-IR" sz="8800" b="1" dirty="0" smtClean="0"/>
            </a:br>
            <a:r>
              <a:rPr lang="fa-IR" sz="8800" b="1" dirty="0"/>
              <a:t>علت فوت </a:t>
            </a:r>
            <a:br>
              <a:rPr lang="fa-IR" sz="8800" b="1" dirty="0"/>
            </a:br>
            <a:r>
              <a:rPr lang="fa-IR" sz="88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نحوه فوت</a:t>
            </a:r>
            <a:r>
              <a:rPr lang="fa-IR" sz="8800" b="1" dirty="0"/>
              <a:t> </a:t>
            </a:r>
            <a:endParaRPr lang="en-US" sz="8800" dirty="0"/>
          </a:p>
        </p:txBody>
      </p:sp>
    </p:spTree>
    <p:extLst>
      <p:ext uri="{BB962C8B-B14F-4D97-AF65-F5344CB8AC3E}">
        <p14:creationId xmlns:p14="http://schemas.microsoft.com/office/powerpoint/2010/main" val="25949238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295400"/>
            <a:ext cx="8458200" cy="3484485"/>
          </a:xfrm>
        </p:spPr>
        <p:txBody>
          <a:bodyPr>
            <a:noAutofit/>
          </a:bodyPr>
          <a:lstStyle/>
          <a:p>
            <a:pPr algn="ctr"/>
            <a:r>
              <a:rPr lang="en-US" sz="60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
            </a:r>
            <a:br>
              <a:rPr lang="en-US" sz="60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br>
            <a:r>
              <a:rPr lang="fa-IR" sz="60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نکته :</a:t>
            </a:r>
            <a:r>
              <a:rPr lang="fa-IR" sz="60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
            </a:r>
            <a:br>
              <a:rPr lang="fa-IR" sz="60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br>
            <a:r>
              <a:rPr lang="fa-IR" sz="60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تعیین علت فوت از « </a:t>
            </a:r>
            <a:r>
              <a:rPr lang="fa-IR" sz="6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الف</a:t>
            </a:r>
            <a:r>
              <a:rPr lang="fa-IR" sz="60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 » شروع می شود</a:t>
            </a:r>
            <a:endParaRPr lang="en-US" sz="60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Tree>
    <p:extLst>
      <p:ext uri="{BB962C8B-B14F-4D97-AF65-F5344CB8AC3E}">
        <p14:creationId xmlns:p14="http://schemas.microsoft.com/office/powerpoint/2010/main" val="22831048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377</TotalTime>
  <Words>1179</Words>
  <Application>Microsoft Office PowerPoint</Application>
  <PresentationFormat>On-screen Show (4:3)</PresentationFormat>
  <Paragraphs>45</Paragraphs>
  <Slides>42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42</vt:i4>
      </vt:variant>
    </vt:vector>
  </HeadingPairs>
  <TitlesOfParts>
    <vt:vector size="47" baseType="lpstr">
      <vt:lpstr>Arial</vt:lpstr>
      <vt:lpstr>Homa</vt:lpstr>
      <vt:lpstr>Times New Roman</vt:lpstr>
      <vt:lpstr>Wingdings</vt:lpstr>
      <vt:lpstr>Perspective</vt:lpstr>
      <vt:lpstr>PowerPoint Presentation</vt:lpstr>
      <vt:lpstr>بنام خداوند جان و خرد</vt:lpstr>
      <vt:lpstr>صدور جواز دفن</vt:lpstr>
      <vt:lpstr>تعیین علت فوت طبق پیشنهاد WHO بخش یک:  الف:  ب:  ج:  د: بخش دو  الف:  ب:</vt:lpstr>
      <vt:lpstr>PowerPoint Presentation</vt:lpstr>
      <vt:lpstr>PowerPoint Presentation</vt:lpstr>
      <vt:lpstr>چرا باید در تعیین علت فوت علت اخیر، علت واسطه ای و علت زمینه ای تعیین شود؟</vt:lpstr>
      <vt:lpstr>تابلو فوت  علت فوت  نحوه فوت </vt:lpstr>
      <vt:lpstr> نکته : تعیین علت فوت از « الف » شروع می شود</vt:lpstr>
      <vt:lpstr>مثال 32: (قلبي) خانم 75 ساله اي در منزل بدنبال چند روز درد قفسه سينه ناگهان بيهوش شده و قبل از انتقال به بيمارستان فوت مي نمايد در كالبد گشايي انجام شده دچار تامپوناد قلبي بوده و در ديواره قدامي بطن چپ در ناحيه انفاركته پارگي مشاهده شده است و تنگي شديد عروق كرونر در اثر اترواسكلروز داشته است. </vt:lpstr>
      <vt:lpstr>علت فوت : الف- تجمع خون در حفره پريكارد  ب- انفاركت(سكته) و پارگي قلب ج- اترواسكلروز (انسداد) عروق كرونر </vt:lpstr>
      <vt:lpstr>مثال 33: (قلبي) مرد 30 ساله اي بدون سابقه بيماري خاص به صورت ناگهاني كاهش سطح هوشياري پيدا كرده و قبل از رسيدن اورژانس فوت كرده است در كالبد گشايي وزن قلب 500 گرم بوده و شاخه LAD رگ كرونرچپ حدود 80% انسداد و هيپرتروفي بطن چپ نيز داشته است. </vt:lpstr>
      <vt:lpstr>علت فوت : الف- آريتمي(اختلال ريتم) قلبي احتمالي ب- ايسكمي قلبي ج- اترواسكلروز (انسداد) عروق كرونر </vt:lpstr>
      <vt:lpstr>مثال 34: (قلبي) مرد 35 ساله اي فوت شده در سلول زندان پيدا شده است در معاينه شديدا" لاغر و رنگ پديده است ولي آثار ضرب و جرح و خفه شدگي مشاهده نشد در كالبد گشايي انجام شده تجمع چرك ضخيم چسبنده در پريكارد وجود دارد. حسب گزارش زندان نامبرده مبتلا به ايدز بوده است </vt:lpstr>
      <vt:lpstr>علت فوت : الف- آريتمي(اختلال ريتم) قلبي احتمالي ب- پريكارديت (التهاب پرده هاي قلبي) ج- ايدز </vt:lpstr>
      <vt:lpstr>مثال 35: (قلبي) متوفيه خانم 85 ساله اي است كه با ادم شديد اندام هاي تحتاني بدون هرگونه آثار ضرب و جرح در تالار تشريح مورد بررسي قرار گرفت در كالبد گشايي انجام شده مايع فراوان در جنب دو طرف و ادم ريه ها و بزرگي و گشادي حفرات قلبي (كارديوميوپاتي) مشاهده شده است </vt:lpstr>
      <vt:lpstr>علت فوت : الف- ادم حاد ريه ب- نارسايي قلبي ج- كارديوميوپاتي (بيماري عضله قلبي) </vt:lpstr>
      <vt:lpstr>مثال 36: (قلبي) مرد 45 ساله اي طبق گفته همراهان به صورت ناگهاني در منزل فوت كرده است در معاينه ظاهري نامبرده حدود 100 كيلوگرم وزن داشته و بدون آثار ضرب و جرح مي باشد در كالبد گشايي قلب به وزن 500 گرم همراه با هيپرتروفي بطن چپ و پرپيچ خم شدن شديد عروق سطحي قلب مشاهده شد.بستگان سابقه ابتلا به هايپرتانسيون را در متوفي اظهار مي كنند. </vt:lpstr>
      <vt:lpstr>علت فوت : الف- آريتمي(اختلال ريتم) قلبي  ب- ايسكمي ميوكارد ج- هايپرتانسيون (فشار خون بالا) </vt:lpstr>
      <vt:lpstr>مثال 37: (قلبي) مرد 50 ساله اي به دنبال درد قفسه سينه در بيمارستان بستري و بعد از دو روز در ccu فوت نموده است متعاقب شكايت اولياء دم از بيمارستان جسد به پزشكي قانوني ارجاع شده است. در كالبد گشايي انجام شده شاخه LAD كرونر چپ حدود 90% و شاخه كرونر راست حدود 70% انسداد داشته و در قسمت قدامي سپتوم منطقه وسيع رنگ پريده با حاشيه پر خون (آنفاركت) مشاهده شده است.</vt:lpstr>
      <vt:lpstr>علت فوت : الف- آريتمي(اختلال ريتم) قلبي ب- آنفاركت (سكته) قلبي ج- آترواسكلروز (انسداد) عروق قلبي </vt:lpstr>
      <vt:lpstr>مثال 39: (كهولت سن) مرد 92 ساله اي در تخت خواب فوت شده پيدا شده است نامبرده سابقه بيماري خاصي نداشته است در معاينه ظاهري آثار ضرب و جرح شكستگي استخواني ندارد در كالبد گشايي قلب كوچك و رنگ آن مايل به قهوه ايي مي باشد آزمايش سم شناسي منفي بود </vt:lpstr>
      <vt:lpstr>علت فوت : الف- آريتمي قلبي  ب- كهولت سن </vt:lpstr>
      <vt:lpstr>مثال 40: (كانسر) خانم 45 ساله اي به دنبال افتادن در داخل منزل دچار شكستگي استخوان ران پاي راست شده كه به بيمارستان منتقل و تحت اقدامات درماني قرار گرفته است حدود 2 هفته بعد از حادثه در بيمارستان فوت كرده است در كالبد گشايي به عمل آمده روي جسد در تالار تشريخ آمبولي ريه تشخيص داده شده است در بررسي هاي بيشتر مشخص شده كه متوفي از چهار سال قبل داراي كانسر پستان بوده است كه به استخوان ران و لگن او متاستاز داده بوده است.</vt:lpstr>
      <vt:lpstr>علت فوت : الف- ترومبو آمبولي ريه ب- شكستگي استخوان ران راست ( پاتولوژيك) ج- كانسر پستان </vt:lpstr>
      <vt:lpstr>مثال 41: (بيماري) مرد 50 ساله اي با استفراغ شديد و زردي واضح پوست بدن به بيمارستان منتقل شده است كه بعد از دو روز به كما رفته و 6 روز بعد از بستري در بيمارستان فوت كرده است متوفي سابقه اعتياد به الكل را مدت 10 سال را داشته است در كالبد گشايي به عمل آمده مايع آسيت داخل شكم و سيروز ميكروندولر كبدي گزارش شده است.</vt:lpstr>
      <vt:lpstr>الف - انسفالوپاتي كبدي (عارضه مغزي- كبدي) ب- سيروز(بيماري) كبدي ج- مصرف طولاني مدت الكل </vt:lpstr>
      <vt:lpstr>مثال42: (بيماري) خانم 70 ساله اي با سابقه ديابت نوع دوم از 10 سال پيش به علت  عفونت زخم بستر به بيمارستان برده شده است نامبرده سابقه سكته مغزي در 5 سال قبل را داشته كه از آن زمان در بستر افتاده بوده است در معاينه و كالبد گشايي به عمل آمده و نتايج آزمايش آسيب شناسي زخم هاي بستر عفوني شده در خلف تنه و سرين ها و عفونت ريوي و كليوي و آترواسكلروز عروق كاروتيد گزارش شده است.</vt:lpstr>
      <vt:lpstr>علت فوت: الف- عفونت منتشر ب- بي حركتي و زخم بستر ج- سكته مغزي قديمي</vt:lpstr>
      <vt:lpstr>مثال 43:( بيماري) جسد زن30 ساله­اي در خانه توسط مادرش پيدا شده است. مادرش اظهار مي كند كه دخترش از يك هفته قبل دچار سردرد هاي شديد مي شده كه به دارو پاسخ نمي داده است در معاينه ظاهري آثار ضرب و جرح و شكستگي استخواني ندارد در كالبد گشايي خونريزي وسيع زير پرده عنكبوتيه در قاعده مغز و آنوريسم پاره شده در شريان رابط قدامي گزارش شده است. </vt:lpstr>
      <vt:lpstr>علت فوت : الف - خونريزي زير پرده عنكبوتيه ب- پارگي آنوريسم شريان  رابط قدامي </vt:lpstr>
      <vt:lpstr>مثال 44: (بيماري) مرد 40 ساله اي به دنبال درد ناحيه شكم از يك هفته قبل به بيمارستان مراجعه و بعد از چند ساعت فوت كرده است نامبرده سابقه زخم اثني عشر از 5 سال قبل داشته است و د ركالبد گشايي ترشحات چركي و بد بو داخل حفره شكمي به ميزان فراوان و يك زخم پاره شده اثني عشر قديمي گزارش شده.</vt:lpstr>
      <vt:lpstr>علت فوت :  الف- شوك سپتيك عفوني ب- عفونت صفاقي ج- پارگي زخم اثني عشر </vt:lpstr>
      <vt:lpstr>مثال 45 : (بيماري) پسر بچه 3 ساله اي بدنبال اسهال و استفراغ شديد 4 روزه بدحال به بيمارستان برده شده كه علي رغم اقدامات درماني فوت كرده است در معاينه و كالبد گشايي انجام شده خشكي پوست، با خالي بودن روده ها همراه با ترشحات بدبو مشاهده شد </vt:lpstr>
      <vt:lpstr>علت فوت : الف- شوك هيپوولميك ب- عفونت گوارشي</vt:lpstr>
      <vt:lpstr>مثال 46: (نوزادي) نوزاد سه روزه اي كه در 7 ماهگي بارداري متولد شده است از هنگام تولد دچار ديسترس تنفسي شده كه در ICU نوزادان بستري بوده است و در بيمارستان فوت كرده است در كالبد گشايي ريه ها با قوام سفت تر از حدطبيعي و در آزمايش آسيب شناسي سندرم هيالن ممبران گزارش شده است. </vt:lpstr>
      <vt:lpstr>علت فوت : الف- سندرم زجر تنفسي ب- نارسي ج- زایمان زودرس</vt:lpstr>
      <vt:lpstr>مثال 47 : (نوزادي) نوزاد پسر 5 روزه اي كه در 8 ماهگي بارداري متولد شده به صورت ناگهاني در بيمارستان فوت كرده است در كالبد گشايي و آزمايش آسيب شناسي به عمل آمده خونريزي داخل مغزي و سندرم هيالن ممبران گزارش شده است بر اساس پرونده بيمارستاني دكولمان علت زايمان زودرس اعلام شده است.</vt:lpstr>
      <vt:lpstr>علت فوت :  الف- خونريزي داخل مغزي ب- نارسي ج- زايمان زودرس (دكولمان) </vt:lpstr>
      <vt:lpstr>مثال48 : (حاملگي) خانم 30 ساله اي در حاملگي پنجم خود در ماه هشتم با درد شديد شكم و خونريزي واژينال شديد با شوك به بيمارسنان منتقل شده است صداي قلب جنين شنيده نمي شود. بعد از چند ساعت با وجود اقدامات درماني مادر هم فوت كرد. مادر سابقه فشار خون حاملگي را در حاملگي هاي قبلي داشته است. در معاينه ظاهري نواحي خون ريزي زير پوستي (اختلال انعقادي) مشاهده شد. </vt:lpstr>
      <vt:lpstr>علت فوت مادر :        الف- اختلال انعقاد داخل عروقي منتشر   ب- جداشدن زودرس جفت   ج- فشار خون حاملگي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نكاتي در ارتباط با تكميل علت فوت در برگه هاي جواز دفن</dc:title>
  <dc:creator>jaber</dc:creator>
  <cp:lastModifiedBy>Dr Day</cp:lastModifiedBy>
  <cp:revision>38</cp:revision>
  <dcterms:created xsi:type="dcterms:W3CDTF">2012-05-08T18:24:58Z</dcterms:created>
  <dcterms:modified xsi:type="dcterms:W3CDTF">2016-05-28T13:12:04Z</dcterms:modified>
</cp:coreProperties>
</file>