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 id="2147483881" r:id="rId2"/>
    <p:sldMasterId id="2147483895" r:id="rId3"/>
    <p:sldMasterId id="2147483907" r:id="rId4"/>
  </p:sldMasterIdLst>
  <p:notesMasterIdLst>
    <p:notesMasterId r:id="rId76"/>
  </p:notesMasterIdLst>
  <p:sldIdLst>
    <p:sldId id="326" r:id="rId5"/>
    <p:sldId id="258" r:id="rId6"/>
    <p:sldId id="259" r:id="rId7"/>
    <p:sldId id="260" r:id="rId8"/>
    <p:sldId id="261" r:id="rId9"/>
    <p:sldId id="318" r:id="rId10"/>
    <p:sldId id="319" r:id="rId11"/>
    <p:sldId id="320" r:id="rId12"/>
    <p:sldId id="321" r:id="rId13"/>
    <p:sldId id="322" r:id="rId14"/>
    <p:sldId id="323" r:id="rId15"/>
    <p:sldId id="324" r:id="rId16"/>
    <p:sldId id="325"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327"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28"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92" autoAdjust="0"/>
    <p:restoredTop sz="94660"/>
  </p:normalViewPr>
  <p:slideViewPr>
    <p:cSldViewPr snapToGrid="0">
      <p:cViewPr varScale="1">
        <p:scale>
          <a:sx n="51" d="100"/>
          <a:sy n="51" d="100"/>
        </p:scale>
        <p:origin x="43" y="49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F93A4-998E-4B7F-9660-7F9ABACCB1C6}" type="datetimeFigureOut">
              <a:rPr lang="en-US" smtClean="0"/>
              <a:t>6/5/2016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7CF34-6638-4954-859E-D78299D7C4BA}" type="slidenum">
              <a:rPr lang="en-US" smtClean="0"/>
              <a:t>‹#›</a:t>
            </a:fld>
            <a:endParaRPr lang="en-US"/>
          </a:p>
        </p:txBody>
      </p:sp>
    </p:spTree>
    <p:extLst>
      <p:ext uri="{BB962C8B-B14F-4D97-AF65-F5344CB8AC3E}">
        <p14:creationId xmlns:p14="http://schemas.microsoft.com/office/powerpoint/2010/main" val="2055736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9A7920BA-A0D9-4E23-B0FD-623FF7EB8C07}" type="slidenum">
              <a:rPr lang="en-US" altLang="en-US" smtClean="0">
                <a:solidFill>
                  <a:srgbClr val="000000"/>
                </a:solidFill>
              </a:rPr>
              <a:pPr/>
              <a:t>2</a:t>
            </a:fld>
            <a:endParaRPr lang="en-US" altLang="en-US" smtClean="0">
              <a:solidFill>
                <a:srgbClr val="000000"/>
              </a:solidFill>
            </a:endParaRPr>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754678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ltLang="en-US">
                <a:solidFill>
                  <a:srgbClr val="000000"/>
                </a:solidFill>
              </a:rPr>
              <a:t>Slide </a:t>
            </a:r>
            <a:fld id="{A2B60BAD-E0BC-49B6-93B7-A8949726BC8E}" type="slidenum">
              <a:rPr lang="en-US" altLang="en-US">
                <a:solidFill>
                  <a:srgbClr val="000000"/>
                </a:solidFill>
              </a:rPr>
              <a:pPr/>
              <a:t>11</a:t>
            </a:fld>
            <a:endParaRPr lang="en-US" altLang="en-US">
              <a:solidFill>
                <a:srgbClr val="000000"/>
              </a:solidFill>
            </a:endParaRPr>
          </a:p>
        </p:txBody>
      </p:sp>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ltLang="en-US"/>
              <a:t>Bullet # 1  B.F. Skinner, a Harvard psychologist, built and expanded upon Watson’s ideas on behaviorism.</a:t>
            </a:r>
          </a:p>
          <a:p>
            <a:r>
              <a:rPr lang="en-US" altLang="en-US"/>
              <a:t>Bullet # 2  Skinner studied how behavior can be shaped by rewards and punishments. In one famous experiment, he trained rats to learn to press a bar or lever that would then reward them by making food fall into a cup.</a:t>
            </a:r>
          </a:p>
        </p:txBody>
      </p:sp>
    </p:spTree>
    <p:extLst>
      <p:ext uri="{BB962C8B-B14F-4D97-AF65-F5344CB8AC3E}">
        <p14:creationId xmlns:p14="http://schemas.microsoft.com/office/powerpoint/2010/main" val="2675122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ltLang="en-US">
                <a:solidFill>
                  <a:srgbClr val="000000"/>
                </a:solidFill>
              </a:rPr>
              <a:t>Slide </a:t>
            </a:r>
            <a:fld id="{9B480197-8CD0-4627-B407-7270465E41E5}" type="slidenum">
              <a:rPr lang="en-US" altLang="en-US">
                <a:solidFill>
                  <a:srgbClr val="000000"/>
                </a:solidFill>
              </a:rPr>
              <a:pPr/>
              <a:t>12</a:t>
            </a:fld>
            <a:endParaRPr lang="en-US" altLang="en-US">
              <a:solidFill>
                <a:srgbClr val="000000"/>
              </a:solidFill>
            </a:endParaRPr>
          </a:p>
        </p:txBody>
      </p:sp>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ltLang="en-US" dirty="0"/>
              <a:t>Bullet # 1  About the same time Watson’s popularity was growing in the U.S., a young German psychologist named Max Wertheimer (1890</a:t>
            </a:r>
            <a:r>
              <a:rPr lang="en-US" altLang="en-US" dirty="0">
                <a:cs typeface="Times New Roman" panose="02020603050405020304" pitchFamily="18" charset="0"/>
              </a:rPr>
              <a:t>–</a:t>
            </a:r>
            <a:r>
              <a:rPr lang="en-US" altLang="en-US" dirty="0"/>
              <a:t>1943) developed what became known as Gestalt Psychology.</a:t>
            </a:r>
          </a:p>
          <a:p>
            <a:r>
              <a:rPr lang="en-US" altLang="en-US" dirty="0"/>
              <a:t>Bullet # 2  </a:t>
            </a:r>
            <a:r>
              <a:rPr lang="en-US" altLang="en-US" i="1" dirty="0"/>
              <a:t>Gestalt</a:t>
            </a:r>
            <a:r>
              <a:rPr lang="en-US" altLang="en-US" dirty="0"/>
              <a:t> is a German word that means “unitary form” or pattern. Gestalt psychologists believe that the brain organizes the world for us so that we perceive “unified,” organized wholes, not just individual bits and pieces of sensory experience assembled together.</a:t>
            </a:r>
          </a:p>
          <a:p>
            <a:r>
              <a:rPr lang="en-US" altLang="en-US" dirty="0"/>
              <a:t>Bullet # 3  A core belief of Gestalt psychologists is that the whole is greater than the sum of its parts. Your senses pick up bits and pieces of information, which the brain then pieces together into organized patterns. For example, when you look at the image in this slide, you don’t see just random series of dots, but an arrow.</a:t>
            </a:r>
          </a:p>
        </p:txBody>
      </p:sp>
    </p:spTree>
    <p:extLst>
      <p:ext uri="{BB962C8B-B14F-4D97-AF65-F5344CB8AC3E}">
        <p14:creationId xmlns:p14="http://schemas.microsoft.com/office/powerpoint/2010/main" val="747678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ltLang="en-US">
                <a:solidFill>
                  <a:srgbClr val="000000"/>
                </a:solidFill>
              </a:rPr>
              <a:t>Slide </a:t>
            </a:r>
            <a:fld id="{0471A63A-3ECA-4C6E-9EE4-D8EBFE3EFA93}" type="slidenum">
              <a:rPr lang="en-US" altLang="en-US">
                <a:solidFill>
                  <a:srgbClr val="000000"/>
                </a:solidFill>
              </a:rPr>
              <a:pPr/>
              <a:t>13</a:t>
            </a:fld>
            <a:endParaRPr lang="en-US" altLang="en-US">
              <a:solidFill>
                <a:srgbClr val="000000"/>
              </a:solidFill>
            </a:endParaRPr>
          </a:p>
        </p:txBody>
      </p:sp>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altLang="en-US" dirty="0"/>
              <a:t>Bullet # 1  In addition to being a brilliant theorist, Sigmund Freud (1856–1939) was also an accomplished researcher. His main research contributions came in his studies of the mind</a:t>
            </a:r>
            <a:r>
              <a:rPr lang="en-US" altLang="en-US" dirty="0">
                <a:cs typeface="Times New Roman" panose="02020603050405020304" pitchFamily="18" charset="0"/>
              </a:rPr>
              <a:t>, </a:t>
            </a:r>
            <a:r>
              <a:rPr lang="en-US" altLang="en-US" dirty="0"/>
              <a:t>especially the unconscious mind which he felt acted as a repository for repressed aggressive and sexual feelings.</a:t>
            </a:r>
          </a:p>
          <a:p>
            <a:r>
              <a:rPr lang="en-US" altLang="en-US" dirty="0"/>
              <a:t>Bullet # 2  Freud believed that the unconscious mind affects much of our behavior, and that we often do or say things without truly understanding why. His research into the human mind created a new perspective for psychological research which became known as psychoanalysis.</a:t>
            </a:r>
          </a:p>
        </p:txBody>
      </p:sp>
    </p:spTree>
    <p:extLst>
      <p:ext uri="{BB962C8B-B14F-4D97-AF65-F5344CB8AC3E}">
        <p14:creationId xmlns:p14="http://schemas.microsoft.com/office/powerpoint/2010/main" val="144888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96371C40-EE53-4108-8CDB-751F3A1B8D84}" type="slidenum">
              <a:rPr lang="en-US" altLang="en-US" smtClean="0">
                <a:solidFill>
                  <a:srgbClr val="000000"/>
                </a:solidFill>
              </a:rPr>
              <a:pPr/>
              <a:t>14</a:t>
            </a:fld>
            <a:endParaRPr lang="en-US" altLang="en-US" smtClean="0">
              <a:solidFill>
                <a:srgbClr val="000000"/>
              </a:solidFill>
            </a:endParaRP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2161526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235C90BD-19E6-4EBB-8979-C6A450DC46F9}" type="slidenum">
              <a:rPr lang="en-US" altLang="en-US" smtClean="0">
                <a:solidFill>
                  <a:srgbClr val="000000"/>
                </a:solidFill>
              </a:rPr>
              <a:pPr/>
              <a:t>15</a:t>
            </a:fld>
            <a:endParaRPr lang="en-US" altLang="en-US" smtClean="0">
              <a:solidFill>
                <a:srgbClr val="000000"/>
              </a:solidFill>
            </a:endParaRP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331847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F2C75486-F4BD-4612-95D5-2F64FB3C8FBF}" type="slidenum">
              <a:rPr lang="en-US" altLang="en-US" smtClean="0">
                <a:solidFill>
                  <a:srgbClr val="000000"/>
                </a:solidFill>
              </a:rPr>
              <a:pPr/>
              <a:t>16</a:t>
            </a:fld>
            <a:endParaRPr lang="en-US" altLang="en-US" smtClean="0">
              <a:solidFill>
                <a:srgbClr val="000000"/>
              </a:solidFill>
            </a:endParaRPr>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359865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63DB878E-A2DE-4F63-925E-EE6C434F1E54}" type="slidenum">
              <a:rPr lang="en-US" altLang="en-US" smtClean="0">
                <a:solidFill>
                  <a:srgbClr val="000000"/>
                </a:solidFill>
              </a:rPr>
              <a:pPr/>
              <a:t>17</a:t>
            </a:fld>
            <a:endParaRPr lang="en-US" altLang="en-US" smtClean="0">
              <a:solidFill>
                <a:srgbClr val="000000"/>
              </a:solidFill>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4167619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4CD07287-A77E-406E-8D67-B4DD46CC5D82}" type="slidenum">
              <a:rPr lang="en-US" altLang="en-US" smtClean="0">
                <a:solidFill>
                  <a:srgbClr val="000000"/>
                </a:solidFill>
              </a:rPr>
              <a:pPr/>
              <a:t>18</a:t>
            </a:fld>
            <a:endParaRPr lang="en-US" altLang="en-US" smtClean="0">
              <a:solidFill>
                <a:srgbClr val="000000"/>
              </a:solidFill>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212464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F00606BD-2196-48EF-9B1D-85C08BDEECBF}" type="slidenum">
              <a:rPr lang="en-US" altLang="en-US" smtClean="0">
                <a:solidFill>
                  <a:srgbClr val="000000"/>
                </a:solidFill>
              </a:rPr>
              <a:pPr/>
              <a:t>19</a:t>
            </a:fld>
            <a:endParaRPr lang="en-US" altLang="en-US" smtClean="0">
              <a:solidFill>
                <a:srgbClr val="000000"/>
              </a:solidFill>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2645080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EB648DEC-766A-480B-B81A-E89EC93D68B8}" type="slidenum">
              <a:rPr lang="en-US" altLang="en-US" smtClean="0">
                <a:solidFill>
                  <a:srgbClr val="000000"/>
                </a:solidFill>
              </a:rPr>
              <a:pPr/>
              <a:t>20</a:t>
            </a:fld>
            <a:endParaRPr lang="en-US" altLang="en-US" smtClean="0">
              <a:solidFill>
                <a:srgbClr val="000000"/>
              </a:solidFill>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211783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989F56F9-F427-4568-8DC3-F248E6C1F4A1}" type="slidenum">
              <a:rPr lang="en-US" altLang="en-US" smtClean="0">
                <a:solidFill>
                  <a:srgbClr val="000000"/>
                </a:solidFill>
              </a:rPr>
              <a:pPr/>
              <a:t>3</a:t>
            </a:fld>
            <a:endParaRPr lang="en-US" altLang="en-US" smtClean="0">
              <a:solidFill>
                <a:srgbClr val="000000"/>
              </a:solidFill>
            </a:endParaRPr>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053038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186975DE-9BEB-42F5-89EE-D116DD17A76A}" type="slidenum">
              <a:rPr lang="en-US" altLang="en-US" smtClean="0">
                <a:solidFill>
                  <a:srgbClr val="000000"/>
                </a:solidFill>
              </a:rPr>
              <a:pPr/>
              <a:t>21</a:t>
            </a:fld>
            <a:endParaRPr lang="en-US" altLang="en-US" smtClean="0">
              <a:solidFill>
                <a:srgbClr val="000000"/>
              </a:solidFill>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2334942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2DD50466-7B28-4AFB-98A9-0ACCD6859D9A}" type="slidenum">
              <a:rPr lang="en-US" altLang="en-US" smtClean="0">
                <a:solidFill>
                  <a:srgbClr val="000000"/>
                </a:solidFill>
              </a:rPr>
              <a:pPr/>
              <a:t>22</a:t>
            </a:fld>
            <a:endParaRPr lang="en-US" altLang="en-US" smtClean="0">
              <a:solidFill>
                <a:srgbClr val="000000"/>
              </a:solidFill>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3748276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A4B5F4CF-D712-41F1-8191-80AFD08F7267}" type="slidenum">
              <a:rPr lang="en-US" altLang="en-US" smtClean="0">
                <a:solidFill>
                  <a:srgbClr val="000000"/>
                </a:solidFill>
              </a:rPr>
              <a:pPr/>
              <a:t>23</a:t>
            </a:fld>
            <a:endParaRPr lang="en-US" altLang="en-US" smtClean="0">
              <a:solidFill>
                <a:srgbClr val="000000"/>
              </a:solidFill>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071200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E91F665A-5BF5-4402-8D44-0900B227519B}" type="slidenum">
              <a:rPr lang="en-US" altLang="en-US" smtClean="0">
                <a:solidFill>
                  <a:srgbClr val="000000"/>
                </a:solidFill>
              </a:rPr>
              <a:pPr/>
              <a:t>24</a:t>
            </a:fld>
            <a:endParaRPr lang="en-US" altLang="en-US" smtClean="0">
              <a:solidFill>
                <a:srgbClr val="000000"/>
              </a:solidFill>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508566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58EE1AA9-1A58-4CB6-BEFC-70EC10EE6D81}" type="slidenum">
              <a:rPr lang="en-US" altLang="en-US" smtClean="0">
                <a:solidFill>
                  <a:srgbClr val="000000"/>
                </a:solidFill>
              </a:rPr>
              <a:pPr/>
              <a:t>25</a:t>
            </a:fld>
            <a:endParaRPr lang="en-US" altLang="en-US" smtClean="0">
              <a:solidFill>
                <a:srgbClr val="000000"/>
              </a:solidFill>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3128251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2E2AA996-ECA0-4011-94F7-20EBC34AE158}" type="slidenum">
              <a:rPr lang="en-US" altLang="en-US" smtClean="0">
                <a:solidFill>
                  <a:srgbClr val="000000"/>
                </a:solidFill>
              </a:rPr>
              <a:pPr/>
              <a:t>26</a:t>
            </a:fld>
            <a:endParaRPr lang="en-US" altLang="en-US" smtClean="0">
              <a:solidFill>
                <a:srgbClr val="000000"/>
              </a:solidFill>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392836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BAAF0817-9161-4011-9B97-D331D933051D}" type="slidenum">
              <a:rPr lang="en-US" altLang="en-US" smtClean="0">
                <a:solidFill>
                  <a:srgbClr val="000000"/>
                </a:solidFill>
              </a:rPr>
              <a:pPr/>
              <a:t>27</a:t>
            </a:fld>
            <a:endParaRPr lang="en-US" altLang="en-US" smtClean="0">
              <a:solidFill>
                <a:srgbClr val="000000"/>
              </a:solidFill>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888659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A5740066-809D-4B54-A3CC-40EE18E56F89}" type="slidenum">
              <a:rPr lang="en-US" altLang="en-US" smtClean="0">
                <a:solidFill>
                  <a:srgbClr val="000000"/>
                </a:solidFill>
              </a:rPr>
              <a:pPr/>
              <a:t>28</a:t>
            </a:fld>
            <a:endParaRPr lang="en-US" altLang="en-US" smtClean="0">
              <a:solidFill>
                <a:srgbClr val="000000"/>
              </a:solidFill>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2688475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0BBE4C2B-D70D-4520-A5B8-C4FDA959AB0A}" type="slidenum">
              <a:rPr lang="en-US" altLang="en-US" smtClean="0">
                <a:solidFill>
                  <a:srgbClr val="000000"/>
                </a:solidFill>
              </a:rPr>
              <a:pPr/>
              <a:t>29</a:t>
            </a:fld>
            <a:endParaRPr lang="en-US" altLang="en-US" smtClean="0">
              <a:solidFill>
                <a:srgbClr val="000000"/>
              </a:solidFill>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4220587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C05A2700-395D-40D2-8855-1F15A14B117F}" type="slidenum">
              <a:rPr lang="en-US" altLang="en-US" smtClean="0">
                <a:solidFill>
                  <a:srgbClr val="000000"/>
                </a:solidFill>
              </a:rPr>
              <a:pPr/>
              <a:t>30</a:t>
            </a:fld>
            <a:endParaRPr lang="en-US" altLang="en-US" smtClean="0">
              <a:solidFill>
                <a:srgbClr val="000000"/>
              </a:solidFill>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938259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0962365B-40D6-4B5C-BE26-4393F9A93EE4}" type="slidenum">
              <a:rPr lang="en-US" altLang="en-US" smtClean="0">
                <a:solidFill>
                  <a:srgbClr val="000000"/>
                </a:solidFill>
              </a:rPr>
              <a:pPr/>
              <a:t>4</a:t>
            </a:fld>
            <a:endParaRPr lang="en-US" altLang="en-US" smtClean="0">
              <a:solidFill>
                <a:srgbClr val="000000"/>
              </a:solidFill>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3925472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37A493E8-AEED-470C-88A6-166AFCB5AAB2}" type="slidenum">
              <a:rPr lang="en-US" altLang="en-US" smtClean="0">
                <a:solidFill>
                  <a:srgbClr val="000000"/>
                </a:solidFill>
              </a:rPr>
              <a:pPr/>
              <a:t>31</a:t>
            </a:fld>
            <a:endParaRPr lang="en-US" altLang="en-US" smtClean="0">
              <a:solidFill>
                <a:srgbClr val="000000"/>
              </a:solidFill>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4067030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4D2D56ED-E584-4F49-AC8C-E50460C74823}" type="slidenum">
              <a:rPr lang="en-US" altLang="en-US" smtClean="0">
                <a:solidFill>
                  <a:srgbClr val="000000"/>
                </a:solidFill>
              </a:rPr>
              <a:pPr/>
              <a:t>32</a:t>
            </a:fld>
            <a:endParaRPr lang="en-US" altLang="en-US" smtClean="0">
              <a:solidFill>
                <a:srgbClr val="000000"/>
              </a:solidFill>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4048093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D8157A11-19D9-4EE4-BE50-5189E8308654}" type="slidenum">
              <a:rPr lang="en-US" altLang="en-US" smtClean="0">
                <a:solidFill>
                  <a:srgbClr val="000000"/>
                </a:solidFill>
              </a:rPr>
              <a:pPr/>
              <a:t>33</a:t>
            </a:fld>
            <a:endParaRPr lang="en-US" altLang="en-US" smtClean="0">
              <a:solidFill>
                <a:srgbClr val="000000"/>
              </a:solidFill>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765989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200B6B97-7FD3-4A35-9780-AC3511BFC864}" type="slidenum">
              <a:rPr lang="en-US" altLang="en-US" smtClean="0">
                <a:solidFill>
                  <a:srgbClr val="000000"/>
                </a:solidFill>
              </a:rPr>
              <a:pPr/>
              <a:t>34</a:t>
            </a:fld>
            <a:endParaRPr lang="en-US" altLang="en-US" smtClean="0">
              <a:solidFill>
                <a:srgbClr val="000000"/>
              </a:solidFill>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2112612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3C3D5566-0068-422C-BF25-C1BAA227E463}" type="slidenum">
              <a:rPr lang="en-US" altLang="en-US" smtClean="0">
                <a:solidFill>
                  <a:srgbClr val="000000"/>
                </a:solidFill>
              </a:rPr>
              <a:pPr/>
              <a:t>35</a:t>
            </a:fld>
            <a:endParaRPr lang="en-US" altLang="en-US" smtClean="0">
              <a:solidFill>
                <a:srgbClr val="000000"/>
              </a:solidFill>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815596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BFE9F694-4CC6-4A3A-84B9-A1D6AB567010}" type="slidenum">
              <a:rPr lang="en-US" altLang="en-US" smtClean="0">
                <a:solidFill>
                  <a:srgbClr val="000000"/>
                </a:solidFill>
              </a:rPr>
              <a:pPr/>
              <a:t>36</a:t>
            </a:fld>
            <a:endParaRPr lang="en-US" altLang="en-US" smtClean="0">
              <a:solidFill>
                <a:srgbClr val="000000"/>
              </a:solidFill>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513799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F19CAE8B-E752-427B-9EB8-0EFBC7B36C1C}" type="slidenum">
              <a:rPr lang="en-US" altLang="en-US" smtClean="0">
                <a:solidFill>
                  <a:srgbClr val="000000"/>
                </a:solidFill>
              </a:rPr>
              <a:pPr/>
              <a:t>37</a:t>
            </a:fld>
            <a:endParaRPr lang="en-US" altLang="en-US" smtClean="0">
              <a:solidFill>
                <a:srgbClr val="000000"/>
              </a:solidFill>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3215426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B8AF3FE2-BEE8-408A-B7D1-B517F4A281E4}" type="slidenum">
              <a:rPr lang="en-US" altLang="en-US" smtClean="0">
                <a:solidFill>
                  <a:srgbClr val="000000"/>
                </a:solidFill>
              </a:rPr>
              <a:pPr/>
              <a:t>38</a:t>
            </a:fld>
            <a:endParaRPr lang="en-US" altLang="en-US" smtClean="0">
              <a:solidFill>
                <a:srgbClr val="000000"/>
              </a:solidFill>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65587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73BCC50E-FFBD-469B-BA8C-0444B2EE745F}" type="slidenum">
              <a:rPr lang="en-US" altLang="en-US" smtClean="0">
                <a:solidFill>
                  <a:srgbClr val="000000"/>
                </a:solidFill>
              </a:rPr>
              <a:pPr/>
              <a:t>39</a:t>
            </a:fld>
            <a:endParaRPr lang="en-US" altLang="en-US" smtClean="0">
              <a:solidFill>
                <a:srgbClr val="000000"/>
              </a:solidFill>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769346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2755EDB5-2030-40F9-B644-E417DA9199A9}" type="slidenum">
              <a:rPr lang="en-US" altLang="en-US" smtClean="0">
                <a:solidFill>
                  <a:srgbClr val="000000"/>
                </a:solidFill>
              </a:rPr>
              <a:pPr/>
              <a:t>40</a:t>
            </a:fld>
            <a:endParaRPr lang="en-US" altLang="en-US" smtClean="0">
              <a:solidFill>
                <a:srgbClr val="000000"/>
              </a:solidFill>
            </a:endParaRP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762557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C076A119-7C85-4EEA-9B6C-6BBBA379277D}" type="slidenum">
              <a:rPr lang="en-US" altLang="en-US" smtClean="0">
                <a:solidFill>
                  <a:srgbClr val="000000"/>
                </a:solidFill>
              </a:rPr>
              <a:pPr/>
              <a:t>5</a:t>
            </a:fld>
            <a:endParaRPr lang="en-US" altLang="en-US" smtClean="0">
              <a:solidFill>
                <a:srgbClr val="000000"/>
              </a:solidFill>
            </a:endParaRPr>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211345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113558AE-72EA-46AB-9F0B-32F8ADA73CAD}" type="slidenum">
              <a:rPr lang="en-US" altLang="en-US" smtClean="0">
                <a:solidFill>
                  <a:srgbClr val="000000"/>
                </a:solidFill>
              </a:rPr>
              <a:pPr/>
              <a:t>41</a:t>
            </a:fld>
            <a:endParaRPr lang="en-US" altLang="en-US" smtClean="0">
              <a:solidFill>
                <a:srgbClr val="000000"/>
              </a:solidFill>
            </a:endParaRPr>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3480454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704FE020-F40D-4F0D-AA33-46550DF3E398}" type="slidenum">
              <a:rPr lang="en-US" altLang="en-US" smtClean="0">
                <a:solidFill>
                  <a:srgbClr val="000000"/>
                </a:solidFill>
              </a:rPr>
              <a:pPr/>
              <a:t>42</a:t>
            </a:fld>
            <a:endParaRPr lang="en-US" altLang="en-US" smtClean="0">
              <a:solidFill>
                <a:srgbClr val="000000"/>
              </a:solidFill>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125982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D5701F0A-9227-4B0F-B534-F8455C5559B3}" type="slidenum">
              <a:rPr lang="en-US" altLang="en-US" smtClean="0">
                <a:solidFill>
                  <a:srgbClr val="000000"/>
                </a:solidFill>
              </a:rPr>
              <a:pPr/>
              <a:t>44</a:t>
            </a:fld>
            <a:endParaRPr lang="en-US" altLang="en-US" smtClean="0">
              <a:solidFill>
                <a:srgbClr val="000000"/>
              </a:solidFill>
            </a:endParaRPr>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36706679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881C01F2-D9F4-42DB-ADD2-A6717BDD203F}" type="slidenum">
              <a:rPr lang="en-US" altLang="en-US" smtClean="0">
                <a:solidFill>
                  <a:srgbClr val="000000"/>
                </a:solidFill>
              </a:rPr>
              <a:pPr/>
              <a:t>45</a:t>
            </a:fld>
            <a:endParaRPr lang="en-US" altLang="en-US" smtClean="0">
              <a:solidFill>
                <a:srgbClr val="000000"/>
              </a:solidFill>
            </a:endParaRPr>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8723799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E93B3D21-B5FA-48D4-A5AC-CAE1A79FF3EA}" type="slidenum">
              <a:rPr lang="en-US" altLang="en-US" smtClean="0">
                <a:solidFill>
                  <a:srgbClr val="000000"/>
                </a:solidFill>
              </a:rPr>
              <a:pPr/>
              <a:t>46</a:t>
            </a:fld>
            <a:endParaRPr lang="en-US" altLang="en-US" smtClean="0">
              <a:solidFill>
                <a:srgbClr val="000000"/>
              </a:solidFill>
            </a:endParaRPr>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5195837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2ECB0660-6557-4AB8-9FC2-CEF71B0DC263}" type="slidenum">
              <a:rPr lang="en-US" altLang="en-US" smtClean="0">
                <a:solidFill>
                  <a:srgbClr val="000000"/>
                </a:solidFill>
              </a:rPr>
              <a:pPr/>
              <a:t>47</a:t>
            </a:fld>
            <a:endParaRPr lang="en-US" altLang="en-US" smtClean="0">
              <a:solidFill>
                <a:srgbClr val="000000"/>
              </a:solidFill>
            </a:endParaRPr>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7388939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CE78CAC4-9075-4E17-BCA4-A9A89633956B}" type="slidenum">
              <a:rPr lang="en-US" altLang="en-US" smtClean="0">
                <a:solidFill>
                  <a:srgbClr val="000000"/>
                </a:solidFill>
              </a:rPr>
              <a:pPr/>
              <a:t>48</a:t>
            </a:fld>
            <a:endParaRPr lang="en-US" altLang="en-US" smtClean="0">
              <a:solidFill>
                <a:srgbClr val="000000"/>
              </a:solidFill>
            </a:endParaRPr>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r>
              <a:rPr lang="fa-IR" altLang="en-US" smtClean="0">
                <a:latin typeface="Arial" panose="020B0604020202090204" pitchFamily="34" charset="0"/>
                <a:cs typeface="Arial" panose="020B0604020202090204" pitchFamily="34" charset="0"/>
              </a:rPr>
              <a:t>فع</a:t>
            </a:r>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27092501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7BB4732A-4097-411F-A677-D267728CA983}" type="slidenum">
              <a:rPr lang="en-US" altLang="en-US" smtClean="0">
                <a:solidFill>
                  <a:srgbClr val="000000"/>
                </a:solidFill>
              </a:rPr>
              <a:pPr/>
              <a:t>49</a:t>
            </a:fld>
            <a:endParaRPr lang="en-US" altLang="en-US" smtClean="0">
              <a:solidFill>
                <a:srgbClr val="000000"/>
              </a:solidFill>
            </a:endParaRPr>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9885809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5C0BD2D4-6EE0-4E82-AAF9-4B714E4EBCA7}" type="slidenum">
              <a:rPr lang="en-US" altLang="en-US" smtClean="0">
                <a:solidFill>
                  <a:srgbClr val="000000"/>
                </a:solidFill>
              </a:rPr>
              <a:pPr/>
              <a:t>50</a:t>
            </a:fld>
            <a:endParaRPr lang="en-US" altLang="en-US" smtClean="0">
              <a:solidFill>
                <a:srgbClr val="000000"/>
              </a:solidFill>
            </a:endParaRPr>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7060240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5F596235-24CC-4254-8714-E25DF9521C8A}" type="slidenum">
              <a:rPr lang="en-US" altLang="en-US" smtClean="0">
                <a:solidFill>
                  <a:srgbClr val="000000"/>
                </a:solidFill>
              </a:rPr>
              <a:pPr/>
              <a:t>51</a:t>
            </a:fld>
            <a:endParaRPr lang="en-US" altLang="en-US" smtClean="0">
              <a:solidFill>
                <a:srgbClr val="000000"/>
              </a:solidFill>
            </a:endParaRPr>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751403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ltLang="en-US">
                <a:solidFill>
                  <a:srgbClr val="000000"/>
                </a:solidFill>
              </a:rPr>
              <a:t>Slide </a:t>
            </a:r>
            <a:fld id="{56DF004C-4DD5-4766-88B4-BD3019D28720}" type="slidenum">
              <a:rPr lang="en-US" altLang="en-US">
                <a:solidFill>
                  <a:srgbClr val="000000"/>
                </a:solidFill>
              </a:rPr>
              <a:pPr/>
              <a:t>6</a:t>
            </a:fld>
            <a:endParaRPr lang="en-US" altLang="en-US">
              <a:solidFill>
                <a:srgbClr val="000000"/>
              </a:solidFill>
            </a:endParaRPr>
          </a:p>
        </p:txBody>
      </p:sp>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ltLang="en-US"/>
              <a:t>As mentioned earlier, the founding of psychology as a science is often credited to the German scientist Wilhelm Wundt (pictured in painting at the bottom left of this slide). Other early psychological research pioneers included Edward Titchener (bottom right), G. Stanley Hall, John Watson (top left), Sigmund Freud (top middle), and William James (top right).</a:t>
            </a:r>
          </a:p>
        </p:txBody>
      </p:sp>
    </p:spTree>
    <p:extLst>
      <p:ext uri="{BB962C8B-B14F-4D97-AF65-F5344CB8AC3E}">
        <p14:creationId xmlns:p14="http://schemas.microsoft.com/office/powerpoint/2010/main" val="14736219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7F17900A-72D0-4345-8E47-546458ED34D1}" type="slidenum">
              <a:rPr lang="en-US" altLang="en-US" smtClean="0">
                <a:solidFill>
                  <a:srgbClr val="000000"/>
                </a:solidFill>
              </a:rPr>
              <a:pPr/>
              <a:t>52</a:t>
            </a:fld>
            <a:endParaRPr lang="en-US" altLang="en-US" smtClean="0">
              <a:solidFill>
                <a:srgbClr val="000000"/>
              </a:solidFill>
            </a:endParaRPr>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5574104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BC73D4D4-6AFE-4D11-A42C-E2554066D308}" type="slidenum">
              <a:rPr lang="en-US" altLang="en-US" smtClean="0">
                <a:solidFill>
                  <a:srgbClr val="000000"/>
                </a:solidFill>
              </a:rPr>
              <a:pPr/>
              <a:t>53</a:t>
            </a:fld>
            <a:endParaRPr lang="en-US" altLang="en-US" smtClean="0">
              <a:solidFill>
                <a:srgbClr val="000000"/>
              </a:solidFill>
            </a:endParaRPr>
          </a:p>
        </p:txBody>
      </p:sp>
      <p:sp>
        <p:nvSpPr>
          <p:cNvPr id="176131" name="Rectangle 2"/>
          <p:cNvSpPr>
            <a:spLocks noRo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31356881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C7B54BFD-5A90-4332-9B54-398DF70FD797}" type="slidenum">
              <a:rPr lang="en-US" altLang="en-US" smtClean="0">
                <a:solidFill>
                  <a:srgbClr val="000000"/>
                </a:solidFill>
              </a:rPr>
              <a:pPr/>
              <a:t>54</a:t>
            </a:fld>
            <a:endParaRPr lang="en-US" altLang="en-US" smtClean="0">
              <a:solidFill>
                <a:srgbClr val="000000"/>
              </a:solidFill>
            </a:endParaRPr>
          </a:p>
        </p:txBody>
      </p:sp>
      <p:sp>
        <p:nvSpPr>
          <p:cNvPr id="178179" name="Rectangle 2"/>
          <p:cNvSpPr>
            <a:spLocks noRo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2276509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A87B39F6-7146-4935-884B-DA0A876402FC}" type="slidenum">
              <a:rPr lang="en-US" altLang="en-US" smtClean="0">
                <a:solidFill>
                  <a:srgbClr val="000000"/>
                </a:solidFill>
              </a:rPr>
              <a:pPr/>
              <a:t>55</a:t>
            </a:fld>
            <a:endParaRPr lang="en-US" altLang="en-US" smtClean="0">
              <a:solidFill>
                <a:srgbClr val="000000"/>
              </a:solidFill>
            </a:endParaRPr>
          </a:p>
        </p:txBody>
      </p:sp>
      <p:sp>
        <p:nvSpPr>
          <p:cNvPr id="180227" name="Rectangle 2"/>
          <p:cNvSpPr>
            <a:spLocks noRo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32148285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BC6A54C1-97E0-4FBD-828D-E57CA9F7C4C9}" type="slidenum">
              <a:rPr lang="en-US" altLang="en-US" smtClean="0">
                <a:solidFill>
                  <a:srgbClr val="000000"/>
                </a:solidFill>
              </a:rPr>
              <a:pPr/>
              <a:t>56</a:t>
            </a:fld>
            <a:endParaRPr lang="en-US" altLang="en-US" smtClean="0">
              <a:solidFill>
                <a:srgbClr val="000000"/>
              </a:solidFill>
            </a:endParaRPr>
          </a:p>
        </p:txBody>
      </p:sp>
      <p:sp>
        <p:nvSpPr>
          <p:cNvPr id="182275" name="Rectangle 2"/>
          <p:cNvSpPr>
            <a:spLocks noRot="1"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28611166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07EF23AE-30C4-456B-9045-8FB8A5D9FD35}" type="slidenum">
              <a:rPr lang="en-US" altLang="en-US" smtClean="0">
                <a:solidFill>
                  <a:srgbClr val="000000"/>
                </a:solidFill>
              </a:rPr>
              <a:pPr/>
              <a:t>57</a:t>
            </a:fld>
            <a:endParaRPr lang="en-US" altLang="en-US" smtClean="0">
              <a:solidFill>
                <a:srgbClr val="000000"/>
              </a:solidFill>
            </a:endParaRPr>
          </a:p>
        </p:txBody>
      </p:sp>
      <p:sp>
        <p:nvSpPr>
          <p:cNvPr id="184323" name="Rectangle 2"/>
          <p:cNvSpPr>
            <a:spLocks noRot="1"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29281026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2683DA5F-8037-4A4F-8B28-D16B20210327}" type="slidenum">
              <a:rPr lang="en-US" altLang="en-US" smtClean="0">
                <a:solidFill>
                  <a:srgbClr val="000000"/>
                </a:solidFill>
              </a:rPr>
              <a:pPr/>
              <a:t>58</a:t>
            </a:fld>
            <a:endParaRPr lang="en-US" altLang="en-US" smtClean="0">
              <a:solidFill>
                <a:srgbClr val="000000"/>
              </a:solidFill>
            </a:endParaRPr>
          </a:p>
        </p:txBody>
      </p:sp>
      <p:sp>
        <p:nvSpPr>
          <p:cNvPr id="186371" name="Rectangle 2"/>
          <p:cNvSpPr>
            <a:spLocks noRo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20203190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A3C12CE8-9062-455B-B6E7-F6805404BB33}" type="slidenum">
              <a:rPr lang="en-US" altLang="en-US" smtClean="0">
                <a:solidFill>
                  <a:srgbClr val="000000"/>
                </a:solidFill>
              </a:rPr>
              <a:pPr/>
              <a:t>59</a:t>
            </a:fld>
            <a:endParaRPr lang="en-US" altLang="en-US" smtClean="0">
              <a:solidFill>
                <a:srgbClr val="000000"/>
              </a:solidFill>
            </a:endParaRPr>
          </a:p>
        </p:txBody>
      </p:sp>
      <p:sp>
        <p:nvSpPr>
          <p:cNvPr id="188419" name="Rectangle 2"/>
          <p:cNvSpPr>
            <a:spLocks noRot="1" noChangeArrowheads="1" noTextEdit="1"/>
          </p:cNvSpPr>
          <p:nvPr>
            <p:ph type="sldImg"/>
          </p:nvPr>
        </p:nvSpPr>
        <p:spPr>
          <a:ln/>
        </p:spPr>
      </p:sp>
      <p:sp>
        <p:nvSpPr>
          <p:cNvPr id="188420"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21629296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18213821-5BD4-44A9-9203-BFD57D6BEFB3}" type="slidenum">
              <a:rPr lang="en-US" altLang="en-US" smtClean="0">
                <a:solidFill>
                  <a:srgbClr val="000000"/>
                </a:solidFill>
              </a:rPr>
              <a:pPr/>
              <a:t>60</a:t>
            </a:fld>
            <a:endParaRPr lang="en-US" altLang="en-US" smtClean="0">
              <a:solidFill>
                <a:srgbClr val="000000"/>
              </a:solidFill>
            </a:endParaRPr>
          </a:p>
        </p:txBody>
      </p:sp>
      <p:sp>
        <p:nvSpPr>
          <p:cNvPr id="190467" name="Rectangle 2"/>
          <p:cNvSpPr>
            <a:spLocks noRot="1" noChangeArrowheads="1" noTextEdit="1"/>
          </p:cNvSpPr>
          <p:nvPr>
            <p:ph type="sldImg"/>
          </p:nvPr>
        </p:nvSpPr>
        <p:spPr>
          <a:ln/>
        </p:spPr>
      </p:sp>
      <p:sp>
        <p:nvSpPr>
          <p:cNvPr id="190468"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30291960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0D5F8C2B-AA66-480B-8606-9A588936C5CF}" type="slidenum">
              <a:rPr lang="en-US" altLang="en-US" smtClean="0">
                <a:solidFill>
                  <a:srgbClr val="000000"/>
                </a:solidFill>
              </a:rPr>
              <a:pPr/>
              <a:t>61</a:t>
            </a:fld>
            <a:endParaRPr lang="en-US" altLang="en-US" smtClean="0">
              <a:solidFill>
                <a:srgbClr val="000000"/>
              </a:solidFill>
            </a:endParaRPr>
          </a:p>
        </p:txBody>
      </p:sp>
      <p:sp>
        <p:nvSpPr>
          <p:cNvPr id="192515" name="Rectangle 2"/>
          <p:cNvSpPr>
            <a:spLocks noRot="1"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38317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ltLang="en-US">
                <a:solidFill>
                  <a:srgbClr val="000000"/>
                </a:solidFill>
              </a:rPr>
              <a:t>Slide </a:t>
            </a:r>
            <a:fld id="{4F02B8A6-0134-4553-8ADD-1939D31447DC}" type="slidenum">
              <a:rPr lang="en-US" altLang="en-US">
                <a:solidFill>
                  <a:srgbClr val="000000"/>
                </a:solidFill>
              </a:rPr>
              <a:pPr/>
              <a:t>7</a:t>
            </a:fld>
            <a:endParaRPr lang="en-US" altLang="en-US">
              <a:solidFill>
                <a:srgbClr val="000000"/>
              </a:solidFill>
            </a:endParaRPr>
          </a:p>
        </p:txBody>
      </p:sp>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ltLang="en-US" dirty="0"/>
              <a:t>Bullet # 1  Wilhelm Wundt was interested in studying people’s “mental experiences.” He used a method known as “introspection,” which had subjects engage in careful self-examination and then describe their conscious experiences such as thinking, feeling, and perceiving.</a:t>
            </a:r>
          </a:p>
          <a:p>
            <a:r>
              <a:rPr lang="en-US" altLang="en-US" dirty="0"/>
              <a:t>Bullet # 2  Wundt wanted to develop a model of conscious experience by breaking it down into individual components or parts like sensations, feelings, and perceptions. He set up experiments in his lab to try to determine how these separate elements could be evoked by stimuli like sounds, lights, and colors. For example, he would have subjects listen to a metronome running at different speeds and then report their reactions. A rapid beat might be perceived as some type of excitement, while a slower beat might be described as more relaxing.</a:t>
            </a:r>
          </a:p>
        </p:txBody>
      </p:sp>
    </p:spTree>
    <p:extLst>
      <p:ext uri="{BB962C8B-B14F-4D97-AF65-F5344CB8AC3E}">
        <p14:creationId xmlns:p14="http://schemas.microsoft.com/office/powerpoint/2010/main" val="9065243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49C793D7-4F6C-4219-9EF3-A1F8BB33E52D}" type="slidenum">
              <a:rPr lang="en-US" altLang="en-US" smtClean="0">
                <a:solidFill>
                  <a:srgbClr val="000000"/>
                </a:solidFill>
              </a:rPr>
              <a:pPr/>
              <a:t>62</a:t>
            </a:fld>
            <a:endParaRPr lang="en-US" altLang="en-US" smtClean="0">
              <a:solidFill>
                <a:srgbClr val="000000"/>
              </a:solidFill>
            </a:endParaRPr>
          </a:p>
        </p:txBody>
      </p:sp>
      <p:sp>
        <p:nvSpPr>
          <p:cNvPr id="200707" name="Rectangle 2"/>
          <p:cNvSpPr>
            <a:spLocks noRot="1" noChangeArrowheads="1" noTextEdit="1"/>
          </p:cNvSpPr>
          <p:nvPr>
            <p:ph type="sldImg"/>
          </p:nvPr>
        </p:nvSpPr>
        <p:spPr>
          <a:ln/>
        </p:spPr>
      </p:sp>
      <p:sp>
        <p:nvSpPr>
          <p:cNvPr id="200708"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4034867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D9930D67-9613-484D-B27D-6C129EB5F5EF}" type="slidenum">
              <a:rPr lang="en-US" altLang="en-US" smtClean="0">
                <a:solidFill>
                  <a:srgbClr val="000000"/>
                </a:solidFill>
              </a:rPr>
              <a:pPr/>
              <a:t>63</a:t>
            </a:fld>
            <a:endParaRPr lang="en-US" altLang="en-US" smtClean="0">
              <a:solidFill>
                <a:srgbClr val="000000"/>
              </a:solidFill>
            </a:endParaRPr>
          </a:p>
        </p:txBody>
      </p:sp>
      <p:sp>
        <p:nvSpPr>
          <p:cNvPr id="204803" name="Rectangle 2"/>
          <p:cNvSpPr>
            <a:spLocks noRot="1"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26522768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30ED3ED2-C209-420E-B479-D8CB372561F1}" type="slidenum">
              <a:rPr lang="en-US" altLang="en-US" smtClean="0">
                <a:solidFill>
                  <a:srgbClr val="000000"/>
                </a:solidFill>
              </a:rPr>
              <a:pPr/>
              <a:t>64</a:t>
            </a:fld>
            <a:endParaRPr lang="en-US" altLang="en-US" smtClean="0">
              <a:solidFill>
                <a:srgbClr val="000000"/>
              </a:solidFill>
            </a:endParaRPr>
          </a:p>
        </p:txBody>
      </p:sp>
      <p:sp>
        <p:nvSpPr>
          <p:cNvPr id="206851" name="Rectangle 2"/>
          <p:cNvSpPr>
            <a:spLocks noRot="1" noChangeArrowheads="1" noTextEdit="1"/>
          </p:cNvSpPr>
          <p:nvPr>
            <p:ph type="sldImg"/>
          </p:nvPr>
        </p:nvSpPr>
        <p:spPr>
          <a:ln/>
        </p:spPr>
      </p:sp>
      <p:sp>
        <p:nvSpPr>
          <p:cNvPr id="206852"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26281465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46CA7B39-94F3-4D77-80A1-84CF35C9C0C4}" type="slidenum">
              <a:rPr lang="en-US" altLang="en-US" smtClean="0">
                <a:solidFill>
                  <a:srgbClr val="000000"/>
                </a:solidFill>
              </a:rPr>
              <a:pPr/>
              <a:t>65</a:t>
            </a:fld>
            <a:endParaRPr lang="en-US" altLang="en-US" smtClean="0">
              <a:solidFill>
                <a:srgbClr val="000000"/>
              </a:solidFill>
            </a:endParaRPr>
          </a:p>
        </p:txBody>
      </p:sp>
      <p:sp>
        <p:nvSpPr>
          <p:cNvPr id="208899" name="Rectangle 2"/>
          <p:cNvSpPr>
            <a:spLocks noRo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9794013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8018829A-1BAC-49D0-9F42-4065F7BA5F8F}" type="slidenum">
              <a:rPr lang="en-US" altLang="en-US" smtClean="0">
                <a:solidFill>
                  <a:srgbClr val="000000"/>
                </a:solidFill>
              </a:rPr>
              <a:pPr/>
              <a:t>66</a:t>
            </a:fld>
            <a:endParaRPr lang="en-US" altLang="en-US" smtClean="0">
              <a:solidFill>
                <a:srgbClr val="000000"/>
              </a:solidFill>
            </a:endParaRPr>
          </a:p>
        </p:txBody>
      </p:sp>
      <p:sp>
        <p:nvSpPr>
          <p:cNvPr id="210947" name="Rectangle 2"/>
          <p:cNvSpPr>
            <a:spLocks noRo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9113998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DC1E438A-D58F-43AE-AB2B-C200FBECA28C}" type="slidenum">
              <a:rPr lang="en-US" altLang="en-US" smtClean="0">
                <a:solidFill>
                  <a:srgbClr val="000000"/>
                </a:solidFill>
              </a:rPr>
              <a:pPr/>
              <a:t>67</a:t>
            </a:fld>
            <a:endParaRPr lang="en-US" altLang="en-US" smtClean="0">
              <a:solidFill>
                <a:srgbClr val="000000"/>
              </a:solidFill>
            </a:endParaRPr>
          </a:p>
        </p:txBody>
      </p:sp>
      <p:sp>
        <p:nvSpPr>
          <p:cNvPr id="212995" name="Rectangle 2"/>
          <p:cNvSpPr>
            <a:spLocks noRo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4182054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262D9CC4-52E8-4FA9-978D-12BFC6B9FBDD}" type="slidenum">
              <a:rPr lang="en-US" altLang="en-US" smtClean="0">
                <a:solidFill>
                  <a:srgbClr val="000000"/>
                </a:solidFill>
              </a:rPr>
              <a:pPr/>
              <a:t>68</a:t>
            </a:fld>
            <a:endParaRPr lang="en-US" altLang="en-US" smtClean="0">
              <a:solidFill>
                <a:srgbClr val="000000"/>
              </a:solidFill>
            </a:endParaRPr>
          </a:p>
        </p:txBody>
      </p:sp>
      <p:sp>
        <p:nvSpPr>
          <p:cNvPr id="215043" name="Rectangle 2"/>
          <p:cNvSpPr>
            <a:spLocks noRot="1" noChangeArrowheads="1" noTextEdit="1"/>
          </p:cNvSpPr>
          <p:nvPr>
            <p:ph type="sldImg"/>
          </p:nvPr>
        </p:nvSpPr>
        <p:spPr>
          <a:ln/>
        </p:spPr>
      </p:sp>
      <p:sp>
        <p:nvSpPr>
          <p:cNvPr id="215044"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0757917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AA9598B4-9CF5-496D-BE12-4586326CED3A}" type="slidenum">
              <a:rPr lang="en-US" altLang="en-US" smtClean="0">
                <a:solidFill>
                  <a:srgbClr val="000000"/>
                </a:solidFill>
              </a:rPr>
              <a:pPr/>
              <a:t>69</a:t>
            </a:fld>
            <a:endParaRPr lang="en-US" altLang="en-US" smtClean="0">
              <a:solidFill>
                <a:srgbClr val="000000"/>
              </a:solidFill>
            </a:endParaRPr>
          </a:p>
        </p:txBody>
      </p:sp>
      <p:sp>
        <p:nvSpPr>
          <p:cNvPr id="217091" name="Rectangle 2"/>
          <p:cNvSpPr>
            <a:spLocks noRo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42014229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fld id="{9DA835FE-6363-445D-A022-60894DD16835}" type="slidenum">
              <a:rPr lang="en-US" altLang="en-US" smtClean="0">
                <a:solidFill>
                  <a:srgbClr val="000000"/>
                </a:solidFill>
              </a:rPr>
              <a:pPr/>
              <a:t>70</a:t>
            </a:fld>
            <a:endParaRPr lang="en-US" altLang="en-US" smtClean="0">
              <a:solidFill>
                <a:srgbClr val="000000"/>
              </a:solidFill>
            </a:endParaRPr>
          </a:p>
        </p:txBody>
      </p:sp>
      <p:sp>
        <p:nvSpPr>
          <p:cNvPr id="219139" name="Rectangle 2"/>
          <p:cNvSpPr>
            <a:spLocks noRo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ltLang="en-US" smtClean="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45570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ltLang="en-US">
                <a:solidFill>
                  <a:srgbClr val="000000"/>
                </a:solidFill>
              </a:rPr>
              <a:t>Slide </a:t>
            </a:r>
            <a:fld id="{BFAE9EA3-95BB-4C52-BF4C-6B9786E0968C}" type="slidenum">
              <a:rPr lang="en-US" altLang="en-US">
                <a:solidFill>
                  <a:srgbClr val="000000"/>
                </a:solidFill>
              </a:rPr>
              <a:pPr/>
              <a:t>8</a:t>
            </a:fld>
            <a:endParaRPr lang="en-US" altLang="en-US">
              <a:solidFill>
                <a:srgbClr val="000000"/>
              </a:solidFill>
            </a:endParaRPr>
          </a:p>
        </p:txBody>
      </p:sp>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ltLang="en-US"/>
              <a:t>Bullets # 1–2  Edward Titchener was an Englishman who became a disciple of Wundt’s. He built on Wundt’s ideas to create an early school of thought in psychology called “structuralism,” which attempted to break down mental experiences into their constituent parts.</a:t>
            </a:r>
          </a:p>
          <a:p>
            <a:r>
              <a:rPr lang="en-US" altLang="en-US"/>
              <a:t>Bullet # 3  In 1892, G. Stanley Hall (1844–1924) became the first American to work in Wundt’s lab. Hall later founded the American Psychological Association, which today it is the largest organization of psychologists. Hall would later make great contributions in child psychology and developmental psychology.</a:t>
            </a:r>
          </a:p>
        </p:txBody>
      </p:sp>
    </p:spTree>
    <p:extLst>
      <p:ext uri="{BB962C8B-B14F-4D97-AF65-F5344CB8AC3E}">
        <p14:creationId xmlns:p14="http://schemas.microsoft.com/office/powerpoint/2010/main" val="4070957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ltLang="en-US">
                <a:solidFill>
                  <a:srgbClr val="000000"/>
                </a:solidFill>
              </a:rPr>
              <a:t>Slide </a:t>
            </a:r>
            <a:fld id="{41F4C331-0EDE-4A65-88AE-356229D5B5CB}" type="slidenum">
              <a:rPr lang="en-US" altLang="en-US">
                <a:solidFill>
                  <a:srgbClr val="000000"/>
                </a:solidFill>
              </a:rPr>
              <a:pPr/>
              <a:t>9</a:t>
            </a:fld>
            <a:endParaRPr lang="en-US" altLang="en-US">
              <a:solidFill>
                <a:srgbClr val="000000"/>
              </a:solidFill>
            </a:endParaRPr>
          </a:p>
        </p:txBody>
      </p:sp>
      <p:sp>
        <p:nvSpPr>
          <p:cNvPr id="69634" name="Rectangle 2"/>
          <p:cNvSpPr>
            <a:spLocks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ltLang="en-US"/>
              <a:t>Bullet # 1  William James (1842–1910) had been trained as a physician, but he also made valuable contributions to psychology. He employed Wundt’s “introspection” but shifted the focus. Unlike Wundt and Titchener, he did not believe that conscious experience could be divided into specific elements. Instead, he theorized that mental experience could be understood based on what he called “functions.” He focused on how the demands of a person’s environment shape their behavior.</a:t>
            </a:r>
          </a:p>
          <a:p>
            <a:r>
              <a:rPr lang="en-US" altLang="en-US"/>
              <a:t>Bullet # 2  Functionalism attempts to understand why we do what we do. James believed that we develop habits that enable us to perform more effectively.</a:t>
            </a:r>
          </a:p>
          <a:p>
            <a:r>
              <a:rPr lang="en-US" altLang="en-US"/>
              <a:t>Bullet # 3  James had been influenced by the work of Charles Darwin, especially his theory of natural selection. In natural selection, the members of a species that are best adapted to an environment are the ones that survive and pass these adaptive traits on to their offspring. James investigated how adaptivity applied to human behavior; he was also interested in what he called the “stream of consciousness.” </a:t>
            </a:r>
          </a:p>
        </p:txBody>
      </p:sp>
    </p:spTree>
    <p:extLst>
      <p:ext uri="{BB962C8B-B14F-4D97-AF65-F5344CB8AC3E}">
        <p14:creationId xmlns:p14="http://schemas.microsoft.com/office/powerpoint/2010/main" val="2069266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ltLang="en-US">
                <a:solidFill>
                  <a:srgbClr val="000000"/>
                </a:solidFill>
              </a:rPr>
              <a:t>Slide </a:t>
            </a:r>
            <a:fld id="{D2B3FEA0-E4F9-4507-8657-82C031A9C0EE}" type="slidenum">
              <a:rPr lang="en-US" altLang="en-US">
                <a:solidFill>
                  <a:srgbClr val="000000"/>
                </a:solidFill>
              </a:rPr>
              <a:pPr/>
              <a:t>10</a:t>
            </a:fld>
            <a:endParaRPr lang="en-US" altLang="en-US">
              <a:solidFill>
                <a:srgbClr val="000000"/>
              </a:solidFill>
            </a:endParaRPr>
          </a:p>
        </p:txBody>
      </p:sp>
      <p:sp>
        <p:nvSpPr>
          <p:cNvPr id="71682" name="Rectangle 2"/>
          <p:cNvSpPr>
            <a:spLocks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ltLang="en-US"/>
              <a:t>Bullet # 1  In the early 1900s, John Watson (1878–1958) developed the theory of behaviorism. He believed that psychology should only study overt behavior that observers could measure and record. Watson did not believe that you could scientifically observe another person’s “mental processes.”</a:t>
            </a:r>
          </a:p>
          <a:p>
            <a:r>
              <a:rPr lang="en-US" altLang="en-US"/>
              <a:t>Bullet # 2  Watson rejected Wundt’s “introspection”; he felt that the technique had no place in scientific research.</a:t>
            </a:r>
          </a:p>
          <a:p>
            <a:r>
              <a:rPr lang="en-US" altLang="en-US"/>
              <a:t>Bullet # 3  Watson felt that in order for psychology to be truly scientific, it had to break away from concepts like the mind, consciousness, feeling, and thinking, focusing solely on behavior instead.</a:t>
            </a:r>
          </a:p>
          <a:p>
            <a:r>
              <a:rPr lang="en-US" altLang="en-US"/>
              <a:t>Bullet # 4  Watson was a firm believer in the power of a person’s environment. He believed by controlling a healthy child’s environment, it was possible to influence that child to develop in a number of different directions.</a:t>
            </a:r>
          </a:p>
        </p:txBody>
      </p:sp>
    </p:spTree>
    <p:extLst>
      <p:ext uri="{BB962C8B-B14F-4D97-AF65-F5344CB8AC3E}">
        <p14:creationId xmlns:p14="http://schemas.microsoft.com/office/powerpoint/2010/main" val="231883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pPr>
              <a:defRPr/>
            </a:pPr>
            <a:endParaRPr lang="en-US" altLang="en-US">
              <a:solidFill>
                <a:srgbClr val="FFFFFF"/>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pPr>
              <a:defRPr/>
            </a:pPr>
            <a:fld id="{15740F73-E237-4F8A-9D48-1D78280E4497}" type="slidenum">
              <a:rPr lang="en-US" altLang="en-US" smtClean="0">
                <a:solidFill>
                  <a:srgbClr val="FFFFFF"/>
                </a:solidFill>
              </a:rPr>
              <a:pPr>
                <a:defRPr/>
              </a:pPr>
              <a:t>‹#›</a:t>
            </a:fld>
            <a:endParaRPr lang="en-US" altLang="en-US">
              <a:solidFill>
                <a:srgbClr val="FFFFFF"/>
              </a:solidFill>
            </a:endParaRP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07723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a:defRPr/>
            </a:pPr>
            <a:fld id="{AA240A0C-130E-4330-8171-859A8AF522FF}"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233075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a:defRPr/>
            </a:pPr>
            <a:fld id="{DB1425E1-D029-4FFE-8267-05CC7980D963}"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212273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914400" y="1066800"/>
            <a:ext cx="10295467" cy="1143000"/>
          </a:xfrm>
        </p:spPr>
        <p:txBody>
          <a:bodyPr anchor="ctr"/>
          <a:lstStyle>
            <a:lvl1pPr>
              <a:defRPr/>
            </a:lvl1pPr>
          </a:lstStyle>
          <a:p>
            <a:pPr lvl="0"/>
            <a:r>
              <a:rPr lang="en-US" altLang="en-US" noProof="0" smtClean="0"/>
              <a:t>Click to edit Master title style</a:t>
            </a:r>
          </a:p>
        </p:txBody>
      </p:sp>
      <p:sp>
        <p:nvSpPr>
          <p:cNvPr id="3079" name="Rectangle 7"/>
          <p:cNvSpPr>
            <a:spLocks noGrp="1" noChangeArrowheads="1"/>
          </p:cNvSpPr>
          <p:nvPr>
            <p:ph type="subTitle" idx="1"/>
          </p:nvPr>
        </p:nvSpPr>
        <p:spPr>
          <a:xfrm>
            <a:off x="2167467" y="2514600"/>
            <a:ext cx="8534400" cy="3143250"/>
          </a:xfrm>
        </p:spPr>
        <p:txBody>
          <a:bodyPr/>
          <a:lstStyle>
            <a:lvl1pPr marL="0" indent="0" algn="ctr">
              <a:buFontTx/>
              <a:buNone/>
              <a:defRPr/>
            </a:lvl1pPr>
          </a:lstStyle>
          <a:p>
            <a:pPr lvl="0"/>
            <a:r>
              <a:rPr lang="en-US" altLang="en-US" noProof="0" smtClean="0"/>
              <a:t>Click to edit Master subtitle style</a:t>
            </a:r>
          </a:p>
        </p:txBody>
      </p:sp>
      <p:sp>
        <p:nvSpPr>
          <p:cNvPr id="3086" name="Rectangle 14"/>
          <p:cNvSpPr>
            <a:spLocks noGrp="1" noChangeArrowheads="1"/>
          </p:cNvSpPr>
          <p:nvPr>
            <p:ph type="sldNum" sz="quarter" idx="4"/>
          </p:nvPr>
        </p:nvSpPr>
        <p:spPr/>
        <p:txBody>
          <a:bodyPr/>
          <a:lstStyle>
            <a:lvl1pPr>
              <a:defRPr/>
            </a:lvl1pPr>
          </a:lstStyle>
          <a:p>
            <a:r>
              <a:rPr lang="en-US" altLang="en-US"/>
              <a:t>Slide # </a:t>
            </a:r>
            <a:fld id="{46087D27-F69B-46A4-BBA7-68B878385969}" type="slidenum">
              <a:rPr lang="en-US" altLang="en-US"/>
              <a:pPr/>
              <a:t>‹#›</a:t>
            </a:fld>
            <a:endParaRPr lang="en-US" altLang="en-US"/>
          </a:p>
        </p:txBody>
      </p:sp>
    </p:spTree>
    <p:extLst>
      <p:ext uri="{BB962C8B-B14F-4D97-AF65-F5344CB8AC3E}">
        <p14:creationId xmlns:p14="http://schemas.microsoft.com/office/powerpoint/2010/main" val="3114275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ltLang="en-US"/>
              <a:t>Slide # </a:t>
            </a:r>
            <a:fld id="{C5DF6FBE-B4AF-4DD5-AA6D-8475191E536B}" type="slidenum">
              <a:rPr lang="en-US" altLang="en-US"/>
              <a:pPr/>
              <a:t>‹#›</a:t>
            </a:fld>
            <a:endParaRPr lang="en-US" altLang="en-US"/>
          </a:p>
        </p:txBody>
      </p:sp>
    </p:spTree>
    <p:extLst>
      <p:ext uri="{BB962C8B-B14F-4D97-AF65-F5344CB8AC3E}">
        <p14:creationId xmlns:p14="http://schemas.microsoft.com/office/powerpoint/2010/main" val="2708005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a:t>Slide # </a:t>
            </a:r>
            <a:fld id="{4B241015-9580-45FC-862E-F0A8D6DE4125}" type="slidenum">
              <a:rPr lang="en-US" altLang="en-US"/>
              <a:pPr/>
              <a:t>‹#›</a:t>
            </a:fld>
            <a:endParaRPr lang="en-US" altLang="en-US"/>
          </a:p>
        </p:txBody>
      </p:sp>
    </p:spTree>
    <p:extLst>
      <p:ext uri="{BB962C8B-B14F-4D97-AF65-F5344CB8AC3E}">
        <p14:creationId xmlns:p14="http://schemas.microsoft.com/office/powerpoint/2010/main" val="3554041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2057400"/>
            <a:ext cx="4978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4000" y="2057400"/>
            <a:ext cx="4978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ltLang="en-US"/>
              <a:t>Slide # </a:t>
            </a:r>
            <a:fld id="{0BC8EE51-75AD-4844-AC3C-CE895664B6EF}" type="slidenum">
              <a:rPr lang="en-US" altLang="en-US"/>
              <a:pPr/>
              <a:t>‹#›</a:t>
            </a:fld>
            <a:endParaRPr lang="en-US" altLang="en-US"/>
          </a:p>
        </p:txBody>
      </p:sp>
    </p:spTree>
    <p:extLst>
      <p:ext uri="{BB962C8B-B14F-4D97-AF65-F5344CB8AC3E}">
        <p14:creationId xmlns:p14="http://schemas.microsoft.com/office/powerpoint/2010/main" val="1825728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ltLang="en-US"/>
              <a:t>Slide # </a:t>
            </a:r>
            <a:fld id="{563517BE-EB1F-4C8C-9293-8A50FB907312}" type="slidenum">
              <a:rPr lang="en-US" altLang="en-US"/>
              <a:pPr/>
              <a:t>‹#›</a:t>
            </a:fld>
            <a:endParaRPr lang="en-US" altLang="en-US"/>
          </a:p>
        </p:txBody>
      </p:sp>
    </p:spTree>
    <p:extLst>
      <p:ext uri="{BB962C8B-B14F-4D97-AF65-F5344CB8AC3E}">
        <p14:creationId xmlns:p14="http://schemas.microsoft.com/office/powerpoint/2010/main" val="699400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ltLang="en-US"/>
              <a:t>Slide # </a:t>
            </a:r>
            <a:fld id="{9A9018A0-78AE-488F-BFC7-D8DF8FC501D5}" type="slidenum">
              <a:rPr lang="en-US" altLang="en-US"/>
              <a:pPr/>
              <a:t>‹#›</a:t>
            </a:fld>
            <a:endParaRPr lang="en-US" altLang="en-US"/>
          </a:p>
        </p:txBody>
      </p:sp>
    </p:spTree>
    <p:extLst>
      <p:ext uri="{BB962C8B-B14F-4D97-AF65-F5344CB8AC3E}">
        <p14:creationId xmlns:p14="http://schemas.microsoft.com/office/powerpoint/2010/main" val="1030331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a:t>Slide # </a:t>
            </a:r>
            <a:fld id="{D91CAFC5-C1E2-4424-AB82-B99F349A9D37}" type="slidenum">
              <a:rPr lang="en-US" altLang="en-US"/>
              <a:pPr/>
              <a:t>‹#›</a:t>
            </a:fld>
            <a:endParaRPr lang="en-US" altLang="en-US"/>
          </a:p>
        </p:txBody>
      </p:sp>
    </p:spTree>
    <p:extLst>
      <p:ext uri="{BB962C8B-B14F-4D97-AF65-F5344CB8AC3E}">
        <p14:creationId xmlns:p14="http://schemas.microsoft.com/office/powerpoint/2010/main" val="2117364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a:t>Slide # </a:t>
            </a:r>
            <a:fld id="{B4CE754D-B214-4CAE-8823-6C4F76DFB658}" type="slidenum">
              <a:rPr lang="en-US" altLang="en-US"/>
              <a:pPr/>
              <a:t>‹#›</a:t>
            </a:fld>
            <a:endParaRPr lang="en-US" altLang="en-US"/>
          </a:p>
        </p:txBody>
      </p:sp>
    </p:spTree>
    <p:extLst>
      <p:ext uri="{BB962C8B-B14F-4D97-AF65-F5344CB8AC3E}">
        <p14:creationId xmlns:p14="http://schemas.microsoft.com/office/powerpoint/2010/main" val="348526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justLow" rtl="1">
              <a:defRPr>
                <a:cs typeface="B Titr" panose="00000700000000000000"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justLow" rtl="1">
              <a:defRPr b="1">
                <a:cs typeface="B Nazanin" panose="00000400000000000000" pitchFamily="2" charset="-78"/>
              </a:defRPr>
            </a:lvl1pPr>
            <a:lvl2pPr algn="justLow" rtl="1">
              <a:defRPr b="1">
                <a:cs typeface="B Nazanin" panose="00000400000000000000" pitchFamily="2" charset="-78"/>
              </a:defRPr>
            </a:lvl2pPr>
            <a:lvl3pPr algn="justLow" rtl="1">
              <a:defRPr b="1">
                <a:cs typeface="B Nazanin" panose="00000400000000000000" pitchFamily="2" charset="-78"/>
              </a:defRPr>
            </a:lvl3pPr>
            <a:lvl4pPr algn="justLow" rtl="1">
              <a:defRPr b="1">
                <a:cs typeface="B Nazanin" panose="00000400000000000000" pitchFamily="2" charset="-78"/>
              </a:defRPr>
            </a:lvl4pPr>
            <a:lvl5pPr algn="justLow" rtl="1">
              <a:defRPr b="1">
                <a:cs typeface="B Nazanin" panose="00000400000000000000"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a:defRPr/>
            </a:pPr>
            <a:fld id="{7AD2F34F-2E38-41D7-9A6D-6396AA3ACDA5}"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909224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a:t>Slide # </a:t>
            </a:r>
            <a:fld id="{3EA1B2D2-4A7B-4882-AACF-157822638A14}" type="slidenum">
              <a:rPr lang="en-US" altLang="en-US"/>
              <a:pPr/>
              <a:t>‹#›</a:t>
            </a:fld>
            <a:endParaRPr lang="en-US" altLang="en-US"/>
          </a:p>
        </p:txBody>
      </p:sp>
    </p:spTree>
    <p:extLst>
      <p:ext uri="{BB962C8B-B14F-4D97-AF65-F5344CB8AC3E}">
        <p14:creationId xmlns:p14="http://schemas.microsoft.com/office/powerpoint/2010/main" val="2727523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ltLang="en-US"/>
              <a:t>Slide # </a:t>
            </a:r>
            <a:fld id="{E6D36F57-966D-415D-934C-E1D4B3EECA7D}" type="slidenum">
              <a:rPr lang="en-US" altLang="en-US"/>
              <a:pPr/>
              <a:t>‹#›</a:t>
            </a:fld>
            <a:endParaRPr lang="en-US" altLang="en-US"/>
          </a:p>
        </p:txBody>
      </p:sp>
    </p:spTree>
    <p:extLst>
      <p:ext uri="{BB962C8B-B14F-4D97-AF65-F5344CB8AC3E}">
        <p14:creationId xmlns:p14="http://schemas.microsoft.com/office/powerpoint/2010/main" val="3895302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762000"/>
            <a:ext cx="26416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762000"/>
            <a:ext cx="77216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ltLang="en-US"/>
              <a:t>Slide # </a:t>
            </a:r>
            <a:fld id="{D9CC4E7A-F556-4F3A-9218-969A2CCCDFF5}" type="slidenum">
              <a:rPr lang="en-US" altLang="en-US"/>
              <a:pPr/>
              <a:t>‹#›</a:t>
            </a:fld>
            <a:endParaRPr lang="en-US" altLang="en-US"/>
          </a:p>
        </p:txBody>
      </p:sp>
    </p:spTree>
    <p:extLst>
      <p:ext uri="{BB962C8B-B14F-4D97-AF65-F5344CB8AC3E}">
        <p14:creationId xmlns:p14="http://schemas.microsoft.com/office/powerpoint/2010/main" val="2863756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1600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1422400" y="2057400"/>
            <a:ext cx="4978400" cy="4114800"/>
          </a:xfrm>
        </p:spPr>
        <p:txBody>
          <a:bodyPr/>
          <a:lstStyle/>
          <a:p>
            <a:endParaRPr lang="en-US"/>
          </a:p>
        </p:txBody>
      </p:sp>
      <p:sp>
        <p:nvSpPr>
          <p:cNvPr id="4" name="Text Placeholder 3"/>
          <p:cNvSpPr>
            <a:spLocks noGrp="1"/>
          </p:cNvSpPr>
          <p:nvPr>
            <p:ph type="body" sz="half" idx="2"/>
          </p:nvPr>
        </p:nvSpPr>
        <p:spPr>
          <a:xfrm>
            <a:off x="6604000" y="2057400"/>
            <a:ext cx="4978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737600" y="6248400"/>
            <a:ext cx="2540000" cy="457200"/>
          </a:xfrm>
        </p:spPr>
        <p:txBody>
          <a:bodyPr/>
          <a:lstStyle>
            <a:lvl1pPr>
              <a:defRPr/>
            </a:lvl1pPr>
          </a:lstStyle>
          <a:p>
            <a:r>
              <a:rPr lang="en-US" altLang="en-US"/>
              <a:t>Slide # </a:t>
            </a:r>
            <a:fld id="{43A1633D-1AB4-40ED-8B58-347FBA4A9E29}" type="slidenum">
              <a:rPr lang="en-US" altLang="en-US"/>
              <a:pPr/>
              <a:t>‹#›</a:t>
            </a:fld>
            <a:endParaRPr lang="en-US" altLang="en-US"/>
          </a:p>
        </p:txBody>
      </p:sp>
    </p:spTree>
    <p:extLst>
      <p:ext uri="{BB962C8B-B14F-4D97-AF65-F5344CB8AC3E}">
        <p14:creationId xmlns:p14="http://schemas.microsoft.com/office/powerpoint/2010/main" val="1191174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16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22400" y="2057400"/>
            <a:ext cx="4978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6604000" y="2057400"/>
            <a:ext cx="4978400" cy="4114800"/>
          </a:xfrm>
        </p:spPr>
        <p:txBody>
          <a:bodyPr/>
          <a:lstStyle/>
          <a:p>
            <a:endParaRPr lang="en-US"/>
          </a:p>
        </p:txBody>
      </p:sp>
      <p:sp>
        <p:nvSpPr>
          <p:cNvPr id="5" name="Slide Number Placeholder 4"/>
          <p:cNvSpPr>
            <a:spLocks noGrp="1"/>
          </p:cNvSpPr>
          <p:nvPr>
            <p:ph type="sldNum" sz="quarter" idx="10"/>
          </p:nvPr>
        </p:nvSpPr>
        <p:spPr>
          <a:xfrm>
            <a:off x="8737600" y="6248400"/>
            <a:ext cx="2540000" cy="457200"/>
          </a:xfrm>
        </p:spPr>
        <p:txBody>
          <a:bodyPr/>
          <a:lstStyle>
            <a:lvl1pPr>
              <a:defRPr/>
            </a:lvl1pPr>
          </a:lstStyle>
          <a:p>
            <a:r>
              <a:rPr lang="en-US" altLang="en-US"/>
              <a:t>Slide # </a:t>
            </a:r>
            <a:fld id="{A0B5BFF1-D235-4614-B71E-E57E2080A10A}" type="slidenum">
              <a:rPr lang="en-US" altLang="en-US"/>
              <a:pPr/>
              <a:t>‹#›</a:t>
            </a:fld>
            <a:endParaRPr lang="en-US" altLang="en-US"/>
          </a:p>
        </p:txBody>
      </p:sp>
    </p:spTree>
    <p:extLst>
      <p:ext uri="{BB962C8B-B14F-4D97-AF65-F5344CB8AC3E}">
        <p14:creationId xmlns:p14="http://schemas.microsoft.com/office/powerpoint/2010/main" val="3639073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solidFill>
                  <a:srgbClr val="E7DEC9">
                    <a:shade val="50000"/>
                    <a:satMod val="200000"/>
                  </a:srgbClr>
                </a:solidFill>
              </a:rPr>
              <a:pPr/>
              <a:t>6/6/2016</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6294C92D-0306-4E69-9CD3-20855E849650}"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289231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solidFill>
                  <a:srgbClr val="E7DEC9">
                    <a:shade val="50000"/>
                    <a:satMod val="200000"/>
                  </a:srgbClr>
                </a:solidFill>
              </a:rPr>
              <a:pPr/>
              <a:t>6/6/2016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6294C92D-0306-4E69-9CD3-20855E849650}"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82725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solidFill>
                  <a:srgbClr val="E7DEC9">
                    <a:shade val="50000"/>
                    <a:satMod val="200000"/>
                  </a:srgbClr>
                </a:solidFill>
              </a:rPr>
              <a:pPr/>
              <a:t>6/6/2016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6294C92D-0306-4E69-9CD3-20855E849650}"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4178448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solidFill>
                  <a:srgbClr val="E7DEC9">
                    <a:shade val="50000"/>
                    <a:satMod val="200000"/>
                  </a:srgbClr>
                </a:solidFill>
              </a:rPr>
              <a:pPr/>
              <a:t>6/6/2016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6294C92D-0306-4E69-9CD3-20855E849650}"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956962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solidFill>
                  <a:srgbClr val="E7DEC9">
                    <a:shade val="50000"/>
                    <a:satMod val="200000"/>
                  </a:srgbClr>
                </a:solidFill>
              </a:rPr>
              <a:pPr/>
              <a:t>6/6/2016</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6294C92D-0306-4E69-9CD3-20855E849650}"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6301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pPr>
              <a:defRPr/>
            </a:pPr>
            <a:endParaRPr lang="en-US" altLang="en-US">
              <a:solidFill>
                <a:srgbClr val="FFFFFF"/>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pPr>
              <a:defRPr/>
            </a:pPr>
            <a:fld id="{43708A52-0BF1-47DC-BFA5-5EF79694B555}" type="slidenum">
              <a:rPr lang="en-US" altLang="en-US" smtClean="0">
                <a:solidFill>
                  <a:srgbClr val="FFFFFF"/>
                </a:solidFill>
              </a:rPr>
              <a:pPr>
                <a:defRPr/>
              </a:pPr>
              <a:t>‹#›</a:t>
            </a:fld>
            <a:endParaRPr lang="en-US" altLang="en-US">
              <a:solidFill>
                <a:srgbClr val="FFFFFF"/>
              </a:solidFill>
            </a:endParaRP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476838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solidFill>
                  <a:srgbClr val="E7DEC9">
                    <a:shade val="50000"/>
                    <a:satMod val="200000"/>
                  </a:srgbClr>
                </a:solidFill>
              </a:rPr>
              <a:pPr/>
              <a:t>6/6/2016</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6294C92D-0306-4E69-9CD3-20855E849650}"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160125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solidFill>
                  <a:srgbClr val="E7DEC9">
                    <a:shade val="50000"/>
                    <a:satMod val="200000"/>
                  </a:srgbClr>
                </a:solidFill>
              </a:rPr>
              <a:pPr/>
              <a:t>6/6/2016</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6294C92D-0306-4E69-9CD3-20855E849650}"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956470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solidFill>
                  <a:srgbClr val="E7DEC9">
                    <a:shade val="50000"/>
                    <a:satMod val="200000"/>
                  </a:srgbClr>
                </a:solidFill>
              </a:rPr>
              <a:pPr/>
              <a:t>6/6/2016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6294C92D-0306-4E69-9CD3-20855E849650}"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77188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solidFill>
                  <a:srgbClr val="E7DEC9">
                    <a:shade val="50000"/>
                    <a:satMod val="200000"/>
                  </a:srgbClr>
                </a:solidFill>
              </a:rPr>
              <a:pPr/>
              <a:t>6/6/2016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6294C92D-0306-4E69-9CD3-20855E849650}"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585587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solidFill>
                  <a:srgbClr val="E7DEC9">
                    <a:shade val="50000"/>
                    <a:satMod val="200000"/>
                  </a:srgbClr>
                </a:solidFill>
              </a:rPr>
              <a:pPr/>
              <a:t>6/6/2016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6294C92D-0306-4E69-9CD3-20855E849650}"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0558076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solidFill>
                  <a:srgbClr val="E7DEC9">
                    <a:shade val="50000"/>
                    <a:satMod val="200000"/>
                  </a:srgbClr>
                </a:solidFill>
              </a:rPr>
              <a:pPr/>
              <a:t>6/6/2016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6294C92D-0306-4E69-9CD3-20855E849650}"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194521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BEF0A9-AF69-48E6-975D-55A006E21A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2510492"/>
      </p:ext>
    </p:extLst>
  </p:cSld>
  <p:clrMapOvr>
    <a:masterClrMapping/>
  </p:clrMapOvr>
  <p:transition>
    <p:cover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C1232E-8FB8-4820-9AC6-CC463FB854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8399899"/>
      </p:ext>
    </p:extLst>
  </p:cSld>
  <p:clrMapOvr>
    <a:masterClrMapping/>
  </p:clrMapOvr>
  <p:transition>
    <p:cover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DCA2DB-4457-4C17-92FF-40406030B6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5175306"/>
      </p:ext>
    </p:extLst>
  </p:cSld>
  <p:clrMapOvr>
    <a:masterClrMapping/>
  </p:clrMapOvr>
  <p:transition>
    <p:cover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0959B5-F648-4D13-B16A-38BCD3011A9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7193098"/>
      </p:ext>
    </p:extLst>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ltLang="en-US">
              <a:solidFill>
                <a:srgbClr val="FFFFFF"/>
              </a:solidFill>
            </a:endParaRPr>
          </a:p>
        </p:txBody>
      </p:sp>
      <p:sp>
        <p:nvSpPr>
          <p:cNvPr id="7" name="Slide Number Placeholder 6"/>
          <p:cNvSpPr>
            <a:spLocks noGrp="1"/>
          </p:cNvSpPr>
          <p:nvPr>
            <p:ph type="sldNum" sz="quarter" idx="12"/>
          </p:nvPr>
        </p:nvSpPr>
        <p:spPr/>
        <p:txBody>
          <a:bodyPr/>
          <a:lstStyle/>
          <a:p>
            <a:pPr>
              <a:defRPr/>
            </a:pPr>
            <a:fld id="{643DA915-B9D8-4F7E-A578-2BE62CD37DD2}"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37354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8AFBD6F-48FA-4353-94F7-B182098A2C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6705632"/>
      </p:ext>
    </p:extLst>
  </p:cSld>
  <p:clrMapOvr>
    <a:masterClrMapping/>
  </p:clrMapOvr>
  <p:transition>
    <p:cover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F02A76-33D4-4D4D-88C6-7230FD8A641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2696692"/>
      </p:ext>
    </p:extLst>
  </p:cSld>
  <p:clrMapOvr>
    <a:masterClrMapping/>
  </p:clrMapOvr>
  <p:transition>
    <p:cover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30C049B-1C8B-4F36-AF06-93EB7226AD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8701550"/>
      </p:ext>
    </p:extLst>
  </p:cSld>
  <p:clrMapOvr>
    <a:masterClrMapping/>
  </p:clrMapOvr>
  <p:transition>
    <p:cover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04F41A2-F589-4055-8E25-E46F81DBC2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0518535"/>
      </p:ext>
    </p:extLst>
  </p:cSld>
  <p:clrMapOvr>
    <a:masterClrMapping/>
  </p:clrMapOvr>
  <p:transition>
    <p:cover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E50121-2D15-47E0-AC92-75C6747956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9145427"/>
      </p:ext>
    </p:extLst>
  </p:cSld>
  <p:clrMapOvr>
    <a:masterClrMapping/>
  </p:clrMapOvr>
  <p:transition>
    <p:cover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EF75ED-7598-47E1-AC07-2A4AAC2A8FA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8126856"/>
      </p:ext>
    </p:extLst>
  </p:cSld>
  <p:clrMapOvr>
    <a:masterClrMapping/>
  </p:clrMapOvr>
  <p:transition>
    <p:cover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0"/>
            <a:ext cx="25908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04800"/>
            <a:ext cx="75692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491819-2E10-4575-B8D0-070CB87ADF8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363772"/>
      </p:ext>
    </p:extLst>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ltLang="en-US">
              <a:solidFill>
                <a:srgbClr val="FFFFFF"/>
              </a:solidFill>
            </a:endParaRPr>
          </a:p>
        </p:txBody>
      </p:sp>
      <p:sp>
        <p:nvSpPr>
          <p:cNvPr id="9" name="Slide Number Placeholder 8"/>
          <p:cNvSpPr>
            <a:spLocks noGrp="1"/>
          </p:cNvSpPr>
          <p:nvPr>
            <p:ph type="sldNum" sz="quarter" idx="12"/>
          </p:nvPr>
        </p:nvSpPr>
        <p:spPr/>
        <p:txBody>
          <a:bodyPr/>
          <a:lstStyle/>
          <a:p>
            <a:pPr>
              <a:defRPr/>
            </a:pPr>
            <a:fld id="{82696D34-C034-431B-BF13-97B463B0D79B}"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23138078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ltLang="en-US">
              <a:solidFill>
                <a:srgbClr val="FFFFFF"/>
              </a:solidFill>
            </a:endParaRPr>
          </a:p>
        </p:txBody>
      </p:sp>
      <p:sp>
        <p:nvSpPr>
          <p:cNvPr id="5" name="Slide Number Placeholder 4"/>
          <p:cNvSpPr>
            <a:spLocks noGrp="1"/>
          </p:cNvSpPr>
          <p:nvPr>
            <p:ph type="sldNum" sz="quarter" idx="12"/>
          </p:nvPr>
        </p:nvSpPr>
        <p:spPr/>
        <p:txBody>
          <a:bodyPr/>
          <a:lstStyle/>
          <a:p>
            <a:pPr>
              <a:defRPr/>
            </a:pPr>
            <a:fld id="{7F6FF2FC-A0DC-419E-9B11-21AC4145D705}"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9331249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ltLang="en-US">
              <a:solidFill>
                <a:srgbClr val="FFFFFF"/>
              </a:solidFill>
            </a:endParaRPr>
          </a:p>
        </p:txBody>
      </p:sp>
      <p:sp>
        <p:nvSpPr>
          <p:cNvPr id="4" name="Slide Number Placeholder 3"/>
          <p:cNvSpPr>
            <a:spLocks noGrp="1"/>
          </p:cNvSpPr>
          <p:nvPr>
            <p:ph type="sldNum" sz="quarter" idx="12"/>
          </p:nvPr>
        </p:nvSpPr>
        <p:spPr/>
        <p:txBody>
          <a:bodyPr/>
          <a:lstStyle/>
          <a:p>
            <a:pPr>
              <a:defRPr/>
            </a:pPr>
            <a:fld id="{69348FAC-B9C3-45BB-B20E-A01FA3BB8F93}"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35278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pPr>
              <a:defRPr/>
            </a:pPr>
            <a:endParaRPr lang="en-US" altLang="en-US">
              <a:solidFill>
                <a:srgbClr val="FFFFFF"/>
              </a:solidFill>
            </a:endParaRPr>
          </a:p>
        </p:txBody>
      </p:sp>
      <p:sp>
        <p:nvSpPr>
          <p:cNvPr id="6" name="Footer Placeholder 5"/>
          <p:cNvSpPr>
            <a:spLocks noGrp="1"/>
          </p:cNvSpPr>
          <p:nvPr>
            <p:ph type="ftr" sz="quarter" idx="11"/>
          </p:nvPr>
        </p:nvSpPr>
        <p:spPr>
          <a:xfrm>
            <a:off x="2103620" y="6375679"/>
            <a:ext cx="3482179" cy="345796"/>
          </a:xfrm>
        </p:spPr>
        <p:txBody>
          <a:bodyPr/>
          <a:lstStyle/>
          <a:p>
            <a:pPr>
              <a:defRPr/>
            </a:pPr>
            <a:endParaRPr lang="en-US" altLang="en-US">
              <a:solidFill>
                <a:srgbClr val="FFFFFF"/>
              </a:solidFill>
            </a:endParaRPr>
          </a:p>
        </p:txBody>
      </p:sp>
      <p:sp>
        <p:nvSpPr>
          <p:cNvPr id="7" name="Slide Number Placeholder 6"/>
          <p:cNvSpPr>
            <a:spLocks noGrp="1"/>
          </p:cNvSpPr>
          <p:nvPr>
            <p:ph type="sldNum" sz="quarter" idx="12"/>
          </p:nvPr>
        </p:nvSpPr>
        <p:spPr>
          <a:xfrm>
            <a:off x="5691014" y="6375679"/>
            <a:ext cx="1232456" cy="345796"/>
          </a:xfrm>
        </p:spPr>
        <p:txBody>
          <a:bodyPr/>
          <a:lstStyle/>
          <a:p>
            <a:pPr>
              <a:defRPr/>
            </a:pPr>
            <a:fld id="{365708D8-D329-4254-833B-B414FDF32E7E}" type="slidenum">
              <a:rPr lang="en-US" altLang="en-US" smtClean="0">
                <a:solidFill>
                  <a:srgbClr val="FFFFFF"/>
                </a:solidFill>
              </a:rPr>
              <a:pPr>
                <a:defRPr/>
              </a:pPr>
              <a:t>‹#›</a:t>
            </a:fld>
            <a:endParaRPr lang="en-US" altLang="en-US">
              <a:solidFill>
                <a:srgbClr val="FFFFFF"/>
              </a:solidFill>
            </a:endParaRP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62379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pPr>
              <a:defRPr/>
            </a:pPr>
            <a:endParaRPr lang="en-US" altLang="en-US">
              <a:solidFill>
                <a:srgbClr val="FFFFFF"/>
              </a:solidFill>
            </a:endParaRPr>
          </a:p>
        </p:txBody>
      </p:sp>
      <p:sp>
        <p:nvSpPr>
          <p:cNvPr id="6" name="Footer Placeholder 5"/>
          <p:cNvSpPr>
            <a:spLocks noGrp="1"/>
          </p:cNvSpPr>
          <p:nvPr>
            <p:ph type="ftr" sz="quarter" idx="11"/>
          </p:nvPr>
        </p:nvSpPr>
        <p:spPr>
          <a:xfrm>
            <a:off x="2103621" y="6375679"/>
            <a:ext cx="3482178" cy="345796"/>
          </a:xfrm>
        </p:spPr>
        <p:txBody>
          <a:bodyPr/>
          <a:lstStyle/>
          <a:p>
            <a:pPr>
              <a:defRPr/>
            </a:pPr>
            <a:endParaRPr lang="en-US" altLang="en-US">
              <a:solidFill>
                <a:srgbClr val="FFFFFF"/>
              </a:solidFill>
            </a:endParaRPr>
          </a:p>
        </p:txBody>
      </p:sp>
      <p:sp>
        <p:nvSpPr>
          <p:cNvPr id="7" name="Slide Number Placeholder 6"/>
          <p:cNvSpPr>
            <a:spLocks noGrp="1"/>
          </p:cNvSpPr>
          <p:nvPr>
            <p:ph type="sldNum" sz="quarter" idx="12"/>
          </p:nvPr>
        </p:nvSpPr>
        <p:spPr>
          <a:xfrm>
            <a:off x="5687568" y="6375679"/>
            <a:ext cx="1234440" cy="345796"/>
          </a:xfrm>
        </p:spPr>
        <p:txBody>
          <a:bodyPr/>
          <a:lstStyle/>
          <a:p>
            <a:pPr>
              <a:defRPr/>
            </a:pPr>
            <a:fld id="{AD4A52AD-47AC-4193-A1AF-677060E26B1E}"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70638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fontAlgn="base">
              <a:spcBef>
                <a:spcPct val="0"/>
              </a:spcBef>
              <a:spcAft>
                <a:spcPct val="0"/>
              </a:spcAft>
              <a:defRPr/>
            </a:pPr>
            <a:endParaRPr lang="en-US" altLang="en-US">
              <a:solidFill>
                <a:srgbClr val="FFFFFF"/>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fontAlgn="base">
              <a:spcBef>
                <a:spcPct val="0"/>
              </a:spcBef>
              <a:spcAft>
                <a:spcPct val="0"/>
              </a:spcAft>
              <a:defRPr/>
            </a:pPr>
            <a:fld id="{5FC68343-7AB1-45F8-9BE3-44D4FA75A8C6}"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299937"/>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stCondLst>
                                            <p:cond delay="0"/>
                                          </p:stCondLst>
                                        </p:cTn>
                                        <p:tgtEl>
                                          <p:spTgt spid="3">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stCondLst>
                                            <p:cond delay="0"/>
                                          </p:stCondLst>
                                        </p:cTn>
                                        <p:tgtEl>
                                          <p:spTgt spid="3">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stCondLst>
                                            <p:cond delay="0"/>
                                          </p:stCondLst>
                                        </p:cTn>
                                        <p:tgtEl>
                                          <p:spTgt spid="3">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stCondLst>
                                            <p:cond delay="0"/>
                                          </p:stCondLst>
                                        </p:cTn>
                                        <p:tgtEl>
                                          <p:spTgt spid="3">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92">
          <p15:clr>
            <a:srgbClr val="F26B43"/>
          </p15:clr>
        </p15:guide>
        <p15:guide id="4294967295" pos="72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93" name="Rectangle 45"/>
          <p:cNvSpPr>
            <a:spLocks noGrp="1" noChangeArrowheads="1"/>
          </p:cNvSpPr>
          <p:nvPr>
            <p:ph type="title"/>
          </p:nvPr>
        </p:nvSpPr>
        <p:spPr bwMode="auto">
          <a:xfrm>
            <a:off x="1016000" y="762000"/>
            <a:ext cx="10160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94" name="Rectangle 46"/>
          <p:cNvSpPr>
            <a:spLocks noGrp="1" noChangeArrowheads="1"/>
          </p:cNvSpPr>
          <p:nvPr>
            <p:ph type="body" idx="1"/>
          </p:nvPr>
        </p:nvSpPr>
        <p:spPr bwMode="auto">
          <a:xfrm>
            <a:off x="1422400" y="2057400"/>
            <a:ext cx="1016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98" name="Rectangle 50"/>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solidFill>
                  <a:srgbClr val="FFFFFF"/>
                </a:solidFill>
              </a:defRPr>
            </a:lvl1pPr>
          </a:lstStyle>
          <a:p>
            <a:pPr fontAlgn="base">
              <a:spcBef>
                <a:spcPct val="0"/>
              </a:spcBef>
              <a:spcAft>
                <a:spcPct val="0"/>
              </a:spcAft>
            </a:pPr>
            <a:r>
              <a:rPr lang="en-US" altLang="en-US">
                <a:latin typeface="Times New Roman" panose="02020603050405020304" pitchFamily="18" charset="0"/>
              </a:rPr>
              <a:t>Slide # </a:t>
            </a:r>
            <a:fld id="{41323729-F7AC-4C05-9590-1C54C9EB09CC}" type="slidenum">
              <a:rPr lang="en-US" altLang="en-US">
                <a:latin typeface="Times New Roman" panose="02020603050405020304" pitchFamily="18" charset="0"/>
              </a:rPr>
              <a:pPr fontAlgn="base">
                <a:spcBef>
                  <a:spcPct val="0"/>
                </a:spcBef>
                <a:spcAft>
                  <a:spcPct val="0"/>
                </a:spcAft>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663976949"/>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Lst>
  <p:hf hdr="0" ftr="0" dt="0"/>
  <p:txStyles>
    <p:titleStyle>
      <a:lvl1pPr algn="l" rtl="0" fontAlgn="base">
        <a:spcBef>
          <a:spcPct val="0"/>
        </a:spcBef>
        <a:spcAft>
          <a:spcPct val="0"/>
        </a:spcAft>
        <a:defRPr sz="4000" kern="1200">
          <a:solidFill>
            <a:srgbClr val="2702E2"/>
          </a:solidFill>
          <a:latin typeface="+mj-lt"/>
          <a:ea typeface="+mj-ea"/>
          <a:cs typeface="+mj-cs"/>
        </a:defRPr>
      </a:lvl1pPr>
      <a:lvl2pPr algn="l" rtl="0" fontAlgn="base">
        <a:spcBef>
          <a:spcPct val="0"/>
        </a:spcBef>
        <a:spcAft>
          <a:spcPct val="0"/>
        </a:spcAft>
        <a:defRPr sz="4000">
          <a:solidFill>
            <a:srgbClr val="2702E2"/>
          </a:solidFill>
          <a:latin typeface="Arial" panose="020B0604020202090204" pitchFamily="34" charset="0"/>
        </a:defRPr>
      </a:lvl2pPr>
      <a:lvl3pPr algn="l" rtl="0" fontAlgn="base">
        <a:spcBef>
          <a:spcPct val="0"/>
        </a:spcBef>
        <a:spcAft>
          <a:spcPct val="0"/>
        </a:spcAft>
        <a:defRPr sz="4000">
          <a:solidFill>
            <a:srgbClr val="2702E2"/>
          </a:solidFill>
          <a:latin typeface="Arial" panose="020B0604020202090204" pitchFamily="34" charset="0"/>
        </a:defRPr>
      </a:lvl3pPr>
      <a:lvl4pPr algn="l" rtl="0" fontAlgn="base">
        <a:spcBef>
          <a:spcPct val="0"/>
        </a:spcBef>
        <a:spcAft>
          <a:spcPct val="0"/>
        </a:spcAft>
        <a:defRPr sz="4000">
          <a:solidFill>
            <a:srgbClr val="2702E2"/>
          </a:solidFill>
          <a:latin typeface="Arial" panose="020B0604020202090204" pitchFamily="34" charset="0"/>
        </a:defRPr>
      </a:lvl4pPr>
      <a:lvl5pPr algn="l" rtl="0" fontAlgn="base">
        <a:spcBef>
          <a:spcPct val="0"/>
        </a:spcBef>
        <a:spcAft>
          <a:spcPct val="0"/>
        </a:spcAft>
        <a:defRPr sz="4000">
          <a:solidFill>
            <a:srgbClr val="2702E2"/>
          </a:solidFill>
          <a:latin typeface="Arial" panose="020B0604020202090204" pitchFamily="34" charset="0"/>
        </a:defRPr>
      </a:lvl5pPr>
      <a:lvl6pPr marL="457200" algn="l" rtl="0" fontAlgn="base">
        <a:spcBef>
          <a:spcPct val="0"/>
        </a:spcBef>
        <a:spcAft>
          <a:spcPct val="0"/>
        </a:spcAft>
        <a:defRPr sz="4000">
          <a:solidFill>
            <a:srgbClr val="2702E2"/>
          </a:solidFill>
          <a:latin typeface="Arial" panose="020B0604020202090204" pitchFamily="34" charset="0"/>
        </a:defRPr>
      </a:lvl6pPr>
      <a:lvl7pPr marL="914400" algn="l" rtl="0" fontAlgn="base">
        <a:spcBef>
          <a:spcPct val="0"/>
        </a:spcBef>
        <a:spcAft>
          <a:spcPct val="0"/>
        </a:spcAft>
        <a:defRPr sz="4000">
          <a:solidFill>
            <a:srgbClr val="2702E2"/>
          </a:solidFill>
          <a:latin typeface="Arial" panose="020B0604020202090204" pitchFamily="34" charset="0"/>
        </a:defRPr>
      </a:lvl7pPr>
      <a:lvl8pPr marL="1371600" algn="l" rtl="0" fontAlgn="base">
        <a:spcBef>
          <a:spcPct val="0"/>
        </a:spcBef>
        <a:spcAft>
          <a:spcPct val="0"/>
        </a:spcAft>
        <a:defRPr sz="4000">
          <a:solidFill>
            <a:srgbClr val="2702E2"/>
          </a:solidFill>
          <a:latin typeface="Arial" panose="020B0604020202090204" pitchFamily="34" charset="0"/>
        </a:defRPr>
      </a:lvl8pPr>
      <a:lvl9pPr marL="1828800" algn="l" rtl="0" fontAlgn="base">
        <a:spcBef>
          <a:spcPct val="0"/>
        </a:spcBef>
        <a:spcAft>
          <a:spcPct val="0"/>
        </a:spcAft>
        <a:defRPr sz="4000">
          <a:solidFill>
            <a:srgbClr val="2702E2"/>
          </a:solidFill>
          <a:latin typeface="Arial" panose="020B060402020209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4AB02A5-4FE5-49D9-9E24-09F23B90C450}" type="datetimeFigureOut">
              <a:rPr lang="en-US" smtClean="0">
                <a:solidFill>
                  <a:srgbClr val="E7DEC9">
                    <a:shade val="50000"/>
                    <a:satMod val="200000"/>
                  </a:srgbClr>
                </a:solidFill>
              </a:rPr>
              <a:pPr/>
              <a:t>6/6/2016</a:t>
            </a:fld>
            <a:endParaRPr lang="en-US">
              <a:solidFill>
                <a:srgbClr val="E7DEC9">
                  <a:shade val="5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294C92D-0306-4E69-9CD3-20855E849650}" type="slidenum">
              <a:rPr lang="en-US" smtClean="0">
                <a:solidFill>
                  <a:srgbClr val="E7DEC9">
                    <a:shade val="50000"/>
                    <a:satMod val="200000"/>
                  </a:srgbClr>
                </a:solidFill>
              </a:rPr>
              <a:pPr/>
              <a:t>‹#›</a:t>
            </a:fld>
            <a:endParaRPr lang="en-US">
              <a:solidFill>
                <a:srgbClr val="E7DEC9">
                  <a:shade val="5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677677222"/>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rot="-5400000">
            <a:off x="5981700" y="-4457700"/>
            <a:ext cx="228600" cy="12192000"/>
          </a:xfrm>
          <a:prstGeom prst="rect">
            <a:avLst/>
          </a:prstGeom>
          <a:gradFill rotWithShape="0">
            <a:gsLst>
              <a:gs pos="0">
                <a:srgbClr val="30003F"/>
              </a:gs>
              <a:gs pos="100000">
                <a:srgbClr val="30003F">
                  <a:gamma/>
                  <a:tint val="20000"/>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033" name="Rectangle 9"/>
          <p:cNvSpPr>
            <a:spLocks noChangeArrowheads="1"/>
          </p:cNvSpPr>
          <p:nvPr/>
        </p:nvSpPr>
        <p:spPr bwMode="auto">
          <a:xfrm rot="-5400000">
            <a:off x="5981700" y="-5981700"/>
            <a:ext cx="228600" cy="12192000"/>
          </a:xfrm>
          <a:prstGeom prst="rect">
            <a:avLst/>
          </a:prstGeom>
          <a:gradFill rotWithShape="0">
            <a:gsLst>
              <a:gs pos="0">
                <a:srgbClr val="30003F"/>
              </a:gs>
              <a:gs pos="100000">
                <a:srgbClr val="30003F">
                  <a:gamma/>
                  <a:tint val="20000"/>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032" name="Rectangle 8"/>
          <p:cNvSpPr>
            <a:spLocks noChangeArrowheads="1"/>
          </p:cNvSpPr>
          <p:nvPr/>
        </p:nvSpPr>
        <p:spPr bwMode="auto">
          <a:xfrm>
            <a:off x="0" y="0"/>
            <a:ext cx="304800" cy="6858000"/>
          </a:xfrm>
          <a:prstGeom prst="rect">
            <a:avLst/>
          </a:prstGeom>
          <a:gradFill rotWithShape="0">
            <a:gsLst>
              <a:gs pos="0">
                <a:srgbClr val="CF6810"/>
              </a:gs>
              <a:gs pos="100000">
                <a:srgbClr val="CF6810">
                  <a:gamma/>
                  <a:tint val="2000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026" name="Rectangle 2"/>
          <p:cNvSpPr>
            <a:spLocks noGrp="1" noChangeArrowheads="1"/>
          </p:cNvSpPr>
          <p:nvPr>
            <p:ph type="title"/>
          </p:nvPr>
        </p:nvSpPr>
        <p:spPr bwMode="auto">
          <a:xfrm>
            <a:off x="1930400" y="304800"/>
            <a:ext cx="934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9E4B1156-4E87-4BA2-BDB5-EE9CBE464FCE}"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83668900"/>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ransition>
    <p:cover dir="d"/>
  </p:transition>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imes New Roman" panose="02020603050405020304" pitchFamily="18" charset="0"/>
        </a:defRPr>
      </a:lvl2pPr>
      <a:lvl3pPr algn="ctr" rtl="0" eaLnBrk="0" fontAlgn="base" hangingPunct="0">
        <a:spcBef>
          <a:spcPct val="0"/>
        </a:spcBef>
        <a:spcAft>
          <a:spcPct val="0"/>
        </a:spcAft>
        <a:defRPr sz="3600" b="1">
          <a:solidFill>
            <a:schemeClr val="tx2"/>
          </a:solidFill>
          <a:latin typeface="Times New Roman" panose="02020603050405020304" pitchFamily="18" charset="0"/>
        </a:defRPr>
      </a:lvl3pPr>
      <a:lvl4pPr algn="ctr" rtl="0" eaLnBrk="0" fontAlgn="base" hangingPunct="0">
        <a:spcBef>
          <a:spcPct val="0"/>
        </a:spcBef>
        <a:spcAft>
          <a:spcPct val="0"/>
        </a:spcAft>
        <a:defRPr sz="3600" b="1">
          <a:solidFill>
            <a:schemeClr val="tx2"/>
          </a:solidFill>
          <a:latin typeface="Times New Roman" panose="02020603050405020304" pitchFamily="18" charset="0"/>
        </a:defRPr>
      </a:lvl4pPr>
      <a:lvl5pPr algn="ctr" rtl="0" eaLnBrk="0" fontAlgn="base" hangingPunct="0">
        <a:spcBef>
          <a:spcPct val="0"/>
        </a:spcBef>
        <a:spcAft>
          <a:spcPct val="0"/>
        </a:spcAft>
        <a:defRPr sz="3600" b="1">
          <a:solidFill>
            <a:schemeClr val="tx2"/>
          </a:solidFill>
          <a:latin typeface="Times New Roman" panose="02020603050405020304" pitchFamily="18" charset="0"/>
        </a:defRPr>
      </a:lvl5pPr>
      <a:lvl6pPr marL="457200" algn="ctr" rtl="0" eaLnBrk="0" fontAlgn="base" hangingPunct="0">
        <a:spcBef>
          <a:spcPct val="0"/>
        </a:spcBef>
        <a:spcAft>
          <a:spcPct val="0"/>
        </a:spcAft>
        <a:defRPr sz="3600" b="1">
          <a:solidFill>
            <a:schemeClr val="tx2"/>
          </a:solidFill>
          <a:latin typeface="Times New Roman" panose="02020603050405020304" pitchFamily="18" charset="0"/>
        </a:defRPr>
      </a:lvl6pPr>
      <a:lvl7pPr marL="914400" algn="ctr" rtl="0" eaLnBrk="0" fontAlgn="base" hangingPunct="0">
        <a:spcBef>
          <a:spcPct val="0"/>
        </a:spcBef>
        <a:spcAft>
          <a:spcPct val="0"/>
        </a:spcAft>
        <a:defRPr sz="3600" b="1">
          <a:solidFill>
            <a:schemeClr val="tx2"/>
          </a:solidFill>
          <a:latin typeface="Times New Roman" panose="02020603050405020304" pitchFamily="18" charset="0"/>
        </a:defRPr>
      </a:lvl7pPr>
      <a:lvl8pPr marL="1371600" algn="ctr" rtl="0" eaLnBrk="0" fontAlgn="base" hangingPunct="0">
        <a:spcBef>
          <a:spcPct val="0"/>
        </a:spcBef>
        <a:spcAft>
          <a:spcPct val="0"/>
        </a:spcAft>
        <a:defRPr sz="3600" b="1">
          <a:solidFill>
            <a:schemeClr val="tx2"/>
          </a:solidFill>
          <a:latin typeface="Times New Roman" panose="02020603050405020304" pitchFamily="18" charset="0"/>
        </a:defRPr>
      </a:lvl8pPr>
      <a:lvl9pPr marL="1828800" algn="ctr" rtl="0" eaLnBrk="0" fontAlgn="base" hangingPunct="0">
        <a:spcBef>
          <a:spcPct val="0"/>
        </a:spcBef>
        <a:spcAft>
          <a:spcPct val="0"/>
        </a:spcAft>
        <a:defRPr sz="3600" b="1">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rgbClr val="0099CC"/>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FF9933"/>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2760" y="359898"/>
            <a:ext cx="7406640" cy="948949"/>
          </a:xfrm>
        </p:spPr>
        <p:txBody>
          <a:bodyPr>
            <a:normAutofit/>
          </a:bodyPr>
          <a:lstStyle/>
          <a:p>
            <a:r>
              <a:rPr lang="en-US" sz="4800" b="1" dirty="0"/>
              <a:t>Industrial </a:t>
            </a:r>
            <a:r>
              <a:rPr lang="en-US" sz="4800" b="1" dirty="0">
                <a:latin typeface="+mn-lt"/>
              </a:rPr>
              <a:t>Psychology</a:t>
            </a:r>
            <a:endParaRPr lang="en-US" sz="4800" b="1" dirty="0">
              <a:latin typeface="+mn-lt"/>
            </a:endParaRPr>
          </a:p>
        </p:txBody>
      </p:sp>
      <p:sp>
        <p:nvSpPr>
          <p:cNvPr id="4" name="Subtitle 2"/>
          <p:cNvSpPr>
            <a:spLocks noGrp="1"/>
          </p:cNvSpPr>
          <p:nvPr>
            <p:ph type="subTitle" idx="1"/>
          </p:nvPr>
        </p:nvSpPr>
        <p:spPr>
          <a:xfrm>
            <a:off x="2958353" y="5475941"/>
            <a:ext cx="7189694" cy="1066800"/>
          </a:xfrm>
        </p:spPr>
        <p:txBody>
          <a:bodyPr>
            <a:normAutofit/>
          </a:bodyPr>
          <a:lstStyle/>
          <a:p>
            <a:pPr algn="ctr"/>
            <a:r>
              <a:rPr lang="en-US" sz="2400" b="1" dirty="0">
                <a:solidFill>
                  <a:schemeClr val="tx1"/>
                </a:solidFill>
                <a:latin typeface="Arial" pitchFamily="34" charset="0"/>
                <a:cs typeface="Arial" pitchFamily="34" charset="0"/>
              </a:rPr>
              <a:t>Presented By</a:t>
            </a:r>
          </a:p>
          <a:p>
            <a:pPr algn="ctr"/>
            <a:r>
              <a:rPr lang="en-US" sz="2400" b="1" dirty="0" smtClean="0">
                <a:solidFill>
                  <a:schemeClr val="tx1"/>
                </a:solidFill>
                <a:latin typeface="Arial" pitchFamily="34" charset="0"/>
                <a:cs typeface="Arial" pitchFamily="34" charset="0"/>
              </a:rPr>
              <a:t>Faramarz Gharagozlou Occupational hygienist</a:t>
            </a:r>
            <a:endParaRPr lang="en-US" sz="2400" b="1" dirty="0">
              <a:solidFill>
                <a:schemeClr val="tx1"/>
              </a:solidFill>
              <a:latin typeface="Arial" pitchFamily="34" charset="0"/>
              <a:cs typeface="Arial" pitchFamily="34" charset="0"/>
            </a:endParaRPr>
          </a:p>
          <a:p>
            <a:pPr algn="ctr"/>
            <a:endParaRPr lang="en-US" sz="2400" dirty="0">
              <a:solidFill>
                <a:schemeClr val="tx1"/>
              </a:solidFill>
            </a:endParaRPr>
          </a:p>
          <a:p>
            <a:pPr algn="ctr"/>
            <a:endParaRPr lang="en-US" sz="2400" dirty="0">
              <a:solidFill>
                <a:schemeClr val="tx1"/>
              </a:solidFill>
            </a:endParaRPr>
          </a:p>
        </p:txBody>
      </p:sp>
      <p:pic>
        <p:nvPicPr>
          <p:cNvPr id="5" name="Picture 2" descr="https://s3.amazonaws.com/systemimage/41967700_Subscription_S.jpg"/>
          <p:cNvPicPr>
            <a:picLocks noChangeAspect="1" noChangeArrowheads="1"/>
          </p:cNvPicPr>
          <p:nvPr/>
        </p:nvPicPr>
        <p:blipFill>
          <a:blip r:embed="rId2" cstate="print"/>
          <a:srcRect/>
          <a:stretch>
            <a:fillRect/>
          </a:stretch>
        </p:blipFill>
        <p:spPr bwMode="auto">
          <a:xfrm>
            <a:off x="3508189" y="1445737"/>
            <a:ext cx="5702405" cy="38016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8689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John Watson</a:t>
            </a:r>
          </a:p>
        </p:txBody>
      </p:sp>
      <p:sp>
        <p:nvSpPr>
          <p:cNvPr id="70660" name="Rectangle 4"/>
          <p:cNvSpPr>
            <a:spLocks noGrp="1" noChangeArrowheads="1"/>
          </p:cNvSpPr>
          <p:nvPr>
            <p:ph type="body" sz="half" idx="2"/>
          </p:nvPr>
        </p:nvSpPr>
        <p:spPr/>
        <p:txBody>
          <a:bodyPr/>
          <a:lstStyle/>
          <a:p>
            <a:r>
              <a:rPr lang="en-US" altLang="en-US" sz="2400"/>
              <a:t>Behaviorism</a:t>
            </a:r>
            <a:r>
              <a:rPr lang="en-US" altLang="en-US" sz="2400">
                <a:cs typeface="Times New Roman" panose="02020603050405020304" pitchFamily="18" charset="0"/>
              </a:rPr>
              <a:t>—</a:t>
            </a:r>
            <a:r>
              <a:rPr lang="en-US" altLang="en-US" sz="2400"/>
              <a:t>the study of overt behavior</a:t>
            </a:r>
          </a:p>
          <a:p>
            <a:r>
              <a:rPr lang="en-US" altLang="en-US" sz="2400"/>
              <a:t>He rejected introspection</a:t>
            </a:r>
          </a:p>
          <a:p>
            <a:r>
              <a:rPr lang="en-US" altLang="en-US" sz="2400"/>
              <a:t>Psychology should become a science of behavior</a:t>
            </a:r>
          </a:p>
          <a:p>
            <a:r>
              <a:rPr lang="en-US" altLang="en-US" sz="2400"/>
              <a:t>Environment molds the behavior of us all</a:t>
            </a:r>
          </a:p>
        </p:txBody>
      </p:sp>
      <p:pic>
        <p:nvPicPr>
          <p:cNvPr id="70662" name="Picture 6" descr="mvc-016s"/>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914650" y="2057400"/>
            <a:ext cx="3086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10341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6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66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66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06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B.F. Skinner (1904-1990)</a:t>
            </a:r>
          </a:p>
        </p:txBody>
      </p:sp>
      <p:sp>
        <p:nvSpPr>
          <p:cNvPr id="72708" name="Rectangle 4"/>
          <p:cNvSpPr>
            <a:spLocks noGrp="1" noChangeArrowheads="1"/>
          </p:cNvSpPr>
          <p:nvPr>
            <p:ph type="body" sz="half" idx="2"/>
          </p:nvPr>
        </p:nvSpPr>
        <p:spPr/>
        <p:txBody>
          <a:bodyPr/>
          <a:lstStyle/>
          <a:p>
            <a:r>
              <a:rPr lang="en-US" altLang="en-US" sz="2800"/>
              <a:t>Behaviorism gets a boost from Skinner</a:t>
            </a:r>
          </a:p>
          <a:p>
            <a:r>
              <a:rPr lang="en-US" altLang="en-US" sz="2800"/>
              <a:t>Behavior is shaped by rewards and punishment</a:t>
            </a:r>
          </a:p>
        </p:txBody>
      </p:sp>
      <p:pic>
        <p:nvPicPr>
          <p:cNvPr id="72720" name="Picture 16" descr="mvc-006s"/>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t="7408"/>
          <a:stretch>
            <a:fillRect/>
          </a:stretch>
        </p:blipFill>
        <p:spPr>
          <a:xfrm>
            <a:off x="2743200" y="2209800"/>
            <a:ext cx="308610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39539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animEffect transition="in" filter="blinds(horizontal)">
                                      <p:cBhvr>
                                        <p:cTn id="7" dur="500"/>
                                        <p:tgtEl>
                                          <p:spTgt spid="727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2708">
                                            <p:txEl>
                                              <p:pRg st="1" end="1"/>
                                            </p:txEl>
                                          </p:spTgt>
                                        </p:tgtEl>
                                        <p:attrNameLst>
                                          <p:attrName>style.visibility</p:attrName>
                                        </p:attrNameLst>
                                      </p:cBhvr>
                                      <p:to>
                                        <p:strVal val="visible"/>
                                      </p:to>
                                    </p:set>
                                    <p:animEffect transition="in" filter="blinds(horizontal)">
                                      <p:cBhvr>
                                        <p:cTn id="12" dur="500"/>
                                        <p:tgtEl>
                                          <p:spTgt spid="727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Gestalt Psychology</a:t>
            </a:r>
          </a:p>
        </p:txBody>
      </p:sp>
      <p:sp>
        <p:nvSpPr>
          <p:cNvPr id="74756" name="Rectangle 4"/>
          <p:cNvSpPr>
            <a:spLocks noGrp="1" noChangeArrowheads="1"/>
          </p:cNvSpPr>
          <p:nvPr>
            <p:ph type="body" sz="half" idx="2"/>
          </p:nvPr>
        </p:nvSpPr>
        <p:spPr/>
        <p:txBody>
          <a:bodyPr/>
          <a:lstStyle/>
          <a:p>
            <a:r>
              <a:rPr lang="en-US" altLang="en-US" sz="2800"/>
              <a:t>Max Wertheimer</a:t>
            </a:r>
          </a:p>
          <a:p>
            <a:r>
              <a:rPr lang="en-US" altLang="en-US" sz="2800"/>
              <a:t>Gestalt studies the ways in which the brain organizes and structures our perceptions</a:t>
            </a:r>
          </a:p>
          <a:p>
            <a:r>
              <a:rPr lang="en-US" altLang="en-US" sz="2800"/>
              <a:t>The whole is greater than the sum of its parts</a:t>
            </a:r>
          </a:p>
        </p:txBody>
      </p:sp>
      <p:pic>
        <p:nvPicPr>
          <p:cNvPr id="74758" name="Picture 6" descr="MVC-005S"/>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590800" y="2714625"/>
            <a:ext cx="3733800" cy="280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96085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56">
                                            <p:txEl>
                                              <p:pRg st="0" end="0"/>
                                            </p:txEl>
                                          </p:spTgt>
                                        </p:tgtEl>
                                        <p:attrNameLst>
                                          <p:attrName>style.visibility</p:attrName>
                                        </p:attrNameLst>
                                      </p:cBhvr>
                                      <p:to>
                                        <p:strVal val="visible"/>
                                      </p:to>
                                    </p:set>
                                    <p:animEffect transition="in" filter="blinds(horizontal)">
                                      <p:cBhvr>
                                        <p:cTn id="7" dur="500"/>
                                        <p:tgtEl>
                                          <p:spTgt spid="747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756">
                                            <p:txEl>
                                              <p:pRg st="1" end="1"/>
                                            </p:txEl>
                                          </p:spTgt>
                                        </p:tgtEl>
                                        <p:attrNameLst>
                                          <p:attrName>style.visibility</p:attrName>
                                        </p:attrNameLst>
                                      </p:cBhvr>
                                      <p:to>
                                        <p:strVal val="visible"/>
                                      </p:to>
                                    </p:set>
                                    <p:animEffect transition="in" filter="blinds(horizontal)">
                                      <p:cBhvr>
                                        <p:cTn id="12" dur="500"/>
                                        <p:tgtEl>
                                          <p:spTgt spid="747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756">
                                            <p:txEl>
                                              <p:pRg st="2" end="2"/>
                                            </p:txEl>
                                          </p:spTgt>
                                        </p:tgtEl>
                                        <p:attrNameLst>
                                          <p:attrName>style.visibility</p:attrName>
                                        </p:attrNameLst>
                                      </p:cBhvr>
                                      <p:to>
                                        <p:strVal val="visible"/>
                                      </p:to>
                                    </p:set>
                                    <p:animEffect transition="in" filter="blinds(horizontal)">
                                      <p:cBhvr>
                                        <p:cTn id="17" dur="500"/>
                                        <p:tgtEl>
                                          <p:spTgt spid="747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Sigmund Freud</a:t>
            </a:r>
          </a:p>
        </p:txBody>
      </p:sp>
      <p:sp>
        <p:nvSpPr>
          <p:cNvPr id="76804" name="Rectangle 4"/>
          <p:cNvSpPr>
            <a:spLocks noGrp="1" noChangeArrowheads="1"/>
          </p:cNvSpPr>
          <p:nvPr>
            <p:ph type="body" sz="half" idx="2"/>
          </p:nvPr>
        </p:nvSpPr>
        <p:spPr/>
        <p:txBody>
          <a:bodyPr/>
          <a:lstStyle/>
          <a:p>
            <a:r>
              <a:rPr lang="en-US" altLang="en-US" sz="2800"/>
              <a:t>The unconscious mind</a:t>
            </a:r>
          </a:p>
          <a:p>
            <a:r>
              <a:rPr lang="en-US" altLang="en-US" sz="2800"/>
              <a:t>We do and say things without understanding our motives</a:t>
            </a:r>
          </a:p>
        </p:txBody>
      </p:sp>
      <p:pic>
        <p:nvPicPr>
          <p:cNvPr id="76806" name="Picture 6" descr="mvc-003s"/>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914650" y="2057400"/>
            <a:ext cx="3086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77954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6804">
                                            <p:txEl>
                                              <p:pRg st="0" end="0"/>
                                            </p:txEl>
                                          </p:spTgt>
                                        </p:tgtEl>
                                        <p:attrNameLst>
                                          <p:attrName>style.visibility</p:attrName>
                                        </p:attrNameLst>
                                      </p:cBhvr>
                                      <p:to>
                                        <p:strVal val="visible"/>
                                      </p:to>
                                    </p:set>
                                    <p:animEffect transition="in" filter="box(in)">
                                      <p:cBhvr>
                                        <p:cTn id="7" dur="500"/>
                                        <p:tgtEl>
                                          <p:spTgt spid="768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6804">
                                            <p:txEl>
                                              <p:pRg st="1" end="1"/>
                                            </p:txEl>
                                          </p:spTgt>
                                        </p:tgtEl>
                                        <p:attrNameLst>
                                          <p:attrName>style.visibility</p:attrName>
                                        </p:attrNameLst>
                                      </p:cBhvr>
                                      <p:to>
                                        <p:strVal val="visible"/>
                                      </p:to>
                                    </p:set>
                                    <p:animEffect transition="in" filter="box(in)">
                                      <p:cBhvr>
                                        <p:cTn id="12" dur="500"/>
                                        <p:tgtEl>
                                          <p:spTgt spid="768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453341" y="240553"/>
            <a:ext cx="8229600" cy="762000"/>
          </a:xfrm>
        </p:spPr>
        <p:txBody>
          <a:bodyPr>
            <a:normAutofit fontScale="90000"/>
          </a:bodyPr>
          <a:lstStyle/>
          <a:p>
            <a:pPr eaLnBrk="1" hangingPunct="1">
              <a:defRPr/>
            </a:pPr>
            <a:r>
              <a:rPr lang="fa-IR" altLang="en-US" dirty="0" smtClean="0"/>
              <a:t>تعریف روانشناسی:</a:t>
            </a:r>
            <a:endParaRPr lang="en-US" altLang="en-US" dirty="0" smtClean="0"/>
          </a:p>
        </p:txBody>
      </p:sp>
      <p:sp>
        <p:nvSpPr>
          <p:cNvPr id="25603" name="Rectangle 3"/>
          <p:cNvSpPr>
            <a:spLocks noGrp="1" noChangeArrowheads="1"/>
          </p:cNvSpPr>
          <p:nvPr>
            <p:ph idx="1"/>
          </p:nvPr>
        </p:nvSpPr>
        <p:spPr>
          <a:xfrm>
            <a:off x="1389529" y="1289424"/>
            <a:ext cx="9412942" cy="5063564"/>
          </a:xfrm>
        </p:spPr>
        <p:txBody>
          <a:bodyPr>
            <a:noAutofit/>
          </a:bodyPr>
          <a:lstStyle/>
          <a:p>
            <a:pPr algn="justLow" eaLnBrk="1" hangingPunct="1">
              <a:lnSpc>
                <a:spcPct val="90000"/>
              </a:lnSpc>
            </a:pPr>
            <a:r>
              <a:rPr lang="fa-IR" altLang="en-US" sz="2800" dirty="0"/>
              <a:t>کلمه روانشناسی(</a:t>
            </a:r>
            <a:r>
              <a:rPr lang="en-US" altLang="en-US" sz="2800" dirty="0"/>
              <a:t>Psychology</a:t>
            </a:r>
            <a:r>
              <a:rPr lang="fa-IR" altLang="en-US" sz="2800" dirty="0"/>
              <a:t>) مرکب از دو کلمه « روان»(</a:t>
            </a:r>
            <a:r>
              <a:rPr lang="en-US" altLang="en-US" sz="2800" dirty="0"/>
              <a:t>Psyche</a:t>
            </a:r>
            <a:r>
              <a:rPr lang="fa-IR" altLang="en-US" sz="2800" dirty="0"/>
              <a:t>)، و « شناسی»(</a:t>
            </a:r>
            <a:r>
              <a:rPr lang="en-US" altLang="en-US" sz="2800" dirty="0"/>
              <a:t>Logos</a:t>
            </a:r>
            <a:r>
              <a:rPr lang="fa-IR" altLang="en-US" sz="2800" dirty="0"/>
              <a:t>) به معنای شناختن روح و یا نفس است، بدین جهت آن را علم « روح» یا علم «نفس» نیز نامیده اند.</a:t>
            </a:r>
          </a:p>
          <a:p>
            <a:pPr algn="justLow" eaLnBrk="1" hangingPunct="1">
              <a:lnSpc>
                <a:spcPct val="90000"/>
              </a:lnSpc>
            </a:pPr>
            <a:r>
              <a:rPr lang="fa-IR" altLang="en-US" sz="2800" dirty="0"/>
              <a:t>علم مطالعه حیات عقلی </a:t>
            </a:r>
          </a:p>
          <a:p>
            <a:pPr algn="justLow" eaLnBrk="1" hangingPunct="1">
              <a:lnSpc>
                <a:spcPct val="90000"/>
              </a:lnSpc>
            </a:pPr>
            <a:r>
              <a:rPr lang="fa-IR" altLang="en-US" sz="2800" dirty="0"/>
              <a:t>علم مطالعه نفسانیات و پیداکردن قوانین آن ها</a:t>
            </a:r>
          </a:p>
          <a:p>
            <a:pPr algn="justLow" eaLnBrk="1" hangingPunct="1">
              <a:lnSpc>
                <a:spcPct val="90000"/>
              </a:lnSpc>
            </a:pPr>
            <a:r>
              <a:rPr lang="fa-IR" altLang="en-US" sz="2800" dirty="0"/>
              <a:t>علم مطالعه رفتار، منظور از رفتار کلیه فعالیت ها و عکس العمل های فرد است در برابر محرک هایی که در محیط ظاهر می شود.</a:t>
            </a:r>
          </a:p>
          <a:p>
            <a:pPr algn="justLow" eaLnBrk="1" hangingPunct="1">
              <a:lnSpc>
                <a:spcPct val="90000"/>
              </a:lnSpc>
            </a:pPr>
            <a:r>
              <a:rPr lang="fa-IR" altLang="en-US" sz="2800" dirty="0"/>
              <a:t>مطالعه علمی رفتار موجود زنده در تأثیر متقابل او با محیط.</a:t>
            </a:r>
          </a:p>
          <a:p>
            <a:pPr algn="justLow" eaLnBrk="1" hangingPunct="1">
              <a:lnSpc>
                <a:spcPct val="90000"/>
              </a:lnSpc>
            </a:pPr>
            <a:r>
              <a:rPr lang="fa-IR" altLang="en-US" sz="2800" dirty="0"/>
              <a:t>مطالعه و بررسی علمی رفتار انسان در روابط انسانی است. هر گاه در این بررسی به رفتار انسان از تمام جنبه ها توجه داشته باشیم، مطالعه ما از نوع روانشناسی عمومی خواهد بود.</a:t>
            </a:r>
            <a:endParaRPr lang="en-US" altLang="en-US" sz="2800" dirty="0"/>
          </a:p>
        </p:txBody>
      </p:sp>
    </p:spTree>
    <p:extLst>
      <p:ext uri="{BB962C8B-B14F-4D97-AF65-F5344CB8AC3E}">
        <p14:creationId xmlns:p14="http://schemas.microsoft.com/office/powerpoint/2010/main" val="2761143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fa-IR" altLang="en-US" smtClean="0"/>
              <a:t>تقسیم بندی رفتار انسان:</a:t>
            </a:r>
            <a:endParaRPr lang="en-US" altLang="en-US" smtClean="0"/>
          </a:p>
        </p:txBody>
      </p:sp>
      <p:sp>
        <p:nvSpPr>
          <p:cNvPr id="27651" name="Rectangle 3"/>
          <p:cNvSpPr>
            <a:spLocks noGrp="1" noChangeArrowheads="1"/>
          </p:cNvSpPr>
          <p:nvPr>
            <p:ph idx="1"/>
          </p:nvPr>
        </p:nvSpPr>
        <p:spPr>
          <a:xfrm>
            <a:off x="1981200" y="1600200"/>
            <a:ext cx="9403976" cy="3995738"/>
          </a:xfrm>
        </p:spPr>
        <p:txBody>
          <a:bodyPr/>
          <a:lstStyle/>
          <a:p>
            <a:pPr algn="justLow" eaLnBrk="1" hangingPunct="1"/>
            <a:r>
              <a:rPr lang="fa-IR" altLang="en-US" sz="3600" dirty="0" smtClean="0"/>
              <a:t>رفتار فیزیولوژیک: مانند اعمال و حرکاتی که انسان و اعضای بدن انجام می دهند.</a:t>
            </a:r>
          </a:p>
          <a:p>
            <a:pPr algn="justLow" eaLnBrk="1" hangingPunct="1"/>
            <a:r>
              <a:rPr lang="fa-IR" altLang="en-US" sz="3600" dirty="0" smtClean="0"/>
              <a:t>رفتار بیولوژیک: مانند رفتاری که اختصاص به جنبه های طبیعی دارد و اراده در آن دخالتی ندارد، مثل عمل زایمان.</a:t>
            </a:r>
          </a:p>
          <a:p>
            <a:pPr algn="justLow" eaLnBrk="1" hangingPunct="1"/>
            <a:r>
              <a:rPr lang="fa-IR" altLang="en-US" sz="3600" dirty="0" smtClean="0"/>
              <a:t>رفتار سایکولوژیک: یا رفتار روانی و ذهنی.</a:t>
            </a:r>
            <a:endParaRPr lang="en-US" altLang="en-US" sz="3600" dirty="0" smtClean="0"/>
          </a:p>
        </p:txBody>
      </p:sp>
    </p:spTree>
    <p:extLst>
      <p:ext uri="{BB962C8B-B14F-4D97-AF65-F5344CB8AC3E}">
        <p14:creationId xmlns:p14="http://schemas.microsoft.com/office/powerpoint/2010/main" val="3177511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124200" y="478118"/>
            <a:ext cx="7772400" cy="1295400"/>
          </a:xfrm>
        </p:spPr>
        <p:txBody>
          <a:bodyPr/>
          <a:lstStyle/>
          <a:p>
            <a:pPr eaLnBrk="1" hangingPunct="1">
              <a:defRPr/>
            </a:pPr>
            <a:r>
              <a:rPr lang="fa-IR" altLang="en-US" sz="5400" dirty="0"/>
              <a:t>موضوع روانشناسی:</a:t>
            </a:r>
            <a:endParaRPr lang="en-US" altLang="en-US" sz="5400" dirty="0"/>
          </a:p>
        </p:txBody>
      </p:sp>
      <p:sp>
        <p:nvSpPr>
          <p:cNvPr id="29699" name="Rectangle 3"/>
          <p:cNvSpPr>
            <a:spLocks noGrp="1" noChangeArrowheads="1"/>
          </p:cNvSpPr>
          <p:nvPr>
            <p:ph idx="1"/>
          </p:nvPr>
        </p:nvSpPr>
        <p:spPr>
          <a:xfrm>
            <a:off x="1021977" y="2434948"/>
            <a:ext cx="10040470" cy="3081336"/>
          </a:xfrm>
        </p:spPr>
        <p:txBody>
          <a:bodyPr/>
          <a:lstStyle/>
          <a:p>
            <a:pPr algn="justLow" eaLnBrk="1" hangingPunct="1"/>
            <a:r>
              <a:rPr lang="fa-IR" altLang="en-US" sz="5400" dirty="0"/>
              <a:t>کلیه فعالیت هایی است که برای سازگاری با محیط از انسان سر می زند.</a:t>
            </a:r>
            <a:endParaRPr lang="en-US" altLang="en-US" sz="5400" dirty="0"/>
          </a:p>
        </p:txBody>
      </p:sp>
    </p:spTree>
    <p:extLst>
      <p:ext uri="{BB962C8B-B14F-4D97-AF65-F5344CB8AC3E}">
        <p14:creationId xmlns:p14="http://schemas.microsoft.com/office/powerpoint/2010/main" val="258092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82737" y="370432"/>
            <a:ext cx="10178322" cy="1492132"/>
          </a:xfrm>
        </p:spPr>
        <p:txBody>
          <a:bodyPr/>
          <a:lstStyle/>
          <a:p>
            <a:pPr eaLnBrk="1" hangingPunct="1">
              <a:defRPr/>
            </a:pPr>
            <a:r>
              <a:rPr lang="fa-IR" altLang="en-US" sz="5400" dirty="0"/>
              <a:t>هدف روانشناسی:</a:t>
            </a:r>
            <a:endParaRPr lang="en-US" altLang="en-US" sz="5400" dirty="0"/>
          </a:p>
        </p:txBody>
      </p:sp>
      <p:sp>
        <p:nvSpPr>
          <p:cNvPr id="31747" name="Rectangle 3"/>
          <p:cNvSpPr>
            <a:spLocks noGrp="1" noChangeArrowheads="1"/>
          </p:cNvSpPr>
          <p:nvPr>
            <p:ph idx="1"/>
          </p:nvPr>
        </p:nvSpPr>
        <p:spPr>
          <a:xfrm>
            <a:off x="830729" y="2241176"/>
            <a:ext cx="10883154" cy="1326777"/>
          </a:xfrm>
        </p:spPr>
        <p:txBody>
          <a:bodyPr/>
          <a:lstStyle/>
          <a:p>
            <a:pPr eaLnBrk="1" hangingPunct="1"/>
            <a:r>
              <a:rPr lang="fa-IR" altLang="en-US" sz="4800" dirty="0"/>
              <a:t> شناختن رفتارهای آدمی به منظور راهنمایی آن ها.</a:t>
            </a:r>
            <a:endParaRPr lang="en-US" altLang="en-US" sz="4800" dirty="0"/>
          </a:p>
        </p:txBody>
      </p:sp>
    </p:spTree>
    <p:extLst>
      <p:ext uri="{BB962C8B-B14F-4D97-AF65-F5344CB8AC3E}">
        <p14:creationId xmlns:p14="http://schemas.microsoft.com/office/powerpoint/2010/main" val="1118133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307976" y="240553"/>
            <a:ext cx="8229600" cy="762000"/>
          </a:xfrm>
        </p:spPr>
        <p:txBody>
          <a:bodyPr>
            <a:normAutofit fontScale="90000"/>
          </a:bodyPr>
          <a:lstStyle/>
          <a:p>
            <a:pPr eaLnBrk="1" hangingPunct="1">
              <a:defRPr/>
            </a:pPr>
            <a:r>
              <a:rPr lang="fa-IR" altLang="en-US" dirty="0" smtClean="0"/>
              <a:t>برخی شعب روانشناسی:</a:t>
            </a:r>
            <a:endParaRPr lang="en-US" altLang="en-US" dirty="0" smtClean="0"/>
          </a:p>
        </p:txBody>
      </p:sp>
      <p:sp>
        <p:nvSpPr>
          <p:cNvPr id="33795" name="Rectangle 3"/>
          <p:cNvSpPr>
            <a:spLocks noGrp="1" noChangeArrowheads="1"/>
          </p:cNvSpPr>
          <p:nvPr>
            <p:ph idx="1"/>
          </p:nvPr>
        </p:nvSpPr>
        <p:spPr>
          <a:xfrm>
            <a:off x="1243106" y="1195294"/>
            <a:ext cx="10458823" cy="5498353"/>
          </a:xfrm>
        </p:spPr>
        <p:txBody>
          <a:bodyPr/>
          <a:lstStyle/>
          <a:p>
            <a:pPr algn="justLow" eaLnBrk="1" hangingPunct="1">
              <a:lnSpc>
                <a:spcPct val="80000"/>
              </a:lnSpc>
            </a:pPr>
            <a:r>
              <a:rPr lang="fa-IR" altLang="en-US" sz="2800" dirty="0"/>
              <a:t>روانشناسی از لحاظ اینکه کدامیک از جنبه های رفتار انسان را مطالعه می کند( زمان نوزادی، دوران کودکی، نوجوانی، جوانی و...) رشته های خاصی دارد. برخی از آن ها عبارتند از:</a:t>
            </a:r>
          </a:p>
          <a:p>
            <a:pPr algn="justLow" eaLnBrk="1" hangingPunct="1">
              <a:lnSpc>
                <a:spcPct val="80000"/>
              </a:lnSpc>
            </a:pPr>
            <a:r>
              <a:rPr lang="fa-IR" altLang="en-US" sz="2800" dirty="0"/>
              <a:t>روانشناسی رشد(</a:t>
            </a:r>
            <a:r>
              <a:rPr lang="en-US" altLang="en-US" sz="2800" dirty="0"/>
              <a:t>Development Psychology</a:t>
            </a:r>
            <a:r>
              <a:rPr lang="fa-IR" altLang="en-US" sz="2800" dirty="0"/>
              <a:t>): مطالعه چگونگی رشد و نمو رفتار انسان از دوران پیش از تولد تا پایان بلوغ.</a:t>
            </a:r>
          </a:p>
          <a:p>
            <a:pPr algn="justLow" eaLnBrk="1" hangingPunct="1">
              <a:lnSpc>
                <a:spcPct val="80000"/>
              </a:lnSpc>
            </a:pPr>
            <a:r>
              <a:rPr lang="fa-IR" altLang="en-US" sz="2800" dirty="0"/>
              <a:t>روانشناسی کودک(</a:t>
            </a:r>
            <a:r>
              <a:rPr lang="en-US" altLang="en-US" sz="2800" dirty="0"/>
              <a:t>Child Psychology</a:t>
            </a:r>
            <a:r>
              <a:rPr lang="fa-IR" altLang="en-US" sz="2800" dirty="0"/>
              <a:t>): رفتار فرد را از مرحله جنینی تا دوره بلوغ مورد تحقیق قرارمی رهد.</a:t>
            </a:r>
          </a:p>
          <a:p>
            <a:pPr algn="justLow" eaLnBrk="1" hangingPunct="1">
              <a:lnSpc>
                <a:spcPct val="80000"/>
              </a:lnSpc>
            </a:pPr>
            <a:r>
              <a:rPr lang="fa-IR" altLang="en-US" sz="2800" dirty="0"/>
              <a:t>روانشناسی نوجوانی(</a:t>
            </a:r>
            <a:r>
              <a:rPr lang="en-US" altLang="en-US" sz="2800" dirty="0"/>
              <a:t>Adolescent Psychology</a:t>
            </a:r>
            <a:r>
              <a:rPr lang="fa-IR" altLang="en-US" sz="2800" dirty="0"/>
              <a:t>): رفتار فرد را در سال های بلوغ(20-12 سالگی) مطالعه می کند.</a:t>
            </a:r>
          </a:p>
          <a:p>
            <a:pPr algn="justLow" eaLnBrk="1" hangingPunct="1">
              <a:lnSpc>
                <a:spcPct val="80000"/>
              </a:lnSpc>
            </a:pPr>
            <a:r>
              <a:rPr lang="fa-IR" altLang="en-US" sz="2800" dirty="0"/>
              <a:t>روانشناسی یادگیری(</a:t>
            </a:r>
            <a:r>
              <a:rPr lang="en-US" altLang="en-US" sz="2800" dirty="0"/>
              <a:t>Learning Psychology</a:t>
            </a:r>
            <a:r>
              <a:rPr lang="fa-IR" altLang="en-US" sz="2800" dirty="0"/>
              <a:t>): روش ها و اصول و قوانین یادگیری و چگونگی استفاده از مسائل روانشناسی را در امر آموزش و پرورش بحث می کند</a:t>
            </a:r>
            <a:r>
              <a:rPr lang="fa-IR" altLang="en-US" sz="2800" dirty="0" smtClean="0"/>
              <a:t>.</a:t>
            </a:r>
          </a:p>
          <a:p>
            <a:pPr>
              <a:lnSpc>
                <a:spcPct val="80000"/>
              </a:lnSpc>
            </a:pPr>
            <a:r>
              <a:rPr lang="fa-IR" altLang="en-US" sz="2800" dirty="0"/>
              <a:t>روانشناسی اجتماعی(</a:t>
            </a:r>
            <a:r>
              <a:rPr lang="en-US" altLang="en-US" sz="2800" dirty="0"/>
              <a:t>Social Psychology</a:t>
            </a:r>
            <a:r>
              <a:rPr lang="fa-IR" altLang="en-US" sz="2800" dirty="0"/>
              <a:t>): که به بررسی رفتار اجتماعی افراد در اوضاع و احوال گروهی و نیز تأثیر و تأثر فرد و جامعه در روی یکدیگر می پردازد</a:t>
            </a:r>
            <a:r>
              <a:rPr lang="fa-IR" altLang="en-US" sz="2800" dirty="0" smtClean="0"/>
              <a:t>.</a:t>
            </a:r>
            <a:endParaRPr lang="fa-IR" altLang="en-US" sz="2800" dirty="0"/>
          </a:p>
        </p:txBody>
      </p:sp>
    </p:spTree>
    <p:extLst>
      <p:ext uri="{BB962C8B-B14F-4D97-AF65-F5344CB8AC3E}">
        <p14:creationId xmlns:p14="http://schemas.microsoft.com/office/powerpoint/2010/main" val="3460061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233748" y="179185"/>
            <a:ext cx="10178322" cy="765097"/>
          </a:xfrm>
        </p:spPr>
        <p:txBody>
          <a:bodyPr>
            <a:normAutofit/>
          </a:bodyPr>
          <a:lstStyle/>
          <a:p>
            <a:r>
              <a:rPr lang="fa-IR" altLang="en-US" sz="4400" dirty="0">
                <a:solidFill>
                  <a:srgbClr val="2A1A00"/>
                </a:solidFill>
              </a:rPr>
              <a:t>برخی شعب روانشناسی:</a:t>
            </a:r>
            <a:endParaRPr lang="en-US" sz="4800" dirty="0"/>
          </a:p>
        </p:txBody>
      </p:sp>
      <p:sp>
        <p:nvSpPr>
          <p:cNvPr id="35842" name="Rectangle 3"/>
          <p:cNvSpPr>
            <a:spLocks noGrp="1" noChangeArrowheads="1"/>
          </p:cNvSpPr>
          <p:nvPr>
            <p:ph idx="1"/>
          </p:nvPr>
        </p:nvSpPr>
        <p:spPr>
          <a:xfrm>
            <a:off x="1323396" y="1270001"/>
            <a:ext cx="10178322" cy="3593591"/>
          </a:xfrm>
        </p:spPr>
        <p:txBody>
          <a:bodyPr>
            <a:noAutofit/>
          </a:bodyPr>
          <a:lstStyle/>
          <a:p>
            <a:pPr algn="justLow" rtl="1" eaLnBrk="1" hangingPunct="1">
              <a:lnSpc>
                <a:spcPct val="80000"/>
              </a:lnSpc>
            </a:pPr>
            <a:r>
              <a:rPr lang="fa-IR" altLang="en-US" sz="2800" b="1" dirty="0" smtClean="0">
                <a:cs typeface="B Nazanin" panose="00000400000000000000" pitchFamily="2" charset="-78"/>
              </a:rPr>
              <a:t>روانشناسی </a:t>
            </a:r>
            <a:r>
              <a:rPr lang="fa-IR" altLang="en-US" sz="2800" b="1" dirty="0">
                <a:cs typeface="B Nazanin" panose="00000400000000000000" pitchFamily="2" charset="-78"/>
              </a:rPr>
              <a:t>تجربی(</a:t>
            </a:r>
            <a:r>
              <a:rPr lang="en-US" altLang="en-US" sz="2800" b="1" dirty="0">
                <a:cs typeface="B Nazanin" panose="00000400000000000000" pitchFamily="2" charset="-78"/>
              </a:rPr>
              <a:t>Experimental Psychology</a:t>
            </a:r>
            <a:r>
              <a:rPr lang="fa-IR" altLang="en-US" sz="2800" b="1" dirty="0">
                <a:cs typeface="B Nazanin" panose="00000400000000000000" pitchFamily="2" charset="-78"/>
              </a:rPr>
              <a:t>): که رفتار موجود زنده را با روش های آزمایشی و تجربی بررسی می کند و غالباً در تحقیقات خود وسایل و ابزارهای خاص آزمایشگاهی به کار می برد.</a:t>
            </a:r>
          </a:p>
          <a:p>
            <a:pPr algn="justLow" rtl="1" eaLnBrk="1" hangingPunct="1">
              <a:lnSpc>
                <a:spcPct val="80000"/>
              </a:lnSpc>
            </a:pPr>
            <a:r>
              <a:rPr lang="fa-IR" altLang="en-US" sz="2800" b="1" dirty="0">
                <a:cs typeface="B Nazanin" panose="00000400000000000000" pitchFamily="2" charset="-78"/>
              </a:rPr>
              <a:t>روانشناسی حیوانی(</a:t>
            </a:r>
            <a:r>
              <a:rPr lang="en-US" altLang="en-US" sz="2800" b="1" dirty="0">
                <a:cs typeface="B Nazanin" panose="00000400000000000000" pitchFamily="2" charset="-78"/>
              </a:rPr>
              <a:t>Animal Psychology</a:t>
            </a:r>
            <a:r>
              <a:rPr lang="fa-IR" altLang="en-US" sz="2800" b="1" dirty="0">
                <a:cs typeface="B Nazanin" panose="00000400000000000000" pitchFamily="2" charset="-78"/>
              </a:rPr>
              <a:t>):که در آن طبیعت و عکس العمل های حیوان و نیز رشد دستگاه عصبی و حواس آن مورد مطالعه قرار می گیرد.</a:t>
            </a:r>
          </a:p>
          <a:p>
            <a:pPr algn="justLow" rtl="1" eaLnBrk="1" hangingPunct="1">
              <a:lnSpc>
                <a:spcPct val="80000"/>
              </a:lnSpc>
            </a:pPr>
            <a:r>
              <a:rPr lang="fa-IR" altLang="en-US" sz="2800" b="1" dirty="0">
                <a:cs typeface="B Nazanin" panose="00000400000000000000" pitchFamily="2" charset="-78"/>
              </a:rPr>
              <a:t>روانشناسی افراد غیرعادی(</a:t>
            </a:r>
            <a:r>
              <a:rPr lang="en-US" altLang="en-US" sz="2800" b="1" dirty="0">
                <a:cs typeface="B Nazanin" panose="00000400000000000000" pitchFamily="2" charset="-78"/>
              </a:rPr>
              <a:t>Abnormal Psychology</a:t>
            </a:r>
            <a:r>
              <a:rPr lang="fa-IR" altLang="en-US" sz="2800" b="1" dirty="0">
                <a:cs typeface="B Nazanin" panose="00000400000000000000" pitchFamily="2" charset="-78"/>
              </a:rPr>
              <a:t>)؛</a:t>
            </a:r>
          </a:p>
          <a:p>
            <a:pPr algn="justLow" rtl="1" eaLnBrk="1" hangingPunct="1">
              <a:lnSpc>
                <a:spcPct val="80000"/>
              </a:lnSpc>
            </a:pPr>
            <a:r>
              <a:rPr lang="fa-IR" altLang="en-US" sz="2800" b="1" dirty="0">
                <a:cs typeface="B Nazanin" panose="00000400000000000000" pitchFamily="2" charset="-78"/>
              </a:rPr>
              <a:t>روانشناسی مرضی(</a:t>
            </a:r>
            <a:r>
              <a:rPr lang="en-US" altLang="en-US" sz="2800" b="1" dirty="0">
                <a:cs typeface="B Nazanin" panose="00000400000000000000" pitchFamily="2" charset="-78"/>
              </a:rPr>
              <a:t>Psychopathology</a:t>
            </a:r>
            <a:r>
              <a:rPr lang="fa-IR" altLang="en-US" sz="2800" b="1" dirty="0">
                <a:cs typeface="B Nazanin" panose="00000400000000000000" pitchFamily="2" charset="-78"/>
              </a:rPr>
              <a:t>)؛</a:t>
            </a:r>
          </a:p>
          <a:p>
            <a:pPr algn="justLow" rtl="1" eaLnBrk="1" hangingPunct="1">
              <a:lnSpc>
                <a:spcPct val="80000"/>
              </a:lnSpc>
            </a:pPr>
            <a:r>
              <a:rPr lang="fa-IR" altLang="en-US" sz="2800" b="1" dirty="0">
                <a:cs typeface="B Nazanin" panose="00000400000000000000" pitchFamily="2" charset="-78"/>
              </a:rPr>
              <a:t>روانشناسی صنعتی(</a:t>
            </a:r>
            <a:r>
              <a:rPr lang="en-US" altLang="en-US" sz="2800" b="1" dirty="0">
                <a:cs typeface="B Nazanin" panose="00000400000000000000" pitchFamily="2" charset="-78"/>
              </a:rPr>
              <a:t>Industrial Psychology</a:t>
            </a:r>
            <a:r>
              <a:rPr lang="fa-IR" altLang="en-US" sz="2800" b="1" dirty="0">
                <a:cs typeface="B Nazanin" panose="00000400000000000000" pitchFamily="2" charset="-78"/>
              </a:rPr>
              <a:t>)؛</a:t>
            </a:r>
          </a:p>
          <a:p>
            <a:pPr algn="justLow" rtl="1" eaLnBrk="1" hangingPunct="1">
              <a:lnSpc>
                <a:spcPct val="80000"/>
              </a:lnSpc>
            </a:pPr>
            <a:r>
              <a:rPr lang="fa-IR" altLang="en-US" sz="2800" b="1" dirty="0">
                <a:cs typeface="B Nazanin" panose="00000400000000000000" pitchFamily="2" charset="-78"/>
              </a:rPr>
              <a:t>روانشناسی فردی(</a:t>
            </a:r>
            <a:r>
              <a:rPr lang="en-US" altLang="en-US" sz="2800" b="1" dirty="0">
                <a:cs typeface="B Nazanin" panose="00000400000000000000" pitchFamily="2" charset="-78"/>
              </a:rPr>
              <a:t>Individual Psychology</a:t>
            </a:r>
            <a:r>
              <a:rPr lang="fa-IR" altLang="en-US" sz="2800" b="1" dirty="0">
                <a:cs typeface="B Nazanin" panose="00000400000000000000" pitchFamily="2" charset="-78"/>
              </a:rPr>
              <a:t>)؛</a:t>
            </a:r>
          </a:p>
          <a:p>
            <a:pPr algn="justLow" rtl="1" eaLnBrk="1" hangingPunct="1">
              <a:lnSpc>
                <a:spcPct val="80000"/>
              </a:lnSpc>
            </a:pPr>
            <a:r>
              <a:rPr lang="fa-IR" altLang="en-US" sz="2800" b="1" dirty="0">
                <a:cs typeface="B Nazanin" panose="00000400000000000000" pitchFamily="2" charset="-78"/>
              </a:rPr>
              <a:t>روانشناسی جنایی(</a:t>
            </a:r>
            <a:r>
              <a:rPr lang="en-US" altLang="en-US" sz="2800" b="1" dirty="0">
                <a:cs typeface="B Nazanin" panose="00000400000000000000" pitchFamily="2" charset="-78"/>
              </a:rPr>
              <a:t>Criminal Psychology</a:t>
            </a:r>
            <a:r>
              <a:rPr lang="fa-IR" altLang="en-US" sz="2800" b="1" dirty="0">
                <a:cs typeface="B Nazanin" panose="00000400000000000000" pitchFamily="2" charset="-78"/>
              </a:rPr>
              <a:t>)؛</a:t>
            </a:r>
          </a:p>
          <a:p>
            <a:pPr algn="justLow" rtl="1" eaLnBrk="1" hangingPunct="1">
              <a:lnSpc>
                <a:spcPct val="80000"/>
              </a:lnSpc>
            </a:pPr>
            <a:r>
              <a:rPr lang="fa-IR" altLang="en-US" sz="2800" b="1" dirty="0">
                <a:cs typeface="B Nazanin" panose="00000400000000000000" pitchFamily="2" charset="-78"/>
              </a:rPr>
              <a:t>روانشناسی قضایی(</a:t>
            </a:r>
            <a:r>
              <a:rPr lang="en-US" altLang="en-US" sz="2800" b="1" dirty="0">
                <a:cs typeface="B Nazanin" panose="00000400000000000000" pitchFamily="2" charset="-78"/>
              </a:rPr>
              <a:t>Juridical Psychology</a:t>
            </a:r>
            <a:r>
              <a:rPr lang="fa-IR" altLang="en-US" sz="2800" b="1" dirty="0">
                <a:cs typeface="B Nazanin" panose="00000400000000000000" pitchFamily="2" charset="-78"/>
              </a:rPr>
              <a:t>)؛</a:t>
            </a:r>
          </a:p>
          <a:p>
            <a:pPr algn="justLow" rtl="1" eaLnBrk="1" hangingPunct="1">
              <a:lnSpc>
                <a:spcPct val="80000"/>
              </a:lnSpc>
            </a:pPr>
            <a:r>
              <a:rPr lang="fa-IR" altLang="en-US" sz="2800" b="1" dirty="0">
                <a:cs typeface="B Nazanin" panose="00000400000000000000" pitchFamily="2" charset="-78"/>
              </a:rPr>
              <a:t>روانشناسی کودکان استثنایی(</a:t>
            </a:r>
            <a:r>
              <a:rPr lang="en-US" altLang="en-US" sz="2800" b="1" dirty="0">
                <a:cs typeface="B Nazanin" panose="00000400000000000000" pitchFamily="2" charset="-78"/>
              </a:rPr>
              <a:t>Exceptional Children Psychology</a:t>
            </a:r>
            <a:r>
              <a:rPr lang="fa-IR" altLang="en-US" sz="2800" b="1" dirty="0">
                <a:cs typeface="B Nazanin" panose="00000400000000000000" pitchFamily="2" charset="-78"/>
              </a:rPr>
              <a:t>)؛</a:t>
            </a:r>
          </a:p>
          <a:p>
            <a:pPr algn="justLow" rtl="1" eaLnBrk="1" hangingPunct="1">
              <a:lnSpc>
                <a:spcPct val="80000"/>
              </a:lnSpc>
            </a:pPr>
            <a:r>
              <a:rPr lang="fa-IR" altLang="en-US" sz="2800" b="1" dirty="0">
                <a:cs typeface="B Nazanin" panose="00000400000000000000" pitchFamily="2" charset="-78"/>
              </a:rPr>
              <a:t>روانشناسی علمی(</a:t>
            </a:r>
            <a:r>
              <a:rPr lang="en-US" altLang="en-US" sz="2800" b="1" dirty="0">
                <a:cs typeface="B Nazanin" panose="00000400000000000000" pitchFamily="2" charset="-78"/>
              </a:rPr>
              <a:t>Scientific Psychology</a:t>
            </a:r>
            <a:r>
              <a:rPr lang="fa-IR" altLang="en-US" sz="2800" b="1" dirty="0">
                <a:cs typeface="B Nazanin" panose="00000400000000000000" pitchFamily="2" charset="-78"/>
              </a:rPr>
              <a:t>).</a:t>
            </a:r>
            <a:endParaRPr lang="en-US" altLang="en-US" sz="2800" b="1" dirty="0">
              <a:cs typeface="B Nazanin" panose="00000400000000000000" pitchFamily="2" charset="-78"/>
            </a:endParaRPr>
          </a:p>
        </p:txBody>
      </p:sp>
    </p:spTree>
    <p:extLst>
      <p:ext uri="{BB962C8B-B14F-4D97-AF65-F5344CB8AC3E}">
        <p14:creationId xmlns:p14="http://schemas.microsoft.com/office/powerpoint/2010/main" val="1360284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500">
                                          <p:stCondLst>
                                            <p:cond delay="0"/>
                                          </p:stCondLst>
                                        </p:cTn>
                                        <p:tgtEl>
                                          <p:spTgt spid="358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fade">
                                      <p:cBhvr>
                                        <p:cTn id="12" dur="500">
                                          <p:stCondLst>
                                            <p:cond delay="0"/>
                                          </p:stCondLst>
                                        </p:cTn>
                                        <p:tgtEl>
                                          <p:spTgt spid="358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5842">
                                            <p:txEl>
                                              <p:pRg st="2" end="2"/>
                                            </p:txEl>
                                          </p:spTgt>
                                        </p:tgtEl>
                                        <p:attrNameLst>
                                          <p:attrName>style.visibility</p:attrName>
                                        </p:attrNameLst>
                                      </p:cBhvr>
                                      <p:to>
                                        <p:strVal val="visible"/>
                                      </p:to>
                                    </p:set>
                                    <p:animEffect transition="in" filter="fade">
                                      <p:cBhvr>
                                        <p:cTn id="17" dur="500">
                                          <p:stCondLst>
                                            <p:cond delay="0"/>
                                          </p:stCondLst>
                                        </p:cTn>
                                        <p:tgtEl>
                                          <p:spTgt spid="358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5842">
                                            <p:txEl>
                                              <p:pRg st="3" end="3"/>
                                            </p:txEl>
                                          </p:spTgt>
                                        </p:tgtEl>
                                        <p:attrNameLst>
                                          <p:attrName>style.visibility</p:attrName>
                                        </p:attrNameLst>
                                      </p:cBhvr>
                                      <p:to>
                                        <p:strVal val="visible"/>
                                      </p:to>
                                    </p:set>
                                    <p:animEffect transition="in" filter="fade">
                                      <p:cBhvr>
                                        <p:cTn id="22" dur="500">
                                          <p:stCondLst>
                                            <p:cond delay="0"/>
                                          </p:stCondLst>
                                        </p:cTn>
                                        <p:tgtEl>
                                          <p:spTgt spid="3584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35842">
                                            <p:txEl>
                                              <p:pRg st="4" end="4"/>
                                            </p:txEl>
                                          </p:spTgt>
                                        </p:tgtEl>
                                        <p:attrNameLst>
                                          <p:attrName>style.visibility</p:attrName>
                                        </p:attrNameLst>
                                      </p:cBhvr>
                                      <p:to>
                                        <p:strVal val="visible"/>
                                      </p:to>
                                    </p:set>
                                    <p:animEffect transition="in" filter="fade">
                                      <p:cBhvr>
                                        <p:cTn id="27" dur="500">
                                          <p:stCondLst>
                                            <p:cond delay="0"/>
                                          </p:stCondLst>
                                        </p:cTn>
                                        <p:tgtEl>
                                          <p:spTgt spid="3584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35842">
                                            <p:txEl>
                                              <p:pRg st="5" end="5"/>
                                            </p:txEl>
                                          </p:spTgt>
                                        </p:tgtEl>
                                        <p:attrNameLst>
                                          <p:attrName>style.visibility</p:attrName>
                                        </p:attrNameLst>
                                      </p:cBhvr>
                                      <p:to>
                                        <p:strVal val="visible"/>
                                      </p:to>
                                    </p:set>
                                    <p:animEffect transition="in" filter="fade">
                                      <p:cBhvr>
                                        <p:cTn id="32" dur="500">
                                          <p:stCondLst>
                                            <p:cond delay="0"/>
                                          </p:stCondLst>
                                        </p:cTn>
                                        <p:tgtEl>
                                          <p:spTgt spid="3584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35842">
                                            <p:txEl>
                                              <p:pRg st="6" end="6"/>
                                            </p:txEl>
                                          </p:spTgt>
                                        </p:tgtEl>
                                        <p:attrNameLst>
                                          <p:attrName>style.visibility</p:attrName>
                                        </p:attrNameLst>
                                      </p:cBhvr>
                                      <p:to>
                                        <p:strVal val="visible"/>
                                      </p:to>
                                    </p:set>
                                    <p:animEffect transition="in" filter="fade">
                                      <p:cBhvr>
                                        <p:cTn id="37" dur="500">
                                          <p:stCondLst>
                                            <p:cond delay="0"/>
                                          </p:stCondLst>
                                        </p:cTn>
                                        <p:tgtEl>
                                          <p:spTgt spid="3584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35842">
                                            <p:txEl>
                                              <p:pRg st="7" end="7"/>
                                            </p:txEl>
                                          </p:spTgt>
                                        </p:tgtEl>
                                        <p:attrNameLst>
                                          <p:attrName>style.visibility</p:attrName>
                                        </p:attrNameLst>
                                      </p:cBhvr>
                                      <p:to>
                                        <p:strVal val="visible"/>
                                      </p:to>
                                    </p:set>
                                    <p:animEffect transition="in" filter="fade">
                                      <p:cBhvr>
                                        <p:cTn id="42" dur="500">
                                          <p:stCondLst>
                                            <p:cond delay="0"/>
                                          </p:stCondLst>
                                        </p:cTn>
                                        <p:tgtEl>
                                          <p:spTgt spid="35842">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35842">
                                            <p:txEl>
                                              <p:pRg st="8" end="8"/>
                                            </p:txEl>
                                          </p:spTgt>
                                        </p:tgtEl>
                                        <p:attrNameLst>
                                          <p:attrName>style.visibility</p:attrName>
                                        </p:attrNameLst>
                                      </p:cBhvr>
                                      <p:to>
                                        <p:strVal val="visible"/>
                                      </p:to>
                                    </p:set>
                                    <p:animEffect transition="in" filter="fade">
                                      <p:cBhvr>
                                        <p:cTn id="47" dur="500">
                                          <p:stCondLst>
                                            <p:cond delay="0"/>
                                          </p:stCondLst>
                                        </p:cTn>
                                        <p:tgtEl>
                                          <p:spTgt spid="35842">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iterate type="lt">
                                    <p:tmPct val="10000"/>
                                  </p:iterate>
                                  <p:childTnLst>
                                    <p:set>
                                      <p:cBhvr>
                                        <p:cTn id="51" dur="1" fill="hold">
                                          <p:stCondLst>
                                            <p:cond delay="0"/>
                                          </p:stCondLst>
                                        </p:cTn>
                                        <p:tgtEl>
                                          <p:spTgt spid="35842">
                                            <p:txEl>
                                              <p:pRg st="9" end="9"/>
                                            </p:txEl>
                                          </p:spTgt>
                                        </p:tgtEl>
                                        <p:attrNameLst>
                                          <p:attrName>style.visibility</p:attrName>
                                        </p:attrNameLst>
                                      </p:cBhvr>
                                      <p:to>
                                        <p:strVal val="visible"/>
                                      </p:to>
                                    </p:set>
                                    <p:animEffect transition="in" filter="fade">
                                      <p:cBhvr>
                                        <p:cTn id="52" dur="500">
                                          <p:stCondLst>
                                            <p:cond delay="0"/>
                                          </p:stCondLst>
                                        </p:cTn>
                                        <p:tgtEl>
                                          <p:spTgt spid="3584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89193" y="307434"/>
            <a:ext cx="10178322" cy="876789"/>
          </a:xfrm>
        </p:spPr>
        <p:txBody>
          <a:bodyPr/>
          <a:lstStyle/>
          <a:p>
            <a:pPr eaLnBrk="1" hangingPunct="1">
              <a:defRPr/>
            </a:pPr>
            <a:r>
              <a:rPr lang="fa-IR" altLang="en-US" smtClean="0"/>
              <a:t>مقدمه:</a:t>
            </a:r>
            <a:endParaRPr lang="en-US" altLang="en-US" dirty="0" smtClean="0"/>
          </a:p>
        </p:txBody>
      </p:sp>
      <p:sp>
        <p:nvSpPr>
          <p:cNvPr id="15363" name="Rectangle 3"/>
          <p:cNvSpPr>
            <a:spLocks noGrp="1" noChangeArrowheads="1"/>
          </p:cNvSpPr>
          <p:nvPr>
            <p:ph idx="1"/>
          </p:nvPr>
        </p:nvSpPr>
        <p:spPr>
          <a:xfrm>
            <a:off x="1416569" y="1302871"/>
            <a:ext cx="9723571" cy="5060454"/>
          </a:xfrm>
        </p:spPr>
        <p:txBody>
          <a:bodyPr>
            <a:normAutofit/>
          </a:bodyPr>
          <a:lstStyle/>
          <a:p>
            <a:pPr algn="justLow" eaLnBrk="1" hangingPunct="1">
              <a:lnSpc>
                <a:spcPct val="90000"/>
              </a:lnSpc>
            </a:pPr>
            <a:r>
              <a:rPr lang="fa-IR" altLang="en-US" sz="3200" dirty="0"/>
              <a:t>روانشناسی علمی است که در بین علوم دیگر جایگاه خاصی دارد؛ بویژه برای آن دسته از طبقات اجتماعی که با تعلیم وتربیت جسم و روح و روان آدمی سرو کار پیوسته و مستقیم دارند، اهمیت این علم نمایان تر و محسوس تر است.</a:t>
            </a:r>
          </a:p>
          <a:p>
            <a:pPr algn="justLow" rtl="1" eaLnBrk="1" hangingPunct="1">
              <a:lnSpc>
                <a:spcPct val="90000"/>
              </a:lnSpc>
            </a:pPr>
            <a:r>
              <a:rPr lang="fa-IR" altLang="en-US" sz="3200" dirty="0"/>
              <a:t>همه افراد بشری و اقشار اجتماعی، هر یک به نوعی و به نسبتی به آن محتاج هستند و هرچه میزان اطلاع و آگاهی هر یک از انسان ها از هر قشر اجتماعی، به این علم بیشتر و وسیعتر باشد، به همان نسبت حاصل کار نیز مفیدتر و عمیق تر خواهد بود.</a:t>
            </a:r>
          </a:p>
          <a:p>
            <a:pPr algn="justLow" eaLnBrk="1" hangingPunct="1">
              <a:lnSpc>
                <a:spcPct val="90000"/>
              </a:lnSpc>
            </a:pPr>
            <a:r>
              <a:rPr lang="fa-IR" altLang="en-US" sz="3200" dirty="0"/>
              <a:t>تاکنون بیش از 40 رشته متنوع و تخصصی از روانشناسی شناخته شده که هریک به سال ها تحصیل و مطالعه و پژوهش  نیاز دارد.</a:t>
            </a:r>
            <a:endParaRPr lang="en-US" altLang="en-US" sz="3200" dirty="0"/>
          </a:p>
        </p:txBody>
      </p:sp>
    </p:spTree>
    <p:extLst>
      <p:ext uri="{BB962C8B-B14F-4D97-AF65-F5344CB8AC3E}">
        <p14:creationId xmlns:p14="http://schemas.microsoft.com/office/powerpoint/2010/main" val="3745008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14824" y="144929"/>
            <a:ext cx="9720729" cy="762000"/>
          </a:xfrm>
        </p:spPr>
        <p:txBody>
          <a:bodyPr>
            <a:normAutofit fontScale="90000"/>
          </a:bodyPr>
          <a:lstStyle/>
          <a:p>
            <a:pPr eaLnBrk="1" hangingPunct="1">
              <a:defRPr/>
            </a:pPr>
            <a:r>
              <a:rPr lang="fa-IR" altLang="en-US" dirty="0" smtClean="0"/>
              <a:t>مصارف یا کاربردهای روانشناسی صنعتی:</a:t>
            </a:r>
            <a:endParaRPr lang="en-US" altLang="en-US" dirty="0" smtClean="0"/>
          </a:p>
        </p:txBody>
      </p:sp>
      <p:sp>
        <p:nvSpPr>
          <p:cNvPr id="37891" name="Rectangle 3"/>
          <p:cNvSpPr>
            <a:spLocks noGrp="1" noChangeArrowheads="1"/>
          </p:cNvSpPr>
          <p:nvPr>
            <p:ph idx="1"/>
          </p:nvPr>
        </p:nvSpPr>
        <p:spPr>
          <a:xfrm>
            <a:off x="1075765" y="1207247"/>
            <a:ext cx="9959788" cy="5444565"/>
          </a:xfrm>
        </p:spPr>
        <p:txBody>
          <a:bodyPr>
            <a:normAutofit/>
          </a:bodyPr>
          <a:lstStyle/>
          <a:p>
            <a:pPr algn="justLow" eaLnBrk="1" hangingPunct="1">
              <a:lnSpc>
                <a:spcPct val="90000"/>
              </a:lnSpc>
            </a:pPr>
            <a:r>
              <a:rPr lang="fa-IR" altLang="en-US" sz="2800" dirty="0"/>
              <a:t>مطالعه رفتار کارگران در جهت ایجاد آرامش خاطربرای آنان؛</a:t>
            </a:r>
          </a:p>
          <a:p>
            <a:pPr algn="justLow" eaLnBrk="1" hangingPunct="1">
              <a:lnSpc>
                <a:spcPct val="90000"/>
              </a:lnSpc>
            </a:pPr>
            <a:r>
              <a:rPr lang="fa-IR" altLang="en-US" sz="2800" dirty="0"/>
              <a:t>بهبود روابط کارگران و کارفرمایان؛</a:t>
            </a:r>
          </a:p>
          <a:p>
            <a:pPr algn="justLow" eaLnBrk="1" hangingPunct="1">
              <a:lnSpc>
                <a:spcPct val="90000"/>
              </a:lnSpc>
            </a:pPr>
            <a:r>
              <a:rPr lang="fa-IR" altLang="en-US" sz="2800" dirty="0"/>
              <a:t>شناخت روحیه و طرز فکر افراد؛</a:t>
            </a:r>
          </a:p>
          <a:p>
            <a:pPr algn="justLow" eaLnBrk="1" hangingPunct="1">
              <a:lnSpc>
                <a:spcPct val="90000"/>
              </a:lnSpc>
            </a:pPr>
            <a:r>
              <a:rPr lang="fa-IR" altLang="en-US" sz="2800" dirty="0"/>
              <a:t>شناخت عادات و شخصیت کارگران؛</a:t>
            </a:r>
          </a:p>
          <a:p>
            <a:pPr algn="justLow" eaLnBrk="1" hangingPunct="1">
              <a:lnSpc>
                <a:spcPct val="90000"/>
              </a:lnSpc>
            </a:pPr>
            <a:r>
              <a:rPr lang="fa-IR" altLang="en-US" sz="2800" dirty="0"/>
              <a:t>شناخت علل تغییر رفتار کارگران؛</a:t>
            </a:r>
          </a:p>
          <a:p>
            <a:pPr algn="justLow" eaLnBrk="1" hangingPunct="1">
              <a:lnSpc>
                <a:spcPct val="90000"/>
              </a:lnSpc>
            </a:pPr>
            <a:r>
              <a:rPr lang="fa-IR" altLang="en-US" sz="2800" dirty="0"/>
              <a:t>جلب رضایت حرفه ای کارگران؛</a:t>
            </a:r>
          </a:p>
          <a:p>
            <a:pPr algn="justLow" eaLnBrk="1" hangingPunct="1">
              <a:lnSpc>
                <a:spcPct val="90000"/>
              </a:lnSpc>
            </a:pPr>
            <a:r>
              <a:rPr lang="fa-IR" altLang="en-US" sz="2800" dirty="0"/>
              <a:t>بررسی و مطالعه مشکلات کارگران تازه استخدام شده؛</a:t>
            </a:r>
          </a:p>
          <a:p>
            <a:pPr algn="justLow" eaLnBrk="1" hangingPunct="1">
              <a:lnSpc>
                <a:spcPct val="90000"/>
              </a:lnSpc>
            </a:pPr>
            <a:r>
              <a:rPr lang="fa-IR" altLang="en-US" sz="2800" dirty="0"/>
              <a:t>بررسی مشکلات افراد و  تجزیه و تحلیل رفتار آن ها؛</a:t>
            </a:r>
          </a:p>
          <a:p>
            <a:pPr algn="justLow" eaLnBrk="1" hangingPunct="1">
              <a:lnSpc>
                <a:spcPct val="90000"/>
              </a:lnSpc>
            </a:pPr>
            <a:r>
              <a:rPr lang="fa-IR" altLang="en-US" sz="2800" dirty="0"/>
              <a:t>تعمیم امر آموزش و بالابردن سطح مهارت و کارایی کارگران؛</a:t>
            </a:r>
          </a:p>
          <a:p>
            <a:pPr algn="justLow" eaLnBrk="1" hangingPunct="1">
              <a:lnSpc>
                <a:spcPct val="90000"/>
              </a:lnSpc>
            </a:pPr>
            <a:r>
              <a:rPr lang="fa-IR" altLang="en-US" sz="2800" dirty="0"/>
              <a:t>تعویض افکار و عقاید کهنه و پوسیده مدیران و صاحبان صنایع و تطبیق آن ها با تحولات علمی و صنعتی روز؛</a:t>
            </a:r>
            <a:endParaRPr lang="en-US" altLang="en-US" sz="2800" dirty="0"/>
          </a:p>
        </p:txBody>
      </p:sp>
    </p:spTree>
    <p:extLst>
      <p:ext uri="{BB962C8B-B14F-4D97-AF65-F5344CB8AC3E}">
        <p14:creationId xmlns:p14="http://schemas.microsoft.com/office/powerpoint/2010/main" val="1766188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altLang="en-US" sz="4000" dirty="0"/>
              <a:t>مصارف یا کاربردهای روانشناسی </a:t>
            </a:r>
            <a:r>
              <a:rPr lang="fa-IR" altLang="en-US" sz="4000" dirty="0" smtClean="0"/>
              <a:t>صنعتی (ادامه)</a:t>
            </a:r>
            <a:endParaRPr lang="en-US" sz="4000" dirty="0"/>
          </a:p>
        </p:txBody>
      </p:sp>
      <p:sp>
        <p:nvSpPr>
          <p:cNvPr id="39938" name="Rectangle 3"/>
          <p:cNvSpPr>
            <a:spLocks noGrp="1" noChangeArrowheads="1"/>
          </p:cNvSpPr>
          <p:nvPr>
            <p:ph idx="1"/>
          </p:nvPr>
        </p:nvSpPr>
        <p:spPr>
          <a:xfrm>
            <a:off x="1251678" y="1284941"/>
            <a:ext cx="10178322" cy="5283200"/>
          </a:xfrm>
        </p:spPr>
        <p:txBody>
          <a:bodyPr>
            <a:normAutofit/>
          </a:bodyPr>
          <a:lstStyle/>
          <a:p>
            <a:pPr algn="justLow" eaLnBrk="1" hangingPunct="1">
              <a:lnSpc>
                <a:spcPct val="80000"/>
              </a:lnSpc>
            </a:pPr>
            <a:r>
              <a:rPr lang="fa-IR" altLang="en-US" sz="2400" dirty="0"/>
              <a:t> همکاری با مهندسان در طرح ریزی ساختمان ها و ماشین آلات جهت کاهش اشتباهات؛</a:t>
            </a:r>
          </a:p>
          <a:p>
            <a:pPr algn="justLow" eaLnBrk="1" hangingPunct="1">
              <a:lnSpc>
                <a:spcPct val="80000"/>
              </a:lnSpc>
            </a:pPr>
            <a:r>
              <a:rPr lang="fa-IR" altLang="en-US" sz="2400" dirty="0"/>
              <a:t>انتخاب سهل ترین و کوتاه ترین راه برای رسیدن به هدف؛</a:t>
            </a:r>
          </a:p>
          <a:p>
            <a:pPr algn="justLow" eaLnBrk="1" hangingPunct="1">
              <a:lnSpc>
                <a:spcPct val="80000"/>
              </a:lnSpc>
            </a:pPr>
            <a:r>
              <a:rPr lang="fa-IR" altLang="en-US" sz="2400" dirty="0"/>
              <a:t>نظارت کامل بر رفتار و اعمال مدیران و ارائه راهنمایی جهت بهبود روابط کارگر و کارفرما؛</a:t>
            </a:r>
          </a:p>
          <a:p>
            <a:pPr algn="justLow" eaLnBrk="1" hangingPunct="1">
              <a:lnSpc>
                <a:spcPct val="80000"/>
              </a:lnSpc>
            </a:pPr>
            <a:r>
              <a:rPr lang="fa-IR" altLang="en-US" sz="2400" dirty="0"/>
              <a:t>مطالعه کارگران از لحاظ جسمی، عقلی، اجتماعی و عاطفی و بررسی عوامل مؤثر بر رضایت حرفه ای آن ها؛</a:t>
            </a:r>
          </a:p>
          <a:p>
            <a:pPr algn="justLow" eaLnBrk="1" hangingPunct="1">
              <a:lnSpc>
                <a:spcPct val="80000"/>
              </a:lnSpc>
            </a:pPr>
            <a:r>
              <a:rPr lang="fa-IR" altLang="en-US" sz="2400" dirty="0"/>
              <a:t>انتخاب فرد مناسب و شایسته برای کار مورد نظر؛</a:t>
            </a:r>
          </a:p>
          <a:p>
            <a:pPr algn="justLow" eaLnBrk="1" hangingPunct="1">
              <a:lnSpc>
                <a:spcPct val="80000"/>
              </a:lnSpc>
            </a:pPr>
            <a:r>
              <a:rPr lang="fa-IR" altLang="en-US" sz="2400" dirty="0"/>
              <a:t>فعالیت در بخش بازاریابی و فروش کارخانجات با ارائه آگهی و تبلیغ مناسب محصول جهت جلب مردم به سوی محصول کارخانه؛</a:t>
            </a:r>
          </a:p>
          <a:p>
            <a:pPr algn="justLow" eaLnBrk="1" hangingPunct="1">
              <a:lnSpc>
                <a:spcPct val="80000"/>
              </a:lnSpc>
            </a:pPr>
            <a:r>
              <a:rPr lang="fa-IR" altLang="en-US" sz="2400" dirty="0"/>
              <a:t>هماهنگ کردن انسان با ماشین؛</a:t>
            </a:r>
          </a:p>
          <a:p>
            <a:pPr algn="justLow" eaLnBrk="1" hangingPunct="1">
              <a:lnSpc>
                <a:spcPct val="80000"/>
              </a:lnSpc>
            </a:pPr>
            <a:r>
              <a:rPr lang="fa-IR" altLang="en-US" sz="2400" dirty="0"/>
              <a:t>تشخیص ناراحتی ها و آشفتگی های افراد؛</a:t>
            </a:r>
          </a:p>
          <a:p>
            <a:pPr algn="justLow" eaLnBrk="1" hangingPunct="1">
              <a:lnSpc>
                <a:spcPct val="80000"/>
              </a:lnSpc>
            </a:pPr>
            <a:r>
              <a:rPr lang="fa-IR" altLang="en-US" sz="2400" dirty="0"/>
              <a:t>آگاه ساختن مدیران نسبت به مشکلات کارگران و علل غیبت ها، بدی محیط کار، وجود همکاران ناسازگار و ...</a:t>
            </a:r>
          </a:p>
          <a:p>
            <a:pPr algn="justLow" eaLnBrk="1" hangingPunct="1">
              <a:lnSpc>
                <a:spcPct val="80000"/>
              </a:lnSpc>
            </a:pPr>
            <a:r>
              <a:rPr lang="fa-IR" altLang="en-US" sz="2400" dirty="0"/>
              <a:t>کاربرد آزمون های روانی بویژه در هنگام استخدام افراد نظیر آزمون های هوش، دقت، سرعت، پیشرفت و.... </a:t>
            </a:r>
            <a:endParaRPr lang="en-US" altLang="en-US" sz="2400" dirty="0"/>
          </a:p>
        </p:txBody>
      </p:sp>
    </p:spTree>
    <p:extLst>
      <p:ext uri="{BB962C8B-B14F-4D97-AF65-F5344CB8AC3E}">
        <p14:creationId xmlns:p14="http://schemas.microsoft.com/office/powerpoint/2010/main" val="1632682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fade">
                                      <p:cBhvr>
                                        <p:cTn id="7" dur="500">
                                          <p:stCondLst>
                                            <p:cond delay="0"/>
                                          </p:stCondLst>
                                        </p:cTn>
                                        <p:tgtEl>
                                          <p:spTgt spid="399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9938">
                                            <p:txEl>
                                              <p:pRg st="1" end="1"/>
                                            </p:txEl>
                                          </p:spTgt>
                                        </p:tgtEl>
                                        <p:attrNameLst>
                                          <p:attrName>style.visibility</p:attrName>
                                        </p:attrNameLst>
                                      </p:cBhvr>
                                      <p:to>
                                        <p:strVal val="visible"/>
                                      </p:to>
                                    </p:set>
                                    <p:animEffect transition="in" filter="fade">
                                      <p:cBhvr>
                                        <p:cTn id="12" dur="500">
                                          <p:stCondLst>
                                            <p:cond delay="0"/>
                                          </p:stCondLst>
                                        </p:cTn>
                                        <p:tgtEl>
                                          <p:spTgt spid="399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9938">
                                            <p:txEl>
                                              <p:pRg st="2" end="2"/>
                                            </p:txEl>
                                          </p:spTgt>
                                        </p:tgtEl>
                                        <p:attrNameLst>
                                          <p:attrName>style.visibility</p:attrName>
                                        </p:attrNameLst>
                                      </p:cBhvr>
                                      <p:to>
                                        <p:strVal val="visible"/>
                                      </p:to>
                                    </p:set>
                                    <p:animEffect transition="in" filter="fade">
                                      <p:cBhvr>
                                        <p:cTn id="17" dur="500">
                                          <p:stCondLst>
                                            <p:cond delay="0"/>
                                          </p:stCondLst>
                                        </p:cTn>
                                        <p:tgtEl>
                                          <p:spTgt spid="399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9938">
                                            <p:txEl>
                                              <p:pRg st="3" end="3"/>
                                            </p:txEl>
                                          </p:spTgt>
                                        </p:tgtEl>
                                        <p:attrNameLst>
                                          <p:attrName>style.visibility</p:attrName>
                                        </p:attrNameLst>
                                      </p:cBhvr>
                                      <p:to>
                                        <p:strVal val="visible"/>
                                      </p:to>
                                    </p:set>
                                    <p:animEffect transition="in" filter="fade">
                                      <p:cBhvr>
                                        <p:cTn id="22" dur="500">
                                          <p:stCondLst>
                                            <p:cond delay="0"/>
                                          </p:stCondLst>
                                        </p:cTn>
                                        <p:tgtEl>
                                          <p:spTgt spid="3993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39938">
                                            <p:txEl>
                                              <p:pRg st="4" end="4"/>
                                            </p:txEl>
                                          </p:spTgt>
                                        </p:tgtEl>
                                        <p:attrNameLst>
                                          <p:attrName>style.visibility</p:attrName>
                                        </p:attrNameLst>
                                      </p:cBhvr>
                                      <p:to>
                                        <p:strVal val="visible"/>
                                      </p:to>
                                    </p:set>
                                    <p:animEffect transition="in" filter="fade">
                                      <p:cBhvr>
                                        <p:cTn id="27" dur="500">
                                          <p:stCondLst>
                                            <p:cond delay="0"/>
                                          </p:stCondLst>
                                        </p:cTn>
                                        <p:tgtEl>
                                          <p:spTgt spid="3993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39938">
                                            <p:txEl>
                                              <p:pRg st="5" end="5"/>
                                            </p:txEl>
                                          </p:spTgt>
                                        </p:tgtEl>
                                        <p:attrNameLst>
                                          <p:attrName>style.visibility</p:attrName>
                                        </p:attrNameLst>
                                      </p:cBhvr>
                                      <p:to>
                                        <p:strVal val="visible"/>
                                      </p:to>
                                    </p:set>
                                    <p:animEffect transition="in" filter="fade">
                                      <p:cBhvr>
                                        <p:cTn id="32" dur="500">
                                          <p:stCondLst>
                                            <p:cond delay="0"/>
                                          </p:stCondLst>
                                        </p:cTn>
                                        <p:tgtEl>
                                          <p:spTgt spid="3993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39938">
                                            <p:txEl>
                                              <p:pRg st="6" end="6"/>
                                            </p:txEl>
                                          </p:spTgt>
                                        </p:tgtEl>
                                        <p:attrNameLst>
                                          <p:attrName>style.visibility</p:attrName>
                                        </p:attrNameLst>
                                      </p:cBhvr>
                                      <p:to>
                                        <p:strVal val="visible"/>
                                      </p:to>
                                    </p:set>
                                    <p:animEffect transition="in" filter="fade">
                                      <p:cBhvr>
                                        <p:cTn id="37" dur="500">
                                          <p:stCondLst>
                                            <p:cond delay="0"/>
                                          </p:stCondLst>
                                        </p:cTn>
                                        <p:tgtEl>
                                          <p:spTgt spid="3993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39938">
                                            <p:txEl>
                                              <p:pRg st="7" end="7"/>
                                            </p:txEl>
                                          </p:spTgt>
                                        </p:tgtEl>
                                        <p:attrNameLst>
                                          <p:attrName>style.visibility</p:attrName>
                                        </p:attrNameLst>
                                      </p:cBhvr>
                                      <p:to>
                                        <p:strVal val="visible"/>
                                      </p:to>
                                    </p:set>
                                    <p:animEffect transition="in" filter="fade">
                                      <p:cBhvr>
                                        <p:cTn id="42" dur="500">
                                          <p:stCondLst>
                                            <p:cond delay="0"/>
                                          </p:stCondLst>
                                        </p:cTn>
                                        <p:tgtEl>
                                          <p:spTgt spid="39938">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39938">
                                            <p:txEl>
                                              <p:pRg st="8" end="8"/>
                                            </p:txEl>
                                          </p:spTgt>
                                        </p:tgtEl>
                                        <p:attrNameLst>
                                          <p:attrName>style.visibility</p:attrName>
                                        </p:attrNameLst>
                                      </p:cBhvr>
                                      <p:to>
                                        <p:strVal val="visible"/>
                                      </p:to>
                                    </p:set>
                                    <p:animEffect transition="in" filter="fade">
                                      <p:cBhvr>
                                        <p:cTn id="47" dur="500">
                                          <p:stCondLst>
                                            <p:cond delay="0"/>
                                          </p:stCondLst>
                                        </p:cTn>
                                        <p:tgtEl>
                                          <p:spTgt spid="39938">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iterate type="lt">
                                    <p:tmPct val="10000"/>
                                  </p:iterate>
                                  <p:childTnLst>
                                    <p:set>
                                      <p:cBhvr>
                                        <p:cTn id="51" dur="1" fill="hold">
                                          <p:stCondLst>
                                            <p:cond delay="0"/>
                                          </p:stCondLst>
                                        </p:cTn>
                                        <p:tgtEl>
                                          <p:spTgt spid="39938">
                                            <p:txEl>
                                              <p:pRg st="9" end="9"/>
                                            </p:txEl>
                                          </p:spTgt>
                                        </p:tgtEl>
                                        <p:attrNameLst>
                                          <p:attrName>style.visibility</p:attrName>
                                        </p:attrNameLst>
                                      </p:cBhvr>
                                      <p:to>
                                        <p:strVal val="visible"/>
                                      </p:to>
                                    </p:set>
                                    <p:animEffect transition="in" filter="fade">
                                      <p:cBhvr>
                                        <p:cTn id="52" dur="500">
                                          <p:stCondLst>
                                            <p:cond delay="0"/>
                                          </p:stCondLst>
                                        </p:cTn>
                                        <p:tgtEl>
                                          <p:spTgt spid="3993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50259" y="228600"/>
            <a:ext cx="10524565" cy="685800"/>
          </a:xfrm>
        </p:spPr>
        <p:txBody>
          <a:bodyPr>
            <a:noAutofit/>
          </a:bodyPr>
          <a:lstStyle/>
          <a:p>
            <a:pPr eaLnBrk="1" hangingPunct="1">
              <a:defRPr/>
            </a:pPr>
            <a:r>
              <a:rPr lang="fa-IR" altLang="en-US" sz="4000" dirty="0"/>
              <a:t>مصارف یا کاربردهای روانشناسی صنعتی (ادامه)</a:t>
            </a:r>
            <a:endParaRPr lang="en-US" altLang="en-US" sz="4000" dirty="0" smtClean="0"/>
          </a:p>
        </p:txBody>
      </p:sp>
      <p:sp>
        <p:nvSpPr>
          <p:cNvPr id="41987" name="Rectangle 3"/>
          <p:cNvSpPr>
            <a:spLocks noGrp="1" noChangeArrowheads="1"/>
          </p:cNvSpPr>
          <p:nvPr>
            <p:ph idx="1"/>
          </p:nvPr>
        </p:nvSpPr>
        <p:spPr>
          <a:xfrm>
            <a:off x="1380564" y="1213224"/>
            <a:ext cx="10094259" cy="5522258"/>
          </a:xfrm>
        </p:spPr>
        <p:txBody>
          <a:bodyPr>
            <a:normAutofit lnSpcReduction="10000"/>
          </a:bodyPr>
          <a:lstStyle/>
          <a:p>
            <a:pPr algn="justLow" eaLnBrk="1" hangingPunct="1"/>
            <a:r>
              <a:rPr lang="fa-IR" altLang="en-US" sz="3200" dirty="0"/>
              <a:t>درک افراد و میزان کارآمدی آنان ( آن کس که در زمان معین و محدودی کار بیشتر و با کیفیت بهتری انجام دهد، کارآمدتر است.) کارآمدی شخص به عوامل بسیاری بستگی دارد که مهم ترین آن ها عبارتند از:</a:t>
            </a:r>
          </a:p>
          <a:p>
            <a:pPr algn="justLow" eaLnBrk="1" hangingPunct="1"/>
            <a:r>
              <a:rPr lang="fa-IR" altLang="en-US" sz="3200" dirty="0"/>
              <a:t>1- وجود استعداد برای کار بخصوص؛</a:t>
            </a:r>
          </a:p>
          <a:p>
            <a:pPr algn="justLow" eaLnBrk="1" hangingPunct="1"/>
            <a:r>
              <a:rPr lang="fa-IR" altLang="en-US" sz="3200" dirty="0"/>
              <a:t>2- خصوصیات ماشین یا وسایلی که کارگر با آن کار می کند؛</a:t>
            </a:r>
          </a:p>
          <a:p>
            <a:pPr algn="justLow" eaLnBrk="1" hangingPunct="1"/>
            <a:r>
              <a:rPr lang="fa-IR" altLang="en-US" sz="3200" dirty="0"/>
              <a:t>3- داشتن تجربه و آموزش کافی در زمینه کاری که کارگر انجام می دهد.</a:t>
            </a:r>
          </a:p>
          <a:p>
            <a:pPr algn="justLow" eaLnBrk="1" hangingPunct="1"/>
            <a:r>
              <a:rPr lang="fa-IR" altLang="en-US" sz="3200" dirty="0"/>
              <a:t>ایجاد شرایط مناسب کار و درک انگیزه ها از طریق: الف- مطالعه شرایط محیطی؛ ب- واکنش های احتمالی کارگر؛ و  ج- شرایط انگیزش.</a:t>
            </a:r>
          </a:p>
          <a:p>
            <a:pPr eaLnBrk="1" hangingPunct="1"/>
            <a:endParaRPr lang="en-US" altLang="en-US" sz="2800" dirty="0"/>
          </a:p>
        </p:txBody>
      </p:sp>
    </p:spTree>
    <p:extLst>
      <p:ext uri="{BB962C8B-B14F-4D97-AF65-F5344CB8AC3E}">
        <p14:creationId xmlns:p14="http://schemas.microsoft.com/office/powerpoint/2010/main" val="4047539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fa-IR" altLang="en-US" smtClean="0"/>
              <a:t>روانشناسی چیست؟</a:t>
            </a:r>
            <a:endParaRPr lang="en-US" altLang="en-US" smtClean="0"/>
          </a:p>
        </p:txBody>
      </p:sp>
      <p:sp>
        <p:nvSpPr>
          <p:cNvPr id="46083" name="Rectangle 3"/>
          <p:cNvSpPr>
            <a:spLocks noGrp="1" noChangeArrowheads="1"/>
          </p:cNvSpPr>
          <p:nvPr>
            <p:ph idx="1"/>
          </p:nvPr>
        </p:nvSpPr>
        <p:spPr>
          <a:xfrm>
            <a:off x="1380565" y="1600200"/>
            <a:ext cx="10049435" cy="3451485"/>
          </a:xfrm>
        </p:spPr>
        <p:txBody>
          <a:bodyPr>
            <a:noAutofit/>
          </a:bodyPr>
          <a:lstStyle/>
          <a:p>
            <a:pPr marL="609600" indent="-609600" algn="justLow" eaLnBrk="1" hangingPunct="1"/>
            <a:r>
              <a:rPr lang="fa-IR" altLang="en-US" sz="3600" dirty="0" smtClean="0"/>
              <a:t>برای </a:t>
            </a:r>
            <a:r>
              <a:rPr lang="fa-IR" altLang="en-US" sz="3600" dirty="0" smtClean="0"/>
              <a:t>داشتن تعریف واضح دو دیدگاه مهم است:</a:t>
            </a:r>
          </a:p>
          <a:p>
            <a:pPr marL="0" indent="0" algn="justLow" eaLnBrk="1" hangingPunct="1">
              <a:buNone/>
            </a:pPr>
            <a:r>
              <a:rPr lang="fa-IR" altLang="en-US" sz="3600" dirty="0" smtClean="0"/>
              <a:t>1- دیدگاه </a:t>
            </a:r>
            <a:r>
              <a:rPr lang="fa-IR" altLang="en-US" sz="3600" dirty="0" smtClean="0"/>
              <a:t>روانکاوی از سوی فروید، یونگ و ...</a:t>
            </a:r>
          </a:p>
          <a:p>
            <a:pPr marL="0" indent="0" algn="justLow" eaLnBrk="1" hangingPunct="1">
              <a:buNone/>
            </a:pPr>
            <a:r>
              <a:rPr lang="fa-IR" altLang="en-US" sz="3600" dirty="0" smtClean="0"/>
              <a:t>2- دیدگاه </a:t>
            </a:r>
            <a:r>
              <a:rPr lang="fa-IR" altLang="en-US" sz="3600" dirty="0" smtClean="0"/>
              <a:t>رفتارگرایی از کارهای واتسون، پاولوف، اسکینر و ...</a:t>
            </a:r>
            <a:endParaRPr lang="en-US" altLang="en-US" sz="3600" dirty="0" smtClean="0"/>
          </a:p>
        </p:txBody>
      </p:sp>
    </p:spTree>
    <p:extLst>
      <p:ext uri="{BB962C8B-B14F-4D97-AF65-F5344CB8AC3E}">
        <p14:creationId xmlns:p14="http://schemas.microsoft.com/office/powerpoint/2010/main" val="3852153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fa-IR" altLang="en-US" sz="4000"/>
              <a:t>تضاد بین این دو گروه به خاطر سه چیزاست:</a:t>
            </a:r>
            <a:endParaRPr lang="en-US" altLang="en-US" sz="4000"/>
          </a:p>
        </p:txBody>
      </p:sp>
      <p:sp>
        <p:nvSpPr>
          <p:cNvPr id="48131" name="Rectangle 3"/>
          <p:cNvSpPr>
            <a:spLocks noGrp="1" noChangeArrowheads="1"/>
          </p:cNvSpPr>
          <p:nvPr>
            <p:ph idx="1"/>
          </p:nvPr>
        </p:nvSpPr>
        <p:spPr>
          <a:xfrm>
            <a:off x="1828800" y="1924425"/>
            <a:ext cx="9550400" cy="3514164"/>
          </a:xfrm>
        </p:spPr>
        <p:txBody>
          <a:bodyPr>
            <a:normAutofit/>
          </a:bodyPr>
          <a:lstStyle/>
          <a:p>
            <a:pPr algn="justLow" eaLnBrk="1" hangingPunct="1">
              <a:buFontTx/>
              <a:buNone/>
            </a:pPr>
            <a:r>
              <a:rPr lang="fa-IR" altLang="en-US" sz="3200" dirty="0" smtClean="0"/>
              <a:t>  </a:t>
            </a:r>
            <a:r>
              <a:rPr lang="fa-IR" altLang="en-US" sz="3600" dirty="0" smtClean="0"/>
              <a:t>1- روش های مطالعه افراد؛</a:t>
            </a:r>
          </a:p>
          <a:p>
            <a:pPr algn="justLow" eaLnBrk="1" hangingPunct="1">
              <a:buFontTx/>
              <a:buNone/>
            </a:pPr>
            <a:r>
              <a:rPr lang="fa-IR" altLang="en-US" sz="3600" dirty="0" smtClean="0"/>
              <a:t>  </a:t>
            </a:r>
            <a:r>
              <a:rPr lang="fa-IR" altLang="en-US" sz="3600" dirty="0" smtClean="0"/>
              <a:t>2- </a:t>
            </a:r>
            <a:r>
              <a:rPr lang="fa-IR" altLang="en-US" sz="3600" dirty="0" smtClean="0"/>
              <a:t>موضوع مورد مطالعه روانشناسی؛</a:t>
            </a:r>
          </a:p>
          <a:p>
            <a:pPr algn="justLow" eaLnBrk="1" hangingPunct="1">
              <a:buFontTx/>
              <a:buNone/>
            </a:pPr>
            <a:r>
              <a:rPr lang="fa-IR" altLang="en-US" sz="3600" dirty="0" smtClean="0"/>
              <a:t>  3- </a:t>
            </a:r>
            <a:r>
              <a:rPr lang="fa-IR" altLang="en-US" sz="3600" dirty="0" smtClean="0"/>
              <a:t>نظریه هایی که موقعیت روانشناسی را به عنوان یک علم بیان می کند. </a:t>
            </a:r>
            <a:endParaRPr lang="en-US" altLang="en-US" sz="3600" dirty="0" smtClean="0"/>
          </a:p>
        </p:txBody>
      </p:sp>
    </p:spTree>
    <p:extLst>
      <p:ext uri="{BB962C8B-B14F-4D97-AF65-F5344CB8AC3E}">
        <p14:creationId xmlns:p14="http://schemas.microsoft.com/office/powerpoint/2010/main" val="1037052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fa-IR" altLang="en-US" smtClean="0"/>
              <a:t>1- روش های مطالعه افراد:</a:t>
            </a:r>
            <a:endParaRPr lang="en-US" altLang="en-US" smtClean="0"/>
          </a:p>
        </p:txBody>
      </p:sp>
      <p:sp>
        <p:nvSpPr>
          <p:cNvPr id="50179" name="Rectangle 3"/>
          <p:cNvSpPr>
            <a:spLocks noGrp="1" noChangeArrowheads="1"/>
          </p:cNvSpPr>
          <p:nvPr>
            <p:ph idx="1"/>
          </p:nvPr>
        </p:nvSpPr>
        <p:spPr>
          <a:xfrm>
            <a:off x="1251678" y="1600200"/>
            <a:ext cx="10055804" cy="3987800"/>
          </a:xfrm>
        </p:spPr>
        <p:txBody>
          <a:bodyPr>
            <a:normAutofit/>
          </a:bodyPr>
          <a:lstStyle/>
          <a:p>
            <a:pPr algn="justLow" eaLnBrk="1" hangingPunct="1"/>
            <a:r>
              <a:rPr lang="fa-IR" altLang="en-US" sz="3600" dirty="0"/>
              <a:t>روانکاوان از روش هایی استفاده می کنند که فرد یا بیمار را وادار به حرف زدن در باره تخیلات، افکار و احساساتش بکند.</a:t>
            </a:r>
          </a:p>
          <a:p>
            <a:pPr algn="justLow" eaLnBrk="1" hangingPunct="1"/>
            <a:r>
              <a:rPr lang="fa-IR" altLang="en-US" sz="3600" dirty="0"/>
              <a:t>اما رفتارگرایان از روش های تجربی تحت شرایط کنترل شده استفاده می کنند تا مشخص کنند چه نوع متغیرهای خاصی در روی رفتار مشاهده شده تأثیر می گذارد.</a:t>
            </a:r>
            <a:endParaRPr lang="en-US" altLang="en-US" sz="3600" dirty="0"/>
          </a:p>
        </p:txBody>
      </p:sp>
    </p:spTree>
    <p:extLst>
      <p:ext uri="{BB962C8B-B14F-4D97-AF65-F5344CB8AC3E}">
        <p14:creationId xmlns:p14="http://schemas.microsoft.com/office/powerpoint/2010/main" val="424339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fa-IR" altLang="en-US" smtClean="0"/>
              <a:t>2- موضوع مورد مطالعه رواشناسی:</a:t>
            </a:r>
            <a:endParaRPr lang="en-US" altLang="en-US" smtClean="0"/>
          </a:p>
        </p:txBody>
      </p:sp>
      <p:sp>
        <p:nvSpPr>
          <p:cNvPr id="52227" name="Rectangle 3"/>
          <p:cNvSpPr>
            <a:spLocks noGrp="1" noChangeArrowheads="1"/>
          </p:cNvSpPr>
          <p:nvPr>
            <p:ph idx="1"/>
          </p:nvPr>
        </p:nvSpPr>
        <p:spPr>
          <a:xfrm>
            <a:off x="1123576" y="1600199"/>
            <a:ext cx="10058400" cy="4280647"/>
          </a:xfrm>
        </p:spPr>
        <p:txBody>
          <a:bodyPr>
            <a:noAutofit/>
          </a:bodyPr>
          <a:lstStyle/>
          <a:p>
            <a:pPr algn="justLow" eaLnBrk="1" hangingPunct="1"/>
            <a:r>
              <a:rPr lang="fa-IR" altLang="en-US" sz="3200" dirty="0" smtClean="0"/>
              <a:t>موضوع مورد مطالعه خود از روش مطالعه نتیجه می شود؛ بنابراین موضوع مورد مطالعه نیز تغییر می کند.</a:t>
            </a:r>
          </a:p>
          <a:p>
            <a:pPr algn="justLow" eaLnBrk="1" hangingPunct="1"/>
            <a:r>
              <a:rPr lang="fa-IR" altLang="en-US" sz="3200" dirty="0" smtClean="0"/>
              <a:t>روانکاوان مدعی هستند که در باره دینامیک مغز صحبت می کنند که شامل احساس و تفکرات از هر نوع می باشد.</a:t>
            </a:r>
          </a:p>
          <a:p>
            <a:pPr algn="justLow" eaLnBrk="1" hangingPunct="1"/>
            <a:r>
              <a:rPr lang="fa-IR" altLang="en-US" sz="3200" dirty="0" smtClean="0"/>
              <a:t>در حالی که رفتارگرایان می گویند که مطالعه تجربیات به طور غیرعلمی درست نیست، بلکه رفتارقابل مشاهده و عینی برای مطالعات علمی مناسب است.</a:t>
            </a:r>
            <a:r>
              <a:rPr lang="fa-IR" altLang="en-US" sz="4000" dirty="0"/>
              <a:t> </a:t>
            </a:r>
            <a:endParaRPr lang="en-US" altLang="en-US" sz="4000" dirty="0"/>
          </a:p>
        </p:txBody>
      </p:sp>
    </p:spTree>
    <p:extLst>
      <p:ext uri="{BB962C8B-B14F-4D97-AF65-F5344CB8AC3E}">
        <p14:creationId xmlns:p14="http://schemas.microsoft.com/office/powerpoint/2010/main" val="4031958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fa-IR" altLang="en-US" smtClean="0"/>
              <a:t>3- موقعیت روانشناسی:</a:t>
            </a:r>
            <a:endParaRPr lang="en-US" altLang="en-US" smtClean="0"/>
          </a:p>
        </p:txBody>
      </p:sp>
      <p:sp>
        <p:nvSpPr>
          <p:cNvPr id="54275" name="Rectangle 3"/>
          <p:cNvSpPr>
            <a:spLocks noGrp="1" noChangeArrowheads="1"/>
          </p:cNvSpPr>
          <p:nvPr>
            <p:ph idx="1"/>
          </p:nvPr>
        </p:nvSpPr>
        <p:spPr>
          <a:xfrm>
            <a:off x="1251678" y="1600200"/>
            <a:ext cx="9924322" cy="3886200"/>
          </a:xfrm>
        </p:spPr>
        <p:txBody>
          <a:bodyPr/>
          <a:lstStyle/>
          <a:p>
            <a:pPr algn="justLow" eaLnBrk="1" hangingPunct="1"/>
            <a:r>
              <a:rPr lang="fa-IR" altLang="en-US" sz="3600" dirty="0"/>
              <a:t>اما روانکاوان می گویند مطالعه رفتار به تنهایی نمی تواند درک روشنی از انسان به ما بدهد و نباید از کنش های مغزی و احساسات غافل بود.</a:t>
            </a:r>
            <a:endParaRPr lang="en-US" altLang="en-US" sz="3600" dirty="0"/>
          </a:p>
          <a:p>
            <a:pPr algn="justLow" eaLnBrk="1" hangingPunct="1"/>
            <a:r>
              <a:rPr lang="fa-IR" altLang="en-US" sz="3600" dirty="0"/>
              <a:t>رفتارگرایان معتقدند که روانشناسان باید سعی نمایند تا نظریه هایی بر مبنای تجربیات قابل مشاهده و تکرارپذیر به دست آورند.</a:t>
            </a:r>
          </a:p>
        </p:txBody>
      </p:sp>
    </p:spTree>
    <p:extLst>
      <p:ext uri="{BB962C8B-B14F-4D97-AF65-F5344CB8AC3E}">
        <p14:creationId xmlns:p14="http://schemas.microsoft.com/office/powerpoint/2010/main" val="1868102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251678" y="382385"/>
            <a:ext cx="9499993" cy="956344"/>
          </a:xfrm>
        </p:spPr>
        <p:txBody>
          <a:bodyPr/>
          <a:lstStyle/>
          <a:p>
            <a:pPr eaLnBrk="1" hangingPunct="1">
              <a:defRPr/>
            </a:pPr>
            <a:r>
              <a:rPr lang="fa-IR" altLang="en-US" dirty="0" smtClean="0"/>
              <a:t>روانشناسی صنعتی</a:t>
            </a:r>
            <a:endParaRPr lang="en-US" altLang="en-US" dirty="0" smtClean="0"/>
          </a:p>
        </p:txBody>
      </p:sp>
      <p:sp>
        <p:nvSpPr>
          <p:cNvPr id="89091" name="Rectangle 3"/>
          <p:cNvSpPr>
            <a:spLocks noGrp="1" noChangeArrowheads="1"/>
          </p:cNvSpPr>
          <p:nvPr>
            <p:ph idx="1"/>
          </p:nvPr>
        </p:nvSpPr>
        <p:spPr>
          <a:xfrm>
            <a:off x="1410447" y="1600200"/>
            <a:ext cx="9299388" cy="4424082"/>
          </a:xfrm>
        </p:spPr>
        <p:txBody>
          <a:bodyPr>
            <a:normAutofit/>
          </a:bodyPr>
          <a:lstStyle/>
          <a:p>
            <a:pPr algn="justLow" eaLnBrk="1" hangingPunct="1"/>
            <a:r>
              <a:rPr lang="fa-IR" altLang="en-US" sz="3600" dirty="0" smtClean="0"/>
              <a:t>بررسی رفتار انسان در محدوده تولید، توزیع، مصرف و تعاون تمدن ما(مک کورمیک و تیفن)</a:t>
            </a:r>
          </a:p>
          <a:p>
            <a:pPr algn="justLow" eaLnBrk="1" hangingPunct="1"/>
            <a:r>
              <a:rPr lang="fa-IR" altLang="en-US" sz="3600" dirty="0" smtClean="0"/>
              <a:t>کار یا رفتار کاری </a:t>
            </a:r>
            <a:r>
              <a:rPr lang="en-US" altLang="en-US" sz="3600" dirty="0" smtClean="0"/>
              <a:t>Work behavior</a:t>
            </a:r>
            <a:r>
              <a:rPr lang="fa-IR" altLang="en-US" sz="3600" dirty="0" smtClean="0"/>
              <a:t> موضوع اصلی روانشناسی صنعتی می باشد.</a:t>
            </a:r>
          </a:p>
          <a:p>
            <a:pPr algn="justLow" eaLnBrk="1" hangingPunct="1"/>
            <a:r>
              <a:rPr lang="fa-IR" altLang="en-US" sz="3600" dirty="0" smtClean="0"/>
              <a:t>کار ممکن است روانی یا فیزیکی باشد که اغلب فعالیت ها هم فیزیکی و هم روانی می باشند</a:t>
            </a:r>
            <a:r>
              <a:rPr lang="fa-IR" altLang="en-US" dirty="0" smtClean="0"/>
              <a:t>.</a:t>
            </a:r>
          </a:p>
          <a:p>
            <a:pPr eaLnBrk="1" hangingPunct="1">
              <a:buFontTx/>
              <a:buNone/>
            </a:pPr>
            <a:endParaRPr lang="en-US" altLang="en-US" dirty="0" smtClean="0"/>
          </a:p>
        </p:txBody>
      </p:sp>
    </p:spTree>
    <p:extLst>
      <p:ext uri="{BB962C8B-B14F-4D97-AF65-F5344CB8AC3E}">
        <p14:creationId xmlns:p14="http://schemas.microsoft.com/office/powerpoint/2010/main" val="2312190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661459" y="382385"/>
            <a:ext cx="9406966" cy="1010133"/>
          </a:xfrm>
        </p:spPr>
        <p:txBody>
          <a:bodyPr/>
          <a:lstStyle/>
          <a:p>
            <a:pPr eaLnBrk="1" hangingPunct="1">
              <a:defRPr/>
            </a:pPr>
            <a:r>
              <a:rPr lang="fa-IR" altLang="en-US" dirty="0" smtClean="0"/>
              <a:t>ادراک کار</a:t>
            </a:r>
            <a:endParaRPr lang="en-US" altLang="en-US" dirty="0" smtClean="0"/>
          </a:p>
        </p:txBody>
      </p:sp>
      <p:sp>
        <p:nvSpPr>
          <p:cNvPr id="91139" name="Rectangle 3"/>
          <p:cNvSpPr>
            <a:spLocks noGrp="1" noChangeArrowheads="1"/>
          </p:cNvSpPr>
          <p:nvPr>
            <p:ph idx="1"/>
          </p:nvPr>
        </p:nvSpPr>
        <p:spPr>
          <a:xfrm>
            <a:off x="1769035" y="1600200"/>
            <a:ext cx="9215718" cy="4256741"/>
          </a:xfrm>
        </p:spPr>
        <p:txBody>
          <a:bodyPr>
            <a:normAutofit/>
          </a:bodyPr>
          <a:lstStyle/>
          <a:p>
            <a:pPr algn="justLow" eaLnBrk="1" hangingPunct="1"/>
            <a:r>
              <a:rPr lang="fa-IR" altLang="en-US" sz="3200" dirty="0" smtClean="0"/>
              <a:t>یعنی استفاده از فرایندهای روانی و فیزیولوژیکی فردی در</a:t>
            </a:r>
            <a:r>
              <a:rPr lang="en-US" altLang="en-US" sz="3200" dirty="0" smtClean="0"/>
              <a:t> </a:t>
            </a:r>
            <a:r>
              <a:rPr lang="fa-IR" altLang="en-US" sz="3200" dirty="0" smtClean="0"/>
              <a:t>رسیدن به اهدافی.</a:t>
            </a:r>
          </a:p>
          <a:p>
            <a:pPr algn="justLow" eaLnBrk="1" hangingPunct="1"/>
            <a:r>
              <a:rPr lang="fa-IR" altLang="en-US" sz="3200" dirty="0" smtClean="0"/>
              <a:t>مهم ترین جنبه کار این است که انسان چگونه کار و شرایط آن را درک می کند. بر طبق فعالیت های روانی ادراک، به هر ادراکی یک معنا متصل است که بر طبق آن معنا احساس می شود و همه فعالیت ها و رفتارها نشأت گرفته از محیط ادراکی ماست؛ </a:t>
            </a:r>
          </a:p>
          <a:p>
            <a:pPr algn="justLow" eaLnBrk="1" hangingPunct="1"/>
            <a:r>
              <a:rPr lang="fa-IR" altLang="en-US" sz="3200" dirty="0" smtClean="0"/>
              <a:t>بنابراین کار از نظر افراد مختلف دارای معانی بسیار است.  </a:t>
            </a:r>
            <a:endParaRPr lang="en-US" altLang="en-US" sz="3200" dirty="0" smtClean="0"/>
          </a:p>
        </p:txBody>
      </p:sp>
    </p:spTree>
    <p:extLst>
      <p:ext uri="{BB962C8B-B14F-4D97-AF65-F5344CB8AC3E}">
        <p14:creationId xmlns:p14="http://schemas.microsoft.com/office/powerpoint/2010/main" val="3378056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51678" y="382385"/>
            <a:ext cx="10178322" cy="839313"/>
          </a:xfrm>
        </p:spPr>
        <p:txBody>
          <a:bodyPr/>
          <a:lstStyle/>
          <a:p>
            <a:pPr eaLnBrk="1" hangingPunct="1">
              <a:defRPr/>
            </a:pPr>
            <a:r>
              <a:rPr lang="fa-IR" altLang="en-US" dirty="0" smtClean="0"/>
              <a:t>ضرورت مطالعه تاریخچه هر علم:</a:t>
            </a:r>
            <a:endParaRPr lang="en-US" altLang="en-US" dirty="0" smtClean="0"/>
          </a:p>
        </p:txBody>
      </p:sp>
      <p:sp>
        <p:nvSpPr>
          <p:cNvPr id="17411" name="Rectangle 3"/>
          <p:cNvSpPr>
            <a:spLocks noGrp="1" noChangeArrowheads="1"/>
          </p:cNvSpPr>
          <p:nvPr>
            <p:ph idx="1"/>
          </p:nvPr>
        </p:nvSpPr>
        <p:spPr>
          <a:xfrm>
            <a:off x="1146748" y="1676400"/>
            <a:ext cx="10200806" cy="4204447"/>
          </a:xfrm>
        </p:spPr>
        <p:txBody>
          <a:bodyPr>
            <a:normAutofit/>
          </a:bodyPr>
          <a:lstStyle/>
          <a:p>
            <a:pPr algn="justLow" eaLnBrk="1" hangingPunct="1">
              <a:buFontTx/>
              <a:buNone/>
            </a:pPr>
            <a:r>
              <a:rPr lang="fa-IR" altLang="en-US" sz="3200" dirty="0" smtClean="0"/>
              <a:t>    هدف از مطالعه تاریخ هر علم را می توان چنین خلاصه کرد:</a:t>
            </a:r>
          </a:p>
          <a:p>
            <a:pPr algn="justLow" eaLnBrk="1" hangingPunct="1"/>
            <a:r>
              <a:rPr lang="fa-IR" altLang="en-US" sz="3200" dirty="0" smtClean="0"/>
              <a:t>پی بردن به چگونگی پیدایش و استقلال آن از سایر دانش های بشری؛</a:t>
            </a:r>
          </a:p>
          <a:p>
            <a:pPr algn="justLow" eaLnBrk="1" hangingPunct="1"/>
            <a:r>
              <a:rPr lang="fa-IR" altLang="en-US" sz="3200" dirty="0" smtClean="0"/>
              <a:t>پی بردن به چگونگی ارتباط آن علم با علوم دیگر؛</a:t>
            </a:r>
          </a:p>
          <a:p>
            <a:pPr algn="justLow" eaLnBrk="1" hangingPunct="1"/>
            <a:r>
              <a:rPr lang="fa-IR" altLang="en-US" sz="3200" dirty="0" smtClean="0"/>
              <a:t>شناخت عواملی که در پیدایش آن علم مؤثر بوده اند؛</a:t>
            </a:r>
          </a:p>
          <a:p>
            <a:pPr algn="justLow" eaLnBrk="1" hangingPunct="1"/>
            <a:r>
              <a:rPr lang="fa-IR" altLang="en-US" sz="3200" dirty="0" smtClean="0"/>
              <a:t>آشناشدن با سیر تکاملی آن علم؛</a:t>
            </a:r>
          </a:p>
          <a:p>
            <a:pPr algn="justLow" eaLnBrk="1" hangingPunct="1"/>
            <a:r>
              <a:rPr lang="fa-IR" altLang="en-US" sz="3200" dirty="0" smtClean="0"/>
              <a:t>شناخت اثرهای آن علم در زندگی انسان. </a:t>
            </a:r>
            <a:endParaRPr lang="en-US" altLang="en-US" sz="3200" dirty="0" smtClean="0"/>
          </a:p>
        </p:txBody>
      </p:sp>
    </p:spTree>
    <p:extLst>
      <p:ext uri="{BB962C8B-B14F-4D97-AF65-F5344CB8AC3E}">
        <p14:creationId xmlns:p14="http://schemas.microsoft.com/office/powerpoint/2010/main" val="3309796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251678" y="382385"/>
            <a:ext cx="9511946" cy="908533"/>
          </a:xfrm>
        </p:spPr>
        <p:txBody>
          <a:bodyPr/>
          <a:lstStyle/>
          <a:p>
            <a:pPr eaLnBrk="1" hangingPunct="1">
              <a:defRPr/>
            </a:pPr>
            <a:r>
              <a:rPr lang="fa-IR" altLang="en-US" dirty="0" smtClean="0"/>
              <a:t>تعریف کار</a:t>
            </a:r>
            <a:endParaRPr lang="en-US" altLang="en-US" dirty="0" smtClean="0"/>
          </a:p>
        </p:txBody>
      </p:sp>
      <p:sp>
        <p:nvSpPr>
          <p:cNvPr id="93187" name="Rectangle 3"/>
          <p:cNvSpPr>
            <a:spLocks noGrp="1" noChangeArrowheads="1"/>
          </p:cNvSpPr>
          <p:nvPr>
            <p:ph idx="1"/>
          </p:nvPr>
        </p:nvSpPr>
        <p:spPr>
          <a:xfrm>
            <a:off x="2459317" y="2173940"/>
            <a:ext cx="8229600" cy="1453777"/>
          </a:xfrm>
        </p:spPr>
        <p:txBody>
          <a:bodyPr>
            <a:normAutofit/>
          </a:bodyPr>
          <a:lstStyle/>
          <a:p>
            <a:pPr eaLnBrk="1" hangingPunct="1"/>
            <a:r>
              <a:rPr lang="en-US" altLang="en-US" sz="3600" dirty="0" err="1" smtClean="0"/>
              <a:t>Boehrs</a:t>
            </a:r>
            <a:r>
              <a:rPr lang="fa-IR" altLang="en-US" sz="3600" dirty="0" smtClean="0"/>
              <a:t> کار را در به کار بردن قدرت جسمانی و روانی برای ارضای نیازهای مادی و معنوی می داند.</a:t>
            </a:r>
            <a:endParaRPr lang="en-US" altLang="en-US" sz="3600" dirty="0" smtClean="0"/>
          </a:p>
        </p:txBody>
      </p:sp>
    </p:spTree>
    <p:extLst>
      <p:ext uri="{BB962C8B-B14F-4D97-AF65-F5344CB8AC3E}">
        <p14:creationId xmlns:p14="http://schemas.microsoft.com/office/powerpoint/2010/main" val="2443289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251678" y="382385"/>
            <a:ext cx="10178322" cy="926462"/>
          </a:xfrm>
        </p:spPr>
        <p:txBody>
          <a:bodyPr/>
          <a:lstStyle/>
          <a:p>
            <a:pPr eaLnBrk="1" hangingPunct="1">
              <a:defRPr/>
            </a:pPr>
            <a:r>
              <a:rPr lang="fa-IR" altLang="en-US" dirty="0" smtClean="0"/>
              <a:t>خصوصیات کار</a:t>
            </a:r>
            <a:endParaRPr lang="en-US" altLang="en-US" dirty="0" smtClean="0"/>
          </a:p>
        </p:txBody>
      </p:sp>
      <p:sp>
        <p:nvSpPr>
          <p:cNvPr id="95235" name="Rectangle 3"/>
          <p:cNvSpPr>
            <a:spLocks noGrp="1" noChangeArrowheads="1"/>
          </p:cNvSpPr>
          <p:nvPr>
            <p:ph idx="1"/>
          </p:nvPr>
        </p:nvSpPr>
        <p:spPr>
          <a:xfrm>
            <a:off x="1251677" y="1600200"/>
            <a:ext cx="10241076" cy="4292600"/>
          </a:xfrm>
        </p:spPr>
        <p:txBody>
          <a:bodyPr>
            <a:normAutofit/>
          </a:bodyPr>
          <a:lstStyle/>
          <a:p>
            <a:pPr marL="0" indent="0" algn="justLow" eaLnBrk="1" hangingPunct="1">
              <a:buNone/>
            </a:pPr>
            <a:r>
              <a:rPr lang="fa-IR" altLang="en-US" sz="2800" dirty="0" smtClean="0"/>
              <a:t>1- بر </a:t>
            </a:r>
            <a:r>
              <a:rPr lang="fa-IR" altLang="en-US" sz="2800" dirty="0"/>
              <a:t>تحرک انسان تأکید دارد؛ بسیاری از رفتارها را می توان یک نوع کار رفتاری دانست، به شرطی که الف) اگر هدفی مورد نظر باشد؛ ب) اگر وظیفه ای محول شده باشد و ج) اگر کار وسیله ای برای ارضای نیازها باشد.</a:t>
            </a:r>
          </a:p>
          <a:p>
            <a:pPr marL="0" indent="0" algn="justLow" eaLnBrk="1" hangingPunct="1">
              <a:buNone/>
            </a:pPr>
            <a:r>
              <a:rPr lang="fa-IR" altLang="en-US" sz="2800" dirty="0" smtClean="0"/>
              <a:t>2- کار </a:t>
            </a:r>
            <a:r>
              <a:rPr lang="fa-IR" altLang="en-US" sz="2800" dirty="0"/>
              <a:t>رفتار با هدفی است.</a:t>
            </a:r>
          </a:p>
          <a:p>
            <a:pPr marL="0" indent="0" algn="justLow" eaLnBrk="1" hangingPunct="1">
              <a:buNone/>
            </a:pPr>
            <a:r>
              <a:rPr lang="fa-IR" altLang="en-US" sz="2800" dirty="0" smtClean="0"/>
              <a:t>3- فعالیت </a:t>
            </a:r>
            <a:r>
              <a:rPr lang="fa-IR" altLang="en-US" sz="2800" dirty="0"/>
              <a:t>انسان به وسیله وظایفی مشخص می شود و به کمک سیستم هنجارهای اجتماعی ارزیابی می گردد.</a:t>
            </a:r>
          </a:p>
          <a:p>
            <a:pPr marL="0" indent="0" algn="justLow" eaLnBrk="1" hangingPunct="1">
              <a:buNone/>
            </a:pPr>
            <a:r>
              <a:rPr lang="fa-IR" altLang="en-US" sz="2800" dirty="0" smtClean="0"/>
              <a:t>4- </a:t>
            </a:r>
            <a:r>
              <a:rPr lang="en-US" altLang="en-US" sz="2800" dirty="0" smtClean="0"/>
              <a:t>Wagner</a:t>
            </a:r>
            <a:r>
              <a:rPr lang="fa-IR" altLang="en-US" sz="2800" dirty="0" smtClean="0"/>
              <a:t> </a:t>
            </a:r>
            <a:r>
              <a:rPr lang="fa-IR" altLang="en-US" sz="2800" dirty="0"/>
              <a:t>می گوید نتیجه کار را باید با مقدار بازده های مادی یا غیرمادی، که دارای نوع و کیفیت بخصوصی است، ارزشیابی کرد.</a:t>
            </a:r>
          </a:p>
          <a:p>
            <a:pPr marL="609600" indent="-609600" eaLnBrk="1" hangingPunct="1">
              <a:buFontTx/>
              <a:buAutoNum type="arabicPeriod"/>
            </a:pPr>
            <a:endParaRPr lang="en-US" altLang="en-US" sz="2800" dirty="0"/>
          </a:p>
        </p:txBody>
      </p:sp>
    </p:spTree>
    <p:extLst>
      <p:ext uri="{BB962C8B-B14F-4D97-AF65-F5344CB8AC3E}">
        <p14:creationId xmlns:p14="http://schemas.microsoft.com/office/powerpoint/2010/main" val="11623472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251678" y="382385"/>
            <a:ext cx="9488040" cy="980250"/>
          </a:xfrm>
        </p:spPr>
        <p:txBody>
          <a:bodyPr/>
          <a:lstStyle/>
          <a:p>
            <a:pPr eaLnBrk="1" hangingPunct="1">
              <a:defRPr/>
            </a:pPr>
            <a:r>
              <a:rPr lang="fa-IR" altLang="en-US" dirty="0" smtClean="0"/>
              <a:t>تعریف خوب دیگری از کار</a:t>
            </a:r>
            <a:endParaRPr lang="en-US" altLang="en-US" dirty="0" smtClean="0"/>
          </a:p>
        </p:txBody>
      </p:sp>
      <p:sp>
        <p:nvSpPr>
          <p:cNvPr id="97283" name="Rectangle 3"/>
          <p:cNvSpPr>
            <a:spLocks noGrp="1" noChangeArrowheads="1"/>
          </p:cNvSpPr>
          <p:nvPr>
            <p:ph idx="1"/>
          </p:nvPr>
        </p:nvSpPr>
        <p:spPr>
          <a:xfrm>
            <a:off x="1284941" y="1625600"/>
            <a:ext cx="9789459" cy="2958353"/>
          </a:xfrm>
        </p:spPr>
        <p:txBody>
          <a:bodyPr>
            <a:noAutofit/>
          </a:bodyPr>
          <a:lstStyle/>
          <a:p>
            <a:pPr algn="justLow" eaLnBrk="1" hangingPunct="1"/>
            <a:r>
              <a:rPr lang="fa-IR" altLang="en-US" sz="3600" dirty="0" smtClean="0"/>
              <a:t>کار فعالیتی است برای ارضای نیازهای انسان که به صورت وظیفه ای به شخص محول می شود و او با استفاده از توانایی های جسمانی و روانی خود نتیجه ای مادی یا غیرمادی تولید می کند که به وسیله معیارهای اجتماعی ارزیابی می گردد.</a:t>
            </a:r>
            <a:endParaRPr lang="en-US" altLang="en-US" sz="3600" dirty="0" smtClean="0"/>
          </a:p>
        </p:txBody>
      </p:sp>
    </p:spTree>
    <p:extLst>
      <p:ext uri="{BB962C8B-B14F-4D97-AF65-F5344CB8AC3E}">
        <p14:creationId xmlns:p14="http://schemas.microsoft.com/office/powerpoint/2010/main" val="8433654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446305" y="364456"/>
            <a:ext cx="9675907" cy="926462"/>
          </a:xfrm>
        </p:spPr>
        <p:txBody>
          <a:bodyPr>
            <a:normAutofit/>
          </a:bodyPr>
          <a:lstStyle/>
          <a:p>
            <a:pPr eaLnBrk="1" hangingPunct="1">
              <a:defRPr/>
            </a:pPr>
            <a:r>
              <a:rPr lang="fa-IR" altLang="en-US" sz="4400" dirty="0" smtClean="0"/>
              <a:t>تغییر و دگرگونی مفاهیم «انسان»در کار</a:t>
            </a:r>
            <a:endParaRPr lang="en-US" altLang="en-US" sz="4400" dirty="0" smtClean="0"/>
          </a:p>
        </p:txBody>
      </p:sp>
      <p:sp>
        <p:nvSpPr>
          <p:cNvPr id="99331" name="Rectangle 3"/>
          <p:cNvSpPr>
            <a:spLocks noGrp="1" noChangeArrowheads="1"/>
          </p:cNvSpPr>
          <p:nvPr>
            <p:ph idx="1"/>
          </p:nvPr>
        </p:nvSpPr>
        <p:spPr>
          <a:xfrm>
            <a:off x="1320800" y="1290919"/>
            <a:ext cx="9801412" cy="5402728"/>
          </a:xfrm>
        </p:spPr>
        <p:txBody>
          <a:bodyPr>
            <a:noAutofit/>
          </a:bodyPr>
          <a:lstStyle/>
          <a:p>
            <a:pPr algn="justLow" eaLnBrk="1" hangingPunct="1">
              <a:lnSpc>
                <a:spcPct val="90000"/>
              </a:lnSpc>
            </a:pPr>
            <a:r>
              <a:rPr lang="fa-IR" altLang="en-US" sz="3200" dirty="0"/>
              <a:t>طرز فکر نسبت به کار:</a:t>
            </a:r>
          </a:p>
          <a:p>
            <a:pPr algn="justLow" eaLnBrk="1" hangingPunct="1">
              <a:lnSpc>
                <a:spcPct val="90000"/>
              </a:lnSpc>
              <a:buFontTx/>
              <a:buNone/>
            </a:pPr>
            <a:r>
              <a:rPr lang="fa-IR" altLang="en-US" sz="3200" dirty="0"/>
              <a:t>   - طبق نظر </a:t>
            </a:r>
            <a:r>
              <a:rPr lang="en-US" altLang="en-US" sz="3200" dirty="0" err="1"/>
              <a:t>Tilger</a:t>
            </a:r>
            <a:r>
              <a:rPr lang="fa-IR" altLang="en-US" sz="3200" dirty="0"/>
              <a:t> یونانی ها کار را یک نفرین می دانستند(رومی ها و هیبروها هم همین عقیده را داشتند)</a:t>
            </a:r>
          </a:p>
          <a:p>
            <a:pPr algn="justLow" eaLnBrk="1" hangingPunct="1">
              <a:lnSpc>
                <a:spcPct val="90000"/>
              </a:lnSpc>
              <a:buFontTx/>
              <a:buNone/>
            </a:pPr>
            <a:r>
              <a:rPr lang="fa-IR" altLang="en-US" sz="3200" dirty="0"/>
              <a:t>   - مسیحیان اولیه پیرو سنت های یهودی:  معتقد بودند که کار تنبیهی برای گناهان اولیه انسان است. همچنین کار به عنوان یک امر مهم از نظر سلامت جسمانی و روانی تلقی می گردید.</a:t>
            </a:r>
          </a:p>
          <a:p>
            <a:pPr algn="justLow" eaLnBrk="1" hangingPunct="1">
              <a:lnSpc>
                <a:spcPct val="90000"/>
              </a:lnSpc>
              <a:buFontTx/>
              <a:buNone/>
            </a:pPr>
            <a:r>
              <a:rPr lang="fa-IR" altLang="en-US" sz="3200" dirty="0"/>
              <a:t>   - افراد برجسته در مسیحیت: هرکس توانایی کارکردن دارد باید کارکند و کار نه تنها اساس کلی اجتماع است، بلکه بهترین راه خدمت کردن به خداست.( بعضی به کار سخت و عدم لذت عقیده داشتند).</a:t>
            </a:r>
          </a:p>
          <a:p>
            <a:pPr algn="justLow" eaLnBrk="1" hangingPunct="1">
              <a:lnSpc>
                <a:spcPct val="90000"/>
              </a:lnSpc>
              <a:buFontTx/>
              <a:buNone/>
            </a:pPr>
            <a:r>
              <a:rPr lang="fa-IR" altLang="en-US" sz="3200" dirty="0"/>
              <a:t>   - کارل مارکس و ویلیام موریس: ارزش فطری کار را از بین بردند و افراد کارگر را قسمتی غیرفعال از ماشین درنظرگرفتند.</a:t>
            </a:r>
            <a:endParaRPr lang="en-US" altLang="en-US" sz="3200" dirty="0"/>
          </a:p>
        </p:txBody>
      </p:sp>
    </p:spTree>
    <p:extLst>
      <p:ext uri="{BB962C8B-B14F-4D97-AF65-F5344CB8AC3E}">
        <p14:creationId xmlns:p14="http://schemas.microsoft.com/office/powerpoint/2010/main" val="36544481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251678" y="382385"/>
            <a:ext cx="9727098" cy="800956"/>
          </a:xfrm>
        </p:spPr>
        <p:txBody>
          <a:bodyPr>
            <a:normAutofit/>
          </a:bodyPr>
          <a:lstStyle/>
          <a:p>
            <a:pPr eaLnBrk="1" hangingPunct="1">
              <a:defRPr/>
            </a:pPr>
            <a:r>
              <a:rPr lang="fa-IR" altLang="en-US" dirty="0" smtClean="0"/>
              <a:t>فردریک تیلور</a:t>
            </a:r>
            <a:endParaRPr lang="en-US" altLang="en-US" dirty="0" smtClean="0"/>
          </a:p>
        </p:txBody>
      </p:sp>
      <p:sp>
        <p:nvSpPr>
          <p:cNvPr id="101379" name="Rectangle 3"/>
          <p:cNvSpPr>
            <a:spLocks noGrp="1" noChangeArrowheads="1"/>
          </p:cNvSpPr>
          <p:nvPr>
            <p:ph idx="1"/>
          </p:nvPr>
        </p:nvSpPr>
        <p:spPr>
          <a:xfrm>
            <a:off x="1105646" y="1470212"/>
            <a:ext cx="9968753" cy="5109882"/>
          </a:xfrm>
        </p:spPr>
        <p:txBody>
          <a:bodyPr>
            <a:noAutofit/>
          </a:bodyPr>
          <a:lstStyle/>
          <a:p>
            <a:pPr algn="justLow" eaLnBrk="1" hangingPunct="1">
              <a:lnSpc>
                <a:spcPct val="80000"/>
              </a:lnSpc>
            </a:pPr>
            <a:r>
              <a:rPr lang="fa-IR" altLang="en-US" sz="2800" dirty="0"/>
              <a:t>از آنجا که روش هایی را برای تولید بیشتر و بهتر ارائه داده بود و سایر مسائل به طور کلی مورد بی توجهی قرارگرفته بود، شاید این عقیده را تقویت کرده است که </a:t>
            </a:r>
            <a:r>
              <a:rPr lang="fa-IR" altLang="en-US" sz="2800" dirty="0">
                <a:solidFill>
                  <a:srgbClr val="FF3300"/>
                </a:solidFill>
              </a:rPr>
              <a:t>کار غیرانسانی شده است</a:t>
            </a:r>
            <a:r>
              <a:rPr lang="fa-IR" altLang="en-US" sz="2800" dirty="0"/>
              <a:t>.</a:t>
            </a:r>
          </a:p>
          <a:p>
            <a:pPr algn="justLow" eaLnBrk="1" hangingPunct="1">
              <a:lnSpc>
                <a:spcPct val="80000"/>
              </a:lnSpc>
            </a:pPr>
            <a:r>
              <a:rPr lang="fa-IR" altLang="en-US" sz="2800" dirty="0"/>
              <a:t>به نظر تیلور ارزش یک فرد کارگر در رابطه خیلی نزدیک با موفقیت شرکتی است که او در آن کار می کند.</a:t>
            </a:r>
          </a:p>
          <a:p>
            <a:pPr algn="justLow" eaLnBrk="1" hangingPunct="1">
              <a:lnSpc>
                <a:spcPct val="80000"/>
              </a:lnSpc>
            </a:pPr>
            <a:r>
              <a:rPr lang="fa-IR" altLang="en-US" sz="2800" dirty="0"/>
              <a:t>هدف اصلی تیلور این بود که </a:t>
            </a:r>
            <a:r>
              <a:rPr lang="fa-IR" altLang="en-US" sz="2800" dirty="0">
                <a:solidFill>
                  <a:srgbClr val="FF3300"/>
                </a:solidFill>
              </a:rPr>
              <a:t>اصول مدیریت قدیمی</a:t>
            </a:r>
            <a:r>
              <a:rPr lang="fa-IR" altLang="en-US" sz="2800" dirty="0"/>
              <a:t> را پایان دهد و به صورت مدیریتی که کاملاً اساس علمی دارد، در آورد.</a:t>
            </a:r>
          </a:p>
          <a:p>
            <a:pPr algn="justLow" eaLnBrk="1" hangingPunct="1">
              <a:lnSpc>
                <a:spcPct val="80000"/>
              </a:lnSpc>
            </a:pPr>
            <a:r>
              <a:rPr lang="fa-IR" altLang="en-US" sz="2800" dirty="0"/>
              <a:t>تیلوریسم معتقد بود که کارگران بایستی به عنوان واحدهای منفرد و جداگانه مطالعه شوند و دلیل این امر را این می دانست که عوامل اصلی که روی کارایی کارگران اثر می گذارد، </a:t>
            </a:r>
            <a:r>
              <a:rPr lang="fa-IR" altLang="en-US" sz="2800" dirty="0">
                <a:solidFill>
                  <a:srgbClr val="00B050"/>
                </a:solidFill>
              </a:rPr>
              <a:t>خستگی، شرایط نامساعد محیطی یا روش های نادرست انجام کار </a:t>
            </a:r>
            <a:r>
              <a:rPr lang="fa-IR" altLang="en-US" sz="2800" dirty="0"/>
              <a:t>است که بایستی از طریق روش های </a:t>
            </a:r>
            <a:r>
              <a:rPr lang="fa-IR" altLang="en-US" sz="2800" dirty="0">
                <a:solidFill>
                  <a:srgbClr val="FF3399"/>
                </a:solidFill>
              </a:rPr>
              <a:t>زمان سنجی</a:t>
            </a:r>
            <a:r>
              <a:rPr lang="fa-IR" altLang="en-US" sz="2800" dirty="0"/>
              <a:t> و </a:t>
            </a:r>
            <a:r>
              <a:rPr lang="fa-IR" altLang="en-US" sz="2800" dirty="0">
                <a:solidFill>
                  <a:srgbClr val="FF3399"/>
                </a:solidFill>
              </a:rPr>
              <a:t>انگیزشی</a:t>
            </a:r>
            <a:r>
              <a:rPr lang="fa-IR" altLang="en-US" sz="2800" dirty="0"/>
              <a:t> بهبود حاصل نماید.</a:t>
            </a:r>
          </a:p>
          <a:p>
            <a:pPr algn="justLow" eaLnBrk="1" hangingPunct="1">
              <a:lnSpc>
                <a:spcPct val="80000"/>
              </a:lnSpc>
            </a:pPr>
            <a:r>
              <a:rPr lang="fa-IR" altLang="en-US" sz="2800" dirty="0"/>
              <a:t>این دیدگاه تأثیرات مهم </a:t>
            </a:r>
            <a:r>
              <a:rPr lang="fa-IR" altLang="en-US" sz="2800" dirty="0">
                <a:solidFill>
                  <a:srgbClr val="FF0000"/>
                </a:solidFill>
              </a:rPr>
              <a:t>محیط اجتماعی </a:t>
            </a:r>
            <a:r>
              <a:rPr lang="fa-IR" altLang="en-US" sz="2800" dirty="0"/>
              <a:t>را در رفتار کاری مورد غفلت قرار داده است.</a:t>
            </a:r>
            <a:endParaRPr lang="en-US" altLang="en-US" sz="2800" dirty="0"/>
          </a:p>
        </p:txBody>
      </p:sp>
    </p:spTree>
    <p:extLst>
      <p:ext uri="{BB962C8B-B14F-4D97-AF65-F5344CB8AC3E}">
        <p14:creationId xmlns:p14="http://schemas.microsoft.com/office/powerpoint/2010/main" val="1116314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251678" y="382385"/>
            <a:ext cx="9715146" cy="836815"/>
          </a:xfrm>
        </p:spPr>
        <p:txBody>
          <a:bodyPr/>
          <a:lstStyle/>
          <a:p>
            <a:pPr eaLnBrk="1" hangingPunct="1">
              <a:defRPr/>
            </a:pPr>
            <a:r>
              <a:rPr lang="fa-IR" altLang="en-US" dirty="0" smtClean="0"/>
              <a:t>مکتب روابط انسانی</a:t>
            </a:r>
            <a:endParaRPr lang="en-US" altLang="en-US" dirty="0" smtClean="0"/>
          </a:p>
        </p:txBody>
      </p:sp>
      <p:sp>
        <p:nvSpPr>
          <p:cNvPr id="103427" name="Rectangle 3"/>
          <p:cNvSpPr>
            <a:spLocks noGrp="1" noChangeArrowheads="1"/>
          </p:cNvSpPr>
          <p:nvPr>
            <p:ph idx="1"/>
          </p:nvPr>
        </p:nvSpPr>
        <p:spPr>
          <a:xfrm>
            <a:off x="1099670" y="1600199"/>
            <a:ext cx="10082305" cy="4890247"/>
          </a:xfrm>
        </p:spPr>
        <p:txBody>
          <a:bodyPr>
            <a:normAutofit/>
          </a:bodyPr>
          <a:lstStyle/>
          <a:p>
            <a:pPr algn="justLow" eaLnBrk="1" hangingPunct="1">
              <a:lnSpc>
                <a:spcPct val="90000"/>
              </a:lnSpc>
            </a:pPr>
            <a:r>
              <a:rPr lang="fa-IR" altLang="en-US" sz="3600" dirty="0" smtClean="0"/>
              <a:t>براساس نتایج و تحقیقات  در شرکت هاثورن، مکتب روابط انسانی توسط </a:t>
            </a:r>
            <a:r>
              <a:rPr lang="fa-IR" altLang="en-US" sz="3600" dirty="0" smtClean="0">
                <a:solidFill>
                  <a:srgbClr val="FF66CC"/>
                </a:solidFill>
              </a:rPr>
              <a:t>مایو و دیگران</a:t>
            </a:r>
            <a:r>
              <a:rPr lang="fa-IR" altLang="en-US" sz="3600" dirty="0" smtClean="0"/>
              <a:t> پایه گذاری شد.</a:t>
            </a:r>
          </a:p>
          <a:p>
            <a:pPr algn="justLow" eaLnBrk="1" hangingPunct="1">
              <a:lnSpc>
                <a:spcPct val="90000"/>
              </a:lnSpc>
            </a:pPr>
            <a:r>
              <a:rPr lang="fa-IR" altLang="en-US" sz="3600" dirty="0" smtClean="0"/>
              <a:t> ایشان مسائلی از قبیل:</a:t>
            </a:r>
          </a:p>
          <a:p>
            <a:pPr algn="justLow" eaLnBrk="1" hangingPunct="1">
              <a:lnSpc>
                <a:spcPct val="90000"/>
              </a:lnSpc>
              <a:buFontTx/>
              <a:buNone/>
            </a:pPr>
            <a:r>
              <a:rPr lang="fa-IR" altLang="en-US" sz="3600" dirty="0" smtClean="0"/>
              <a:t>                  - نقش عوامل اجتماعی در موقعیت کاری</a:t>
            </a:r>
          </a:p>
          <a:p>
            <a:pPr algn="justLow" eaLnBrk="1" hangingPunct="1">
              <a:lnSpc>
                <a:spcPct val="90000"/>
              </a:lnSpc>
              <a:buFontTx/>
              <a:buNone/>
            </a:pPr>
            <a:r>
              <a:rPr lang="fa-IR" altLang="en-US" sz="3600" dirty="0" smtClean="0"/>
              <a:t>                  - اثر سازمان های غیررسمی</a:t>
            </a:r>
          </a:p>
          <a:p>
            <a:pPr algn="justLow" eaLnBrk="1" hangingPunct="1">
              <a:lnSpc>
                <a:spcPct val="90000"/>
              </a:lnSpc>
              <a:buFontTx/>
              <a:buNone/>
            </a:pPr>
            <a:r>
              <a:rPr lang="fa-IR" altLang="en-US" sz="3600" dirty="0" smtClean="0"/>
              <a:t>                  - گروه های کار و الگوهای مشاغل اجتماعی</a:t>
            </a:r>
          </a:p>
          <a:p>
            <a:pPr algn="justLow" eaLnBrk="1" hangingPunct="1">
              <a:lnSpc>
                <a:spcPct val="90000"/>
              </a:lnSpc>
              <a:buFontTx/>
              <a:buNone/>
            </a:pPr>
            <a:r>
              <a:rPr lang="fa-IR" altLang="en-US" sz="3600" dirty="0" smtClean="0"/>
              <a:t>                  - عملکرد و رضایت شغلی </a:t>
            </a:r>
          </a:p>
          <a:p>
            <a:pPr algn="justLow" eaLnBrk="1" hangingPunct="1">
              <a:lnSpc>
                <a:spcPct val="90000"/>
              </a:lnSpc>
              <a:buFontTx/>
              <a:buNone/>
            </a:pPr>
            <a:r>
              <a:rPr lang="fa-IR" altLang="en-US" sz="3600" dirty="0" smtClean="0"/>
              <a:t>    را مورد تأکید قراردادند. </a:t>
            </a:r>
          </a:p>
          <a:p>
            <a:pPr eaLnBrk="1" hangingPunct="1">
              <a:lnSpc>
                <a:spcPct val="90000"/>
              </a:lnSpc>
            </a:pPr>
            <a:endParaRPr lang="en-US" altLang="en-US" dirty="0" smtClean="0"/>
          </a:p>
        </p:txBody>
      </p:sp>
    </p:spTree>
    <p:extLst>
      <p:ext uri="{BB962C8B-B14F-4D97-AF65-F5344CB8AC3E}">
        <p14:creationId xmlns:p14="http://schemas.microsoft.com/office/powerpoint/2010/main" val="2597367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1251678" y="382385"/>
            <a:ext cx="9619522" cy="932439"/>
          </a:xfrm>
        </p:spPr>
        <p:txBody>
          <a:bodyPr/>
          <a:lstStyle/>
          <a:p>
            <a:pPr eaLnBrk="1" hangingPunct="1">
              <a:defRPr/>
            </a:pPr>
            <a:r>
              <a:rPr lang="fa-IR" altLang="en-US" dirty="0" smtClean="0"/>
              <a:t>انسان جدید صنعتی </a:t>
            </a:r>
            <a:endParaRPr lang="en-US" altLang="en-US" dirty="0" smtClean="0"/>
          </a:p>
        </p:txBody>
      </p:sp>
      <p:sp>
        <p:nvSpPr>
          <p:cNvPr id="105475" name="Rectangle 3"/>
          <p:cNvSpPr>
            <a:spLocks noGrp="1" noChangeArrowheads="1"/>
          </p:cNvSpPr>
          <p:nvPr>
            <p:ph idx="1"/>
          </p:nvPr>
        </p:nvSpPr>
        <p:spPr>
          <a:xfrm>
            <a:off x="1356659" y="1600200"/>
            <a:ext cx="9681882" cy="4343400"/>
          </a:xfrm>
        </p:spPr>
        <p:txBody>
          <a:bodyPr>
            <a:noAutofit/>
          </a:bodyPr>
          <a:lstStyle/>
          <a:p>
            <a:pPr algn="justLow" eaLnBrk="1" hangingPunct="1"/>
            <a:r>
              <a:rPr lang="fa-IR" altLang="en-US" sz="3200" dirty="0" smtClean="0"/>
              <a:t> در تحقیقات هاثورن انسان جدید صنعتی مشخص نشد و آن انسانی است که به دنبال رضایت از طریق عضویت در گروه ثابت و مزایای اجتماعی حاصل از آن می رود.</a:t>
            </a:r>
          </a:p>
          <a:p>
            <a:pPr algn="justLow" eaLnBrk="1" hangingPunct="1"/>
            <a:r>
              <a:rPr lang="fa-IR" altLang="en-US" sz="3200" dirty="0" smtClean="0"/>
              <a:t> از نظرگاه تئوریسین های بعدی که انسان اجتماعی را توسط مکتب روابط انسانی پذیرفته بودند، بیش از اندازه بر اهمیت « تعلق به گروه» تأکید می کردند و سایر احتیاجات انسان را که به همان اندازه مهم و تعیین کننده رفتار کاری است، مورد غفلت قرار دادند.</a:t>
            </a:r>
            <a:endParaRPr lang="en-US" altLang="en-US" sz="3200" dirty="0" smtClean="0"/>
          </a:p>
        </p:txBody>
      </p:sp>
    </p:spTree>
    <p:extLst>
      <p:ext uri="{BB962C8B-B14F-4D97-AF65-F5344CB8AC3E}">
        <p14:creationId xmlns:p14="http://schemas.microsoft.com/office/powerpoint/2010/main" val="1348467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1251678" y="382385"/>
            <a:ext cx="9577687" cy="920486"/>
          </a:xfrm>
        </p:spPr>
        <p:txBody>
          <a:bodyPr>
            <a:normAutofit/>
          </a:bodyPr>
          <a:lstStyle/>
          <a:p>
            <a:pPr eaLnBrk="1" hangingPunct="1">
              <a:defRPr/>
            </a:pPr>
            <a:r>
              <a:rPr lang="fa-IR" altLang="en-US" sz="4400" dirty="0" smtClean="0"/>
              <a:t>آخرین مفهوم انسان صنعتی</a:t>
            </a:r>
            <a:endParaRPr lang="en-US" altLang="en-US" sz="4400" dirty="0" smtClean="0"/>
          </a:p>
        </p:txBody>
      </p:sp>
      <p:sp>
        <p:nvSpPr>
          <p:cNvPr id="107523" name="Rectangle 3"/>
          <p:cNvSpPr>
            <a:spLocks noGrp="1" noChangeArrowheads="1"/>
          </p:cNvSpPr>
          <p:nvPr>
            <p:ph idx="1"/>
          </p:nvPr>
        </p:nvSpPr>
        <p:spPr>
          <a:xfrm>
            <a:off x="1302870" y="1512047"/>
            <a:ext cx="9741647" cy="4153647"/>
          </a:xfrm>
        </p:spPr>
        <p:txBody>
          <a:bodyPr>
            <a:noAutofit/>
          </a:bodyPr>
          <a:lstStyle/>
          <a:p>
            <a:pPr algn="justLow" eaLnBrk="1" hangingPunct="1"/>
            <a:r>
              <a:rPr lang="fa-IR" altLang="en-US" sz="3600" dirty="0" smtClean="0"/>
              <a:t> انسانی است که خود را با محیط واقعی وفق می دهد و به عنوان انسان واقعیت گرا (</a:t>
            </a:r>
            <a:r>
              <a:rPr lang="en-US" altLang="en-US" sz="3600" dirty="0" smtClean="0"/>
              <a:t>Self-actualizing man</a:t>
            </a:r>
            <a:r>
              <a:rPr lang="fa-IR" altLang="en-US" sz="3600" dirty="0" smtClean="0"/>
              <a:t> ) معروف است.</a:t>
            </a:r>
          </a:p>
          <a:p>
            <a:pPr algn="justLow" eaLnBrk="1" hangingPunct="1"/>
            <a:r>
              <a:rPr lang="fa-IR" altLang="en-US" sz="3600" dirty="0" smtClean="0"/>
              <a:t> این مفهوم ناشی از نظرگاه مربوط به انگیزه است که توسط  مازلو (</a:t>
            </a:r>
            <a:r>
              <a:rPr lang="en-US" altLang="en-US" sz="3600" dirty="0" smtClean="0"/>
              <a:t>Maslow</a:t>
            </a:r>
            <a:r>
              <a:rPr lang="fa-IR" altLang="en-US" sz="3600" dirty="0" smtClean="0"/>
              <a:t> ) نامگذاری شده است.</a:t>
            </a:r>
            <a:endParaRPr lang="en-US" altLang="en-US" sz="3600" dirty="0" smtClean="0"/>
          </a:p>
        </p:txBody>
      </p:sp>
    </p:spTree>
    <p:extLst>
      <p:ext uri="{BB962C8B-B14F-4D97-AF65-F5344CB8AC3E}">
        <p14:creationId xmlns:p14="http://schemas.microsoft.com/office/powerpoint/2010/main" val="1033693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981199" y="228600"/>
            <a:ext cx="8698753" cy="762000"/>
          </a:xfrm>
        </p:spPr>
        <p:txBody>
          <a:bodyPr>
            <a:normAutofit/>
          </a:bodyPr>
          <a:lstStyle/>
          <a:p>
            <a:pPr eaLnBrk="1" hangingPunct="1">
              <a:defRPr/>
            </a:pPr>
            <a:r>
              <a:rPr lang="fa-IR" altLang="en-US" sz="4400" dirty="0" smtClean="0"/>
              <a:t>نظریه مازلو</a:t>
            </a:r>
            <a:endParaRPr lang="en-US" altLang="en-US" sz="4400" dirty="0" smtClean="0"/>
          </a:p>
        </p:txBody>
      </p:sp>
      <p:sp>
        <p:nvSpPr>
          <p:cNvPr id="109571" name="Rectangle 3"/>
          <p:cNvSpPr>
            <a:spLocks noGrp="1" noChangeArrowheads="1"/>
          </p:cNvSpPr>
          <p:nvPr>
            <p:ph idx="1"/>
          </p:nvPr>
        </p:nvSpPr>
        <p:spPr>
          <a:xfrm>
            <a:off x="1171388" y="990600"/>
            <a:ext cx="9998636" cy="5867399"/>
          </a:xfrm>
        </p:spPr>
        <p:txBody>
          <a:bodyPr>
            <a:noAutofit/>
          </a:bodyPr>
          <a:lstStyle/>
          <a:p>
            <a:pPr algn="justLow" eaLnBrk="1" hangingPunct="1">
              <a:lnSpc>
                <a:spcPct val="90000"/>
              </a:lnSpc>
            </a:pPr>
            <a:r>
              <a:rPr lang="fa-IR" altLang="en-US" sz="3200" dirty="0"/>
              <a:t>مازلو طبقه بندی منظمی از اهداف و نیازهای انسانی عرضه کرد که از آن طریق رفتار انسان هدایت می شود.</a:t>
            </a:r>
          </a:p>
          <a:p>
            <a:pPr algn="justLow" eaLnBrk="1" hangingPunct="1">
              <a:lnSpc>
                <a:spcPct val="90000"/>
              </a:lnSpc>
            </a:pPr>
            <a:r>
              <a:rPr lang="fa-IR" altLang="en-US" sz="3200" dirty="0"/>
              <a:t> این سلسله مراتب نیازها عبارتنداز:</a:t>
            </a:r>
          </a:p>
          <a:p>
            <a:pPr algn="justLow" eaLnBrk="1" hangingPunct="1">
              <a:lnSpc>
                <a:spcPct val="90000"/>
              </a:lnSpc>
              <a:buFontTx/>
              <a:buNone/>
            </a:pPr>
            <a:r>
              <a:rPr lang="fa-IR" altLang="en-US" sz="3200" dirty="0"/>
              <a:t>     - نیازهای فیزیولوژیکی، نیازهای اجتماعی، نیازهای ایمنی، </a:t>
            </a:r>
          </a:p>
          <a:p>
            <a:pPr algn="justLow" eaLnBrk="1" hangingPunct="1">
              <a:lnSpc>
                <a:spcPct val="90000"/>
              </a:lnSpc>
              <a:buFontTx/>
              <a:buNone/>
            </a:pPr>
            <a:r>
              <a:rPr lang="fa-IR" altLang="en-US" sz="3200" dirty="0"/>
              <a:t>        نیاز به موفقیت خود و نیاز به تکامل خود.</a:t>
            </a:r>
          </a:p>
          <a:p>
            <a:pPr algn="justLow" eaLnBrk="1" hangingPunct="1">
              <a:lnSpc>
                <a:spcPct val="90000"/>
              </a:lnSpc>
            </a:pPr>
            <a:r>
              <a:rPr lang="fa-IR" altLang="en-US" sz="3200" dirty="0"/>
              <a:t> نظریه مازلو بر رفتار انسان تأکید می کند که تحت تأثیر عوامل متعددی است.</a:t>
            </a:r>
          </a:p>
          <a:p>
            <a:pPr algn="justLow" eaLnBrk="1" hangingPunct="1">
              <a:lnSpc>
                <a:spcPct val="90000"/>
              </a:lnSpc>
            </a:pPr>
            <a:r>
              <a:rPr lang="fa-IR" altLang="en-US" sz="3200" dirty="0"/>
              <a:t> اما مردم اغلب به کاری می پردازند که سبب تحصیل مزایا و یا ارضای خود اوست. کار برای بعضی افراد لااقل ممکن است شامل چنان فعالیت هایی باشد.</a:t>
            </a:r>
          </a:p>
          <a:p>
            <a:pPr algn="justLow" eaLnBrk="1" hangingPunct="1">
              <a:lnSpc>
                <a:spcPct val="90000"/>
              </a:lnSpc>
            </a:pPr>
            <a:r>
              <a:rPr lang="fa-IR" altLang="en-US" sz="3200" dirty="0"/>
              <a:t> گرچه نظریه مازلو مؤثربوده است، اما تحقیقات زیادی را ناشی نشده است.</a:t>
            </a:r>
            <a:endParaRPr lang="en-US" altLang="en-US" sz="3200" dirty="0"/>
          </a:p>
        </p:txBody>
      </p:sp>
    </p:spTree>
    <p:extLst>
      <p:ext uri="{BB962C8B-B14F-4D97-AF65-F5344CB8AC3E}">
        <p14:creationId xmlns:p14="http://schemas.microsoft.com/office/powerpoint/2010/main" val="22643192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251678" y="382385"/>
            <a:ext cx="9637451" cy="771074"/>
          </a:xfrm>
        </p:spPr>
        <p:txBody>
          <a:bodyPr>
            <a:normAutofit fontScale="90000"/>
          </a:bodyPr>
          <a:lstStyle/>
          <a:p>
            <a:pPr eaLnBrk="1" hangingPunct="1">
              <a:defRPr/>
            </a:pPr>
            <a:r>
              <a:rPr lang="fa-IR" altLang="en-US" dirty="0" smtClean="0"/>
              <a:t>نظریه هرزبرگ</a:t>
            </a:r>
            <a:endParaRPr lang="en-US" altLang="en-US" dirty="0" smtClean="0"/>
          </a:p>
        </p:txBody>
      </p:sp>
      <p:sp>
        <p:nvSpPr>
          <p:cNvPr id="111619" name="Rectangle 3"/>
          <p:cNvSpPr>
            <a:spLocks noGrp="1" noChangeArrowheads="1"/>
          </p:cNvSpPr>
          <p:nvPr>
            <p:ph idx="1"/>
          </p:nvPr>
        </p:nvSpPr>
        <p:spPr>
          <a:xfrm>
            <a:off x="1518023" y="1344706"/>
            <a:ext cx="9663953" cy="5265270"/>
          </a:xfrm>
        </p:spPr>
        <p:txBody>
          <a:bodyPr>
            <a:normAutofit/>
          </a:bodyPr>
          <a:lstStyle/>
          <a:p>
            <a:pPr algn="justLow" eaLnBrk="1" hangingPunct="1">
              <a:lnSpc>
                <a:spcPct val="90000"/>
              </a:lnSpc>
            </a:pPr>
            <a:r>
              <a:rPr lang="fa-IR" altLang="en-US" sz="2800" dirty="0"/>
              <a:t> </a:t>
            </a:r>
            <a:r>
              <a:rPr lang="fa-IR" altLang="en-US" sz="3600" dirty="0"/>
              <a:t>نظریه دوعاملی رفتار کاری است و مبنی بر ملاحظاتی است که کارکنان در موقعیت های کاری مختلف عوامل رضایت و عدم رضایت خود را بیان می کنند.</a:t>
            </a:r>
          </a:p>
          <a:p>
            <a:pPr algn="justLow" eaLnBrk="1" hangingPunct="1">
              <a:lnSpc>
                <a:spcPct val="90000"/>
              </a:lnSpc>
            </a:pPr>
            <a:r>
              <a:rPr lang="fa-IR" altLang="en-US" sz="3600" dirty="0">
                <a:solidFill>
                  <a:srgbClr val="33CC33"/>
                </a:solidFill>
              </a:rPr>
              <a:t> رضایت</a:t>
            </a:r>
            <a:r>
              <a:rPr lang="fa-IR" altLang="en-US" sz="3600" dirty="0"/>
              <a:t> به نظرمی رسد که با عواملی چون </a:t>
            </a:r>
            <a:r>
              <a:rPr lang="fa-IR" altLang="en-US" sz="3600" dirty="0">
                <a:solidFill>
                  <a:srgbClr val="FF3300"/>
                </a:solidFill>
              </a:rPr>
              <a:t>مسئولیت، پیشرفت، شناخت </a:t>
            </a:r>
            <a:r>
              <a:rPr lang="fa-IR" altLang="en-US" sz="3600" dirty="0"/>
              <a:t>و</a:t>
            </a:r>
            <a:r>
              <a:rPr lang="fa-IR" altLang="en-US" sz="3600" dirty="0">
                <a:solidFill>
                  <a:srgbClr val="FF3300"/>
                </a:solidFill>
              </a:rPr>
              <a:t> ذات کار</a:t>
            </a:r>
            <a:r>
              <a:rPr lang="fa-IR" altLang="en-US" sz="3600" dirty="0"/>
              <a:t> ارتباط داشته باشد که در نظریه هرزبرگ به نام </a:t>
            </a:r>
            <a:r>
              <a:rPr lang="fa-IR" altLang="en-US" sz="3600" dirty="0">
                <a:solidFill>
                  <a:schemeClr val="tx2">
                    <a:lumMod val="50000"/>
                    <a:lumOff val="50000"/>
                  </a:schemeClr>
                </a:solidFill>
              </a:rPr>
              <a:t>عوامل انگیزشی </a:t>
            </a:r>
            <a:r>
              <a:rPr lang="fa-IR" altLang="en-US" sz="3600" dirty="0"/>
              <a:t>نام برده شده است.</a:t>
            </a:r>
          </a:p>
          <a:p>
            <a:pPr algn="justLow" eaLnBrk="1" hangingPunct="1">
              <a:lnSpc>
                <a:spcPct val="90000"/>
              </a:lnSpc>
            </a:pPr>
            <a:r>
              <a:rPr lang="fa-IR" altLang="en-US" sz="3600" dirty="0"/>
              <a:t> </a:t>
            </a:r>
            <a:r>
              <a:rPr lang="fa-IR" altLang="en-US" sz="3600" dirty="0">
                <a:solidFill>
                  <a:srgbClr val="33CC33"/>
                </a:solidFill>
              </a:rPr>
              <a:t>عدم رضایت</a:t>
            </a:r>
            <a:r>
              <a:rPr lang="fa-IR" altLang="en-US" sz="3600" dirty="0"/>
              <a:t> از سوی دیگر به نظر می رسد که به عواملی مانند </a:t>
            </a:r>
            <a:r>
              <a:rPr lang="fa-IR" altLang="en-US" sz="3600" dirty="0">
                <a:solidFill>
                  <a:srgbClr val="FF3300"/>
                </a:solidFill>
              </a:rPr>
              <a:t>حقوق، شرایط کار</a:t>
            </a:r>
            <a:r>
              <a:rPr lang="fa-IR" altLang="en-US" sz="3600" dirty="0"/>
              <a:t> و </a:t>
            </a:r>
            <a:r>
              <a:rPr lang="fa-IR" altLang="en-US" sz="3600" dirty="0">
                <a:solidFill>
                  <a:srgbClr val="FF3300"/>
                </a:solidFill>
              </a:rPr>
              <a:t>نوع سرپرستی</a:t>
            </a:r>
            <a:r>
              <a:rPr lang="fa-IR" altLang="en-US" sz="3600" dirty="0"/>
              <a:t> مربوط باشد. این ها </a:t>
            </a:r>
            <a:r>
              <a:rPr lang="fa-IR" altLang="en-US" sz="3600" dirty="0">
                <a:solidFill>
                  <a:schemeClr val="tx2">
                    <a:lumMod val="50000"/>
                    <a:lumOff val="50000"/>
                  </a:schemeClr>
                </a:solidFill>
              </a:rPr>
              <a:t>عوامل بهداشت روانی</a:t>
            </a:r>
            <a:r>
              <a:rPr lang="fa-IR" altLang="en-US" sz="3600" dirty="0"/>
              <a:t> نامیده شده است.</a:t>
            </a:r>
            <a:endParaRPr lang="en-US" altLang="en-US" sz="3600" dirty="0"/>
          </a:p>
        </p:txBody>
      </p:sp>
    </p:spTree>
    <p:extLst>
      <p:ext uri="{BB962C8B-B14F-4D97-AF65-F5344CB8AC3E}">
        <p14:creationId xmlns:p14="http://schemas.microsoft.com/office/powerpoint/2010/main" val="2267084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88761" y="288559"/>
            <a:ext cx="9303895" cy="1053059"/>
          </a:xfrm>
        </p:spPr>
        <p:txBody>
          <a:bodyPr>
            <a:normAutofit/>
          </a:bodyPr>
          <a:lstStyle/>
          <a:p>
            <a:pPr eaLnBrk="1" hangingPunct="1">
              <a:defRPr/>
            </a:pPr>
            <a:r>
              <a:rPr lang="fa-IR" altLang="en-US" dirty="0" smtClean="0"/>
              <a:t>چه نوع شناختی را علم می نامند؟</a:t>
            </a:r>
            <a:endParaRPr lang="en-US" altLang="en-US" dirty="0" smtClean="0"/>
          </a:p>
        </p:txBody>
      </p:sp>
      <p:sp>
        <p:nvSpPr>
          <p:cNvPr id="19459" name="Rectangle 3"/>
          <p:cNvSpPr>
            <a:spLocks noGrp="1" noChangeArrowheads="1"/>
          </p:cNvSpPr>
          <p:nvPr>
            <p:ph idx="1"/>
          </p:nvPr>
        </p:nvSpPr>
        <p:spPr>
          <a:xfrm>
            <a:off x="1147483" y="1452282"/>
            <a:ext cx="9897034" cy="5133789"/>
          </a:xfrm>
        </p:spPr>
        <p:txBody>
          <a:bodyPr>
            <a:noAutofit/>
          </a:bodyPr>
          <a:lstStyle/>
          <a:p>
            <a:pPr algn="justLow" eaLnBrk="1" hangingPunct="1">
              <a:lnSpc>
                <a:spcPct val="80000"/>
              </a:lnSpc>
            </a:pPr>
            <a:r>
              <a:rPr lang="fa-IR" altLang="en-US" sz="3200" dirty="0"/>
              <a:t>آنچه روانشناسی جدید را از قدیم متمایز می سازد، علمی بودن آن است.</a:t>
            </a:r>
          </a:p>
          <a:p>
            <a:pPr algn="justLow" eaLnBrk="1" hangingPunct="1">
              <a:lnSpc>
                <a:spcPct val="80000"/>
              </a:lnSpc>
            </a:pPr>
            <a:r>
              <a:rPr lang="fa-IR" altLang="en-US" sz="3200" dirty="0"/>
              <a:t>در تعریف علم می توان گفت که:« علم عبارت است از شناختی منظم که با روش های خاصی  به دست می آید و قوانین یا روابط پایدار میان پدیده ها را بیان می کند.»</a:t>
            </a:r>
          </a:p>
          <a:p>
            <a:pPr algn="justLow" eaLnBrk="1" hangingPunct="1">
              <a:lnSpc>
                <a:spcPct val="80000"/>
              </a:lnSpc>
            </a:pPr>
            <a:r>
              <a:rPr lang="fa-IR" altLang="en-US" sz="3200" dirty="0"/>
              <a:t>از این تعریف در می یابیم که شناخت انسان در صورتی علم نامیده می شود که دارای نظم بوده، با روشی معین که روش علمی خوانده می شود و عبارت از مشاهده و تجربه است، به دست می آید و قوانین و روابط  پایدار را که میان پدیده های مختلف موجود است، بیان نماید.</a:t>
            </a:r>
          </a:p>
          <a:p>
            <a:pPr algn="justLow" eaLnBrk="1" hangingPunct="1">
              <a:lnSpc>
                <a:spcPct val="80000"/>
              </a:lnSpc>
            </a:pPr>
            <a:r>
              <a:rPr lang="fa-IR" altLang="en-US" sz="3200" dirty="0"/>
              <a:t>علم روانشناسی نیز مانند علوم فیزیک و شیمی در تحقیقات خود روش علمی را به کار می برد و به بررسی قوانین موجود در فعالیت های گوناگون انسان می پردازد.</a:t>
            </a:r>
            <a:endParaRPr lang="en-US" altLang="en-US" sz="3200" dirty="0"/>
          </a:p>
        </p:txBody>
      </p:sp>
    </p:spTree>
    <p:extLst>
      <p:ext uri="{BB962C8B-B14F-4D97-AF65-F5344CB8AC3E}">
        <p14:creationId xmlns:p14="http://schemas.microsoft.com/office/powerpoint/2010/main" val="3251286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418245"/>
            <a:ext cx="9924322" cy="824862"/>
          </a:xfrm>
        </p:spPr>
        <p:txBody>
          <a:bodyPr/>
          <a:lstStyle/>
          <a:p>
            <a:r>
              <a:rPr lang="fa-IR" altLang="en-US" sz="4600" dirty="0">
                <a:solidFill>
                  <a:srgbClr val="2A1A00"/>
                </a:solidFill>
              </a:rPr>
              <a:t>نظریه هرزبرگ</a:t>
            </a:r>
            <a:endParaRPr lang="en-US" dirty="0"/>
          </a:p>
        </p:txBody>
      </p:sp>
      <p:sp>
        <p:nvSpPr>
          <p:cNvPr id="113666" name="Rectangle 3"/>
          <p:cNvSpPr>
            <a:spLocks noGrp="1" noChangeArrowheads="1"/>
          </p:cNvSpPr>
          <p:nvPr>
            <p:ph idx="1"/>
          </p:nvPr>
        </p:nvSpPr>
        <p:spPr>
          <a:xfrm>
            <a:off x="1251678" y="1404471"/>
            <a:ext cx="9990063" cy="5289176"/>
          </a:xfrm>
        </p:spPr>
        <p:txBody>
          <a:bodyPr>
            <a:noAutofit/>
          </a:bodyPr>
          <a:lstStyle/>
          <a:p>
            <a:pPr algn="justLow" rtl="1" eaLnBrk="1" hangingPunct="1">
              <a:lnSpc>
                <a:spcPct val="90000"/>
              </a:lnSpc>
            </a:pPr>
            <a:r>
              <a:rPr lang="fa-IR" altLang="en-US" sz="3200" b="1" dirty="0" smtClean="0">
                <a:cs typeface="B Nazanin" panose="00000400000000000000" pitchFamily="2" charset="-78"/>
              </a:rPr>
              <a:t> هرزبرگ بیان می کند که تغییرعوامل بهداشت روانی مثل بهترشدن شرایط کار رضایت از کار را زیاد نمی کند، ولی فقط از عدم رضایت جلوگیری می کند.</a:t>
            </a:r>
          </a:p>
          <a:p>
            <a:pPr algn="justLow" rtl="1" eaLnBrk="1" hangingPunct="1">
              <a:lnSpc>
                <a:spcPct val="90000"/>
              </a:lnSpc>
            </a:pPr>
            <a:r>
              <a:rPr lang="fa-IR" altLang="en-US" sz="3200" b="1" dirty="0" smtClean="0">
                <a:cs typeface="B Nazanin" panose="00000400000000000000" pitchFamily="2" charset="-78"/>
              </a:rPr>
              <a:t> زیادشدن رضایت و عملکرد با تغییر در عوامل انگیزشی صورت می گیرد که کمک به پرشدن شناخت واقعیت خود می شود.</a:t>
            </a:r>
          </a:p>
          <a:p>
            <a:pPr algn="justLow" rtl="1" eaLnBrk="1" hangingPunct="1">
              <a:lnSpc>
                <a:spcPct val="90000"/>
              </a:lnSpc>
            </a:pPr>
            <a:r>
              <a:rPr lang="fa-IR" altLang="en-US" sz="3200" b="1" dirty="0" smtClean="0">
                <a:cs typeface="B Nazanin" panose="00000400000000000000" pitchFamily="2" charset="-78"/>
              </a:rPr>
              <a:t> تصور از انسان صنعتی به عنوان انسان واقعیت گرا اهمیت فوق العاده ای داشته است که این اهمیت به مشخصات انگیزه ای درون کار مرتبط است. در این خصوص استدلال شده است که </a:t>
            </a:r>
            <a:r>
              <a:rPr lang="fa-IR" altLang="en-US" sz="3200" b="1" dirty="0" smtClean="0">
                <a:solidFill>
                  <a:srgbClr val="00B050"/>
                </a:solidFill>
                <a:cs typeface="B Nazanin" panose="00000400000000000000" pitchFamily="2" charset="-78"/>
              </a:rPr>
              <a:t>ماهیت تکراری و یکنواخت برخی کارها</a:t>
            </a:r>
            <a:r>
              <a:rPr lang="fa-IR" altLang="en-US" sz="3200" b="1" dirty="0" smtClean="0">
                <a:cs typeface="B Nazanin" panose="00000400000000000000" pitchFamily="2" charset="-78"/>
              </a:rPr>
              <a:t> عامل شماری از مسائل صنعتی مزمنی است که موجب </a:t>
            </a:r>
            <a:r>
              <a:rPr lang="fa-IR" altLang="en-US" sz="3200" b="1" dirty="0" smtClean="0">
                <a:solidFill>
                  <a:srgbClr val="FF66CC"/>
                </a:solidFill>
                <a:cs typeface="B Nazanin" panose="00000400000000000000" pitchFamily="2" charset="-78"/>
              </a:rPr>
              <a:t>حداقل رضایت کاری، غیبت از کار، خرابکاری و سایر موارد مشابه</a:t>
            </a:r>
            <a:r>
              <a:rPr lang="fa-IR" altLang="en-US" sz="3200" b="1" dirty="0" smtClean="0">
                <a:cs typeface="B Nazanin" panose="00000400000000000000" pitchFamily="2" charset="-78"/>
              </a:rPr>
              <a:t> می شود.</a:t>
            </a:r>
            <a:endParaRPr lang="en-US" altLang="en-US" sz="3200" b="1" dirty="0" smtClean="0">
              <a:cs typeface="B Nazanin" panose="00000400000000000000" pitchFamily="2" charset="-78"/>
            </a:endParaRPr>
          </a:p>
        </p:txBody>
      </p:sp>
    </p:spTree>
    <p:extLst>
      <p:ext uri="{BB962C8B-B14F-4D97-AF65-F5344CB8AC3E}">
        <p14:creationId xmlns:p14="http://schemas.microsoft.com/office/powerpoint/2010/main" val="2173701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13666">
                                            <p:txEl>
                                              <p:pRg st="0" end="0"/>
                                            </p:txEl>
                                          </p:spTgt>
                                        </p:tgtEl>
                                        <p:attrNameLst>
                                          <p:attrName>style.visibility</p:attrName>
                                        </p:attrNameLst>
                                      </p:cBhvr>
                                      <p:to>
                                        <p:strVal val="visible"/>
                                      </p:to>
                                    </p:set>
                                    <p:animEffect transition="in" filter="fade">
                                      <p:cBhvr>
                                        <p:cTn id="7" dur="500">
                                          <p:stCondLst>
                                            <p:cond delay="0"/>
                                          </p:stCondLst>
                                        </p:cTn>
                                        <p:tgtEl>
                                          <p:spTgt spid="1136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13666">
                                            <p:txEl>
                                              <p:pRg st="1" end="1"/>
                                            </p:txEl>
                                          </p:spTgt>
                                        </p:tgtEl>
                                        <p:attrNameLst>
                                          <p:attrName>style.visibility</p:attrName>
                                        </p:attrNameLst>
                                      </p:cBhvr>
                                      <p:to>
                                        <p:strVal val="visible"/>
                                      </p:to>
                                    </p:set>
                                    <p:animEffect transition="in" filter="fade">
                                      <p:cBhvr>
                                        <p:cTn id="12" dur="500">
                                          <p:stCondLst>
                                            <p:cond delay="0"/>
                                          </p:stCondLst>
                                        </p:cTn>
                                        <p:tgtEl>
                                          <p:spTgt spid="1136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13666">
                                            <p:txEl>
                                              <p:pRg st="2" end="2"/>
                                            </p:txEl>
                                          </p:spTgt>
                                        </p:tgtEl>
                                        <p:attrNameLst>
                                          <p:attrName>style.visibility</p:attrName>
                                        </p:attrNameLst>
                                      </p:cBhvr>
                                      <p:to>
                                        <p:strVal val="visible"/>
                                      </p:to>
                                    </p:set>
                                    <p:animEffect transition="in" filter="fade">
                                      <p:cBhvr>
                                        <p:cTn id="17" dur="500">
                                          <p:stCondLst>
                                            <p:cond delay="0"/>
                                          </p:stCondLst>
                                        </p:cTn>
                                        <p:tgtEl>
                                          <p:spTgt spid="1136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251678" y="382385"/>
            <a:ext cx="9798816" cy="1075874"/>
          </a:xfrm>
        </p:spPr>
        <p:txBody>
          <a:bodyPr/>
          <a:lstStyle/>
          <a:p>
            <a:pPr eaLnBrk="1" hangingPunct="1">
              <a:defRPr/>
            </a:pPr>
            <a:r>
              <a:rPr lang="fa-IR" altLang="en-US" dirty="0" smtClean="0"/>
              <a:t>موضوع علم روانشناسی</a:t>
            </a:r>
            <a:endParaRPr lang="en-US" altLang="en-US" dirty="0" smtClean="0"/>
          </a:p>
        </p:txBody>
      </p:sp>
      <p:sp>
        <p:nvSpPr>
          <p:cNvPr id="121859" name="Rectangle 3"/>
          <p:cNvSpPr>
            <a:spLocks noGrp="1" noChangeArrowheads="1"/>
          </p:cNvSpPr>
          <p:nvPr>
            <p:ph idx="1"/>
          </p:nvPr>
        </p:nvSpPr>
        <p:spPr>
          <a:xfrm>
            <a:off x="1981200" y="1600200"/>
            <a:ext cx="8967694" cy="3581400"/>
          </a:xfrm>
        </p:spPr>
        <p:txBody>
          <a:bodyPr/>
          <a:lstStyle/>
          <a:p>
            <a:pPr algn="justLow" eaLnBrk="1" hangingPunct="1"/>
            <a:r>
              <a:rPr lang="fa-IR" altLang="en-US" dirty="0" smtClean="0"/>
              <a:t> </a:t>
            </a:r>
            <a:r>
              <a:rPr lang="fa-IR" altLang="en-US" sz="4000" dirty="0"/>
              <a:t>سه چیز است:</a:t>
            </a:r>
          </a:p>
          <a:p>
            <a:pPr algn="justLow" eaLnBrk="1" hangingPunct="1">
              <a:buFontTx/>
              <a:buNone/>
            </a:pPr>
            <a:r>
              <a:rPr lang="fa-IR" altLang="en-US" sz="4000" dirty="0"/>
              <a:t>    چه رفتاری از فرد سرمی زند؟</a:t>
            </a:r>
          </a:p>
          <a:p>
            <a:pPr algn="justLow" eaLnBrk="1" hangingPunct="1">
              <a:buFontTx/>
              <a:buNone/>
            </a:pPr>
            <a:r>
              <a:rPr lang="fa-IR" altLang="en-US" sz="4000" dirty="0"/>
              <a:t>    چرا این رفتار از فرد سرمی زند؟</a:t>
            </a:r>
          </a:p>
          <a:p>
            <a:pPr algn="justLow" eaLnBrk="1" hangingPunct="1">
              <a:buFontTx/>
              <a:buNone/>
            </a:pPr>
            <a:r>
              <a:rPr lang="fa-IR" altLang="en-US" sz="4000" dirty="0"/>
              <a:t>   چگونه این رفتار از فرد سرمی زند؟</a:t>
            </a:r>
            <a:endParaRPr lang="en-US" altLang="en-US" sz="4000" dirty="0"/>
          </a:p>
        </p:txBody>
      </p:sp>
    </p:spTree>
    <p:extLst>
      <p:ext uri="{BB962C8B-B14F-4D97-AF65-F5344CB8AC3E}">
        <p14:creationId xmlns:p14="http://schemas.microsoft.com/office/powerpoint/2010/main" val="10372170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251678" y="382385"/>
            <a:ext cx="9840651" cy="818886"/>
          </a:xfrm>
        </p:spPr>
        <p:txBody>
          <a:bodyPr/>
          <a:lstStyle/>
          <a:p>
            <a:pPr eaLnBrk="1" hangingPunct="1">
              <a:defRPr/>
            </a:pPr>
            <a:r>
              <a:rPr lang="fa-IR" altLang="en-US" sz="3200" dirty="0"/>
              <a:t>رشته های روانشناسی مربوط به جنبه یا جنبه هایی از کار</a:t>
            </a:r>
            <a:endParaRPr lang="en-US" altLang="en-US" sz="3200" dirty="0"/>
          </a:p>
        </p:txBody>
      </p:sp>
      <p:sp>
        <p:nvSpPr>
          <p:cNvPr id="130051" name="Rectangle 3"/>
          <p:cNvSpPr>
            <a:spLocks noGrp="1" noChangeArrowheads="1"/>
          </p:cNvSpPr>
          <p:nvPr>
            <p:ph idx="1"/>
          </p:nvPr>
        </p:nvSpPr>
        <p:spPr>
          <a:xfrm>
            <a:off x="1213224" y="1201271"/>
            <a:ext cx="9879105" cy="5432611"/>
          </a:xfrm>
        </p:spPr>
        <p:txBody>
          <a:bodyPr>
            <a:normAutofit/>
          </a:bodyPr>
          <a:lstStyle/>
          <a:p>
            <a:pPr algn="justLow" eaLnBrk="1" hangingPunct="1">
              <a:lnSpc>
                <a:spcPct val="80000"/>
              </a:lnSpc>
            </a:pPr>
            <a:r>
              <a:rPr lang="fa-IR" altLang="en-US" sz="2800" dirty="0"/>
              <a:t> مشاوره حرفه ای، روانشناسی کارکنان، روانشناسی مدیریت، روانشناسی سازمانی، روانشناسی مهندسی، روانشناسی صنعتی، روانشناسی محیطی و روانشناسی مصرف کننده.</a:t>
            </a:r>
          </a:p>
          <a:p>
            <a:pPr algn="justLow" eaLnBrk="1" hangingPunct="1">
              <a:lnSpc>
                <a:spcPct val="80000"/>
              </a:lnSpc>
            </a:pPr>
            <a:r>
              <a:rPr lang="fa-IR" altLang="en-US" sz="2800" dirty="0"/>
              <a:t> این ها همه گرایش هایی از رشته اصلی و مادر </a:t>
            </a:r>
            <a:r>
              <a:rPr lang="fa-IR" altLang="en-US" sz="2800" dirty="0">
                <a:solidFill>
                  <a:srgbClr val="339933"/>
                </a:solidFill>
              </a:rPr>
              <a:t>روانشناسی کار و حرفه</a:t>
            </a:r>
            <a:r>
              <a:rPr lang="fa-IR" altLang="en-US" sz="2800" dirty="0"/>
              <a:t> می باشد که در آن با مواردی از قبیل</a:t>
            </a:r>
          </a:p>
          <a:p>
            <a:pPr algn="justLow" eaLnBrk="1" hangingPunct="1">
              <a:lnSpc>
                <a:spcPct val="80000"/>
              </a:lnSpc>
            </a:pPr>
            <a:r>
              <a:rPr lang="fa-IR" altLang="en-US" sz="2800" dirty="0"/>
              <a:t> انتخاب شغل،</a:t>
            </a:r>
          </a:p>
          <a:p>
            <a:pPr algn="justLow" eaLnBrk="1" hangingPunct="1">
              <a:lnSpc>
                <a:spcPct val="80000"/>
              </a:lnSpc>
            </a:pPr>
            <a:r>
              <a:rPr lang="fa-IR" altLang="en-US" sz="2800" dirty="0"/>
              <a:t> گزینش و استخدام، </a:t>
            </a:r>
          </a:p>
          <a:p>
            <a:pPr algn="justLow" eaLnBrk="1" hangingPunct="1">
              <a:lnSpc>
                <a:spcPct val="80000"/>
              </a:lnSpc>
            </a:pPr>
            <a:r>
              <a:rPr lang="fa-IR" altLang="en-US" sz="2800" dirty="0"/>
              <a:t>توسعه سازمانی،</a:t>
            </a:r>
          </a:p>
          <a:p>
            <a:pPr algn="justLow" eaLnBrk="1" hangingPunct="1">
              <a:lnSpc>
                <a:spcPct val="80000"/>
              </a:lnSpc>
            </a:pPr>
            <a:r>
              <a:rPr lang="fa-IR" altLang="en-US" sz="2800" dirty="0"/>
              <a:t> مدیریت منابع انسانی،</a:t>
            </a:r>
          </a:p>
          <a:p>
            <a:pPr algn="justLow" eaLnBrk="1" hangingPunct="1">
              <a:lnSpc>
                <a:spcPct val="80000"/>
              </a:lnSpc>
            </a:pPr>
            <a:r>
              <a:rPr lang="fa-IR" altLang="en-US" sz="2800" dirty="0"/>
              <a:t> مساعدسازی محیط، صنعت و تولید </a:t>
            </a:r>
          </a:p>
          <a:p>
            <a:pPr algn="justLow" eaLnBrk="1" hangingPunct="1">
              <a:lnSpc>
                <a:spcPct val="80000"/>
              </a:lnSpc>
              <a:buFontTx/>
              <a:buNone/>
            </a:pPr>
            <a:r>
              <a:rPr lang="fa-IR" altLang="en-US" sz="2800" dirty="0"/>
              <a:t>     درگیر خواهیم بود. </a:t>
            </a:r>
            <a:endParaRPr lang="en-US" altLang="en-US" sz="2800" dirty="0"/>
          </a:p>
        </p:txBody>
      </p:sp>
    </p:spTree>
    <p:extLst>
      <p:ext uri="{BB962C8B-B14F-4D97-AF65-F5344CB8AC3E}">
        <p14:creationId xmlns:p14="http://schemas.microsoft.com/office/powerpoint/2010/main" val="24416528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D055A421-9225-4EA0-8DB9-4FA6AC9F6AD6}" type="slidenum">
              <a:rPr lang="en-US" altLang="en-US">
                <a:solidFill>
                  <a:srgbClr val="000000"/>
                </a:solidFill>
              </a:rPr>
              <a:pPr/>
              <a:t>43</a:t>
            </a:fld>
            <a:endParaRPr lang="en-US" altLang="en-US">
              <a:solidFill>
                <a:srgbClr val="000000"/>
              </a:solidFill>
            </a:endParaRPr>
          </a:p>
        </p:txBody>
      </p:sp>
      <p:sp>
        <p:nvSpPr>
          <p:cNvPr id="35842" name="Rectangle 2"/>
          <p:cNvSpPr>
            <a:spLocks noGrp="1" noChangeArrowheads="1"/>
          </p:cNvSpPr>
          <p:nvPr>
            <p:ph type="title"/>
          </p:nvPr>
        </p:nvSpPr>
        <p:spPr/>
        <p:txBody>
          <a:bodyPr/>
          <a:lstStyle/>
          <a:p>
            <a:r>
              <a:rPr lang="en-US" altLang="en-US" dirty="0"/>
              <a:t>Important Dates in the</a:t>
            </a:r>
            <a:br>
              <a:rPr lang="en-US" altLang="en-US" dirty="0"/>
            </a:br>
            <a:r>
              <a:rPr lang="en-US" altLang="en-US" dirty="0"/>
              <a:t>Evolution of I-O Psychology</a:t>
            </a:r>
          </a:p>
        </p:txBody>
      </p:sp>
      <p:pic>
        <p:nvPicPr>
          <p:cNvPr id="35844" name="Picture 4" descr="Lan30220_0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713" y="2073834"/>
            <a:ext cx="9518887" cy="3926541"/>
          </a:xfrm>
          <a:prstGeom prst="rect">
            <a:avLst/>
          </a:prstGeom>
          <a:noFill/>
          <a:extLst>
            <a:ext uri="{909E8E84-426E-40DD-AFC4-6F175D3DCCD1}">
              <a14:hiddenFill xmlns:a14="http://schemas.microsoft.com/office/drawing/2010/main">
                <a:solidFill>
                  <a:srgbClr val="FFFFFF"/>
                </a:solidFill>
              </a14:hiddenFill>
            </a:ext>
          </a:extLst>
        </p:spPr>
      </p:pic>
      <p:sp>
        <p:nvSpPr>
          <p:cNvPr id="35845" name="Rectangle 5"/>
          <p:cNvSpPr>
            <a:spLocks noChangeArrowheads="1"/>
          </p:cNvSpPr>
          <p:nvPr/>
        </p:nvSpPr>
        <p:spPr bwMode="auto">
          <a:xfrm>
            <a:off x="3962400" y="6403975"/>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ctr" eaLnBrk="0" fontAlgn="base" hangingPunct="0">
              <a:spcBef>
                <a:spcPct val="0"/>
              </a:spcBef>
              <a:spcAft>
                <a:spcPct val="0"/>
              </a:spcAft>
            </a:pPr>
            <a:r>
              <a:rPr lang="en-US" altLang="en-US" sz="1200" b="1">
                <a:solidFill>
                  <a:srgbClr val="000000"/>
                </a:solidFill>
                <a:latin typeface="Arial" panose="020B0604020202090204" pitchFamily="34" charset="0"/>
              </a:rPr>
              <a:t>Copyright © The McGraw-Hill Companies, Inc.</a:t>
            </a:r>
          </a:p>
        </p:txBody>
      </p:sp>
    </p:spTree>
    <p:extLst>
      <p:ext uri="{BB962C8B-B14F-4D97-AF65-F5344CB8AC3E}">
        <p14:creationId xmlns:p14="http://schemas.microsoft.com/office/powerpoint/2010/main" val="2066561367"/>
      </p:ext>
    </p:extLst>
  </p:cSld>
  <p:clrMapOvr>
    <a:masterClrMapping/>
  </p:clrMapOvr>
  <p:transition>
    <p:cover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251678" y="382385"/>
            <a:ext cx="9942251" cy="908533"/>
          </a:xfrm>
        </p:spPr>
        <p:txBody>
          <a:bodyPr>
            <a:normAutofit/>
          </a:bodyPr>
          <a:lstStyle/>
          <a:p>
            <a:pPr eaLnBrk="1" hangingPunct="1">
              <a:defRPr/>
            </a:pPr>
            <a:r>
              <a:rPr lang="fa-IR" altLang="en-US" sz="4400" dirty="0" smtClean="0"/>
              <a:t>پیدایش و توسعه روانشناسی کار</a:t>
            </a:r>
            <a:endParaRPr lang="en-US" altLang="en-US" sz="4400" dirty="0" smtClean="0"/>
          </a:p>
        </p:txBody>
      </p:sp>
      <p:sp>
        <p:nvSpPr>
          <p:cNvPr id="132099" name="Rectangle 3"/>
          <p:cNvSpPr>
            <a:spLocks noGrp="1" noChangeArrowheads="1"/>
          </p:cNvSpPr>
          <p:nvPr>
            <p:ph idx="1"/>
          </p:nvPr>
        </p:nvSpPr>
        <p:spPr>
          <a:xfrm>
            <a:off x="1063812" y="1600200"/>
            <a:ext cx="10130117" cy="4495800"/>
          </a:xfrm>
        </p:spPr>
        <p:txBody>
          <a:bodyPr>
            <a:normAutofit/>
          </a:bodyPr>
          <a:lstStyle/>
          <a:p>
            <a:pPr marL="0" indent="0" algn="justLow" eaLnBrk="1" hangingPunct="1">
              <a:buNone/>
            </a:pPr>
            <a:r>
              <a:rPr lang="fa-IR" altLang="en-US" sz="3200" dirty="0" smtClean="0"/>
              <a:t>1- ظهور </a:t>
            </a:r>
            <a:r>
              <a:rPr lang="fa-IR" altLang="en-US" sz="3200" dirty="0"/>
              <a:t>این رشته به طور علمی از آغاز قرن بیستم بوده است.</a:t>
            </a:r>
          </a:p>
          <a:p>
            <a:pPr marL="0" indent="0" algn="justLow" eaLnBrk="1" hangingPunct="1">
              <a:buNone/>
            </a:pPr>
            <a:r>
              <a:rPr lang="fa-IR" altLang="en-US" sz="3200" dirty="0" smtClean="0"/>
              <a:t>2- پایه </a:t>
            </a:r>
            <a:r>
              <a:rPr lang="fa-IR" altLang="en-US" sz="3200" dirty="0"/>
              <a:t>گذاران روانشناسی صنعتی دو روانشناس به نام های </a:t>
            </a:r>
            <a:r>
              <a:rPr lang="fa-IR" altLang="en-US" sz="3200" dirty="0">
                <a:solidFill>
                  <a:srgbClr val="FF3300"/>
                </a:solidFill>
              </a:rPr>
              <a:t>والتر دیل اسکات(</a:t>
            </a:r>
            <a:r>
              <a:rPr lang="en-US" altLang="en-US" sz="3200" dirty="0">
                <a:solidFill>
                  <a:srgbClr val="FF3300"/>
                </a:solidFill>
              </a:rPr>
              <a:t>Walter Dill Scott</a:t>
            </a:r>
            <a:r>
              <a:rPr lang="fa-IR" altLang="en-US" sz="3200" dirty="0">
                <a:solidFill>
                  <a:srgbClr val="FF3300"/>
                </a:solidFill>
              </a:rPr>
              <a:t>)</a:t>
            </a:r>
            <a:r>
              <a:rPr lang="fa-IR" altLang="en-US" sz="3200" dirty="0"/>
              <a:t> آمریکایی و </a:t>
            </a:r>
            <a:r>
              <a:rPr lang="fa-IR" altLang="en-US" sz="3200" dirty="0">
                <a:solidFill>
                  <a:srgbClr val="FF3300"/>
                </a:solidFill>
              </a:rPr>
              <a:t>هوگومونستربرگ(</a:t>
            </a:r>
            <a:r>
              <a:rPr lang="en-US" altLang="en-US" sz="3200" dirty="0">
                <a:solidFill>
                  <a:srgbClr val="FF3300"/>
                </a:solidFill>
              </a:rPr>
              <a:t>Hugo Munsterberg</a:t>
            </a:r>
            <a:r>
              <a:rPr lang="fa-IR" altLang="en-US" sz="3200" dirty="0">
                <a:solidFill>
                  <a:srgbClr val="FF3300"/>
                </a:solidFill>
              </a:rPr>
              <a:t>)</a:t>
            </a:r>
            <a:r>
              <a:rPr lang="fa-IR" altLang="en-US" sz="3200" dirty="0"/>
              <a:t> آلمانی بودند. فعایت های اسکات با نوشتن مقالاتی در باره اثر روانشناسی در تبلیغات و اهمیت روش های روانشناختی در حل مشکلات بازرگانی آغاز شد. مهمترین مطالعات پژوهشی مونستربرگ آزمونی بود که جهت انتخاب رانندگان شرکت اتوبوسرانی تهیه کرد.</a:t>
            </a:r>
          </a:p>
        </p:txBody>
      </p:sp>
    </p:spTree>
    <p:extLst>
      <p:ext uri="{BB962C8B-B14F-4D97-AF65-F5344CB8AC3E}">
        <p14:creationId xmlns:p14="http://schemas.microsoft.com/office/powerpoint/2010/main" val="13764255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765097"/>
          </a:xfrm>
        </p:spPr>
        <p:txBody>
          <a:bodyPr/>
          <a:lstStyle/>
          <a:p>
            <a:r>
              <a:rPr lang="fa-IR" altLang="en-US" sz="4400" dirty="0">
                <a:solidFill>
                  <a:srgbClr val="2A1A00"/>
                </a:solidFill>
              </a:rPr>
              <a:t>پیدایش و توسعه روانشناسی کار</a:t>
            </a:r>
            <a:endParaRPr lang="en-US" dirty="0"/>
          </a:p>
        </p:txBody>
      </p:sp>
      <p:sp>
        <p:nvSpPr>
          <p:cNvPr id="134146" name="Rectangle 3"/>
          <p:cNvSpPr>
            <a:spLocks noGrp="1" noChangeArrowheads="1"/>
          </p:cNvSpPr>
          <p:nvPr>
            <p:ph idx="1"/>
          </p:nvPr>
        </p:nvSpPr>
        <p:spPr>
          <a:xfrm>
            <a:off x="1251678" y="1583765"/>
            <a:ext cx="10178322" cy="4882776"/>
          </a:xfrm>
        </p:spPr>
        <p:txBody>
          <a:bodyPr>
            <a:normAutofit/>
          </a:bodyPr>
          <a:lstStyle/>
          <a:p>
            <a:pPr marL="609600" indent="-609600" algn="justLow" rtl="1" eaLnBrk="1" hangingPunct="1">
              <a:buNone/>
            </a:pPr>
            <a:r>
              <a:rPr lang="fa-IR" altLang="en-US" sz="2800" b="1" dirty="0">
                <a:cs typeface="B Nazanin" panose="00000400000000000000" pitchFamily="2" charset="-78"/>
              </a:rPr>
              <a:t>3- در جنگ جهانی اول، کاربرد روانشناسی در </a:t>
            </a:r>
            <a:r>
              <a:rPr lang="fa-IR" altLang="en-US" sz="2800" b="1" dirty="0">
                <a:solidFill>
                  <a:srgbClr val="00B050"/>
                </a:solidFill>
                <a:cs typeface="B Nazanin" panose="00000400000000000000" pitchFamily="2" charset="-78"/>
              </a:rPr>
              <a:t>شیوه های گزینش افسران آمریکایی</a:t>
            </a:r>
            <a:r>
              <a:rPr lang="fa-IR" altLang="en-US" sz="2800" b="1" dirty="0">
                <a:cs typeface="B Nazanin" panose="00000400000000000000" pitchFamily="2" charset="-78"/>
              </a:rPr>
              <a:t> و </a:t>
            </a:r>
            <a:r>
              <a:rPr lang="fa-IR" altLang="en-US" sz="2800" b="1" dirty="0">
                <a:solidFill>
                  <a:srgbClr val="00B050"/>
                </a:solidFill>
                <a:cs typeface="B Nazanin" panose="00000400000000000000" pitchFamily="2" charset="-78"/>
              </a:rPr>
              <a:t>تشخیص افراد مناسب </a:t>
            </a:r>
            <a:r>
              <a:rPr lang="fa-IR" altLang="en-US" sz="2800" b="1" dirty="0">
                <a:cs typeface="B Nazanin" panose="00000400000000000000" pitchFamily="2" charset="-78"/>
              </a:rPr>
              <a:t>برای مشاغل پیچیده و مهم( </a:t>
            </a:r>
            <a:r>
              <a:rPr lang="fa-IR" altLang="en-US" sz="2800" b="1" dirty="0">
                <a:solidFill>
                  <a:srgbClr val="FF3300"/>
                </a:solidFill>
                <a:cs typeface="B Nazanin" panose="00000400000000000000" pitchFamily="2" charset="-78"/>
              </a:rPr>
              <a:t>آزمون های آلفا و بتا</a:t>
            </a:r>
            <a:r>
              <a:rPr lang="fa-IR" altLang="en-US" sz="2800" b="1" dirty="0">
                <a:cs typeface="B Nazanin" panose="00000400000000000000" pitchFamily="2" charset="-78"/>
              </a:rPr>
              <a:t> به ترتیب در خصوص توانایی روانی افراد باسواد و بی سواد) پیروزی بزرگی نصیب روانشناسی صنعتی نمود و موجب شد بعدها از نظرات روانشناسان در تهیه آزمون ها و مقیاس ها برای انتخاب داوطلبان استفاده شد.</a:t>
            </a:r>
          </a:p>
          <a:p>
            <a:pPr marL="609600" indent="-609600" algn="justLow" rtl="1" eaLnBrk="1" hangingPunct="1">
              <a:buNone/>
            </a:pPr>
            <a:r>
              <a:rPr lang="fa-IR" altLang="en-US" sz="2800" b="1" dirty="0">
                <a:cs typeface="B Nazanin" panose="00000400000000000000" pitchFamily="2" charset="-78"/>
              </a:rPr>
              <a:t>4- پس از آن در دهه سوم قرن بیستم، آزمایش هایی که به </a:t>
            </a:r>
            <a:r>
              <a:rPr lang="fa-IR" altLang="en-US" sz="2800" b="1" dirty="0">
                <a:solidFill>
                  <a:srgbClr val="00B050"/>
                </a:solidFill>
                <a:cs typeface="B Nazanin" panose="00000400000000000000" pitchFamily="2" charset="-78"/>
              </a:rPr>
              <a:t>مطالعات هاثورن(</a:t>
            </a:r>
            <a:r>
              <a:rPr lang="en-US" altLang="en-US" sz="2800" b="1" dirty="0">
                <a:solidFill>
                  <a:srgbClr val="00B050"/>
                </a:solidFill>
                <a:cs typeface="B Nazanin" panose="00000400000000000000" pitchFamily="2" charset="-78"/>
              </a:rPr>
              <a:t>Hawthorne</a:t>
            </a:r>
            <a:r>
              <a:rPr lang="fa-IR" altLang="en-US" sz="2800" b="1" dirty="0">
                <a:solidFill>
                  <a:srgbClr val="00B050"/>
                </a:solidFill>
                <a:cs typeface="B Nazanin" panose="00000400000000000000" pitchFamily="2" charset="-78"/>
              </a:rPr>
              <a:t> )</a:t>
            </a:r>
            <a:r>
              <a:rPr lang="fa-IR" altLang="en-US" sz="2800" b="1" dirty="0">
                <a:cs typeface="B Nazanin" panose="00000400000000000000" pitchFamily="2" charset="-78"/>
              </a:rPr>
              <a:t> شهرت یافتند، در کارخانه هاثورن متعلق به یک شرکت الکتریکی غربی در شیکاگو انجام گرفت که در آن ها تأثیر برخی از عوامل فیزیکی را از قبیل نور و روشنایی و نقش استراحت های کوتاه مدت و سایر شرایط کاری را در فعالیت و عملکرد کارگران بررسی نمودند.</a:t>
            </a:r>
            <a:endParaRPr lang="en-US" altLang="en-US" sz="2800" b="1" dirty="0">
              <a:cs typeface="B Nazanin" panose="00000400000000000000" pitchFamily="2" charset="-78"/>
            </a:endParaRPr>
          </a:p>
        </p:txBody>
      </p:sp>
    </p:spTree>
    <p:extLst>
      <p:ext uri="{BB962C8B-B14F-4D97-AF65-F5344CB8AC3E}">
        <p14:creationId xmlns:p14="http://schemas.microsoft.com/office/powerpoint/2010/main" val="2647687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34146">
                                            <p:txEl>
                                              <p:pRg st="0" end="0"/>
                                            </p:txEl>
                                          </p:spTgt>
                                        </p:tgtEl>
                                        <p:attrNameLst>
                                          <p:attrName>style.visibility</p:attrName>
                                        </p:attrNameLst>
                                      </p:cBhvr>
                                      <p:to>
                                        <p:strVal val="visible"/>
                                      </p:to>
                                    </p:set>
                                    <p:animEffect transition="in" filter="fade">
                                      <p:cBhvr>
                                        <p:cTn id="7" dur="500">
                                          <p:stCondLst>
                                            <p:cond delay="0"/>
                                          </p:stCondLst>
                                        </p:cTn>
                                        <p:tgtEl>
                                          <p:spTgt spid="134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34146">
                                            <p:txEl>
                                              <p:pRg st="1" end="1"/>
                                            </p:txEl>
                                          </p:spTgt>
                                        </p:tgtEl>
                                        <p:attrNameLst>
                                          <p:attrName>style.visibility</p:attrName>
                                        </p:attrNameLst>
                                      </p:cBhvr>
                                      <p:to>
                                        <p:strVal val="visible"/>
                                      </p:to>
                                    </p:set>
                                    <p:animEffect transition="in" filter="fade">
                                      <p:cBhvr>
                                        <p:cTn id="12" dur="500">
                                          <p:stCondLst>
                                            <p:cond delay="0"/>
                                          </p:stCondLst>
                                        </p:cTn>
                                        <p:tgtEl>
                                          <p:spTgt spid="1341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3"/>
          <p:cNvSpPr>
            <a:spLocks noGrp="1" noChangeArrowheads="1"/>
          </p:cNvSpPr>
          <p:nvPr>
            <p:ph type="body" idx="4294967295"/>
          </p:nvPr>
        </p:nvSpPr>
        <p:spPr>
          <a:xfrm>
            <a:off x="2170113" y="1404938"/>
            <a:ext cx="9304711" cy="5354637"/>
          </a:xfrm>
        </p:spPr>
        <p:txBody>
          <a:bodyPr>
            <a:normAutofit/>
          </a:bodyPr>
          <a:lstStyle/>
          <a:p>
            <a:pPr algn="justLow" rtl="1" eaLnBrk="1" hangingPunct="1">
              <a:lnSpc>
                <a:spcPct val="90000"/>
              </a:lnSpc>
              <a:buFontTx/>
              <a:buNone/>
            </a:pPr>
            <a:r>
              <a:rPr lang="fa-IR" altLang="en-US" sz="3200" b="1" dirty="0" smtClean="0">
                <a:cs typeface="B Nazanin" panose="00000400000000000000" pitchFamily="2" charset="-78"/>
              </a:rPr>
              <a:t> 5- بحران اقتصادی در سال های1930 در آمریکا منجر به ابداع آزمون های گوناگون در زمینه توانایی های افراد و تفاوت های فردی  توسط روانشناسان گردید.</a:t>
            </a:r>
          </a:p>
          <a:p>
            <a:pPr algn="justLow" rtl="1" eaLnBrk="1" hangingPunct="1">
              <a:lnSpc>
                <a:spcPct val="90000"/>
              </a:lnSpc>
              <a:buFontTx/>
              <a:buNone/>
            </a:pPr>
            <a:r>
              <a:rPr lang="fa-IR" altLang="en-US" sz="3200" b="1" dirty="0" smtClean="0">
                <a:cs typeface="B Nazanin" panose="00000400000000000000" pitchFamily="2" charset="-78"/>
              </a:rPr>
              <a:t> 6- کشمکش های بین مدیران و گارگران و ظهور و توسعه </a:t>
            </a:r>
            <a:r>
              <a:rPr lang="fa-IR" altLang="en-US" sz="3200" b="1" dirty="0" smtClean="0">
                <a:solidFill>
                  <a:srgbClr val="00B050"/>
                </a:solidFill>
                <a:cs typeface="B Nazanin" panose="00000400000000000000" pitchFamily="2" charset="-78"/>
              </a:rPr>
              <a:t>اتحادیه گرایی افراطی</a:t>
            </a:r>
            <a:r>
              <a:rPr lang="fa-IR" altLang="en-US" sz="3200" b="1" dirty="0" smtClean="0">
                <a:cs typeface="B Nazanin" panose="00000400000000000000" pitchFamily="2" charset="-78"/>
              </a:rPr>
              <a:t> در دهه چهارم قرن بیستم موجب جلب توجه روانشناسان به رضایت شغلی شد.</a:t>
            </a:r>
          </a:p>
          <a:p>
            <a:pPr algn="justLow" rtl="1" eaLnBrk="1" hangingPunct="1">
              <a:lnSpc>
                <a:spcPct val="90000"/>
              </a:lnSpc>
              <a:buFontTx/>
              <a:buNone/>
            </a:pPr>
            <a:r>
              <a:rPr lang="fa-IR" altLang="en-US" sz="3200" b="1" dirty="0" smtClean="0">
                <a:cs typeface="B Nazanin" panose="00000400000000000000" pitchFamily="2" charset="-78"/>
              </a:rPr>
              <a:t> 7- </a:t>
            </a:r>
            <a:r>
              <a:rPr lang="fa-IR" altLang="en-US" sz="3200" b="1" dirty="0" smtClean="0">
                <a:solidFill>
                  <a:srgbClr val="FF3300"/>
                </a:solidFill>
                <a:cs typeface="B Nazanin" panose="00000400000000000000" pitchFamily="2" charset="-78"/>
              </a:rPr>
              <a:t>کورت لوین(</a:t>
            </a:r>
            <a:r>
              <a:rPr lang="en-US" altLang="en-US" sz="3200" b="1" dirty="0" smtClean="0">
                <a:solidFill>
                  <a:srgbClr val="FF3300"/>
                </a:solidFill>
                <a:cs typeface="B Nazanin" panose="00000400000000000000" pitchFamily="2" charset="-78"/>
              </a:rPr>
              <a:t>Kurt Lewin</a:t>
            </a:r>
            <a:r>
              <a:rPr lang="fa-IR" altLang="en-US" sz="3200" b="1" dirty="0" smtClean="0">
                <a:solidFill>
                  <a:srgbClr val="FF3300"/>
                </a:solidFill>
                <a:cs typeface="B Nazanin" panose="00000400000000000000" pitchFamily="2" charset="-78"/>
              </a:rPr>
              <a:t> )</a:t>
            </a:r>
            <a:r>
              <a:rPr lang="fa-IR" altLang="en-US" sz="3200" b="1" dirty="0" smtClean="0">
                <a:cs typeface="B Nazanin" panose="00000400000000000000" pitchFamily="2" charset="-78"/>
              </a:rPr>
              <a:t> روانشناس آلمانی که در جریان مهاجرت یهودیان آلمان در جنگ دوم جهانی  به آمریکا آمد </a:t>
            </a:r>
            <a:r>
              <a:rPr lang="fa-IR" altLang="en-US" sz="3200" b="1" dirty="0" smtClean="0">
                <a:solidFill>
                  <a:srgbClr val="00B050"/>
                </a:solidFill>
                <a:cs typeface="B Nazanin" panose="00000400000000000000" pitchFamily="2" charset="-78"/>
              </a:rPr>
              <a:t>با ارائه راه های خاص در شناخت چگونگی انگیزش افراد</a:t>
            </a:r>
            <a:r>
              <a:rPr lang="fa-IR" altLang="en-US" sz="3200" b="1" dirty="0" smtClean="0">
                <a:cs typeface="B Nazanin" panose="00000400000000000000" pitchFamily="2" charset="-78"/>
              </a:rPr>
              <a:t>، انجام </a:t>
            </a:r>
            <a:r>
              <a:rPr lang="fa-IR" altLang="en-US" sz="3200" b="1" dirty="0" smtClean="0">
                <a:solidFill>
                  <a:srgbClr val="00B050"/>
                </a:solidFill>
                <a:cs typeface="B Nazanin" panose="00000400000000000000" pitchFamily="2" charset="-78"/>
              </a:rPr>
              <a:t>آزمایش هایی در خصوص رهبری و آثار انگیزشی آن</a:t>
            </a:r>
            <a:r>
              <a:rPr lang="fa-IR" altLang="en-US" sz="3200" b="1" dirty="0" smtClean="0">
                <a:cs typeface="B Nazanin" panose="00000400000000000000" pitchFamily="2" charset="-78"/>
              </a:rPr>
              <a:t> در شرایط گوناگون تأثیر مهمی بر روند رشد روانشناسی صنعتی گذاشت.</a:t>
            </a:r>
            <a:endParaRPr lang="en-US" altLang="en-US" sz="3200" b="1" dirty="0" smtClean="0">
              <a:cs typeface="B Nazanin" panose="00000400000000000000" pitchFamily="2" charset="-78"/>
            </a:endParaRPr>
          </a:p>
        </p:txBody>
      </p:sp>
      <p:sp>
        <p:nvSpPr>
          <p:cNvPr id="3" name="Title 1"/>
          <p:cNvSpPr txBox="1">
            <a:spLocks/>
          </p:cNvSpPr>
          <p:nvPr/>
        </p:nvSpPr>
        <p:spPr>
          <a:xfrm>
            <a:off x="1296502" y="382385"/>
            <a:ext cx="10178322" cy="765097"/>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r" rtl="1"/>
            <a:r>
              <a:rPr lang="fa-IR" altLang="en-US" sz="4400" dirty="0" smtClean="0">
                <a:solidFill>
                  <a:srgbClr val="2A1A00"/>
                </a:solidFill>
                <a:cs typeface="B Titr" panose="00000700000000000000" pitchFamily="2" charset="-78"/>
              </a:rPr>
              <a:t>پیدایش و توسعه روانشناسی کار</a:t>
            </a:r>
            <a:endParaRPr lang="en-US" dirty="0">
              <a:cs typeface="B Titr" panose="00000700000000000000" pitchFamily="2" charset="-78"/>
            </a:endParaRPr>
          </a:p>
        </p:txBody>
      </p:sp>
    </p:spTree>
    <p:extLst>
      <p:ext uri="{BB962C8B-B14F-4D97-AF65-F5344CB8AC3E}">
        <p14:creationId xmlns:p14="http://schemas.microsoft.com/office/powerpoint/2010/main" val="3534166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36194">
                                            <p:txEl>
                                              <p:pRg st="0" end="0"/>
                                            </p:txEl>
                                          </p:spTgt>
                                        </p:tgtEl>
                                        <p:attrNameLst>
                                          <p:attrName>style.visibility</p:attrName>
                                        </p:attrNameLst>
                                      </p:cBhvr>
                                      <p:to>
                                        <p:strVal val="visible"/>
                                      </p:to>
                                    </p:set>
                                    <p:animEffect transition="in" filter="fade">
                                      <p:cBhvr>
                                        <p:cTn id="7" dur="500">
                                          <p:stCondLst>
                                            <p:cond delay="0"/>
                                          </p:stCondLst>
                                        </p:cTn>
                                        <p:tgtEl>
                                          <p:spTgt spid="1361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36194">
                                            <p:txEl>
                                              <p:pRg st="1" end="1"/>
                                            </p:txEl>
                                          </p:spTgt>
                                        </p:tgtEl>
                                        <p:attrNameLst>
                                          <p:attrName>style.visibility</p:attrName>
                                        </p:attrNameLst>
                                      </p:cBhvr>
                                      <p:to>
                                        <p:strVal val="visible"/>
                                      </p:to>
                                    </p:set>
                                    <p:animEffect transition="in" filter="fade">
                                      <p:cBhvr>
                                        <p:cTn id="12" dur="500">
                                          <p:stCondLst>
                                            <p:cond delay="0"/>
                                          </p:stCondLst>
                                        </p:cTn>
                                        <p:tgtEl>
                                          <p:spTgt spid="1361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36194">
                                            <p:txEl>
                                              <p:pRg st="2" end="2"/>
                                            </p:txEl>
                                          </p:spTgt>
                                        </p:tgtEl>
                                        <p:attrNameLst>
                                          <p:attrName>style.visibility</p:attrName>
                                        </p:attrNameLst>
                                      </p:cBhvr>
                                      <p:to>
                                        <p:strVal val="visible"/>
                                      </p:to>
                                    </p:set>
                                    <p:animEffect transition="in" filter="fade">
                                      <p:cBhvr>
                                        <p:cTn id="17" dur="500">
                                          <p:stCondLst>
                                            <p:cond delay="0"/>
                                          </p:stCondLst>
                                        </p:cTn>
                                        <p:tgtEl>
                                          <p:spTgt spid="1361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3"/>
          <p:cNvSpPr>
            <a:spLocks noGrp="1" noChangeArrowheads="1"/>
          </p:cNvSpPr>
          <p:nvPr>
            <p:ph idx="1"/>
          </p:nvPr>
        </p:nvSpPr>
        <p:spPr>
          <a:xfrm>
            <a:off x="1251678" y="1404471"/>
            <a:ext cx="10178322" cy="5235388"/>
          </a:xfrm>
        </p:spPr>
        <p:txBody>
          <a:bodyPr>
            <a:normAutofit/>
          </a:bodyPr>
          <a:lstStyle/>
          <a:p>
            <a:pPr algn="justLow" rtl="1" eaLnBrk="1" hangingPunct="1">
              <a:lnSpc>
                <a:spcPct val="80000"/>
              </a:lnSpc>
              <a:buFontTx/>
              <a:buNone/>
            </a:pPr>
            <a:r>
              <a:rPr lang="fa-IR" altLang="en-US" sz="2400" b="1" dirty="0">
                <a:cs typeface="B Nazanin" panose="00000400000000000000" pitchFamily="2" charset="-78"/>
              </a:rPr>
              <a:t> 8- پیچیده ترشدن تکنولوژی جنگی و سیستم تسلیحاتی توجه روانشناسان را به تأثیر عوامل مادی و فیزیکی محیط کار بر وظیفه شغلی فرد ضروری می نمود. در دهه 1940 و 1950 روانشناسی صنعتی اهمیت خود را نمایان ساخت و در این دوره بود که این رشته از روانشناسی نام </a:t>
            </a:r>
            <a:r>
              <a:rPr lang="fa-IR" altLang="en-US" sz="2400" b="1" dirty="0">
                <a:solidFill>
                  <a:srgbClr val="00B050"/>
                </a:solidFill>
                <a:cs typeface="B Nazanin" panose="00000400000000000000" pitchFamily="2" charset="-78"/>
              </a:rPr>
              <a:t>روانشناسی صنعتی و کار(</a:t>
            </a:r>
            <a:r>
              <a:rPr lang="en-US" altLang="en-US" sz="2400" b="1" dirty="0">
                <a:solidFill>
                  <a:srgbClr val="00B050"/>
                </a:solidFill>
                <a:cs typeface="B Nazanin" panose="00000400000000000000" pitchFamily="2" charset="-78"/>
              </a:rPr>
              <a:t>Work &amp; Industrial Psychology</a:t>
            </a:r>
            <a:r>
              <a:rPr lang="fa-IR" altLang="en-US" sz="2400" b="1" dirty="0">
                <a:solidFill>
                  <a:srgbClr val="00B050"/>
                </a:solidFill>
                <a:cs typeface="B Nazanin" panose="00000400000000000000" pitchFamily="2" charset="-78"/>
              </a:rPr>
              <a:t> )</a:t>
            </a:r>
            <a:r>
              <a:rPr lang="fa-IR" altLang="en-US" sz="2400" b="1" dirty="0">
                <a:cs typeface="B Nazanin" panose="00000400000000000000" pitchFamily="2" charset="-78"/>
              </a:rPr>
              <a:t> را به خود اختصاص داد.</a:t>
            </a:r>
          </a:p>
          <a:p>
            <a:pPr algn="justLow" rtl="1" eaLnBrk="1" hangingPunct="1">
              <a:lnSpc>
                <a:spcPct val="80000"/>
              </a:lnSpc>
              <a:buFontTx/>
              <a:buNone/>
            </a:pPr>
            <a:r>
              <a:rPr lang="fa-IR" altLang="en-US" sz="2400" b="1" dirty="0">
                <a:cs typeface="B Nazanin" panose="00000400000000000000" pitchFamily="2" charset="-78"/>
              </a:rPr>
              <a:t>9- تأکید اولیه روانشناسی صنعتی و کار بر شیوه های انتخاب کارگران سازمان های تولیدی و خدماتی به ویژه ارتش بود. سپس روابط انسانی در مدیریت مطرح شد که به مطالعه در خصوص فرایند رهبری، سرپرستی، کنش های متقابل گروهی و در نهایت رضایت شغلی منجرشد.</a:t>
            </a:r>
          </a:p>
          <a:p>
            <a:pPr algn="justLow" rtl="1" eaLnBrk="1" hangingPunct="1">
              <a:lnSpc>
                <a:spcPct val="80000"/>
              </a:lnSpc>
              <a:buFontTx/>
              <a:buNone/>
            </a:pPr>
            <a:r>
              <a:rPr lang="fa-IR" altLang="en-US" sz="2400" b="1" dirty="0">
                <a:cs typeface="B Nazanin" panose="00000400000000000000" pitchFamily="2" charset="-78"/>
              </a:rPr>
              <a:t> هدف از مطالعات روانشناسی در ابتدا، صرفاً دستیابی به شیوه هایی برای افزایش بازدهی کار از لحاظ کمی و کیفی بود؛ اما </a:t>
            </a:r>
            <a:r>
              <a:rPr lang="fa-IR" altLang="en-US" sz="2400" b="1" dirty="0">
                <a:solidFill>
                  <a:srgbClr val="00B050"/>
                </a:solidFill>
                <a:cs typeface="B Nazanin" panose="00000400000000000000" pitchFamily="2" charset="-78"/>
              </a:rPr>
              <a:t>امروزه محور اصلی توجهات، نظر به انسان و فلسفه کار </a:t>
            </a:r>
            <a:r>
              <a:rPr lang="fa-IR" altLang="en-US" sz="2400" b="1" dirty="0">
                <a:cs typeface="B Nazanin" panose="00000400000000000000" pitchFamily="2" charset="-78"/>
              </a:rPr>
              <a:t>است.</a:t>
            </a:r>
          </a:p>
          <a:p>
            <a:pPr algn="justLow" rtl="1" eaLnBrk="1" hangingPunct="1">
              <a:lnSpc>
                <a:spcPct val="80000"/>
              </a:lnSpc>
              <a:buFontTx/>
              <a:buNone/>
            </a:pPr>
            <a:r>
              <a:rPr lang="fa-IR" altLang="en-US" sz="2400" b="1" dirty="0">
                <a:cs typeface="B Nazanin" panose="00000400000000000000" pitchFamily="2" charset="-78"/>
              </a:rPr>
              <a:t>روانشناسی کار می کوشد تا ضمن اینکه فرد مناسب را برای کار معینی انتخاب کند، کار مناسب را نیز برای فرد معینی در نظر بگیرد. این نگرش منجر به پیدایش رشته جدیدی به نام</a:t>
            </a:r>
            <a:r>
              <a:rPr lang="fa-IR" altLang="en-US" sz="2400" b="1" dirty="0">
                <a:solidFill>
                  <a:srgbClr val="FF66CC"/>
                </a:solidFill>
                <a:cs typeface="B Nazanin" panose="00000400000000000000" pitchFamily="2" charset="-78"/>
              </a:rPr>
              <a:t> ارگونومی</a:t>
            </a:r>
            <a:r>
              <a:rPr lang="fa-IR" altLang="en-US" sz="2400" b="1" dirty="0">
                <a:cs typeface="B Nazanin" panose="00000400000000000000" pitchFamily="2" charset="-78"/>
              </a:rPr>
              <a:t> شد که روابط متقابل ماشین و انسان را مورد مطالعه قرار می دهد تا از این رهگذر طراحی ابزار و وسایل و ماشین آلات را به گونه ای انجام دهد که کار را تا حد امکان آسان تر و راحت تر و دقیق تر نماید و آثار جانبی زیان بار آن را بر فرد به حداقل رساند.</a:t>
            </a:r>
            <a:endParaRPr lang="en-US" altLang="en-US" sz="2400" b="1" dirty="0">
              <a:cs typeface="B Nazanin" panose="00000400000000000000" pitchFamily="2" charset="-78"/>
            </a:endParaRPr>
          </a:p>
        </p:txBody>
      </p:sp>
      <p:sp>
        <p:nvSpPr>
          <p:cNvPr id="4" name="Title 1"/>
          <p:cNvSpPr>
            <a:spLocks noGrp="1"/>
          </p:cNvSpPr>
          <p:nvPr>
            <p:ph type="title"/>
          </p:nvPr>
        </p:nvSpPr>
        <p:spPr>
          <a:xfrm>
            <a:off x="1250950" y="382588"/>
            <a:ext cx="10179050" cy="674687"/>
          </a:xfrm>
        </p:spPr>
        <p:txBody>
          <a:bodyPr>
            <a:normAutofit fontScale="90000"/>
          </a:bodyPr>
          <a:lstStyle/>
          <a:p>
            <a:r>
              <a:rPr lang="fa-IR" altLang="en-US" sz="4400" dirty="0">
                <a:solidFill>
                  <a:srgbClr val="2A1A00"/>
                </a:solidFill>
              </a:rPr>
              <a:t>پیدایش و توسعه روانشناسی کار</a:t>
            </a:r>
            <a:endParaRPr lang="en-US" dirty="0"/>
          </a:p>
        </p:txBody>
      </p:sp>
    </p:spTree>
    <p:extLst>
      <p:ext uri="{BB962C8B-B14F-4D97-AF65-F5344CB8AC3E}">
        <p14:creationId xmlns:p14="http://schemas.microsoft.com/office/powerpoint/2010/main" val="1262332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38242">
                                            <p:txEl>
                                              <p:pRg st="0" end="0"/>
                                            </p:txEl>
                                          </p:spTgt>
                                        </p:tgtEl>
                                        <p:attrNameLst>
                                          <p:attrName>style.visibility</p:attrName>
                                        </p:attrNameLst>
                                      </p:cBhvr>
                                      <p:to>
                                        <p:strVal val="visible"/>
                                      </p:to>
                                    </p:set>
                                    <p:animEffect transition="in" filter="fade">
                                      <p:cBhvr>
                                        <p:cTn id="7" dur="500">
                                          <p:stCondLst>
                                            <p:cond delay="0"/>
                                          </p:stCondLst>
                                        </p:cTn>
                                        <p:tgtEl>
                                          <p:spTgt spid="1382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38242">
                                            <p:txEl>
                                              <p:pRg st="1" end="1"/>
                                            </p:txEl>
                                          </p:spTgt>
                                        </p:tgtEl>
                                        <p:attrNameLst>
                                          <p:attrName>style.visibility</p:attrName>
                                        </p:attrNameLst>
                                      </p:cBhvr>
                                      <p:to>
                                        <p:strVal val="visible"/>
                                      </p:to>
                                    </p:set>
                                    <p:animEffect transition="in" filter="fade">
                                      <p:cBhvr>
                                        <p:cTn id="12" dur="500">
                                          <p:stCondLst>
                                            <p:cond delay="0"/>
                                          </p:stCondLst>
                                        </p:cTn>
                                        <p:tgtEl>
                                          <p:spTgt spid="1382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38242">
                                            <p:txEl>
                                              <p:pRg st="2" end="2"/>
                                            </p:txEl>
                                          </p:spTgt>
                                        </p:tgtEl>
                                        <p:attrNameLst>
                                          <p:attrName>style.visibility</p:attrName>
                                        </p:attrNameLst>
                                      </p:cBhvr>
                                      <p:to>
                                        <p:strVal val="visible"/>
                                      </p:to>
                                    </p:set>
                                    <p:animEffect transition="in" filter="fade">
                                      <p:cBhvr>
                                        <p:cTn id="17" dur="500">
                                          <p:stCondLst>
                                            <p:cond delay="0"/>
                                          </p:stCondLst>
                                        </p:cTn>
                                        <p:tgtEl>
                                          <p:spTgt spid="1382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38242">
                                            <p:txEl>
                                              <p:pRg st="3" end="3"/>
                                            </p:txEl>
                                          </p:spTgt>
                                        </p:tgtEl>
                                        <p:attrNameLst>
                                          <p:attrName>style.visibility</p:attrName>
                                        </p:attrNameLst>
                                      </p:cBhvr>
                                      <p:to>
                                        <p:strVal val="visible"/>
                                      </p:to>
                                    </p:set>
                                    <p:animEffect transition="in" filter="fade">
                                      <p:cBhvr>
                                        <p:cTn id="22" dur="500">
                                          <p:stCondLst>
                                            <p:cond delay="0"/>
                                          </p:stCondLst>
                                        </p:cTn>
                                        <p:tgtEl>
                                          <p:spTgt spid="138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1251678" y="382385"/>
            <a:ext cx="10178322" cy="824862"/>
          </a:xfrm>
        </p:spPr>
        <p:txBody>
          <a:bodyPr>
            <a:normAutofit/>
          </a:bodyPr>
          <a:lstStyle/>
          <a:p>
            <a:pPr eaLnBrk="1" hangingPunct="1">
              <a:defRPr/>
            </a:pPr>
            <a:r>
              <a:rPr lang="fa-IR" altLang="en-US" sz="4400" dirty="0" smtClean="0"/>
              <a:t>موضوع، هدف و قلمرو روانشناسی کار</a:t>
            </a:r>
            <a:endParaRPr lang="en-US" altLang="en-US" sz="4400" dirty="0" smtClean="0"/>
          </a:p>
        </p:txBody>
      </p:sp>
      <p:sp>
        <p:nvSpPr>
          <p:cNvPr id="142339" name="Rectangle 3"/>
          <p:cNvSpPr>
            <a:spLocks noGrp="1" noChangeArrowheads="1"/>
          </p:cNvSpPr>
          <p:nvPr>
            <p:ph idx="1"/>
          </p:nvPr>
        </p:nvSpPr>
        <p:spPr>
          <a:xfrm>
            <a:off x="1063812" y="1380565"/>
            <a:ext cx="10112187" cy="5163670"/>
          </a:xfrm>
        </p:spPr>
        <p:txBody>
          <a:bodyPr>
            <a:normAutofit/>
          </a:bodyPr>
          <a:lstStyle/>
          <a:p>
            <a:pPr algn="justLow" eaLnBrk="1" hangingPunct="1">
              <a:lnSpc>
                <a:spcPct val="80000"/>
              </a:lnSpc>
            </a:pPr>
            <a:r>
              <a:rPr lang="fa-IR" altLang="en-US" sz="2800" dirty="0"/>
              <a:t> محور اصلی توجه این رشته علمی </a:t>
            </a:r>
            <a:r>
              <a:rPr lang="fa-IR" altLang="en-US" sz="2800" dirty="0">
                <a:solidFill>
                  <a:srgbClr val="00B050"/>
                </a:solidFill>
              </a:rPr>
              <a:t>رفتار کار انسان </a:t>
            </a:r>
            <a:r>
              <a:rPr lang="fa-IR" altLang="en-US" sz="2800" dirty="0"/>
              <a:t>است.</a:t>
            </a:r>
          </a:p>
          <a:p>
            <a:pPr algn="justLow" eaLnBrk="1" hangingPunct="1">
              <a:lnSpc>
                <a:spcPct val="80000"/>
              </a:lnSpc>
            </a:pPr>
            <a:r>
              <a:rPr lang="fa-IR" altLang="en-US" sz="2800" dirty="0"/>
              <a:t> هرجا فعالیتی در جهت معاش از انسان  سر می زند، می تواند</a:t>
            </a:r>
            <a:r>
              <a:rPr lang="fa-IR" altLang="en-US" sz="2800" dirty="0">
                <a:solidFill>
                  <a:srgbClr val="FFFF00"/>
                </a:solidFill>
              </a:rPr>
              <a:t> </a:t>
            </a:r>
            <a:r>
              <a:rPr lang="fa-IR" altLang="en-US" sz="2800" dirty="0">
                <a:solidFill>
                  <a:srgbClr val="00B050"/>
                </a:solidFill>
              </a:rPr>
              <a:t>موضوع</a:t>
            </a:r>
            <a:r>
              <a:rPr lang="fa-IR" altLang="en-US" sz="2800" dirty="0"/>
              <a:t> این علم قرارگیرد. این رشته می کوشد تا دریابد و بیان کند که برای یک حرفه، چگونه فردی مناسب است. چگونه به فرد آن حرفه را بیاموزیم، از چه شیوه هایی برای انگیزش فرد در جهت بیشتر و بهترانجام دادن وظیفه شغلی (</a:t>
            </a:r>
            <a:r>
              <a:rPr lang="en-US" altLang="en-US" sz="2800" dirty="0"/>
              <a:t>Job duty</a:t>
            </a:r>
            <a:r>
              <a:rPr lang="fa-IR" altLang="en-US" sz="2800" dirty="0"/>
              <a:t>) او استفاده نماییم و محیط کار و فعالیت او چگونه باشد تا برای او لذت بخش احساس شود.</a:t>
            </a:r>
          </a:p>
          <a:p>
            <a:pPr algn="justLow" eaLnBrk="1" hangingPunct="1">
              <a:lnSpc>
                <a:spcPct val="80000"/>
              </a:lnSpc>
            </a:pPr>
            <a:r>
              <a:rPr lang="fa-IR" altLang="en-US" sz="2800" dirty="0"/>
              <a:t> </a:t>
            </a:r>
            <a:r>
              <a:rPr lang="fa-IR" altLang="en-US" sz="2800" dirty="0">
                <a:solidFill>
                  <a:srgbClr val="00CCFF"/>
                </a:solidFill>
              </a:rPr>
              <a:t>هدف روانشناسی کار</a:t>
            </a:r>
            <a:r>
              <a:rPr lang="fa-IR" altLang="en-US" sz="2800" dirty="0"/>
              <a:t> این است که عوامل و شرایطی را بشناسد که در آن شرایط و تحت تأثیر آن عوامل فرد بتواند برای معاش خود و رفع نیازهای جامعه، هرکاری را بهتر و بیشتر و راحت تر انجام دهد.</a:t>
            </a:r>
          </a:p>
          <a:p>
            <a:pPr algn="justLow" eaLnBrk="1" hangingPunct="1">
              <a:lnSpc>
                <a:spcPct val="80000"/>
              </a:lnSpc>
            </a:pPr>
            <a:r>
              <a:rPr lang="fa-IR" altLang="en-US" sz="2800" dirty="0"/>
              <a:t> </a:t>
            </a:r>
            <a:r>
              <a:rPr lang="fa-IR" altLang="en-US" sz="2800" dirty="0">
                <a:solidFill>
                  <a:srgbClr val="0070C0"/>
                </a:solidFill>
              </a:rPr>
              <a:t>قلمرو روانشناسی کار </a:t>
            </a:r>
            <a:r>
              <a:rPr lang="fa-IR" altLang="en-US" sz="2800" dirty="0"/>
              <a:t>محیط کار و فعالیت انسان و بررسی رابطه بین فرد با کار و محیط کار است. پس حیطه کار روانشناسان کار مراکز کار و فعالیت های شغلی اند( مراکز صنعتی، خدماتی، تجاری و اداری به عبارت دیگر واحدهای کار).</a:t>
            </a:r>
          </a:p>
          <a:p>
            <a:pPr eaLnBrk="1" hangingPunct="1">
              <a:lnSpc>
                <a:spcPct val="80000"/>
              </a:lnSpc>
            </a:pPr>
            <a:endParaRPr lang="en-US" altLang="en-US" sz="2400" dirty="0"/>
          </a:p>
        </p:txBody>
      </p:sp>
    </p:spTree>
    <p:extLst>
      <p:ext uri="{BB962C8B-B14F-4D97-AF65-F5344CB8AC3E}">
        <p14:creationId xmlns:p14="http://schemas.microsoft.com/office/powerpoint/2010/main" val="4269561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1251678" y="382385"/>
            <a:ext cx="9840651" cy="771074"/>
          </a:xfrm>
        </p:spPr>
        <p:txBody>
          <a:bodyPr>
            <a:normAutofit/>
          </a:bodyPr>
          <a:lstStyle/>
          <a:p>
            <a:pPr eaLnBrk="1" hangingPunct="1">
              <a:defRPr/>
            </a:pPr>
            <a:r>
              <a:rPr lang="fa-IR" altLang="en-US" sz="4000" dirty="0" smtClean="0"/>
              <a:t>پیش فرض های روانشناسی کار</a:t>
            </a:r>
            <a:endParaRPr lang="en-US" altLang="en-US" sz="4000" dirty="0" smtClean="0"/>
          </a:p>
        </p:txBody>
      </p:sp>
      <p:sp>
        <p:nvSpPr>
          <p:cNvPr id="144387" name="Rectangle 3"/>
          <p:cNvSpPr>
            <a:spLocks noGrp="1" noChangeArrowheads="1"/>
          </p:cNvSpPr>
          <p:nvPr>
            <p:ph idx="1"/>
          </p:nvPr>
        </p:nvSpPr>
        <p:spPr>
          <a:xfrm>
            <a:off x="1251678" y="1295400"/>
            <a:ext cx="10037875" cy="5481918"/>
          </a:xfrm>
        </p:spPr>
        <p:txBody>
          <a:bodyPr>
            <a:noAutofit/>
          </a:bodyPr>
          <a:lstStyle/>
          <a:p>
            <a:pPr algn="justLow" eaLnBrk="1" hangingPunct="1">
              <a:lnSpc>
                <a:spcPct val="90000"/>
              </a:lnSpc>
              <a:buFontTx/>
              <a:buNone/>
            </a:pPr>
            <a:r>
              <a:rPr lang="fa-IR" altLang="en-US" sz="3200" dirty="0"/>
              <a:t>  1- میزان کارایی و چگونگی عملکرد شغلی فرد تابعی است از توانش های او؛ یعنی بین توانش های فرد اعم از </a:t>
            </a:r>
            <a:r>
              <a:rPr lang="fa-IR" altLang="en-US" sz="3200" dirty="0">
                <a:solidFill>
                  <a:srgbClr val="33CC33"/>
                </a:solidFill>
              </a:rPr>
              <a:t>توانش های ذهنی</a:t>
            </a:r>
            <a:r>
              <a:rPr lang="fa-IR" altLang="en-US" sz="3200" dirty="0"/>
              <a:t> که زیر عنوان عمومی </a:t>
            </a:r>
            <a:r>
              <a:rPr lang="fa-IR" altLang="en-US" sz="3200" dirty="0">
                <a:solidFill>
                  <a:srgbClr val="339933"/>
                </a:solidFill>
              </a:rPr>
              <a:t>هوش</a:t>
            </a:r>
            <a:r>
              <a:rPr lang="fa-IR" altLang="en-US" sz="3200" dirty="0"/>
              <a:t> بیان می شوند و مهارت های او که شامل </a:t>
            </a:r>
            <a:r>
              <a:rPr lang="fa-IR" altLang="en-US" sz="3200" dirty="0">
                <a:solidFill>
                  <a:srgbClr val="FF3300"/>
                </a:solidFill>
              </a:rPr>
              <a:t>توانش های مکانیکی(</a:t>
            </a:r>
            <a:r>
              <a:rPr lang="en-US" altLang="en-US" sz="3200" dirty="0">
                <a:solidFill>
                  <a:srgbClr val="FF3300"/>
                </a:solidFill>
              </a:rPr>
              <a:t>Mechanical ability</a:t>
            </a:r>
            <a:r>
              <a:rPr lang="fa-IR" altLang="en-US" sz="3200" dirty="0">
                <a:solidFill>
                  <a:srgbClr val="FF3300"/>
                </a:solidFill>
              </a:rPr>
              <a:t>)</a:t>
            </a:r>
            <a:r>
              <a:rPr lang="fa-IR" altLang="en-US" sz="3200" dirty="0"/>
              <a:t> و </a:t>
            </a:r>
            <a:r>
              <a:rPr lang="fa-IR" altLang="en-US" sz="3200" dirty="0">
                <a:solidFill>
                  <a:srgbClr val="FF3300"/>
                </a:solidFill>
              </a:rPr>
              <a:t>روانی- حرکتی(</a:t>
            </a:r>
            <a:r>
              <a:rPr lang="en-US" altLang="en-US" sz="3200" dirty="0">
                <a:solidFill>
                  <a:srgbClr val="FF3300"/>
                </a:solidFill>
              </a:rPr>
              <a:t>Psychomotor ability</a:t>
            </a:r>
            <a:r>
              <a:rPr lang="fa-IR" altLang="en-US" sz="3200" dirty="0">
                <a:solidFill>
                  <a:srgbClr val="FF3300"/>
                </a:solidFill>
              </a:rPr>
              <a:t> )</a:t>
            </a:r>
            <a:r>
              <a:rPr lang="fa-IR" altLang="en-US" sz="3200" dirty="0"/>
              <a:t> می باشند از یک سو و انجام وظایف شغلی از سوی دیگر رابطه ای همسو وجود دارد.</a:t>
            </a:r>
          </a:p>
          <a:p>
            <a:pPr algn="justLow" eaLnBrk="1" hangingPunct="1">
              <a:lnSpc>
                <a:spcPct val="90000"/>
              </a:lnSpc>
              <a:buFontTx/>
              <a:buNone/>
            </a:pPr>
            <a:r>
              <a:rPr lang="fa-IR" altLang="en-US" sz="3200" dirty="0"/>
              <a:t> 2- بین منش و خصیصه های </a:t>
            </a:r>
            <a:r>
              <a:rPr lang="fa-IR" altLang="en-US" sz="3200" dirty="0">
                <a:solidFill>
                  <a:srgbClr val="99FF33"/>
                </a:solidFill>
              </a:rPr>
              <a:t>شخصیت</a:t>
            </a:r>
            <a:r>
              <a:rPr lang="fa-IR" altLang="en-US" sz="3200" dirty="0"/>
              <a:t> و </a:t>
            </a:r>
            <a:r>
              <a:rPr lang="fa-IR" altLang="en-US" sz="3200" dirty="0">
                <a:solidFill>
                  <a:srgbClr val="99FF33"/>
                </a:solidFill>
              </a:rPr>
              <a:t>میزان سازگاری فرد با محیط کار</a:t>
            </a:r>
            <a:r>
              <a:rPr lang="fa-IR" altLang="en-US" sz="3200" dirty="0"/>
              <a:t> و توانمندی او در برقرارنمودن رابطه مطلوب با سایر افرادی که در جریان کار با آنان سر و کار دارد از یک سو و </a:t>
            </a:r>
            <a:r>
              <a:rPr lang="fa-IR" altLang="en-US" sz="3200" dirty="0">
                <a:solidFill>
                  <a:srgbClr val="99FF33"/>
                </a:solidFill>
              </a:rPr>
              <a:t>موفقیت شغلی</a:t>
            </a:r>
            <a:r>
              <a:rPr lang="fa-IR" altLang="en-US" sz="3200" dirty="0"/>
              <a:t> از سوی دیگر همبستگی قابل ملاحظه ای وجود دارد. برخی عوامل شخصیتی مانند ویژگی های خلقی، اجتماع آمیزی، ارتباطی و نگرشی در موفقیت شغلی مؤثرند.</a:t>
            </a:r>
            <a:endParaRPr lang="en-US" altLang="en-US" sz="3200" dirty="0"/>
          </a:p>
        </p:txBody>
      </p:sp>
    </p:spTree>
    <p:extLst>
      <p:ext uri="{BB962C8B-B14F-4D97-AF65-F5344CB8AC3E}">
        <p14:creationId xmlns:p14="http://schemas.microsoft.com/office/powerpoint/2010/main" val="2709230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020726"/>
          </a:xfrm>
        </p:spPr>
        <p:txBody>
          <a:bodyPr>
            <a:normAutofit/>
          </a:bodyPr>
          <a:lstStyle/>
          <a:p>
            <a:r>
              <a:rPr lang="fa-IR" sz="4000" dirty="0" smtClean="0"/>
              <a:t>تاریخچه روانشناسی</a:t>
            </a:r>
            <a:endParaRPr lang="en-US" sz="4000" dirty="0"/>
          </a:p>
        </p:txBody>
      </p:sp>
      <p:sp>
        <p:nvSpPr>
          <p:cNvPr id="23554" name="Rectangle 3"/>
          <p:cNvSpPr>
            <a:spLocks noGrp="1" noChangeArrowheads="1"/>
          </p:cNvSpPr>
          <p:nvPr>
            <p:ph idx="1"/>
          </p:nvPr>
        </p:nvSpPr>
        <p:spPr>
          <a:xfrm>
            <a:off x="1057835" y="1010024"/>
            <a:ext cx="10524565" cy="5847976"/>
          </a:xfrm>
        </p:spPr>
        <p:txBody>
          <a:bodyPr>
            <a:noAutofit/>
          </a:bodyPr>
          <a:lstStyle/>
          <a:p>
            <a:pPr eaLnBrk="1" hangingPunct="1">
              <a:lnSpc>
                <a:spcPct val="80000"/>
              </a:lnSpc>
            </a:pPr>
            <a:r>
              <a:rPr lang="fa-IR" altLang="en-US" sz="2400" dirty="0"/>
              <a:t>از دوران اساطیر و افسانه سازی</a:t>
            </a:r>
          </a:p>
          <a:p>
            <a:pPr eaLnBrk="1" hangingPunct="1">
              <a:lnSpc>
                <a:spcPct val="80000"/>
              </a:lnSpc>
            </a:pPr>
            <a:r>
              <a:rPr lang="fa-IR" altLang="en-US" sz="2400" dirty="0"/>
              <a:t>قرن ششم پیش از </a:t>
            </a:r>
            <a:r>
              <a:rPr lang="fa-IR" altLang="en-US" sz="2400" dirty="0" smtClean="0"/>
              <a:t>میلاد (</a:t>
            </a:r>
            <a:r>
              <a:rPr lang="fa-IR" altLang="en-US" sz="2400" dirty="0"/>
              <a:t>ظهور فیلسوفان یونان- عصر تفکر فلسفی و منطقی)؛</a:t>
            </a:r>
          </a:p>
          <a:p>
            <a:pPr eaLnBrk="1" hangingPunct="1">
              <a:lnSpc>
                <a:spcPct val="80000"/>
              </a:lnSpc>
            </a:pPr>
            <a:r>
              <a:rPr lang="fa-IR" altLang="en-US" sz="2400" dirty="0"/>
              <a:t> شروع اوهام و خرافات</a:t>
            </a:r>
          </a:p>
          <a:p>
            <a:pPr eaLnBrk="1" hangingPunct="1">
              <a:lnSpc>
                <a:spcPct val="80000"/>
              </a:lnSpc>
            </a:pPr>
            <a:r>
              <a:rPr lang="fa-IR" altLang="en-US" sz="2400" dirty="0"/>
              <a:t> </a:t>
            </a:r>
            <a:r>
              <a:rPr lang="fa-IR" altLang="en-US" sz="2400" dirty="0" smtClean="0"/>
              <a:t>افلاطون (</a:t>
            </a:r>
            <a:r>
              <a:rPr lang="en-US" altLang="en-US" sz="2400" dirty="0"/>
              <a:t>Plato</a:t>
            </a:r>
            <a:r>
              <a:rPr lang="fa-IR" altLang="en-US" sz="2400" dirty="0"/>
              <a:t>): روح را جوهری مستقل وجدا از جسم می دانست که قبل از آن وجود داشته و پس از انهدام جسم نیز هستی خود را حفظ خواهد کرد.</a:t>
            </a:r>
          </a:p>
          <a:p>
            <a:pPr eaLnBrk="1" hangingPunct="1">
              <a:lnSpc>
                <a:spcPct val="80000"/>
              </a:lnSpc>
            </a:pPr>
            <a:r>
              <a:rPr lang="fa-IR" altLang="en-US" sz="2400" dirty="0" smtClean="0"/>
              <a:t>ارسطو (</a:t>
            </a:r>
            <a:r>
              <a:rPr lang="en-US" altLang="en-US" sz="2400" dirty="0"/>
              <a:t>Aristotle</a:t>
            </a:r>
            <a:r>
              <a:rPr lang="fa-IR" altLang="en-US" sz="2400" dirty="0"/>
              <a:t> ) شاگرد افلاطون، بین کار بدن و خواص ناشی از روح رابطه ای یافت گفت برای شناخت روح باید بدن و چگونگی کار آن را شناخت.چشم موجودی جاندار و دیدن روح آن است. </a:t>
            </a:r>
          </a:p>
          <a:p>
            <a:pPr eaLnBrk="1" hangingPunct="1">
              <a:lnSpc>
                <a:spcPct val="80000"/>
              </a:lnSpc>
            </a:pPr>
            <a:r>
              <a:rPr lang="fa-IR" altLang="en-US" sz="2400" dirty="0"/>
              <a:t>200 سال بعد </a:t>
            </a:r>
            <a:r>
              <a:rPr lang="fa-IR" altLang="en-US" sz="2400" dirty="0" smtClean="0"/>
              <a:t>جالینوس (</a:t>
            </a:r>
            <a:r>
              <a:rPr lang="en-US" altLang="en-US" sz="2400" dirty="0" err="1" smtClean="0"/>
              <a:t>Galien</a:t>
            </a:r>
            <a:r>
              <a:rPr lang="fa-IR" altLang="en-US" sz="2400" dirty="0" smtClean="0"/>
              <a:t>) </a:t>
            </a:r>
            <a:r>
              <a:rPr lang="fa-IR" altLang="en-US" sz="2400" dirty="0"/>
              <a:t>و بقراط(</a:t>
            </a:r>
            <a:r>
              <a:rPr lang="en-US" altLang="en-US" sz="2400" dirty="0"/>
              <a:t>Hippocrates</a:t>
            </a:r>
            <a:r>
              <a:rPr lang="fa-IR" altLang="en-US" sz="2400" dirty="0"/>
              <a:t>) رابطه بین بیماری جسمی و روحی را کشف کردند.</a:t>
            </a:r>
          </a:p>
          <a:p>
            <a:pPr eaLnBrk="1" hangingPunct="1">
              <a:lnSpc>
                <a:spcPct val="80000"/>
              </a:lnSpc>
            </a:pPr>
            <a:r>
              <a:rPr lang="fa-IR" altLang="en-US" sz="2400" dirty="0"/>
              <a:t> 1700 سال </a:t>
            </a:r>
            <a:r>
              <a:rPr lang="fa-IR" altLang="en-US" sz="2400" dirty="0" smtClean="0"/>
              <a:t>بعد ( </a:t>
            </a:r>
            <a:r>
              <a:rPr lang="fa-IR" altLang="en-US" sz="2400" dirty="0"/>
              <a:t>دوران قرون وسطی) دکارت(</a:t>
            </a:r>
            <a:r>
              <a:rPr lang="en-US" altLang="en-US" sz="2400" dirty="0"/>
              <a:t>Descartes</a:t>
            </a:r>
            <a:r>
              <a:rPr lang="fa-IR" altLang="en-US" sz="2400" dirty="0"/>
              <a:t>): روح چیزی نیست که بر بدن اضافه شده باشد، بلکه فعالیت خود بدن است.</a:t>
            </a:r>
          </a:p>
          <a:p>
            <a:pPr eaLnBrk="1" hangingPunct="1">
              <a:lnSpc>
                <a:spcPct val="80000"/>
              </a:lnSpc>
            </a:pPr>
            <a:r>
              <a:rPr lang="fa-IR" altLang="en-US" sz="2400" dirty="0"/>
              <a:t>تا قرن نوزدهم میلادی موضوع روانشناسی، مطالعه در باره ماهیت روح و چگونگی تأثیر آن بر بدن بود.</a:t>
            </a:r>
          </a:p>
          <a:p>
            <a:pPr eaLnBrk="1" hangingPunct="1">
              <a:lnSpc>
                <a:spcPct val="80000"/>
              </a:lnSpc>
            </a:pPr>
            <a:r>
              <a:rPr lang="fa-IR" altLang="en-US" sz="2400" dirty="0"/>
              <a:t>در اواخر قرن نوزدهم(1879) اولین آزمایشگاه روانشناسی در شهر لیپزیک(</a:t>
            </a:r>
            <a:r>
              <a:rPr lang="en-US" altLang="en-US" sz="2400" dirty="0"/>
              <a:t>Leipzig</a:t>
            </a:r>
            <a:r>
              <a:rPr lang="fa-IR" altLang="en-US" sz="2400" dirty="0"/>
              <a:t>) به وسیله ویلهلم وونت(</a:t>
            </a:r>
            <a:r>
              <a:rPr lang="en-US" altLang="en-US" sz="2400" dirty="0"/>
              <a:t>Wilhelm Wundt</a:t>
            </a:r>
            <a:r>
              <a:rPr lang="fa-IR" altLang="en-US" sz="2400" dirty="0"/>
              <a:t>) تأسیس شد. روانشناسی در باره اینکه خود روح، که روح چیست و از کجا آمده و به کجا می رود، کاری ندارد، بلکه روانشناسی در باره فعالیت های روانی معین رفتار آدمی بحث و تحقیق می نماید.</a:t>
            </a:r>
            <a:endParaRPr lang="en-US" altLang="en-US" sz="2400" dirty="0"/>
          </a:p>
        </p:txBody>
      </p:sp>
    </p:spTree>
    <p:extLst>
      <p:ext uri="{BB962C8B-B14F-4D97-AF65-F5344CB8AC3E}">
        <p14:creationId xmlns:p14="http://schemas.microsoft.com/office/powerpoint/2010/main" val="1713832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500">
                                          <p:stCondLst>
                                            <p:cond delay="0"/>
                                          </p:stCondLst>
                                        </p:cTn>
                                        <p:tgtEl>
                                          <p:spTgt spid="235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fade">
                                      <p:cBhvr>
                                        <p:cTn id="12" dur="500">
                                          <p:stCondLst>
                                            <p:cond delay="0"/>
                                          </p:stCondLst>
                                        </p:cTn>
                                        <p:tgtEl>
                                          <p:spTgt spid="235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3554">
                                            <p:txEl>
                                              <p:pRg st="2" end="2"/>
                                            </p:txEl>
                                          </p:spTgt>
                                        </p:tgtEl>
                                        <p:attrNameLst>
                                          <p:attrName>style.visibility</p:attrName>
                                        </p:attrNameLst>
                                      </p:cBhvr>
                                      <p:to>
                                        <p:strVal val="visible"/>
                                      </p:to>
                                    </p:set>
                                    <p:animEffect transition="in" filter="fade">
                                      <p:cBhvr>
                                        <p:cTn id="17" dur="500">
                                          <p:stCondLst>
                                            <p:cond delay="0"/>
                                          </p:stCondLst>
                                        </p:cTn>
                                        <p:tgtEl>
                                          <p:spTgt spid="235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3554">
                                            <p:txEl>
                                              <p:pRg st="3" end="3"/>
                                            </p:txEl>
                                          </p:spTgt>
                                        </p:tgtEl>
                                        <p:attrNameLst>
                                          <p:attrName>style.visibility</p:attrName>
                                        </p:attrNameLst>
                                      </p:cBhvr>
                                      <p:to>
                                        <p:strVal val="visible"/>
                                      </p:to>
                                    </p:set>
                                    <p:animEffect transition="in" filter="fade">
                                      <p:cBhvr>
                                        <p:cTn id="22" dur="500">
                                          <p:stCondLst>
                                            <p:cond delay="0"/>
                                          </p:stCondLst>
                                        </p:cTn>
                                        <p:tgtEl>
                                          <p:spTgt spid="2355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23554">
                                            <p:txEl>
                                              <p:pRg st="4" end="4"/>
                                            </p:txEl>
                                          </p:spTgt>
                                        </p:tgtEl>
                                        <p:attrNameLst>
                                          <p:attrName>style.visibility</p:attrName>
                                        </p:attrNameLst>
                                      </p:cBhvr>
                                      <p:to>
                                        <p:strVal val="visible"/>
                                      </p:to>
                                    </p:set>
                                    <p:animEffect transition="in" filter="fade">
                                      <p:cBhvr>
                                        <p:cTn id="27" dur="500">
                                          <p:stCondLst>
                                            <p:cond delay="0"/>
                                          </p:stCondLst>
                                        </p:cTn>
                                        <p:tgtEl>
                                          <p:spTgt spid="2355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23554">
                                            <p:txEl>
                                              <p:pRg st="5" end="5"/>
                                            </p:txEl>
                                          </p:spTgt>
                                        </p:tgtEl>
                                        <p:attrNameLst>
                                          <p:attrName>style.visibility</p:attrName>
                                        </p:attrNameLst>
                                      </p:cBhvr>
                                      <p:to>
                                        <p:strVal val="visible"/>
                                      </p:to>
                                    </p:set>
                                    <p:animEffect transition="in" filter="fade">
                                      <p:cBhvr>
                                        <p:cTn id="32" dur="500">
                                          <p:stCondLst>
                                            <p:cond delay="0"/>
                                          </p:stCondLst>
                                        </p:cTn>
                                        <p:tgtEl>
                                          <p:spTgt spid="2355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23554">
                                            <p:txEl>
                                              <p:pRg st="6" end="6"/>
                                            </p:txEl>
                                          </p:spTgt>
                                        </p:tgtEl>
                                        <p:attrNameLst>
                                          <p:attrName>style.visibility</p:attrName>
                                        </p:attrNameLst>
                                      </p:cBhvr>
                                      <p:to>
                                        <p:strVal val="visible"/>
                                      </p:to>
                                    </p:set>
                                    <p:animEffect transition="in" filter="fade">
                                      <p:cBhvr>
                                        <p:cTn id="37" dur="500">
                                          <p:stCondLst>
                                            <p:cond delay="0"/>
                                          </p:stCondLst>
                                        </p:cTn>
                                        <p:tgtEl>
                                          <p:spTgt spid="2355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23554">
                                            <p:txEl>
                                              <p:pRg st="7" end="7"/>
                                            </p:txEl>
                                          </p:spTgt>
                                        </p:tgtEl>
                                        <p:attrNameLst>
                                          <p:attrName>style.visibility</p:attrName>
                                        </p:attrNameLst>
                                      </p:cBhvr>
                                      <p:to>
                                        <p:strVal val="visible"/>
                                      </p:to>
                                    </p:set>
                                    <p:animEffect transition="in" filter="fade">
                                      <p:cBhvr>
                                        <p:cTn id="42" dur="500">
                                          <p:stCondLst>
                                            <p:cond delay="0"/>
                                          </p:stCondLst>
                                        </p:cTn>
                                        <p:tgtEl>
                                          <p:spTgt spid="23554">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23554">
                                            <p:txEl>
                                              <p:pRg st="8" end="8"/>
                                            </p:txEl>
                                          </p:spTgt>
                                        </p:tgtEl>
                                        <p:attrNameLst>
                                          <p:attrName>style.visibility</p:attrName>
                                        </p:attrNameLst>
                                      </p:cBhvr>
                                      <p:to>
                                        <p:strVal val="visible"/>
                                      </p:to>
                                    </p:set>
                                    <p:animEffect transition="in" filter="fade">
                                      <p:cBhvr>
                                        <p:cTn id="47" dur="500">
                                          <p:stCondLst>
                                            <p:cond delay="0"/>
                                          </p:stCondLst>
                                        </p:cTn>
                                        <p:tgtEl>
                                          <p:spTgt spid="235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771074"/>
          </a:xfrm>
        </p:spPr>
        <p:txBody>
          <a:bodyPr/>
          <a:lstStyle/>
          <a:p>
            <a:r>
              <a:rPr lang="fa-IR" altLang="en-US" sz="4000" dirty="0">
                <a:solidFill>
                  <a:srgbClr val="2A1A00"/>
                </a:solidFill>
              </a:rPr>
              <a:t>پیش فرض های روانشناسی کار</a:t>
            </a:r>
            <a:endParaRPr lang="en-US" dirty="0"/>
          </a:p>
        </p:txBody>
      </p:sp>
      <p:sp>
        <p:nvSpPr>
          <p:cNvPr id="146434" name="Rectangle 3"/>
          <p:cNvSpPr>
            <a:spLocks noGrp="1" noChangeArrowheads="1"/>
          </p:cNvSpPr>
          <p:nvPr>
            <p:ph idx="1"/>
          </p:nvPr>
        </p:nvSpPr>
        <p:spPr>
          <a:xfrm>
            <a:off x="1251678" y="1518025"/>
            <a:ext cx="10178322" cy="4361568"/>
          </a:xfrm>
        </p:spPr>
        <p:txBody>
          <a:bodyPr>
            <a:noAutofit/>
          </a:bodyPr>
          <a:lstStyle/>
          <a:p>
            <a:pPr algn="justLow" rtl="1" eaLnBrk="1" hangingPunct="1">
              <a:lnSpc>
                <a:spcPct val="90000"/>
              </a:lnSpc>
              <a:buFontTx/>
              <a:buNone/>
            </a:pPr>
            <a:r>
              <a:rPr lang="fa-IR" altLang="en-US" sz="3200" b="1" dirty="0" smtClean="0">
                <a:cs typeface="B Nazanin" panose="00000400000000000000" pitchFamily="2" charset="-78"/>
              </a:rPr>
              <a:t> 3- صرف نظر از ثمربخشی کار، </a:t>
            </a:r>
            <a:r>
              <a:rPr lang="fa-IR" altLang="en-US" sz="3200" b="1" dirty="0" smtClean="0">
                <a:solidFill>
                  <a:srgbClr val="CC9900"/>
                </a:solidFill>
                <a:cs typeface="B Nazanin" panose="00000400000000000000" pitchFamily="2" charset="-78"/>
              </a:rPr>
              <a:t>متغیرهای انگیزشی</a:t>
            </a:r>
            <a:r>
              <a:rPr lang="fa-IR" altLang="en-US" sz="3200" b="1" dirty="0" smtClean="0">
                <a:cs typeface="B Nazanin" panose="00000400000000000000" pitchFamily="2" charset="-78"/>
              </a:rPr>
              <a:t> لااقل در افزایش عملکرد، نقش تعیین کننده دارند( عامل برخی از کم کاری ها، بی تحرکی و دلمردگی عدم توجه به ساز و کارهای انگیزشی است).</a:t>
            </a:r>
          </a:p>
          <a:p>
            <a:pPr algn="justLow" rtl="1" eaLnBrk="1" hangingPunct="1">
              <a:lnSpc>
                <a:spcPct val="90000"/>
              </a:lnSpc>
              <a:buFontTx/>
              <a:buNone/>
            </a:pPr>
            <a:r>
              <a:rPr lang="fa-IR" altLang="en-US" sz="3200" b="1" dirty="0" smtClean="0">
                <a:cs typeface="B Nazanin" panose="00000400000000000000" pitchFamily="2" charset="-78"/>
              </a:rPr>
              <a:t> 4- در صورت کنترل همه عوامل شمرده شده نمی توان به ثمربخشی کار مطمئن بود؛ زیرا ارگانیسم آدمی به گونه ای طراحی شده که </a:t>
            </a:r>
            <a:r>
              <a:rPr lang="fa-IR" altLang="en-US" sz="3200" b="1" dirty="0" smtClean="0">
                <a:solidFill>
                  <a:srgbClr val="00CCFF"/>
                </a:solidFill>
                <a:cs typeface="B Nazanin" panose="00000400000000000000" pitchFamily="2" charset="-78"/>
              </a:rPr>
              <a:t>در برابر محرک های بیرونی واکنش نشان می دهد</a:t>
            </a:r>
            <a:r>
              <a:rPr lang="fa-IR" altLang="en-US" sz="3200" b="1" dirty="0" smtClean="0">
                <a:cs typeface="B Nazanin" panose="00000400000000000000" pitchFamily="2" charset="-78"/>
              </a:rPr>
              <a:t> و چنانچه این محرک ها با آن سازگار نباشد، توان عملکردی او کاهش می یابد؛ به عبارت دیگر </a:t>
            </a:r>
            <a:r>
              <a:rPr lang="fa-IR" altLang="en-US" sz="3200" b="1" dirty="0" smtClean="0">
                <a:solidFill>
                  <a:srgbClr val="FF66CC"/>
                </a:solidFill>
                <a:cs typeface="B Nazanin" panose="00000400000000000000" pitchFamily="2" charset="-78"/>
              </a:rPr>
              <a:t>بین ثمربخشی فعالیت او و متغیرهای فیزیکی محیط کارش( نور، صدا، حرارت، رنگ، رطوبت و....) رابطه نزدیکی وجود دارد.</a:t>
            </a:r>
            <a:endParaRPr lang="en-US" altLang="en-US" sz="3200" b="1" dirty="0" smtClean="0">
              <a:solidFill>
                <a:srgbClr val="FF66CC"/>
              </a:solidFill>
              <a:cs typeface="B Nazanin" panose="00000400000000000000" pitchFamily="2" charset="-78"/>
            </a:endParaRPr>
          </a:p>
        </p:txBody>
      </p:sp>
    </p:spTree>
    <p:extLst>
      <p:ext uri="{BB962C8B-B14F-4D97-AF65-F5344CB8AC3E}">
        <p14:creationId xmlns:p14="http://schemas.microsoft.com/office/powerpoint/2010/main" val="4087551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46434">
                                            <p:txEl>
                                              <p:pRg st="0" end="0"/>
                                            </p:txEl>
                                          </p:spTgt>
                                        </p:tgtEl>
                                        <p:attrNameLst>
                                          <p:attrName>style.visibility</p:attrName>
                                        </p:attrNameLst>
                                      </p:cBhvr>
                                      <p:to>
                                        <p:strVal val="visible"/>
                                      </p:to>
                                    </p:set>
                                    <p:animEffect transition="in" filter="fade">
                                      <p:cBhvr>
                                        <p:cTn id="7" dur="500">
                                          <p:stCondLst>
                                            <p:cond delay="0"/>
                                          </p:stCondLst>
                                        </p:cTn>
                                        <p:tgtEl>
                                          <p:spTgt spid="1464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46434">
                                            <p:txEl>
                                              <p:pRg st="1" end="1"/>
                                            </p:txEl>
                                          </p:spTgt>
                                        </p:tgtEl>
                                        <p:attrNameLst>
                                          <p:attrName>style.visibility</p:attrName>
                                        </p:attrNameLst>
                                      </p:cBhvr>
                                      <p:to>
                                        <p:strVal val="visible"/>
                                      </p:to>
                                    </p:set>
                                    <p:animEffect transition="in" filter="fade">
                                      <p:cBhvr>
                                        <p:cTn id="12" dur="500">
                                          <p:stCondLst>
                                            <p:cond delay="0"/>
                                          </p:stCondLst>
                                        </p:cTn>
                                        <p:tgtEl>
                                          <p:spTgt spid="1464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1251678" y="382385"/>
            <a:ext cx="10178322" cy="1034039"/>
          </a:xfrm>
        </p:spPr>
        <p:txBody>
          <a:bodyPr>
            <a:normAutofit/>
          </a:bodyPr>
          <a:lstStyle/>
          <a:p>
            <a:pPr eaLnBrk="1" hangingPunct="1">
              <a:defRPr/>
            </a:pPr>
            <a:r>
              <a:rPr lang="fa-IR" altLang="en-US" sz="4400" dirty="0" smtClean="0"/>
              <a:t>مبانی نظری و عملی روانشناسی کار</a:t>
            </a:r>
            <a:endParaRPr lang="en-US" altLang="en-US" sz="4400" dirty="0" smtClean="0"/>
          </a:p>
        </p:txBody>
      </p:sp>
      <p:sp>
        <p:nvSpPr>
          <p:cNvPr id="148483" name="Rectangle 3"/>
          <p:cNvSpPr>
            <a:spLocks noGrp="1" noChangeArrowheads="1"/>
          </p:cNvSpPr>
          <p:nvPr>
            <p:ph idx="1"/>
          </p:nvPr>
        </p:nvSpPr>
        <p:spPr>
          <a:xfrm>
            <a:off x="1739153" y="2096247"/>
            <a:ext cx="9395011" cy="3124200"/>
          </a:xfrm>
        </p:spPr>
        <p:txBody>
          <a:bodyPr/>
          <a:lstStyle/>
          <a:p>
            <a:pPr algn="justLow" eaLnBrk="1" hangingPunct="1">
              <a:buFontTx/>
              <a:buNone/>
            </a:pPr>
            <a:r>
              <a:rPr lang="fa-IR" altLang="en-US" dirty="0" smtClean="0"/>
              <a:t>  </a:t>
            </a:r>
            <a:r>
              <a:rPr lang="fa-IR" altLang="en-US" sz="3200" dirty="0" smtClean="0"/>
              <a:t>1- افراد آدمی با هم تفاوت دارند.</a:t>
            </a:r>
          </a:p>
          <a:p>
            <a:pPr algn="justLow" eaLnBrk="1" hangingPunct="1">
              <a:buFontTx/>
              <a:buNone/>
            </a:pPr>
            <a:r>
              <a:rPr lang="fa-IR" altLang="en-US" sz="3200" dirty="0" smtClean="0"/>
              <a:t>  2- کارها با هم تفاوت دارند.</a:t>
            </a:r>
          </a:p>
          <a:p>
            <a:pPr algn="justLow" eaLnBrk="1" hangingPunct="1"/>
            <a:r>
              <a:rPr lang="fa-IR" altLang="en-US" sz="3200" dirty="0" smtClean="0"/>
              <a:t> روانشناس کار قصد دارد به هر فردی کاری را بسپارد که برای او مطلوب و لذت بخش باشد و برای هر کار، فردی را در نظر بگیرد که بخوبی از عهده آن برآید.</a:t>
            </a:r>
            <a:endParaRPr lang="en-US" altLang="en-US" sz="3200" dirty="0" smtClean="0"/>
          </a:p>
        </p:txBody>
      </p:sp>
    </p:spTree>
    <p:extLst>
      <p:ext uri="{BB962C8B-B14F-4D97-AF65-F5344CB8AC3E}">
        <p14:creationId xmlns:p14="http://schemas.microsoft.com/office/powerpoint/2010/main" val="18649897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1251678" y="382385"/>
            <a:ext cx="10178322" cy="992203"/>
          </a:xfrm>
        </p:spPr>
        <p:txBody>
          <a:bodyPr>
            <a:normAutofit/>
          </a:bodyPr>
          <a:lstStyle/>
          <a:p>
            <a:pPr eaLnBrk="1" hangingPunct="1">
              <a:defRPr/>
            </a:pPr>
            <a:r>
              <a:rPr lang="fa-IR" altLang="en-US" sz="4400" dirty="0" smtClean="0"/>
              <a:t>روش های مطالعه رفتار</a:t>
            </a:r>
            <a:endParaRPr lang="en-US" altLang="en-US" sz="4400" dirty="0" smtClean="0"/>
          </a:p>
        </p:txBody>
      </p:sp>
      <p:sp>
        <p:nvSpPr>
          <p:cNvPr id="152579" name="Rectangle 3"/>
          <p:cNvSpPr>
            <a:spLocks noGrp="1" noChangeArrowheads="1"/>
          </p:cNvSpPr>
          <p:nvPr>
            <p:ph idx="1"/>
          </p:nvPr>
        </p:nvSpPr>
        <p:spPr>
          <a:xfrm>
            <a:off x="1368612" y="1600199"/>
            <a:ext cx="9801412" cy="4967941"/>
          </a:xfrm>
        </p:spPr>
        <p:txBody>
          <a:bodyPr>
            <a:noAutofit/>
          </a:bodyPr>
          <a:lstStyle/>
          <a:p>
            <a:pPr algn="justLow" eaLnBrk="1" hangingPunct="1">
              <a:buFontTx/>
              <a:buNone/>
            </a:pPr>
            <a:r>
              <a:rPr lang="fa-IR" altLang="en-US" sz="3200" dirty="0" smtClean="0"/>
              <a:t> 1- روش مشاهده(</a:t>
            </a:r>
            <a:r>
              <a:rPr lang="en-US" altLang="en-US" sz="3200" dirty="0" smtClean="0">
                <a:solidFill>
                  <a:srgbClr val="0070C0"/>
                </a:solidFill>
              </a:rPr>
              <a:t>Observation</a:t>
            </a:r>
            <a:r>
              <a:rPr lang="fa-IR" altLang="en-US" sz="3200" dirty="0" smtClean="0"/>
              <a:t>)؛</a:t>
            </a:r>
          </a:p>
          <a:p>
            <a:pPr algn="justLow" eaLnBrk="1" hangingPunct="1">
              <a:buFontTx/>
              <a:buNone/>
            </a:pPr>
            <a:r>
              <a:rPr lang="fa-IR" altLang="en-US" sz="3200" dirty="0" smtClean="0"/>
              <a:t> 2- روش آزمایشی یا تجربی(</a:t>
            </a:r>
            <a:r>
              <a:rPr lang="en-US" altLang="en-US" sz="3200" dirty="0" smtClean="0">
                <a:solidFill>
                  <a:srgbClr val="0070C0"/>
                </a:solidFill>
              </a:rPr>
              <a:t>Experimental</a:t>
            </a:r>
            <a:r>
              <a:rPr lang="fa-IR" altLang="en-US" sz="3200" dirty="0" smtClean="0"/>
              <a:t>)؛</a:t>
            </a:r>
          </a:p>
          <a:p>
            <a:pPr algn="justLow" eaLnBrk="1" hangingPunct="1">
              <a:buFontTx/>
              <a:buNone/>
            </a:pPr>
            <a:r>
              <a:rPr lang="fa-IR" altLang="en-US" sz="3200" dirty="0" smtClean="0"/>
              <a:t> 3- روش بالینی(</a:t>
            </a:r>
            <a:r>
              <a:rPr lang="en-US" altLang="en-US" sz="3200" dirty="0" smtClean="0">
                <a:solidFill>
                  <a:srgbClr val="0070C0"/>
                </a:solidFill>
              </a:rPr>
              <a:t>Clinical</a:t>
            </a:r>
            <a:r>
              <a:rPr lang="fa-IR" altLang="en-US" sz="3200" dirty="0" smtClean="0"/>
              <a:t>)؛</a:t>
            </a:r>
          </a:p>
          <a:p>
            <a:pPr algn="justLow" eaLnBrk="1" hangingPunct="1">
              <a:buFontTx/>
              <a:buNone/>
            </a:pPr>
            <a:r>
              <a:rPr lang="fa-IR" altLang="en-US" sz="3200" dirty="0" smtClean="0"/>
              <a:t> 4- روش زمینه یابی(</a:t>
            </a:r>
            <a:r>
              <a:rPr lang="en-US" altLang="en-US" sz="3200" dirty="0" smtClean="0">
                <a:solidFill>
                  <a:srgbClr val="0070C0"/>
                </a:solidFill>
              </a:rPr>
              <a:t>Survey</a:t>
            </a:r>
            <a:r>
              <a:rPr lang="en-US" altLang="en-US" sz="3200" dirty="0" smtClean="0">
                <a:solidFill>
                  <a:srgbClr val="FFFF00"/>
                </a:solidFill>
              </a:rPr>
              <a:t> </a:t>
            </a:r>
            <a:r>
              <a:rPr lang="en-US" altLang="en-US" sz="3200" dirty="0" smtClean="0">
                <a:solidFill>
                  <a:srgbClr val="0070C0"/>
                </a:solidFill>
              </a:rPr>
              <a:t>Method</a:t>
            </a:r>
            <a:r>
              <a:rPr lang="fa-IR" altLang="en-US" sz="3200" dirty="0" smtClean="0"/>
              <a:t>).</a:t>
            </a:r>
          </a:p>
          <a:p>
            <a:pPr algn="justLow" eaLnBrk="1" hangingPunct="1"/>
            <a:r>
              <a:rPr lang="fa-IR" altLang="en-US" sz="3200" dirty="0" smtClean="0"/>
              <a:t> ضمن پژوهش های علمی روانشناختی از فنون متنوعی که به منزله ابزار و وسایل دستیابی به داده های سودمند هستند، استفاده می شود. </a:t>
            </a:r>
            <a:r>
              <a:rPr lang="fa-IR" altLang="en-US" sz="3200" dirty="0" smtClean="0">
                <a:solidFill>
                  <a:srgbClr val="FF6600"/>
                </a:solidFill>
              </a:rPr>
              <a:t>آزمون های روانی</a:t>
            </a:r>
            <a:r>
              <a:rPr lang="fa-IR" altLang="en-US" sz="3200" dirty="0" smtClean="0"/>
              <a:t>، </a:t>
            </a:r>
            <a:r>
              <a:rPr lang="fa-IR" altLang="en-US" sz="3200" dirty="0" smtClean="0">
                <a:solidFill>
                  <a:srgbClr val="FF6600"/>
                </a:solidFill>
              </a:rPr>
              <a:t>مصاحبه علمی</a:t>
            </a:r>
            <a:r>
              <a:rPr lang="fa-IR" altLang="en-US" sz="3200" dirty="0" smtClean="0"/>
              <a:t> و </a:t>
            </a:r>
            <a:r>
              <a:rPr lang="fa-IR" altLang="en-US" sz="3200" dirty="0" smtClean="0">
                <a:solidFill>
                  <a:srgbClr val="FF6600"/>
                </a:solidFill>
              </a:rPr>
              <a:t>پرسشنامه</a:t>
            </a:r>
            <a:r>
              <a:rPr lang="fa-IR" altLang="en-US" sz="3200" dirty="0" smtClean="0"/>
              <a:t> از این قبیل فنون( تکنیک ها) می باشند. </a:t>
            </a:r>
            <a:endParaRPr lang="en-US" altLang="en-US" sz="3200" dirty="0" smtClean="0"/>
          </a:p>
        </p:txBody>
      </p:sp>
    </p:spTree>
    <p:extLst>
      <p:ext uri="{BB962C8B-B14F-4D97-AF65-F5344CB8AC3E}">
        <p14:creationId xmlns:p14="http://schemas.microsoft.com/office/powerpoint/2010/main" val="5197624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1251678" y="382385"/>
            <a:ext cx="10178322" cy="920486"/>
          </a:xfrm>
        </p:spPr>
        <p:style>
          <a:lnRef idx="2">
            <a:schemeClr val="accent1"/>
          </a:lnRef>
          <a:fillRef idx="1">
            <a:schemeClr val="lt1"/>
          </a:fillRef>
          <a:effectRef idx="0">
            <a:schemeClr val="accent1"/>
          </a:effectRef>
          <a:fontRef idx="minor">
            <a:schemeClr val="dk1"/>
          </a:fontRef>
        </p:style>
        <p:txBody>
          <a:bodyPr>
            <a:normAutofit fontScale="90000"/>
          </a:bodyPr>
          <a:lstStyle/>
          <a:p>
            <a:pPr eaLnBrk="1" hangingPunct="1">
              <a:defRPr/>
            </a:pPr>
            <a:r>
              <a:rPr lang="fa-IR" altLang="en-US" sz="4000" dirty="0"/>
              <a:t>تفاوت های فردی(</a:t>
            </a:r>
            <a:r>
              <a:rPr lang="en-US" altLang="en-US" sz="4000" dirty="0"/>
              <a:t>Individual differences</a:t>
            </a:r>
            <a:r>
              <a:rPr lang="fa-IR" altLang="en-US" sz="4000" dirty="0"/>
              <a:t>)</a:t>
            </a:r>
            <a:endParaRPr lang="en-US" altLang="en-US" sz="4000" dirty="0"/>
          </a:p>
        </p:txBody>
      </p:sp>
      <p:sp>
        <p:nvSpPr>
          <p:cNvPr id="175107" name="Rectangle 3"/>
          <p:cNvSpPr>
            <a:spLocks noGrp="1" noChangeArrowheads="1"/>
          </p:cNvSpPr>
          <p:nvPr>
            <p:ph idx="1"/>
          </p:nvPr>
        </p:nvSpPr>
        <p:spPr>
          <a:xfrm>
            <a:off x="1251677" y="1600200"/>
            <a:ext cx="10115569" cy="4495800"/>
          </a:xfrm>
        </p:spPr>
        <p:style>
          <a:lnRef idx="2">
            <a:schemeClr val="accent1"/>
          </a:lnRef>
          <a:fillRef idx="1">
            <a:schemeClr val="lt1"/>
          </a:fillRef>
          <a:effectRef idx="0">
            <a:schemeClr val="accent1"/>
          </a:effectRef>
          <a:fontRef idx="minor">
            <a:schemeClr val="dk1"/>
          </a:fontRef>
        </p:style>
        <p:txBody>
          <a:bodyPr>
            <a:normAutofit/>
          </a:bodyPr>
          <a:lstStyle/>
          <a:p>
            <a:pPr algn="justLow" eaLnBrk="1" hangingPunct="1"/>
            <a:r>
              <a:rPr lang="fa-IR" altLang="en-US" sz="3200" dirty="0" smtClean="0"/>
              <a:t> انسان ها هم از نظر </a:t>
            </a:r>
          </a:p>
          <a:p>
            <a:pPr algn="justLow" eaLnBrk="1" hangingPunct="1">
              <a:buFontTx/>
              <a:buNone/>
            </a:pPr>
            <a:r>
              <a:rPr lang="fa-IR" altLang="en-US" sz="3200" dirty="0" smtClean="0"/>
              <a:t>                                  </a:t>
            </a:r>
            <a:r>
              <a:rPr lang="fa-IR" altLang="en-US" sz="3200" dirty="0" smtClean="0">
                <a:solidFill>
                  <a:srgbClr val="FF66CC"/>
                </a:solidFill>
              </a:rPr>
              <a:t>جسمانی و ظاهری</a:t>
            </a:r>
          </a:p>
          <a:p>
            <a:pPr algn="justLow" eaLnBrk="1" hangingPunct="1">
              <a:buFontTx/>
              <a:buNone/>
            </a:pPr>
            <a:r>
              <a:rPr lang="fa-IR" altLang="en-US" sz="3200" dirty="0" smtClean="0"/>
              <a:t>   و هم از نظر </a:t>
            </a:r>
          </a:p>
          <a:p>
            <a:pPr algn="justLow" eaLnBrk="1" hangingPunct="1">
              <a:buFontTx/>
              <a:buNone/>
            </a:pPr>
            <a:r>
              <a:rPr lang="fa-IR" altLang="en-US" sz="3200" dirty="0" smtClean="0"/>
              <a:t>                                </a:t>
            </a:r>
            <a:r>
              <a:rPr lang="fa-IR" altLang="en-US" sz="3200" dirty="0" smtClean="0">
                <a:solidFill>
                  <a:srgbClr val="FF66CC"/>
                </a:solidFill>
              </a:rPr>
              <a:t>ذهنی و روانی</a:t>
            </a:r>
          </a:p>
          <a:p>
            <a:pPr algn="justLow" eaLnBrk="1" hangingPunct="1">
              <a:buFontTx/>
              <a:buNone/>
            </a:pPr>
            <a:r>
              <a:rPr lang="fa-IR" altLang="en-US" sz="3200" dirty="0" smtClean="0"/>
              <a:t>  و هم از نظر</a:t>
            </a:r>
          </a:p>
          <a:p>
            <a:pPr algn="justLow" eaLnBrk="1" hangingPunct="1">
              <a:buFontTx/>
              <a:buNone/>
            </a:pPr>
            <a:r>
              <a:rPr lang="fa-IR" altLang="en-US" sz="3200" dirty="0" smtClean="0"/>
              <a:t>                               </a:t>
            </a:r>
            <a:r>
              <a:rPr lang="fa-IR" altLang="en-US" sz="3200" dirty="0" smtClean="0">
                <a:solidFill>
                  <a:srgbClr val="FF66CC"/>
                </a:solidFill>
              </a:rPr>
              <a:t>سازگاری اجتماعی</a:t>
            </a:r>
          </a:p>
          <a:p>
            <a:pPr algn="justLow" eaLnBrk="1" hangingPunct="1">
              <a:buFontTx/>
              <a:buNone/>
            </a:pPr>
            <a:r>
              <a:rPr lang="fa-IR" altLang="en-US" sz="3200" dirty="0" smtClean="0"/>
              <a:t>  با هم تفاوت دارند.</a:t>
            </a:r>
            <a:endParaRPr lang="en-US" altLang="en-US" sz="3200" dirty="0" smtClean="0"/>
          </a:p>
        </p:txBody>
      </p:sp>
    </p:spTree>
    <p:extLst>
      <p:ext uri="{BB962C8B-B14F-4D97-AF65-F5344CB8AC3E}">
        <p14:creationId xmlns:p14="http://schemas.microsoft.com/office/powerpoint/2010/main" val="252834819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1981200" y="228600"/>
            <a:ext cx="8229600" cy="685800"/>
          </a:xfrm>
        </p:spPr>
        <p:txBody>
          <a:bodyPr/>
          <a:lstStyle/>
          <a:p>
            <a:pPr eaLnBrk="1" hangingPunct="1">
              <a:defRPr/>
            </a:pPr>
            <a:r>
              <a:rPr lang="fa-IR" altLang="en-US" sz="4000" dirty="0"/>
              <a:t>جنبه های تفاوت های فردی</a:t>
            </a:r>
            <a:endParaRPr lang="en-US" altLang="en-US" sz="4000" dirty="0"/>
          </a:p>
        </p:txBody>
      </p:sp>
      <p:sp>
        <p:nvSpPr>
          <p:cNvPr id="177155" name="Rectangle 3"/>
          <p:cNvSpPr>
            <a:spLocks noGrp="1" noChangeArrowheads="1"/>
          </p:cNvSpPr>
          <p:nvPr>
            <p:ph idx="1"/>
          </p:nvPr>
        </p:nvSpPr>
        <p:spPr>
          <a:xfrm>
            <a:off x="1981200" y="1295400"/>
            <a:ext cx="8909154" cy="4800600"/>
          </a:xfrm>
        </p:spPr>
        <p:txBody>
          <a:bodyPr>
            <a:noAutofit/>
          </a:bodyPr>
          <a:lstStyle/>
          <a:p>
            <a:pPr algn="justLow" eaLnBrk="1" hangingPunct="1">
              <a:buFontTx/>
              <a:buNone/>
            </a:pPr>
            <a:r>
              <a:rPr lang="en-US" altLang="en-US" sz="3200" dirty="0" smtClean="0"/>
              <a:t> </a:t>
            </a:r>
            <a:r>
              <a:rPr lang="fa-IR" altLang="en-US" sz="3200" dirty="0" smtClean="0"/>
              <a:t>   به طور کلی می توان گفت که افراد آدمی از جهات زیر باهم متفاوتند:</a:t>
            </a:r>
          </a:p>
          <a:p>
            <a:pPr algn="justLow" eaLnBrk="1" hangingPunct="1"/>
            <a:r>
              <a:rPr lang="fa-IR" altLang="en-US" sz="3200" dirty="0" smtClean="0"/>
              <a:t> ساختمان بدنی و اندام ها</a:t>
            </a:r>
          </a:p>
          <a:p>
            <a:pPr algn="justLow" eaLnBrk="1" hangingPunct="1"/>
            <a:r>
              <a:rPr lang="fa-IR" altLang="en-US" sz="3200" dirty="0" smtClean="0"/>
              <a:t> چهره و زیبایی</a:t>
            </a:r>
          </a:p>
          <a:p>
            <a:pPr algn="justLow" eaLnBrk="1" hangingPunct="1"/>
            <a:r>
              <a:rPr lang="fa-IR" altLang="en-US" sz="3200" dirty="0" smtClean="0"/>
              <a:t> قدرت عضلانی و نیروهای جسمانی </a:t>
            </a:r>
          </a:p>
          <a:p>
            <a:pPr algn="justLow" eaLnBrk="1" hangingPunct="1"/>
            <a:r>
              <a:rPr lang="fa-IR" altLang="en-US" sz="3200" dirty="0" smtClean="0"/>
              <a:t> توانایی های عمومی ذهنی و استعدادهای خاص</a:t>
            </a:r>
          </a:p>
          <a:p>
            <a:pPr algn="justLow" eaLnBrk="1" hangingPunct="1"/>
            <a:r>
              <a:rPr lang="fa-IR" altLang="en-US" sz="3200" dirty="0" smtClean="0"/>
              <a:t> ثبات و هیجان پذیری</a:t>
            </a:r>
          </a:p>
          <a:p>
            <a:pPr algn="justLow" eaLnBrk="1" hangingPunct="1"/>
            <a:r>
              <a:rPr lang="fa-IR" altLang="en-US" sz="3200" dirty="0" smtClean="0"/>
              <a:t> عواطف و گرایش ها</a:t>
            </a:r>
            <a:endParaRPr lang="en-US" altLang="en-US" sz="3200" dirty="0" smtClean="0"/>
          </a:p>
        </p:txBody>
      </p:sp>
    </p:spTree>
    <p:extLst>
      <p:ext uri="{BB962C8B-B14F-4D97-AF65-F5344CB8AC3E}">
        <p14:creationId xmlns:p14="http://schemas.microsoft.com/office/powerpoint/2010/main" val="192778953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981199" y="228600"/>
            <a:ext cx="9081541" cy="914400"/>
          </a:xfrm>
        </p:spPr>
        <p:txBody>
          <a:bodyPr>
            <a:normAutofit/>
          </a:bodyPr>
          <a:lstStyle/>
          <a:p>
            <a:pPr eaLnBrk="1" hangingPunct="1">
              <a:defRPr/>
            </a:pPr>
            <a:r>
              <a:rPr lang="fa-IR" altLang="en-US" sz="3600" dirty="0">
                <a:solidFill>
                  <a:schemeClr val="bg1"/>
                </a:solidFill>
              </a:rPr>
              <a:t>اهداف روانشناسان در خصوص تفاوت های فردی</a:t>
            </a:r>
            <a:endParaRPr lang="en-US" altLang="en-US" sz="3600" dirty="0">
              <a:solidFill>
                <a:schemeClr val="bg1"/>
              </a:solidFill>
            </a:endParaRPr>
          </a:p>
        </p:txBody>
      </p:sp>
      <p:sp>
        <p:nvSpPr>
          <p:cNvPr id="179203" name="Rectangle 3"/>
          <p:cNvSpPr>
            <a:spLocks noGrp="1" noChangeArrowheads="1"/>
          </p:cNvSpPr>
          <p:nvPr>
            <p:ph idx="1"/>
          </p:nvPr>
        </p:nvSpPr>
        <p:spPr>
          <a:xfrm>
            <a:off x="1454045" y="1600199"/>
            <a:ext cx="9915993" cy="4463321"/>
          </a:xfrm>
        </p:spPr>
        <p:txBody>
          <a:bodyPr>
            <a:noAutofit/>
          </a:bodyPr>
          <a:lstStyle/>
          <a:p>
            <a:pPr algn="justLow" eaLnBrk="1" hangingPunct="1"/>
            <a:r>
              <a:rPr lang="fa-IR" altLang="en-US" sz="2800" dirty="0" smtClean="0">
                <a:solidFill>
                  <a:schemeClr val="bg1"/>
                </a:solidFill>
              </a:rPr>
              <a:t> </a:t>
            </a:r>
            <a:r>
              <a:rPr lang="fa-IR" altLang="en-US" sz="4400" dirty="0">
                <a:solidFill>
                  <a:schemeClr val="bg1"/>
                </a:solidFill>
              </a:rPr>
              <a:t>شناخت تفاوت های خاص میان افراد</a:t>
            </a:r>
          </a:p>
          <a:p>
            <a:pPr algn="justLow" eaLnBrk="1" hangingPunct="1"/>
            <a:r>
              <a:rPr lang="fa-IR" altLang="en-US" sz="4400" dirty="0">
                <a:solidFill>
                  <a:schemeClr val="bg1"/>
                </a:solidFill>
              </a:rPr>
              <a:t> پی بردن به علل این تفاوت ها</a:t>
            </a:r>
          </a:p>
          <a:p>
            <a:pPr algn="justLow" eaLnBrk="1" hangingPunct="1"/>
            <a:r>
              <a:rPr lang="fa-IR" altLang="en-US" sz="4400" dirty="0">
                <a:solidFill>
                  <a:schemeClr val="bg1"/>
                </a:solidFill>
              </a:rPr>
              <a:t> در صورت امکان تغییر برخی از این عوامل از لحاظ کمی و کیفی و سوق دادن آن ها به سطح بهینه</a:t>
            </a:r>
            <a:endParaRPr lang="en-US" altLang="en-US" sz="4400" dirty="0">
              <a:solidFill>
                <a:schemeClr val="bg1"/>
              </a:solidFill>
            </a:endParaRPr>
          </a:p>
        </p:txBody>
      </p:sp>
    </p:spTree>
    <p:extLst>
      <p:ext uri="{BB962C8B-B14F-4D97-AF65-F5344CB8AC3E}">
        <p14:creationId xmlns:p14="http://schemas.microsoft.com/office/powerpoint/2010/main" val="42078823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1250" name="Rectangle 3"/>
          <p:cNvSpPr>
            <a:spLocks noGrp="1" noChangeArrowheads="1"/>
          </p:cNvSpPr>
          <p:nvPr>
            <p:ph type="body" idx="4294967295"/>
          </p:nvPr>
        </p:nvSpPr>
        <p:spPr>
          <a:xfrm>
            <a:off x="1753849" y="1415321"/>
            <a:ext cx="9076543" cy="3771276"/>
          </a:xfrm>
        </p:spPr>
        <p:txBody>
          <a:bodyPr/>
          <a:lstStyle/>
          <a:p>
            <a:pPr algn="justLow" rtl="1" eaLnBrk="1" hangingPunct="1">
              <a:buFontTx/>
              <a:buNone/>
            </a:pPr>
            <a:r>
              <a:rPr lang="fa-IR" altLang="en-US" sz="7200" dirty="0">
                <a:cs typeface="B Nazanin" panose="00000400000000000000" pitchFamily="2" charset="-78"/>
              </a:rPr>
              <a:t> </a:t>
            </a:r>
            <a:r>
              <a:rPr lang="fa-IR" altLang="en-US" sz="5400" b="1" dirty="0">
                <a:solidFill>
                  <a:schemeClr val="bg1"/>
                </a:solidFill>
                <a:cs typeface="B Nazanin" panose="00000400000000000000" pitchFamily="2" charset="-78"/>
              </a:rPr>
              <a:t>وجود تفاوت از نظر کار و رفتار در میان کارگران باعث تفاوت در میزان تولید می شود.</a:t>
            </a:r>
            <a:r>
              <a:rPr lang="en-US" altLang="en-US" b="1" dirty="0" smtClean="0">
                <a:solidFill>
                  <a:schemeClr val="bg1"/>
                </a:solidFill>
                <a:cs typeface="B Nazanin" panose="00000400000000000000" pitchFamily="2" charset="-78"/>
              </a:rPr>
              <a:t> </a:t>
            </a:r>
            <a:r>
              <a:rPr lang="fa-IR" altLang="en-US" b="1" dirty="0" smtClean="0">
                <a:solidFill>
                  <a:schemeClr val="bg1"/>
                </a:solidFill>
                <a:cs typeface="B Nazanin" panose="00000400000000000000" pitchFamily="2" charset="-78"/>
              </a:rPr>
              <a:t> </a:t>
            </a:r>
            <a:endParaRPr lang="en-US" altLang="en-US" b="1" dirty="0" smtClean="0">
              <a:solidFill>
                <a:schemeClr val="bg1"/>
              </a:solidFill>
              <a:cs typeface="B Nazanin" panose="00000400000000000000" pitchFamily="2" charset="-78"/>
            </a:endParaRPr>
          </a:p>
        </p:txBody>
      </p:sp>
    </p:spTree>
    <p:extLst>
      <p:ext uri="{BB962C8B-B14F-4D97-AF65-F5344CB8AC3E}">
        <p14:creationId xmlns:p14="http://schemas.microsoft.com/office/powerpoint/2010/main" val="203711830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81250">
                                            <p:txEl>
                                              <p:pRg st="0" end="0"/>
                                            </p:txEl>
                                          </p:spTgt>
                                        </p:tgtEl>
                                        <p:attrNameLst>
                                          <p:attrName>style.visibility</p:attrName>
                                        </p:attrNameLst>
                                      </p:cBhvr>
                                      <p:to>
                                        <p:strVal val="visible"/>
                                      </p:to>
                                    </p:set>
                                    <p:animEffect transition="in" filter="fade">
                                      <p:cBhvr>
                                        <p:cTn id="7" dur="500">
                                          <p:stCondLst>
                                            <p:cond delay="0"/>
                                          </p:stCondLst>
                                        </p:cTn>
                                        <p:tgtEl>
                                          <p:spTgt spid="1812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1981199" y="228600"/>
            <a:ext cx="8706787" cy="609600"/>
          </a:xfrm>
        </p:spPr>
        <p:txBody>
          <a:bodyPr>
            <a:normAutofit fontScale="90000"/>
          </a:bodyPr>
          <a:lstStyle/>
          <a:p>
            <a:pPr eaLnBrk="1" hangingPunct="1">
              <a:defRPr/>
            </a:pPr>
            <a:r>
              <a:rPr lang="fa-IR" altLang="en-US" sz="4000" dirty="0">
                <a:solidFill>
                  <a:schemeClr val="bg1"/>
                </a:solidFill>
              </a:rPr>
              <a:t>علل وجود این تفاوت ها</a:t>
            </a:r>
            <a:endParaRPr lang="en-US" altLang="en-US" sz="4000" dirty="0">
              <a:solidFill>
                <a:schemeClr val="bg1"/>
              </a:solidFill>
            </a:endParaRPr>
          </a:p>
        </p:txBody>
      </p:sp>
      <p:sp>
        <p:nvSpPr>
          <p:cNvPr id="183299" name="Rectangle 3"/>
          <p:cNvSpPr>
            <a:spLocks noGrp="1" noChangeArrowheads="1"/>
          </p:cNvSpPr>
          <p:nvPr>
            <p:ph idx="1"/>
          </p:nvPr>
        </p:nvSpPr>
        <p:spPr>
          <a:xfrm>
            <a:off x="1733175" y="1010024"/>
            <a:ext cx="9359546" cy="5466976"/>
          </a:xfrm>
        </p:spPr>
        <p:txBody>
          <a:bodyPr>
            <a:normAutofit lnSpcReduction="10000"/>
          </a:bodyPr>
          <a:lstStyle/>
          <a:p>
            <a:pPr eaLnBrk="1" hangingPunct="1">
              <a:lnSpc>
                <a:spcPct val="80000"/>
              </a:lnSpc>
            </a:pPr>
            <a:r>
              <a:rPr lang="fa-IR" altLang="en-US" sz="2800" dirty="0">
                <a:solidFill>
                  <a:schemeClr val="bg1"/>
                </a:solidFill>
              </a:rPr>
              <a:t>گوناگونی جنبه های شخصیت:</a:t>
            </a:r>
          </a:p>
          <a:p>
            <a:pPr eaLnBrk="1" hangingPunct="1">
              <a:lnSpc>
                <a:spcPct val="80000"/>
              </a:lnSpc>
              <a:buFontTx/>
              <a:buNone/>
            </a:pPr>
            <a:r>
              <a:rPr lang="fa-IR" altLang="en-US" sz="2800" dirty="0">
                <a:solidFill>
                  <a:schemeClr val="bg1"/>
                </a:solidFill>
              </a:rPr>
              <a:t>    - ساختمان بدنی</a:t>
            </a:r>
          </a:p>
          <a:p>
            <a:pPr eaLnBrk="1" hangingPunct="1">
              <a:lnSpc>
                <a:spcPct val="80000"/>
              </a:lnSpc>
              <a:buFontTx/>
              <a:buNone/>
            </a:pPr>
            <a:r>
              <a:rPr lang="fa-IR" altLang="en-US" sz="2800" dirty="0">
                <a:solidFill>
                  <a:schemeClr val="bg1"/>
                </a:solidFill>
              </a:rPr>
              <a:t>    - صورت ظاهر</a:t>
            </a:r>
          </a:p>
          <a:p>
            <a:pPr eaLnBrk="1" hangingPunct="1">
              <a:lnSpc>
                <a:spcPct val="80000"/>
              </a:lnSpc>
              <a:buFontTx/>
              <a:buNone/>
            </a:pPr>
            <a:r>
              <a:rPr lang="fa-IR" altLang="en-US" sz="2800" dirty="0">
                <a:solidFill>
                  <a:schemeClr val="bg1"/>
                </a:solidFill>
              </a:rPr>
              <a:t>    - هوش</a:t>
            </a:r>
          </a:p>
          <a:p>
            <a:pPr eaLnBrk="1" hangingPunct="1">
              <a:lnSpc>
                <a:spcPct val="80000"/>
              </a:lnSpc>
              <a:buFontTx/>
              <a:buNone/>
            </a:pPr>
            <a:r>
              <a:rPr lang="fa-IR" altLang="en-US" sz="2800" dirty="0">
                <a:solidFill>
                  <a:schemeClr val="bg1"/>
                </a:solidFill>
              </a:rPr>
              <a:t>    - استعداد</a:t>
            </a:r>
          </a:p>
          <a:p>
            <a:pPr eaLnBrk="1" hangingPunct="1">
              <a:lnSpc>
                <a:spcPct val="80000"/>
              </a:lnSpc>
              <a:buFontTx/>
              <a:buNone/>
            </a:pPr>
            <a:r>
              <a:rPr lang="fa-IR" altLang="en-US" sz="2800" dirty="0">
                <a:solidFill>
                  <a:schemeClr val="bg1"/>
                </a:solidFill>
              </a:rPr>
              <a:t>    - منش</a:t>
            </a:r>
          </a:p>
          <a:p>
            <a:pPr eaLnBrk="1" hangingPunct="1">
              <a:lnSpc>
                <a:spcPct val="80000"/>
              </a:lnSpc>
              <a:buFontTx/>
              <a:buNone/>
            </a:pPr>
            <a:r>
              <a:rPr lang="fa-IR" altLang="en-US" sz="2800" dirty="0">
                <a:solidFill>
                  <a:schemeClr val="bg1"/>
                </a:solidFill>
              </a:rPr>
              <a:t>    - علایق</a:t>
            </a:r>
          </a:p>
          <a:p>
            <a:pPr eaLnBrk="1" hangingPunct="1">
              <a:lnSpc>
                <a:spcPct val="80000"/>
              </a:lnSpc>
              <a:buFontTx/>
              <a:buNone/>
            </a:pPr>
            <a:r>
              <a:rPr lang="fa-IR" altLang="en-US" sz="2800" dirty="0">
                <a:solidFill>
                  <a:schemeClr val="bg1"/>
                </a:solidFill>
              </a:rPr>
              <a:t>    - انگیزه</a:t>
            </a:r>
          </a:p>
          <a:p>
            <a:pPr eaLnBrk="1" hangingPunct="1">
              <a:lnSpc>
                <a:spcPct val="80000"/>
              </a:lnSpc>
              <a:buFontTx/>
              <a:buNone/>
            </a:pPr>
            <a:r>
              <a:rPr lang="fa-IR" altLang="en-US" sz="2800" dirty="0">
                <a:solidFill>
                  <a:schemeClr val="bg1"/>
                </a:solidFill>
              </a:rPr>
              <a:t>    - چالاکی</a:t>
            </a:r>
          </a:p>
          <a:p>
            <a:pPr eaLnBrk="1" hangingPunct="1">
              <a:lnSpc>
                <a:spcPct val="80000"/>
              </a:lnSpc>
            </a:pPr>
            <a:r>
              <a:rPr lang="fa-IR" altLang="en-US" sz="2800" dirty="0">
                <a:solidFill>
                  <a:schemeClr val="bg1"/>
                </a:solidFill>
              </a:rPr>
              <a:t>تربیت</a:t>
            </a:r>
          </a:p>
          <a:p>
            <a:pPr eaLnBrk="1" hangingPunct="1">
              <a:lnSpc>
                <a:spcPct val="80000"/>
              </a:lnSpc>
            </a:pPr>
            <a:r>
              <a:rPr lang="fa-IR" altLang="en-US" sz="2800" dirty="0">
                <a:solidFill>
                  <a:schemeClr val="bg1"/>
                </a:solidFill>
              </a:rPr>
              <a:t>تحصیل</a:t>
            </a:r>
          </a:p>
          <a:p>
            <a:pPr eaLnBrk="1" hangingPunct="1">
              <a:lnSpc>
                <a:spcPct val="80000"/>
              </a:lnSpc>
            </a:pPr>
            <a:r>
              <a:rPr lang="fa-IR" altLang="en-US" sz="2800" dirty="0">
                <a:solidFill>
                  <a:schemeClr val="bg1"/>
                </a:solidFill>
              </a:rPr>
              <a:t>اطلاعات</a:t>
            </a:r>
          </a:p>
          <a:p>
            <a:pPr eaLnBrk="1" hangingPunct="1">
              <a:lnSpc>
                <a:spcPct val="80000"/>
              </a:lnSpc>
            </a:pPr>
            <a:r>
              <a:rPr lang="fa-IR" altLang="en-US" sz="2800" dirty="0">
                <a:solidFill>
                  <a:schemeClr val="bg1"/>
                </a:solidFill>
              </a:rPr>
              <a:t>صلاحیت شغلی </a:t>
            </a:r>
            <a:endParaRPr lang="en-US" altLang="en-US" sz="2800" dirty="0">
              <a:solidFill>
                <a:schemeClr val="bg1"/>
              </a:solidFill>
            </a:endParaRPr>
          </a:p>
        </p:txBody>
      </p:sp>
    </p:spTree>
    <p:extLst>
      <p:ext uri="{BB962C8B-B14F-4D97-AF65-F5344CB8AC3E}">
        <p14:creationId xmlns:p14="http://schemas.microsoft.com/office/powerpoint/2010/main" val="314990050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1251678" y="382385"/>
            <a:ext cx="10178322" cy="921759"/>
          </a:xfrm>
        </p:spPr>
        <p:txBody>
          <a:bodyPr>
            <a:normAutofit/>
          </a:bodyPr>
          <a:lstStyle/>
          <a:p>
            <a:pPr eaLnBrk="1" hangingPunct="1">
              <a:defRPr/>
            </a:pPr>
            <a:r>
              <a:rPr lang="fa-IR" altLang="en-US" sz="4800" dirty="0" smtClean="0">
                <a:solidFill>
                  <a:schemeClr val="bg1"/>
                </a:solidFill>
              </a:rPr>
              <a:t>تفاوت های فردی در عملکرد شغلی</a:t>
            </a:r>
            <a:endParaRPr lang="en-US" altLang="en-US" sz="4800" dirty="0" smtClean="0">
              <a:solidFill>
                <a:schemeClr val="bg1"/>
              </a:solidFill>
            </a:endParaRPr>
          </a:p>
        </p:txBody>
      </p:sp>
      <p:sp>
        <p:nvSpPr>
          <p:cNvPr id="185347" name="Rectangle 3"/>
          <p:cNvSpPr>
            <a:spLocks noGrp="1" noChangeArrowheads="1"/>
          </p:cNvSpPr>
          <p:nvPr>
            <p:ph idx="1"/>
          </p:nvPr>
        </p:nvSpPr>
        <p:spPr>
          <a:xfrm>
            <a:off x="1153458" y="1600200"/>
            <a:ext cx="10276541" cy="4495800"/>
          </a:xfrm>
          <a:solidFill>
            <a:schemeClr val="accent5">
              <a:lumMod val="20000"/>
              <a:lumOff val="80000"/>
            </a:schemeClr>
          </a:solidFill>
        </p:spPr>
        <p:txBody>
          <a:bodyPr>
            <a:normAutofit/>
          </a:bodyPr>
          <a:lstStyle/>
          <a:p>
            <a:pPr algn="justLow" eaLnBrk="1" hangingPunct="1">
              <a:lnSpc>
                <a:spcPct val="80000"/>
              </a:lnSpc>
            </a:pPr>
            <a:r>
              <a:rPr lang="fa-IR" altLang="en-US" sz="3200" dirty="0">
                <a:solidFill>
                  <a:schemeClr val="bg1"/>
                </a:solidFill>
              </a:rPr>
              <a:t> برای انجام هر کار و موفقیت در هر وظیفه شغلی به یک سری توانایی ها و ویژگی های جسمانی، ذهنی و شخصیتی خاص نیاز است.</a:t>
            </a:r>
          </a:p>
          <a:p>
            <a:pPr algn="justLow" eaLnBrk="1" hangingPunct="1">
              <a:lnSpc>
                <a:spcPct val="80000"/>
              </a:lnSpc>
            </a:pPr>
            <a:r>
              <a:rPr lang="fa-IR" altLang="en-US" sz="3200" dirty="0">
                <a:solidFill>
                  <a:schemeClr val="bg1"/>
                </a:solidFill>
              </a:rPr>
              <a:t> مثلاً در برخی مشاغل توانایی های شناختی، در برخی دیگر نیروی بدنی و جنبشی و در برخی دیگر توانایی ارتباطی و مردم آمیزی و حسن رفتار با دیگران با اهمیت است.</a:t>
            </a:r>
          </a:p>
          <a:p>
            <a:pPr algn="justLow" eaLnBrk="1" hangingPunct="1">
              <a:lnSpc>
                <a:spcPct val="80000"/>
              </a:lnSpc>
            </a:pPr>
            <a:r>
              <a:rPr lang="fa-IR" altLang="en-US" sz="3200" dirty="0">
                <a:solidFill>
                  <a:schemeClr val="bg1"/>
                </a:solidFill>
              </a:rPr>
              <a:t> تفاوت توانایی های افراد در انجام کارهای ساده بسیار کم و گاهی تشخیص ناپذیر است؛ در حالی که تفاوت آنان در مهارت های پیچیده و دشوار کاملاً آشکار می گردد.</a:t>
            </a:r>
          </a:p>
          <a:p>
            <a:pPr algn="justLow" eaLnBrk="1" hangingPunct="1">
              <a:lnSpc>
                <a:spcPct val="80000"/>
              </a:lnSpc>
            </a:pPr>
            <a:r>
              <a:rPr lang="fa-IR" altLang="en-US" sz="3200" dirty="0">
                <a:solidFill>
                  <a:schemeClr val="bg1"/>
                </a:solidFill>
              </a:rPr>
              <a:t> برای انتخاب افراد مناسب جهت مشاغل معین، باید توانش های آنان را سنجید و برای هر شغل فردی را برگزید که از عهده آن برآید.</a:t>
            </a:r>
            <a:endParaRPr lang="en-US" altLang="en-US" sz="3200" dirty="0">
              <a:solidFill>
                <a:schemeClr val="bg1"/>
              </a:solidFill>
            </a:endParaRPr>
          </a:p>
        </p:txBody>
      </p:sp>
    </p:spTree>
    <p:extLst>
      <p:ext uri="{BB962C8B-B14F-4D97-AF65-F5344CB8AC3E}">
        <p14:creationId xmlns:p14="http://schemas.microsoft.com/office/powerpoint/2010/main" val="297150680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7394" name="Rectangle 3"/>
          <p:cNvSpPr>
            <a:spLocks noGrp="1" noChangeArrowheads="1"/>
          </p:cNvSpPr>
          <p:nvPr>
            <p:ph type="body" idx="4294967295"/>
          </p:nvPr>
        </p:nvSpPr>
        <p:spPr>
          <a:xfrm>
            <a:off x="2488366" y="1226435"/>
            <a:ext cx="8484433" cy="4343400"/>
          </a:xfrm>
        </p:spPr>
        <p:txBody>
          <a:bodyPr>
            <a:noAutofit/>
          </a:bodyPr>
          <a:lstStyle/>
          <a:p>
            <a:pPr algn="r" rtl="1" eaLnBrk="1" hangingPunct="1"/>
            <a:r>
              <a:rPr lang="fa-IR" altLang="en-US" sz="2400" dirty="0" smtClean="0">
                <a:solidFill>
                  <a:schemeClr val="bg1"/>
                </a:solidFill>
                <a:cs typeface="B Nazanin" panose="00000400000000000000" pitchFamily="2" charset="-78"/>
              </a:rPr>
              <a:t> </a:t>
            </a:r>
            <a:r>
              <a:rPr lang="fa-IR" altLang="en-US" sz="4800" dirty="0">
                <a:solidFill>
                  <a:schemeClr val="bg1"/>
                </a:solidFill>
                <a:cs typeface="B Nazanin" panose="00000400000000000000" pitchFamily="2" charset="-78"/>
              </a:rPr>
              <a:t>یک کار معین ممکن است توسط </a:t>
            </a:r>
          </a:p>
          <a:p>
            <a:pPr algn="r" rtl="1" eaLnBrk="1" hangingPunct="1">
              <a:buFontTx/>
              <a:buNone/>
            </a:pPr>
            <a:r>
              <a:rPr lang="fa-IR" altLang="en-US" sz="4800" dirty="0">
                <a:solidFill>
                  <a:schemeClr val="bg1"/>
                </a:solidFill>
                <a:cs typeface="B Nazanin" panose="00000400000000000000" pitchFamily="2" charset="-78"/>
              </a:rPr>
              <a:t>            فرد 1</a:t>
            </a:r>
            <a:r>
              <a:rPr lang="fa-IR" altLang="en-US" sz="4800" dirty="0">
                <a:cs typeface="B Nazanin" panose="00000400000000000000" pitchFamily="2" charset="-78"/>
              </a:rPr>
              <a:t>       </a:t>
            </a:r>
            <a:r>
              <a:rPr lang="fa-IR" altLang="en-US" sz="4800" dirty="0">
                <a:solidFill>
                  <a:srgbClr val="00FF00"/>
                </a:solidFill>
                <a:cs typeface="B Nazanin" panose="00000400000000000000" pitchFamily="2" charset="-78"/>
              </a:rPr>
              <a:t>به نحو احسن</a:t>
            </a:r>
          </a:p>
          <a:p>
            <a:pPr algn="r" rtl="1" eaLnBrk="1" hangingPunct="1">
              <a:buFontTx/>
              <a:buNone/>
            </a:pPr>
            <a:r>
              <a:rPr lang="fa-IR" altLang="en-US" sz="4800" dirty="0">
                <a:cs typeface="B Nazanin" panose="00000400000000000000" pitchFamily="2" charset="-78"/>
              </a:rPr>
              <a:t>            </a:t>
            </a:r>
            <a:r>
              <a:rPr lang="fa-IR" altLang="en-US" sz="4800" dirty="0">
                <a:solidFill>
                  <a:schemeClr val="bg1"/>
                </a:solidFill>
                <a:cs typeface="B Nazanin" panose="00000400000000000000" pitchFamily="2" charset="-78"/>
              </a:rPr>
              <a:t>فرد 2 </a:t>
            </a:r>
            <a:r>
              <a:rPr lang="fa-IR" altLang="en-US" sz="4800" dirty="0">
                <a:cs typeface="B Nazanin" panose="00000400000000000000" pitchFamily="2" charset="-78"/>
              </a:rPr>
              <a:t>      </a:t>
            </a:r>
            <a:r>
              <a:rPr lang="fa-IR" altLang="en-US" sz="4800" dirty="0">
                <a:solidFill>
                  <a:schemeClr val="accent1"/>
                </a:solidFill>
                <a:cs typeface="B Nazanin" panose="00000400000000000000" pitchFamily="2" charset="-78"/>
              </a:rPr>
              <a:t>به طرز مطلوب</a:t>
            </a:r>
          </a:p>
          <a:p>
            <a:pPr algn="r" rtl="1" eaLnBrk="1" hangingPunct="1">
              <a:buFontTx/>
              <a:buNone/>
            </a:pPr>
            <a:r>
              <a:rPr lang="fa-IR" altLang="en-US" sz="4800" dirty="0">
                <a:cs typeface="B Nazanin" panose="00000400000000000000" pitchFamily="2" charset="-78"/>
              </a:rPr>
              <a:t>            </a:t>
            </a:r>
            <a:r>
              <a:rPr lang="fa-IR" altLang="en-US" sz="4800" dirty="0">
                <a:solidFill>
                  <a:schemeClr val="bg1"/>
                </a:solidFill>
                <a:cs typeface="B Nazanin" panose="00000400000000000000" pitchFamily="2" charset="-78"/>
              </a:rPr>
              <a:t>فرد 3</a:t>
            </a:r>
            <a:r>
              <a:rPr lang="fa-IR" altLang="en-US" sz="4800" dirty="0">
                <a:cs typeface="B Nazanin" panose="00000400000000000000" pitchFamily="2" charset="-78"/>
              </a:rPr>
              <a:t>       </a:t>
            </a:r>
            <a:r>
              <a:rPr lang="fa-IR" altLang="en-US" sz="4800" dirty="0">
                <a:solidFill>
                  <a:srgbClr val="FF0000"/>
                </a:solidFill>
                <a:cs typeface="B Nazanin" panose="00000400000000000000" pitchFamily="2" charset="-78"/>
              </a:rPr>
              <a:t>بسیار بد</a:t>
            </a:r>
          </a:p>
          <a:p>
            <a:pPr algn="r" rtl="1" eaLnBrk="1" hangingPunct="1">
              <a:buFontTx/>
              <a:buNone/>
            </a:pPr>
            <a:r>
              <a:rPr lang="fa-IR" altLang="en-US" sz="4800" dirty="0">
                <a:solidFill>
                  <a:schemeClr val="bg1"/>
                </a:solidFill>
                <a:cs typeface="B Nazanin" panose="00000400000000000000" pitchFamily="2" charset="-78"/>
              </a:rPr>
              <a:t>    انجام پذیرد.</a:t>
            </a:r>
            <a:endParaRPr lang="en-US" altLang="en-US" sz="4800" dirty="0">
              <a:solidFill>
                <a:schemeClr val="bg1"/>
              </a:solidFill>
              <a:cs typeface="B Nazanin" panose="00000400000000000000" pitchFamily="2" charset="-78"/>
            </a:endParaRPr>
          </a:p>
        </p:txBody>
      </p:sp>
    </p:spTree>
    <p:extLst>
      <p:ext uri="{BB962C8B-B14F-4D97-AF65-F5344CB8AC3E}">
        <p14:creationId xmlns:p14="http://schemas.microsoft.com/office/powerpoint/2010/main" val="90516048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87394">
                                            <p:txEl>
                                              <p:pRg st="0" end="0"/>
                                            </p:txEl>
                                          </p:spTgt>
                                        </p:tgtEl>
                                        <p:attrNameLst>
                                          <p:attrName>style.visibility</p:attrName>
                                        </p:attrNameLst>
                                      </p:cBhvr>
                                      <p:to>
                                        <p:strVal val="visible"/>
                                      </p:to>
                                    </p:set>
                                    <p:animEffect transition="in" filter="fade">
                                      <p:cBhvr>
                                        <p:cTn id="7" dur="500">
                                          <p:stCondLst>
                                            <p:cond delay="0"/>
                                          </p:stCondLst>
                                        </p:cTn>
                                        <p:tgtEl>
                                          <p:spTgt spid="1873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87394">
                                            <p:txEl>
                                              <p:pRg st="1" end="1"/>
                                            </p:txEl>
                                          </p:spTgt>
                                        </p:tgtEl>
                                        <p:attrNameLst>
                                          <p:attrName>style.visibility</p:attrName>
                                        </p:attrNameLst>
                                      </p:cBhvr>
                                      <p:to>
                                        <p:strVal val="visible"/>
                                      </p:to>
                                    </p:set>
                                    <p:animEffect transition="in" filter="fade">
                                      <p:cBhvr>
                                        <p:cTn id="12" dur="500">
                                          <p:stCondLst>
                                            <p:cond delay="0"/>
                                          </p:stCondLst>
                                        </p:cTn>
                                        <p:tgtEl>
                                          <p:spTgt spid="1873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87394">
                                            <p:txEl>
                                              <p:pRg st="2" end="2"/>
                                            </p:txEl>
                                          </p:spTgt>
                                        </p:tgtEl>
                                        <p:attrNameLst>
                                          <p:attrName>style.visibility</p:attrName>
                                        </p:attrNameLst>
                                      </p:cBhvr>
                                      <p:to>
                                        <p:strVal val="visible"/>
                                      </p:to>
                                    </p:set>
                                    <p:animEffect transition="in" filter="fade">
                                      <p:cBhvr>
                                        <p:cTn id="17" dur="500">
                                          <p:stCondLst>
                                            <p:cond delay="0"/>
                                          </p:stCondLst>
                                        </p:cTn>
                                        <p:tgtEl>
                                          <p:spTgt spid="18739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87394">
                                            <p:txEl>
                                              <p:pRg st="3" end="3"/>
                                            </p:txEl>
                                          </p:spTgt>
                                        </p:tgtEl>
                                        <p:attrNameLst>
                                          <p:attrName>style.visibility</p:attrName>
                                        </p:attrNameLst>
                                      </p:cBhvr>
                                      <p:to>
                                        <p:strVal val="visible"/>
                                      </p:to>
                                    </p:set>
                                    <p:animEffect transition="in" filter="fade">
                                      <p:cBhvr>
                                        <p:cTn id="22" dur="500">
                                          <p:stCondLst>
                                            <p:cond delay="0"/>
                                          </p:stCondLst>
                                        </p:cTn>
                                        <p:tgtEl>
                                          <p:spTgt spid="18739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87394">
                                            <p:txEl>
                                              <p:pRg st="4" end="4"/>
                                            </p:txEl>
                                          </p:spTgt>
                                        </p:tgtEl>
                                        <p:attrNameLst>
                                          <p:attrName>style.visibility</p:attrName>
                                        </p:attrNameLst>
                                      </p:cBhvr>
                                      <p:to>
                                        <p:strVal val="visible"/>
                                      </p:to>
                                    </p:set>
                                    <p:animEffect transition="in" filter="fade">
                                      <p:cBhvr>
                                        <p:cTn id="27" dur="500">
                                          <p:stCondLst>
                                            <p:cond delay="0"/>
                                          </p:stCondLst>
                                        </p:cTn>
                                        <p:tgtEl>
                                          <p:spTgt spid="1873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p:txBody>
          <a:bodyPr/>
          <a:lstStyle/>
          <a:p>
            <a:r>
              <a:rPr lang="en-US" altLang="en-US"/>
              <a:t>Slide # </a:t>
            </a:r>
            <a:fld id="{8BFD9BA1-FEA4-4D41-8B4B-EE6D75C8812A}" type="slidenum">
              <a:rPr lang="en-US" altLang="en-US"/>
              <a:pPr/>
              <a:t>6</a:t>
            </a:fld>
            <a:endParaRPr lang="en-US" altLang="en-US"/>
          </a:p>
        </p:txBody>
      </p:sp>
      <p:sp>
        <p:nvSpPr>
          <p:cNvPr id="60418" name="Rectangle 2"/>
          <p:cNvSpPr>
            <a:spLocks noGrp="1" noChangeArrowheads="1"/>
          </p:cNvSpPr>
          <p:nvPr>
            <p:ph type="title"/>
          </p:nvPr>
        </p:nvSpPr>
        <p:spPr/>
        <p:txBody>
          <a:bodyPr/>
          <a:lstStyle/>
          <a:p>
            <a:r>
              <a:rPr lang="en-US" altLang="en-US"/>
              <a:t>Early Researchers</a:t>
            </a:r>
          </a:p>
        </p:txBody>
      </p:sp>
      <p:pic>
        <p:nvPicPr>
          <p:cNvPr id="60421" name="Picture 5" descr="mvc-016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4650" y="2438400"/>
            <a:ext cx="154305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0422" name="Picture 6" descr="mvc-003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5900" y="2438400"/>
            <a:ext cx="154305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0423" name="Picture 7" descr="mvc-010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5750" y="2438400"/>
            <a:ext cx="154305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0424" name="Picture 8" descr="mvc-012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5250" y="3886200"/>
            <a:ext cx="154305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0425" name="Picture 9" descr="mvc-013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1300" y="3886200"/>
            <a:ext cx="15430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1234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1251678" y="382385"/>
            <a:ext cx="10178322" cy="1026690"/>
          </a:xfrm>
        </p:spPr>
        <p:txBody>
          <a:bodyPr/>
          <a:lstStyle/>
          <a:p>
            <a:pPr eaLnBrk="1" hangingPunct="1">
              <a:defRPr/>
            </a:pPr>
            <a:r>
              <a:rPr lang="fa-IR" altLang="en-US" dirty="0" smtClean="0">
                <a:solidFill>
                  <a:schemeClr val="bg1"/>
                </a:solidFill>
              </a:rPr>
              <a:t>حرفه از نظر افراد</a:t>
            </a:r>
            <a:endParaRPr lang="en-US" altLang="en-US" dirty="0" smtClean="0">
              <a:solidFill>
                <a:schemeClr val="bg1"/>
              </a:solidFill>
            </a:endParaRPr>
          </a:p>
        </p:txBody>
      </p:sp>
      <p:sp>
        <p:nvSpPr>
          <p:cNvPr id="189443" name="Rectangle 3"/>
          <p:cNvSpPr>
            <a:spLocks noGrp="1" noChangeArrowheads="1"/>
          </p:cNvSpPr>
          <p:nvPr>
            <p:ph idx="1"/>
          </p:nvPr>
        </p:nvSpPr>
        <p:spPr>
          <a:xfrm>
            <a:off x="1255059" y="1600200"/>
            <a:ext cx="9472706" cy="4495800"/>
          </a:xfrm>
        </p:spPr>
        <p:txBody>
          <a:bodyPr>
            <a:normAutofit lnSpcReduction="10000"/>
          </a:bodyPr>
          <a:lstStyle/>
          <a:p>
            <a:pPr eaLnBrk="1" hangingPunct="1"/>
            <a:r>
              <a:rPr lang="fa-IR" altLang="en-US" dirty="0" smtClean="0">
                <a:solidFill>
                  <a:schemeClr val="bg1"/>
                </a:solidFill>
              </a:rPr>
              <a:t> </a:t>
            </a:r>
            <a:r>
              <a:rPr lang="fa-IR" altLang="en-US" sz="3600" dirty="0" smtClean="0">
                <a:solidFill>
                  <a:schemeClr val="bg1"/>
                </a:solidFill>
              </a:rPr>
              <a:t>حرفه از نظر افراد ممکن است.... باشد. </a:t>
            </a:r>
          </a:p>
          <a:p>
            <a:pPr eaLnBrk="1" hangingPunct="1">
              <a:buFontTx/>
              <a:buNone/>
            </a:pPr>
            <a:r>
              <a:rPr lang="fa-IR" altLang="en-US" sz="3600" dirty="0" smtClean="0"/>
              <a:t>      </a:t>
            </a:r>
            <a:r>
              <a:rPr lang="fa-IR" altLang="en-US" sz="3600" dirty="0" smtClean="0">
                <a:solidFill>
                  <a:srgbClr val="FF0000"/>
                </a:solidFill>
              </a:rPr>
              <a:t>سرچشمه رضایت خاطر کامل</a:t>
            </a:r>
          </a:p>
          <a:p>
            <a:pPr eaLnBrk="1" hangingPunct="1">
              <a:buFontTx/>
              <a:buNone/>
            </a:pPr>
            <a:r>
              <a:rPr lang="fa-IR" altLang="en-US" sz="3600" dirty="0" smtClean="0"/>
              <a:t>     </a:t>
            </a:r>
          </a:p>
          <a:p>
            <a:pPr eaLnBrk="1" hangingPunct="1">
              <a:buFontTx/>
              <a:buNone/>
            </a:pPr>
            <a:r>
              <a:rPr lang="fa-IR" altLang="en-US" sz="3600" dirty="0" smtClean="0"/>
              <a:t>      </a:t>
            </a:r>
            <a:r>
              <a:rPr lang="fa-IR" altLang="en-US" sz="3600" dirty="0" smtClean="0">
                <a:solidFill>
                  <a:schemeClr val="accent3">
                    <a:lumMod val="50000"/>
                  </a:schemeClr>
                </a:solidFill>
              </a:rPr>
              <a:t>یکنواخت و خسته کننده</a:t>
            </a:r>
          </a:p>
          <a:p>
            <a:pPr eaLnBrk="1" hangingPunct="1">
              <a:buFontTx/>
              <a:buNone/>
            </a:pPr>
            <a:endParaRPr lang="fa-IR" altLang="en-US" sz="3600" dirty="0" smtClean="0"/>
          </a:p>
          <a:p>
            <a:pPr eaLnBrk="1" hangingPunct="1">
              <a:buFontTx/>
              <a:buNone/>
            </a:pPr>
            <a:r>
              <a:rPr lang="fa-IR" altLang="en-US" sz="3600" dirty="0" smtClean="0"/>
              <a:t>      </a:t>
            </a:r>
            <a:r>
              <a:rPr lang="fa-IR" altLang="en-US" sz="3600" dirty="0" smtClean="0">
                <a:solidFill>
                  <a:srgbClr val="FFFF66"/>
                </a:solidFill>
              </a:rPr>
              <a:t>مافوق ظرفیت</a:t>
            </a:r>
          </a:p>
          <a:p>
            <a:pPr eaLnBrk="1" hangingPunct="1">
              <a:buFontTx/>
              <a:buNone/>
            </a:pPr>
            <a:r>
              <a:rPr lang="fa-IR" altLang="en-US" sz="3200" dirty="0" smtClean="0"/>
              <a:t>     </a:t>
            </a:r>
            <a:endParaRPr lang="en-US" altLang="en-US" sz="3200" dirty="0" smtClean="0"/>
          </a:p>
        </p:txBody>
      </p:sp>
    </p:spTree>
    <p:extLst>
      <p:ext uri="{BB962C8B-B14F-4D97-AF65-F5344CB8AC3E}">
        <p14:creationId xmlns:p14="http://schemas.microsoft.com/office/powerpoint/2010/main" val="47300622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1251678" y="382385"/>
            <a:ext cx="10178322" cy="1056671"/>
          </a:xfrm>
        </p:spPr>
        <p:txBody>
          <a:bodyPr/>
          <a:lstStyle/>
          <a:p>
            <a:pPr eaLnBrk="1" hangingPunct="1">
              <a:defRPr/>
            </a:pPr>
            <a:r>
              <a:rPr lang="fa-IR" altLang="en-US" dirty="0" smtClean="0">
                <a:solidFill>
                  <a:schemeClr val="accent3">
                    <a:lumMod val="50000"/>
                  </a:schemeClr>
                </a:solidFill>
              </a:rPr>
              <a:t>تفاوت های فردی چگونه پدید می آیند؟</a:t>
            </a:r>
            <a:endParaRPr lang="en-US" altLang="en-US" dirty="0" smtClean="0">
              <a:solidFill>
                <a:schemeClr val="accent3">
                  <a:lumMod val="50000"/>
                </a:schemeClr>
              </a:solidFill>
            </a:endParaRPr>
          </a:p>
        </p:txBody>
      </p:sp>
      <p:sp>
        <p:nvSpPr>
          <p:cNvPr id="191491" name="Rectangle 3"/>
          <p:cNvSpPr>
            <a:spLocks noGrp="1" noChangeArrowheads="1"/>
          </p:cNvSpPr>
          <p:nvPr>
            <p:ph idx="1"/>
          </p:nvPr>
        </p:nvSpPr>
        <p:spPr>
          <a:xfrm>
            <a:off x="1733178" y="1994647"/>
            <a:ext cx="9029760" cy="3814042"/>
          </a:xfrm>
        </p:spPr>
        <p:txBody>
          <a:bodyPr>
            <a:normAutofit/>
          </a:bodyPr>
          <a:lstStyle/>
          <a:p>
            <a:pPr eaLnBrk="1" hangingPunct="1"/>
            <a:r>
              <a:rPr lang="fa-IR" altLang="en-US" sz="3600" dirty="0" smtClean="0">
                <a:solidFill>
                  <a:schemeClr val="accent3">
                    <a:lumMod val="50000"/>
                  </a:schemeClr>
                </a:solidFill>
              </a:rPr>
              <a:t> به طور کلی دو عامل بنیادین در تفاوت های فردی دخالت دارند که عبارتنداز:</a:t>
            </a:r>
          </a:p>
          <a:p>
            <a:pPr eaLnBrk="1" hangingPunct="1">
              <a:buFontTx/>
              <a:buNone/>
            </a:pPr>
            <a:r>
              <a:rPr lang="fa-IR" altLang="en-US" sz="3600" dirty="0" smtClean="0"/>
              <a:t>    1- </a:t>
            </a:r>
            <a:r>
              <a:rPr lang="fa-IR" altLang="en-US" sz="3600" dirty="0" smtClean="0">
                <a:solidFill>
                  <a:srgbClr val="CC3399"/>
                </a:solidFill>
              </a:rPr>
              <a:t>وراثت(</a:t>
            </a:r>
            <a:r>
              <a:rPr lang="en-US" altLang="en-US" sz="3600" dirty="0" smtClean="0">
                <a:solidFill>
                  <a:srgbClr val="CC3399"/>
                </a:solidFill>
              </a:rPr>
              <a:t>Heredity</a:t>
            </a:r>
            <a:r>
              <a:rPr lang="fa-IR" altLang="en-US" sz="3600" dirty="0" smtClean="0">
                <a:solidFill>
                  <a:srgbClr val="CC3399"/>
                </a:solidFill>
              </a:rPr>
              <a:t> )</a:t>
            </a:r>
          </a:p>
          <a:p>
            <a:pPr eaLnBrk="1" hangingPunct="1">
              <a:buFontTx/>
              <a:buNone/>
            </a:pPr>
            <a:r>
              <a:rPr lang="fa-IR" altLang="en-US" sz="3600" dirty="0" smtClean="0"/>
              <a:t>    2- </a:t>
            </a:r>
            <a:r>
              <a:rPr lang="fa-IR" altLang="en-US" sz="3600" dirty="0" smtClean="0">
                <a:solidFill>
                  <a:srgbClr val="FF33CC"/>
                </a:solidFill>
              </a:rPr>
              <a:t>محیط(</a:t>
            </a:r>
            <a:r>
              <a:rPr lang="en-US" altLang="en-US" sz="3600" dirty="0" smtClean="0">
                <a:solidFill>
                  <a:srgbClr val="FF33CC"/>
                </a:solidFill>
              </a:rPr>
              <a:t>Environment</a:t>
            </a:r>
            <a:r>
              <a:rPr lang="fa-IR" altLang="en-US" sz="3600" dirty="0" smtClean="0">
                <a:solidFill>
                  <a:srgbClr val="FF33CC"/>
                </a:solidFill>
              </a:rPr>
              <a:t> )</a:t>
            </a:r>
            <a:endParaRPr lang="en-US" altLang="en-US" sz="3600" dirty="0" smtClean="0">
              <a:solidFill>
                <a:srgbClr val="FF33CC"/>
              </a:solidFill>
            </a:endParaRPr>
          </a:p>
        </p:txBody>
      </p:sp>
    </p:spTree>
    <p:extLst>
      <p:ext uri="{BB962C8B-B14F-4D97-AF65-F5344CB8AC3E}">
        <p14:creationId xmlns:p14="http://schemas.microsoft.com/office/powerpoint/2010/main" val="210470543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defRPr/>
            </a:pPr>
            <a:r>
              <a:rPr lang="fa-IR" altLang="en-US" dirty="0" smtClean="0">
                <a:solidFill>
                  <a:schemeClr val="accent3">
                    <a:lumMod val="50000"/>
                  </a:schemeClr>
                </a:solidFill>
              </a:rPr>
              <a:t>علت سنجش تفاوت های فردی</a:t>
            </a:r>
            <a:endParaRPr lang="en-US" altLang="en-US" dirty="0" smtClean="0">
              <a:solidFill>
                <a:schemeClr val="accent3">
                  <a:lumMod val="50000"/>
                </a:schemeClr>
              </a:solidFill>
            </a:endParaRPr>
          </a:p>
        </p:txBody>
      </p:sp>
      <p:sp>
        <p:nvSpPr>
          <p:cNvPr id="199683" name="Rectangle 3"/>
          <p:cNvSpPr>
            <a:spLocks noGrp="1" noChangeArrowheads="1"/>
          </p:cNvSpPr>
          <p:nvPr>
            <p:ph idx="1"/>
          </p:nvPr>
        </p:nvSpPr>
        <p:spPr/>
        <p:txBody>
          <a:bodyPr>
            <a:noAutofit/>
          </a:bodyPr>
          <a:lstStyle/>
          <a:p>
            <a:pPr eaLnBrk="1" hangingPunct="1"/>
            <a:r>
              <a:rPr lang="fa-IR" altLang="en-US" sz="4800" dirty="0">
                <a:solidFill>
                  <a:schemeClr val="accent3">
                    <a:lumMod val="50000"/>
                  </a:schemeClr>
                </a:solidFill>
              </a:rPr>
              <a:t>به</a:t>
            </a:r>
            <a:r>
              <a:rPr lang="fa-IR" altLang="en-US" sz="2400" dirty="0" smtClean="0">
                <a:solidFill>
                  <a:schemeClr val="accent3">
                    <a:lumMod val="50000"/>
                  </a:schemeClr>
                </a:solidFill>
              </a:rPr>
              <a:t> </a:t>
            </a:r>
            <a:r>
              <a:rPr lang="fa-IR" altLang="en-US" sz="4800" dirty="0">
                <a:solidFill>
                  <a:schemeClr val="accent3">
                    <a:lumMod val="50000"/>
                  </a:schemeClr>
                </a:solidFill>
              </a:rPr>
              <a:t>منظور اطمینان و اطلاع از اینکه داوطلب شغل از هر صفت یا خصیصه های که در موفقیت شغلی او مؤثر است، تا چه اندازه برخوردار است.</a:t>
            </a:r>
            <a:endParaRPr lang="en-US" altLang="en-US" sz="4800" dirty="0">
              <a:solidFill>
                <a:schemeClr val="accent3">
                  <a:lumMod val="50000"/>
                </a:schemeClr>
              </a:solidFill>
            </a:endParaRPr>
          </a:p>
        </p:txBody>
      </p:sp>
    </p:spTree>
    <p:extLst>
      <p:ext uri="{BB962C8B-B14F-4D97-AF65-F5344CB8AC3E}">
        <p14:creationId xmlns:p14="http://schemas.microsoft.com/office/powerpoint/2010/main" val="421933486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1251678" y="382385"/>
            <a:ext cx="9721122" cy="1071661"/>
          </a:xfrm>
        </p:spPr>
        <p:txBody>
          <a:bodyPr/>
          <a:lstStyle/>
          <a:p>
            <a:pPr eaLnBrk="1" hangingPunct="1">
              <a:defRPr/>
            </a:pPr>
            <a:r>
              <a:rPr lang="fa-IR" altLang="en-US" dirty="0" smtClean="0">
                <a:solidFill>
                  <a:schemeClr val="bg2"/>
                </a:solidFill>
              </a:rPr>
              <a:t>موفقیت در امر راهنمایی</a:t>
            </a:r>
            <a:endParaRPr lang="en-US" altLang="en-US" dirty="0" smtClean="0">
              <a:solidFill>
                <a:schemeClr val="bg2"/>
              </a:solidFill>
            </a:endParaRPr>
          </a:p>
        </p:txBody>
      </p:sp>
      <p:sp>
        <p:nvSpPr>
          <p:cNvPr id="203779" name="Rectangle 3"/>
          <p:cNvSpPr>
            <a:spLocks noGrp="1" noChangeArrowheads="1"/>
          </p:cNvSpPr>
          <p:nvPr>
            <p:ph idx="1"/>
          </p:nvPr>
        </p:nvSpPr>
        <p:spPr>
          <a:xfrm>
            <a:off x="1610658" y="1940859"/>
            <a:ext cx="9459577" cy="3200400"/>
          </a:xfrm>
        </p:spPr>
        <p:txBody>
          <a:bodyPr>
            <a:normAutofit/>
          </a:bodyPr>
          <a:lstStyle/>
          <a:p>
            <a:pPr eaLnBrk="1" hangingPunct="1"/>
            <a:r>
              <a:rPr lang="fa-IR" altLang="en-US" sz="3200" dirty="0">
                <a:solidFill>
                  <a:schemeClr val="bg2"/>
                </a:solidFill>
              </a:rPr>
              <a:t> </a:t>
            </a:r>
            <a:r>
              <a:rPr lang="fa-IR" altLang="en-US" sz="4400" dirty="0">
                <a:solidFill>
                  <a:schemeClr val="bg2"/>
                </a:solidFill>
              </a:rPr>
              <a:t>موفقیت در امر راهنمایی افراد بستگی دارد به:</a:t>
            </a:r>
          </a:p>
          <a:p>
            <a:pPr eaLnBrk="1" hangingPunct="1">
              <a:buFontTx/>
              <a:buNone/>
            </a:pPr>
            <a:r>
              <a:rPr lang="fa-IR" altLang="en-US" sz="4400" dirty="0">
                <a:solidFill>
                  <a:schemeClr val="bg2"/>
                </a:solidFill>
              </a:rPr>
              <a:t>    1- ارجاع شغل به تناسب قابلیت آن ها</a:t>
            </a:r>
          </a:p>
          <a:p>
            <a:pPr eaLnBrk="1" hangingPunct="1">
              <a:buFontTx/>
              <a:buNone/>
            </a:pPr>
            <a:r>
              <a:rPr lang="fa-IR" altLang="en-US" sz="4400" dirty="0">
                <a:solidFill>
                  <a:schemeClr val="bg2"/>
                </a:solidFill>
              </a:rPr>
              <a:t>    2- امکان ارایه یک آموزش مناسب حرفه ای</a:t>
            </a:r>
            <a:endParaRPr lang="en-US" altLang="en-US" sz="4400" dirty="0">
              <a:solidFill>
                <a:schemeClr val="bg2"/>
              </a:solidFill>
            </a:endParaRPr>
          </a:p>
        </p:txBody>
      </p:sp>
    </p:spTree>
    <p:extLst>
      <p:ext uri="{BB962C8B-B14F-4D97-AF65-F5344CB8AC3E}">
        <p14:creationId xmlns:p14="http://schemas.microsoft.com/office/powerpoint/2010/main" val="1037861424"/>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47625">
              <a:srgbClr val="8FAD83"/>
            </a:gs>
            <a:gs pos="47250">
              <a:srgbClr val="8FAC83"/>
            </a:gs>
            <a:gs pos="46500">
              <a:srgbClr val="8FAA83"/>
            </a:gs>
            <a:gs pos="45000">
              <a:srgbClr val="8EA684"/>
            </a:gs>
            <a:gs pos="42000">
              <a:srgbClr val="8C9E86"/>
            </a:gs>
            <a:gs pos="36000">
              <a:srgbClr val="888E8A"/>
            </a:gs>
            <a:gs pos="24000">
              <a:srgbClr val="806F91"/>
            </a:gs>
            <a:gs pos="0">
              <a:srgbClr val="7030A0"/>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251678" y="382385"/>
            <a:ext cx="10178322" cy="1094146"/>
          </a:xfrm>
        </p:spPr>
        <p:txBody>
          <a:bodyPr>
            <a:normAutofit/>
          </a:bodyPr>
          <a:lstStyle/>
          <a:p>
            <a:pPr eaLnBrk="1" hangingPunct="1">
              <a:defRPr/>
            </a:pPr>
            <a:r>
              <a:rPr lang="fa-IR" altLang="en-US" sz="4000" dirty="0">
                <a:solidFill>
                  <a:schemeClr val="bg2"/>
                </a:solidFill>
              </a:rPr>
              <a:t>نتیجه کار بیش از حد مشکل یا آموزش نامتناسب</a:t>
            </a:r>
            <a:endParaRPr lang="en-US" altLang="en-US" sz="4000" dirty="0">
              <a:solidFill>
                <a:schemeClr val="bg2"/>
              </a:solidFill>
            </a:endParaRPr>
          </a:p>
        </p:txBody>
      </p:sp>
      <p:sp>
        <p:nvSpPr>
          <p:cNvPr id="205827" name="Rectangle 3"/>
          <p:cNvSpPr>
            <a:spLocks noGrp="1" noChangeArrowheads="1"/>
          </p:cNvSpPr>
          <p:nvPr>
            <p:ph idx="1"/>
          </p:nvPr>
        </p:nvSpPr>
        <p:spPr>
          <a:xfrm>
            <a:off x="2106118" y="1648918"/>
            <a:ext cx="8754255" cy="2996294"/>
          </a:xfrm>
        </p:spPr>
        <p:txBody>
          <a:bodyPr>
            <a:normAutofit/>
          </a:bodyPr>
          <a:lstStyle/>
          <a:p>
            <a:pPr eaLnBrk="1" hangingPunct="1">
              <a:lnSpc>
                <a:spcPct val="90000"/>
              </a:lnSpc>
            </a:pPr>
            <a:r>
              <a:rPr lang="fa-IR" altLang="en-US" dirty="0" smtClean="0">
                <a:solidFill>
                  <a:schemeClr val="bg2"/>
                </a:solidFill>
              </a:rPr>
              <a:t> </a:t>
            </a:r>
            <a:r>
              <a:rPr lang="fa-IR" altLang="en-US" sz="4400" dirty="0">
                <a:solidFill>
                  <a:schemeClr val="bg2"/>
                </a:solidFill>
              </a:rPr>
              <a:t>بی نظمی</a:t>
            </a:r>
          </a:p>
          <a:p>
            <a:pPr eaLnBrk="1" hangingPunct="1">
              <a:lnSpc>
                <a:spcPct val="90000"/>
              </a:lnSpc>
            </a:pPr>
            <a:r>
              <a:rPr lang="fa-IR" altLang="en-US" sz="4400" dirty="0">
                <a:solidFill>
                  <a:schemeClr val="bg2"/>
                </a:solidFill>
              </a:rPr>
              <a:t> نقصان تولید                                  </a:t>
            </a:r>
          </a:p>
          <a:p>
            <a:pPr eaLnBrk="1" hangingPunct="1">
              <a:lnSpc>
                <a:spcPct val="90000"/>
              </a:lnSpc>
            </a:pPr>
            <a:r>
              <a:rPr lang="fa-IR" altLang="en-US" sz="4400" dirty="0">
                <a:solidFill>
                  <a:schemeClr val="bg2"/>
                </a:solidFill>
              </a:rPr>
              <a:t> خسارت احتمالی برای کارفرما یا ماشین           </a:t>
            </a:r>
          </a:p>
          <a:p>
            <a:pPr eaLnBrk="1" hangingPunct="1">
              <a:lnSpc>
                <a:spcPct val="90000"/>
              </a:lnSpc>
              <a:buFontTx/>
              <a:buNone/>
            </a:pPr>
            <a:r>
              <a:rPr lang="fa-IR" altLang="en-US" dirty="0" smtClean="0"/>
              <a:t>                                                         </a:t>
            </a:r>
            <a:endParaRPr lang="en-US" altLang="en-US" dirty="0" smtClean="0"/>
          </a:p>
        </p:txBody>
      </p:sp>
    </p:spTree>
    <p:extLst>
      <p:ext uri="{BB962C8B-B14F-4D97-AF65-F5344CB8AC3E}">
        <p14:creationId xmlns:p14="http://schemas.microsoft.com/office/powerpoint/2010/main" val="347179225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47625">
              <a:srgbClr val="8FAD83"/>
            </a:gs>
            <a:gs pos="47250">
              <a:srgbClr val="8FAC83"/>
            </a:gs>
            <a:gs pos="46500">
              <a:srgbClr val="8FAA83"/>
            </a:gs>
            <a:gs pos="45000">
              <a:srgbClr val="8EA684"/>
            </a:gs>
            <a:gs pos="42000">
              <a:srgbClr val="8C9E86"/>
            </a:gs>
            <a:gs pos="36000">
              <a:srgbClr val="888E8A"/>
            </a:gs>
            <a:gs pos="24000">
              <a:srgbClr val="806F91"/>
            </a:gs>
            <a:gs pos="0">
              <a:srgbClr val="7030A0"/>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1251678" y="382385"/>
            <a:ext cx="9863529" cy="1026690"/>
          </a:xfrm>
        </p:spPr>
        <p:txBody>
          <a:bodyPr/>
          <a:lstStyle/>
          <a:p>
            <a:pPr eaLnBrk="1" hangingPunct="1">
              <a:defRPr/>
            </a:pPr>
            <a:r>
              <a:rPr lang="fa-IR" altLang="en-US" dirty="0" smtClean="0">
                <a:solidFill>
                  <a:srgbClr val="7030A0"/>
                </a:solidFill>
              </a:rPr>
              <a:t>نتیجه کار بیش از حد ساده</a:t>
            </a:r>
            <a:endParaRPr lang="en-US" altLang="en-US" dirty="0" smtClean="0">
              <a:solidFill>
                <a:srgbClr val="7030A0"/>
              </a:solidFill>
            </a:endParaRPr>
          </a:p>
        </p:txBody>
      </p:sp>
      <p:sp>
        <p:nvSpPr>
          <p:cNvPr id="207875" name="Rectangle 3"/>
          <p:cNvSpPr>
            <a:spLocks noGrp="1" noChangeArrowheads="1"/>
          </p:cNvSpPr>
          <p:nvPr>
            <p:ph idx="1"/>
          </p:nvPr>
        </p:nvSpPr>
        <p:spPr>
          <a:xfrm>
            <a:off x="1933730" y="1701384"/>
            <a:ext cx="9114021" cy="4272195"/>
          </a:xfrm>
        </p:spPr>
        <p:txBody>
          <a:bodyPr>
            <a:noAutofit/>
          </a:bodyPr>
          <a:lstStyle/>
          <a:p>
            <a:pPr eaLnBrk="1" hangingPunct="1"/>
            <a:r>
              <a:rPr lang="fa-IR" altLang="en-US" sz="2800" dirty="0" smtClean="0"/>
              <a:t> </a:t>
            </a:r>
            <a:r>
              <a:rPr lang="fa-IR" altLang="en-US" sz="4800" dirty="0">
                <a:solidFill>
                  <a:schemeClr val="tx1"/>
                </a:solidFill>
              </a:rPr>
              <a:t>کسالت</a:t>
            </a:r>
          </a:p>
          <a:p>
            <a:pPr eaLnBrk="1" hangingPunct="1"/>
            <a:r>
              <a:rPr lang="fa-IR" altLang="en-US" sz="4800" dirty="0">
                <a:solidFill>
                  <a:schemeClr val="tx1"/>
                </a:solidFill>
              </a:rPr>
              <a:t> بی دقتی</a:t>
            </a:r>
          </a:p>
          <a:p>
            <a:pPr eaLnBrk="1" hangingPunct="1"/>
            <a:r>
              <a:rPr lang="fa-IR" altLang="en-US" sz="4800" dirty="0">
                <a:solidFill>
                  <a:schemeClr val="tx1"/>
                </a:solidFill>
              </a:rPr>
              <a:t> خیال پروری</a:t>
            </a:r>
          </a:p>
          <a:p>
            <a:pPr eaLnBrk="1" hangingPunct="1"/>
            <a:r>
              <a:rPr lang="fa-IR" altLang="en-US" sz="4800" dirty="0">
                <a:solidFill>
                  <a:schemeClr val="tx1"/>
                </a:solidFill>
              </a:rPr>
              <a:t> همه گونه نارضایتی</a:t>
            </a:r>
            <a:endParaRPr lang="en-US" altLang="en-US" sz="4800" dirty="0">
              <a:solidFill>
                <a:schemeClr val="tx1"/>
              </a:solidFill>
            </a:endParaRPr>
          </a:p>
        </p:txBody>
      </p:sp>
    </p:spTree>
    <p:extLst>
      <p:ext uri="{BB962C8B-B14F-4D97-AF65-F5344CB8AC3E}">
        <p14:creationId xmlns:p14="http://schemas.microsoft.com/office/powerpoint/2010/main" val="342394658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bg>
      <p:bgPr>
        <a:gradFill>
          <a:gsLst>
            <a:gs pos="47625">
              <a:srgbClr val="8FAD83"/>
            </a:gs>
            <a:gs pos="47250">
              <a:srgbClr val="8FAC83"/>
            </a:gs>
            <a:gs pos="46500">
              <a:srgbClr val="8FAA83"/>
            </a:gs>
            <a:gs pos="45000">
              <a:srgbClr val="8EA684"/>
            </a:gs>
            <a:gs pos="42000">
              <a:srgbClr val="8C9E86"/>
            </a:gs>
            <a:gs pos="36000">
              <a:srgbClr val="888E8A"/>
            </a:gs>
            <a:gs pos="24000">
              <a:srgbClr val="806F91"/>
            </a:gs>
            <a:gs pos="0">
              <a:srgbClr val="7030A0"/>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09922" name="Rectangle 3"/>
          <p:cNvSpPr>
            <a:spLocks noGrp="1" noChangeArrowheads="1"/>
          </p:cNvSpPr>
          <p:nvPr>
            <p:ph type="body" idx="4294967295"/>
          </p:nvPr>
        </p:nvSpPr>
        <p:spPr>
          <a:xfrm>
            <a:off x="1768840" y="1229193"/>
            <a:ext cx="9218950" cy="4637921"/>
          </a:xfrm>
        </p:spPr>
        <p:txBody>
          <a:bodyPr>
            <a:noAutofit/>
          </a:bodyPr>
          <a:lstStyle/>
          <a:p>
            <a:pPr algn="r" rtl="1" eaLnBrk="1" hangingPunct="1"/>
            <a:r>
              <a:rPr lang="fa-IR" altLang="en-US" sz="3200" dirty="0">
                <a:cs typeface="B Nazanin" panose="00000400000000000000" pitchFamily="2" charset="-78"/>
              </a:rPr>
              <a:t> </a:t>
            </a:r>
            <a:r>
              <a:rPr lang="fa-IR" altLang="en-US" sz="5400" b="1" dirty="0">
                <a:cs typeface="B Nazanin" panose="00000400000000000000" pitchFamily="2" charset="-78"/>
              </a:rPr>
              <a:t>برای </a:t>
            </a:r>
            <a:r>
              <a:rPr lang="fa-IR" altLang="en-US" sz="5400" b="1" dirty="0">
                <a:solidFill>
                  <a:srgbClr val="FFFF00"/>
                </a:solidFill>
                <a:cs typeface="B Nazanin" panose="00000400000000000000" pitchFamily="2" charset="-78"/>
              </a:rPr>
              <a:t>سازگارشدن با محیط</a:t>
            </a:r>
            <a:r>
              <a:rPr lang="fa-IR" altLang="en-US" sz="5400" b="1" dirty="0">
                <a:cs typeface="B Nazanin" panose="00000400000000000000" pitchFamily="2" charset="-78"/>
              </a:rPr>
              <a:t> و درنتیجه </a:t>
            </a:r>
            <a:r>
              <a:rPr lang="fa-IR" altLang="en-US" sz="5400" b="1" dirty="0">
                <a:solidFill>
                  <a:srgbClr val="FFFF00"/>
                </a:solidFill>
                <a:cs typeface="B Nazanin" panose="00000400000000000000" pitchFamily="2" charset="-78"/>
              </a:rPr>
              <a:t>احساس رضایت کامل از کار</a:t>
            </a:r>
            <a:r>
              <a:rPr lang="fa-IR" altLang="en-US" sz="5400" b="1" dirty="0">
                <a:cs typeface="B Nazanin" panose="00000400000000000000" pitchFamily="2" charset="-78"/>
              </a:rPr>
              <a:t> باید فرد راهی برای </a:t>
            </a:r>
            <a:r>
              <a:rPr lang="fa-IR" altLang="en-US" sz="5400" b="1" dirty="0">
                <a:solidFill>
                  <a:srgbClr val="00FF00"/>
                </a:solidFill>
                <a:cs typeface="B Nazanin" panose="00000400000000000000" pitchFamily="2" charset="-78"/>
              </a:rPr>
              <a:t>صرف تمام انرژی</a:t>
            </a:r>
            <a:r>
              <a:rPr lang="fa-IR" altLang="en-US" sz="5400" b="1" dirty="0">
                <a:cs typeface="B Nazanin" panose="00000400000000000000" pitchFamily="2" charset="-78"/>
              </a:rPr>
              <a:t> و </a:t>
            </a:r>
            <a:r>
              <a:rPr lang="fa-IR" altLang="en-US" sz="5400" b="1" dirty="0">
                <a:solidFill>
                  <a:srgbClr val="00FF00"/>
                </a:solidFill>
                <a:cs typeface="B Nazanin" panose="00000400000000000000" pitchFamily="2" charset="-78"/>
              </a:rPr>
              <a:t>ارضای نیازهای اساسی و کاربرد مهارت خود</a:t>
            </a:r>
            <a:r>
              <a:rPr lang="fa-IR" altLang="en-US" sz="5400" b="1" dirty="0">
                <a:cs typeface="B Nazanin" panose="00000400000000000000" pitchFamily="2" charset="-78"/>
              </a:rPr>
              <a:t> پیداکند.</a:t>
            </a:r>
            <a:endParaRPr lang="en-US" altLang="en-US" sz="5400" b="1" dirty="0">
              <a:cs typeface="B Nazanin" panose="00000400000000000000" pitchFamily="2" charset="-78"/>
            </a:endParaRPr>
          </a:p>
        </p:txBody>
      </p:sp>
    </p:spTree>
    <p:extLst>
      <p:ext uri="{BB962C8B-B14F-4D97-AF65-F5344CB8AC3E}">
        <p14:creationId xmlns:p14="http://schemas.microsoft.com/office/powerpoint/2010/main" val="23343080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09922">
                                            <p:txEl>
                                              <p:pRg st="0" end="0"/>
                                            </p:txEl>
                                          </p:spTgt>
                                        </p:tgtEl>
                                        <p:attrNameLst>
                                          <p:attrName>style.visibility</p:attrName>
                                        </p:attrNameLst>
                                      </p:cBhvr>
                                      <p:to>
                                        <p:strVal val="visible"/>
                                      </p:to>
                                    </p:set>
                                    <p:animEffect transition="in" filter="fade">
                                      <p:cBhvr>
                                        <p:cTn id="7" dur="500">
                                          <p:stCondLst>
                                            <p:cond delay="0"/>
                                          </p:stCondLst>
                                        </p:cTn>
                                        <p:tgtEl>
                                          <p:spTgt spid="2099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1251678" y="382385"/>
            <a:ext cx="10178322" cy="1131622"/>
          </a:xfrm>
        </p:spPr>
        <p:txBody>
          <a:bodyPr/>
          <a:lstStyle/>
          <a:p>
            <a:pPr eaLnBrk="1" hangingPunct="1"/>
            <a:r>
              <a:rPr lang="fa-IR" altLang="en-US" dirty="0" smtClean="0"/>
              <a:t>نداشتن مقدمات لازم برای یک شغل</a:t>
            </a:r>
            <a:endParaRPr lang="en-US" altLang="en-US" dirty="0" smtClean="0"/>
          </a:p>
        </p:txBody>
      </p:sp>
      <p:sp>
        <p:nvSpPr>
          <p:cNvPr id="211971" name="Rectangle 3"/>
          <p:cNvSpPr>
            <a:spLocks noGrp="1" noChangeArrowheads="1"/>
          </p:cNvSpPr>
          <p:nvPr>
            <p:ph idx="1"/>
          </p:nvPr>
        </p:nvSpPr>
        <p:spPr>
          <a:xfrm>
            <a:off x="1903751" y="1981200"/>
            <a:ext cx="9526249" cy="2438400"/>
          </a:xfrm>
        </p:spPr>
        <p:txBody>
          <a:bodyPr/>
          <a:lstStyle/>
          <a:p>
            <a:pPr eaLnBrk="1" hangingPunct="1"/>
            <a:r>
              <a:rPr lang="fa-IR" altLang="en-US" dirty="0" smtClean="0"/>
              <a:t> </a:t>
            </a:r>
            <a:r>
              <a:rPr lang="fa-IR" altLang="en-US" sz="6000" dirty="0">
                <a:solidFill>
                  <a:schemeClr val="tx1"/>
                </a:solidFill>
              </a:rPr>
              <a:t>فرد به خاطر شکست خود دایماً نگران است.</a:t>
            </a:r>
            <a:endParaRPr lang="en-US" altLang="en-US" sz="6000" dirty="0">
              <a:solidFill>
                <a:schemeClr val="tx1"/>
              </a:solidFill>
            </a:endParaRPr>
          </a:p>
        </p:txBody>
      </p:sp>
    </p:spTree>
    <p:extLst>
      <p:ext uri="{BB962C8B-B14F-4D97-AF65-F5344CB8AC3E}">
        <p14:creationId xmlns:p14="http://schemas.microsoft.com/office/powerpoint/2010/main" val="1551443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1251678" y="712168"/>
            <a:ext cx="10178322" cy="876789"/>
          </a:xfrm>
        </p:spPr>
        <p:txBody>
          <a:bodyPr>
            <a:normAutofit/>
          </a:bodyPr>
          <a:lstStyle/>
          <a:p>
            <a:pPr eaLnBrk="1" hangingPunct="1"/>
            <a:r>
              <a:rPr lang="fa-IR" altLang="en-US" sz="3600" dirty="0" smtClean="0"/>
              <a:t>چنانچه کاری به جزئی از امکانات فرد نیازمند باشد</a:t>
            </a:r>
            <a:endParaRPr lang="en-US" altLang="en-US" sz="3600" dirty="0" smtClean="0"/>
          </a:p>
        </p:txBody>
      </p:sp>
      <p:sp>
        <p:nvSpPr>
          <p:cNvPr id="214019" name="Rectangle 3"/>
          <p:cNvSpPr>
            <a:spLocks noGrp="1" noChangeArrowheads="1"/>
          </p:cNvSpPr>
          <p:nvPr>
            <p:ph idx="1"/>
          </p:nvPr>
        </p:nvSpPr>
        <p:spPr>
          <a:xfrm>
            <a:off x="1304143" y="1701385"/>
            <a:ext cx="10178322" cy="4736890"/>
          </a:xfrm>
        </p:spPr>
        <p:txBody>
          <a:bodyPr>
            <a:noAutofit/>
          </a:bodyPr>
          <a:lstStyle/>
          <a:p>
            <a:pPr algn="justLow" eaLnBrk="1" hangingPunct="1"/>
            <a:r>
              <a:rPr lang="fa-IR" altLang="en-US" sz="3600" dirty="0" smtClean="0"/>
              <a:t>1- در شرایط مساعد:</a:t>
            </a:r>
          </a:p>
          <a:p>
            <a:pPr algn="justLow" eaLnBrk="1" hangingPunct="1"/>
            <a:r>
              <a:rPr lang="fa-IR" altLang="en-US" sz="3600" dirty="0" smtClean="0"/>
              <a:t>      ابرازات فرد به شکل تخیلات رؤیایی بروز می کند</a:t>
            </a:r>
          </a:p>
          <a:p>
            <a:pPr algn="justLow" eaLnBrk="1" hangingPunct="1"/>
            <a:r>
              <a:rPr lang="fa-IR" altLang="en-US" sz="3600" dirty="0" smtClean="0"/>
              <a:t>      یا </a:t>
            </a:r>
          </a:p>
          <a:p>
            <a:pPr algn="justLow" eaLnBrk="1" hangingPunct="1"/>
            <a:r>
              <a:rPr lang="fa-IR" altLang="en-US" sz="3600" dirty="0" smtClean="0"/>
              <a:t>      موجب رفتاری انتقادی بی دلیل می گردد.</a:t>
            </a:r>
          </a:p>
          <a:p>
            <a:pPr algn="justLow" eaLnBrk="1" hangingPunct="1"/>
            <a:r>
              <a:rPr lang="fa-IR" altLang="en-US" sz="3600" dirty="0" smtClean="0"/>
              <a:t> 2- در شرایط نامساعد:</a:t>
            </a:r>
          </a:p>
          <a:p>
            <a:pPr algn="justLow" eaLnBrk="1" hangingPunct="1"/>
            <a:r>
              <a:rPr lang="fa-IR" altLang="en-US" sz="3600" dirty="0" smtClean="0"/>
              <a:t>      به شکل یک حالت جدی بیماری یا اختلال ذهنی بروز می نماید.</a:t>
            </a:r>
            <a:endParaRPr lang="en-US" altLang="en-US" sz="3600" dirty="0" smtClean="0"/>
          </a:p>
        </p:txBody>
      </p:sp>
    </p:spTree>
    <p:extLst>
      <p:ext uri="{BB962C8B-B14F-4D97-AF65-F5344CB8AC3E}">
        <p14:creationId xmlns:p14="http://schemas.microsoft.com/office/powerpoint/2010/main" val="37621674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2700000" scaled="1"/>
        </a:gra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r>
              <a:rPr lang="fa-IR" altLang="en-US" smtClean="0"/>
              <a:t>عدم جذب انرژی فرد توسط کار</a:t>
            </a:r>
            <a:endParaRPr lang="en-US" altLang="en-US" smtClean="0"/>
          </a:p>
        </p:txBody>
      </p:sp>
      <p:sp>
        <p:nvSpPr>
          <p:cNvPr id="216067" name="Rectangle 3"/>
          <p:cNvSpPr>
            <a:spLocks noGrp="1" noChangeArrowheads="1"/>
          </p:cNvSpPr>
          <p:nvPr>
            <p:ph idx="1"/>
          </p:nvPr>
        </p:nvSpPr>
        <p:spPr>
          <a:xfrm>
            <a:off x="1626433" y="1956216"/>
            <a:ext cx="9803567" cy="3573611"/>
          </a:xfrm>
        </p:spPr>
        <p:txBody>
          <a:bodyPr>
            <a:noAutofit/>
          </a:bodyPr>
          <a:lstStyle/>
          <a:p>
            <a:pPr algn="justLow" eaLnBrk="1" hangingPunct="1"/>
            <a:r>
              <a:rPr lang="fa-IR" altLang="en-US" sz="4000" dirty="0" smtClean="0"/>
              <a:t> عموماً به عرصه دیگری منتقل می شود.</a:t>
            </a:r>
          </a:p>
          <a:p>
            <a:pPr algn="justLow" eaLnBrk="1" hangingPunct="1"/>
            <a:r>
              <a:rPr lang="fa-IR" altLang="en-US" sz="4000" dirty="0" smtClean="0"/>
              <a:t>متأسفانه اکثر اوقات این انرژی اضافی در مسیری قرار می گیرد که نه به نفع کارگراست و نه به نفع کارفرما و حتی ممکن است به ضرر هر دو طرف تمام شود.</a:t>
            </a:r>
            <a:endParaRPr lang="en-US" altLang="en-US" sz="4000" dirty="0" smtClean="0"/>
          </a:p>
        </p:txBody>
      </p:sp>
    </p:spTree>
    <p:extLst>
      <p:ext uri="{BB962C8B-B14F-4D97-AF65-F5344CB8AC3E}">
        <p14:creationId xmlns:p14="http://schemas.microsoft.com/office/powerpoint/2010/main" val="3584194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Wilhelm Wundt (1832</a:t>
            </a:r>
            <a:r>
              <a:rPr lang="en-US" altLang="en-US">
                <a:cs typeface="Times New Roman" panose="02020603050405020304" pitchFamily="18" charset="0"/>
              </a:rPr>
              <a:t>–</a:t>
            </a:r>
            <a:r>
              <a:rPr lang="en-US" altLang="en-US"/>
              <a:t>1920)</a:t>
            </a:r>
          </a:p>
        </p:txBody>
      </p:sp>
      <p:sp>
        <p:nvSpPr>
          <p:cNvPr id="63492" name="Rectangle 4"/>
          <p:cNvSpPr>
            <a:spLocks noGrp="1" noChangeArrowheads="1"/>
          </p:cNvSpPr>
          <p:nvPr>
            <p:ph type="body" sz="half" idx="2"/>
          </p:nvPr>
        </p:nvSpPr>
        <p:spPr/>
        <p:txBody>
          <a:bodyPr/>
          <a:lstStyle/>
          <a:p>
            <a:r>
              <a:rPr lang="en-US" altLang="en-US" sz="2800" dirty="0"/>
              <a:t>He used introspection as a research technique</a:t>
            </a:r>
          </a:p>
          <a:p>
            <a:r>
              <a:rPr lang="en-US" altLang="en-US" sz="2800" dirty="0"/>
              <a:t>Wundt’s lab</a:t>
            </a:r>
          </a:p>
        </p:txBody>
      </p:sp>
      <p:pic>
        <p:nvPicPr>
          <p:cNvPr id="63494" name="Picture 6" descr="mvc-012s"/>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914650" y="2057400"/>
            <a:ext cx="3086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11004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Effect transition="in" filter="checkerboard(across)">
                                      <p:cBhvr>
                                        <p:cTn id="7" dur="500"/>
                                        <p:tgtEl>
                                          <p:spTgt spid="634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3492">
                                            <p:txEl>
                                              <p:pRg st="1" end="1"/>
                                            </p:txEl>
                                          </p:spTgt>
                                        </p:tgtEl>
                                        <p:attrNameLst>
                                          <p:attrName>style.visibility</p:attrName>
                                        </p:attrNameLst>
                                      </p:cBhvr>
                                      <p:to>
                                        <p:strVal val="visible"/>
                                      </p:to>
                                    </p:set>
                                    <p:animEffect transition="in" filter="checkerboard(across)">
                                      <p:cBhvr>
                                        <p:cTn id="12" dur="500"/>
                                        <p:tgtEl>
                                          <p:spTgt spid="634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r>
              <a:rPr lang="fa-IR" altLang="en-US" smtClean="0"/>
              <a:t>رابطه بین شخصیت و نتایج کار</a:t>
            </a:r>
            <a:endParaRPr lang="en-US" altLang="en-US" smtClean="0"/>
          </a:p>
        </p:txBody>
      </p:sp>
      <p:sp>
        <p:nvSpPr>
          <p:cNvPr id="218115" name="Rectangle 3"/>
          <p:cNvSpPr>
            <a:spLocks noGrp="1" noChangeArrowheads="1"/>
          </p:cNvSpPr>
          <p:nvPr>
            <p:ph idx="1"/>
          </p:nvPr>
        </p:nvSpPr>
        <p:spPr>
          <a:xfrm>
            <a:off x="1251678" y="1573966"/>
            <a:ext cx="9990945" cy="5051685"/>
          </a:xfrm>
        </p:spPr>
        <p:txBody>
          <a:bodyPr>
            <a:noAutofit/>
          </a:bodyPr>
          <a:lstStyle/>
          <a:p>
            <a:pPr algn="justLow" eaLnBrk="1" hangingPunct="1"/>
            <a:r>
              <a:rPr lang="en-US" altLang="en-US" sz="3600" dirty="0" smtClean="0">
                <a:solidFill>
                  <a:schemeClr val="tx1"/>
                </a:solidFill>
              </a:rPr>
              <a:t>Bills </a:t>
            </a:r>
            <a:r>
              <a:rPr lang="fa-IR" altLang="en-US" sz="3600" dirty="0" smtClean="0">
                <a:solidFill>
                  <a:schemeClr val="tx1"/>
                </a:solidFill>
              </a:rPr>
              <a:t> </a:t>
            </a:r>
            <a:r>
              <a:rPr lang="fa-IR" altLang="en-US" sz="3600" dirty="0" smtClean="0">
                <a:solidFill>
                  <a:schemeClr val="tx1"/>
                </a:solidFill>
              </a:rPr>
              <a:t>معتقداست بین هوش و دشواری کار رابطه ای وجود دارد:</a:t>
            </a:r>
          </a:p>
          <a:p>
            <a:pPr algn="justLow" eaLnBrk="1" hangingPunct="1"/>
            <a:r>
              <a:rPr lang="fa-IR" altLang="en-US" sz="6600" dirty="0" smtClean="0">
                <a:solidFill>
                  <a:srgbClr val="FF0000"/>
                </a:solidFill>
              </a:rPr>
              <a:t>باهوش </a:t>
            </a:r>
            <a:r>
              <a:rPr lang="fa-IR" altLang="en-US" sz="6600" dirty="0">
                <a:solidFill>
                  <a:srgbClr val="FF0000"/>
                </a:solidFill>
              </a:rPr>
              <a:t>ترین افراد معمولاً مشکل ترین پست ها را اشغال می کنند.</a:t>
            </a:r>
            <a:endParaRPr lang="en-US" altLang="en-US" sz="6600" dirty="0">
              <a:solidFill>
                <a:srgbClr val="FF0000"/>
              </a:solidFill>
            </a:endParaRPr>
          </a:p>
          <a:p>
            <a:pPr algn="justLow" eaLnBrk="1" hangingPunct="1"/>
            <a:r>
              <a:rPr lang="fa-IR" altLang="en-US" sz="3600" dirty="0" smtClean="0">
                <a:solidFill>
                  <a:srgbClr val="0070C0"/>
                </a:solidFill>
              </a:rPr>
              <a:t> بنابرهمین </a:t>
            </a:r>
            <a:r>
              <a:rPr lang="fa-IR" altLang="en-US" sz="3600" dirty="0" smtClean="0">
                <a:solidFill>
                  <a:srgbClr val="0070C0"/>
                </a:solidFill>
              </a:rPr>
              <a:t>دلیل باید کارگران در پست هایی متناسب با استعدادشان گمارده شوند.</a:t>
            </a:r>
            <a:endParaRPr lang="en-US" altLang="en-US" sz="3600" dirty="0" smtClean="0">
              <a:solidFill>
                <a:srgbClr val="0070C0"/>
              </a:solidFill>
            </a:endParaRPr>
          </a:p>
        </p:txBody>
      </p:sp>
    </p:spTree>
    <p:extLst>
      <p:ext uri="{BB962C8B-B14F-4D97-AF65-F5344CB8AC3E}">
        <p14:creationId xmlns:p14="http://schemas.microsoft.com/office/powerpoint/2010/main" val="12830553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2514600"/>
            <a:ext cx="6492240" cy="1472184"/>
          </a:xfrm>
        </p:spPr>
        <p:txBody>
          <a:bodyPr>
            <a:noAutofit/>
          </a:bodyPr>
          <a:lstStyle/>
          <a:p>
            <a:r>
              <a:rPr lang="en-US" sz="8000" b="1" dirty="0"/>
              <a:t>Thank You</a:t>
            </a:r>
            <a:endParaRPr lang="en-US" sz="8000" b="1" dirty="0">
              <a:latin typeface="+mn-lt"/>
            </a:endParaRPr>
          </a:p>
        </p:txBody>
      </p:sp>
    </p:spTree>
    <p:extLst>
      <p:ext uri="{BB962C8B-B14F-4D97-AF65-F5344CB8AC3E}">
        <p14:creationId xmlns:p14="http://schemas.microsoft.com/office/powerpoint/2010/main" val="4057504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Edward Titchener (1867–1927)</a:t>
            </a:r>
          </a:p>
        </p:txBody>
      </p:sp>
      <p:sp>
        <p:nvSpPr>
          <p:cNvPr id="66564" name="Rectangle 4"/>
          <p:cNvSpPr>
            <a:spLocks noGrp="1" noChangeArrowheads="1"/>
          </p:cNvSpPr>
          <p:nvPr>
            <p:ph type="body" sz="half" idx="2"/>
          </p:nvPr>
        </p:nvSpPr>
        <p:spPr/>
        <p:txBody>
          <a:bodyPr/>
          <a:lstStyle/>
          <a:p>
            <a:r>
              <a:rPr lang="en-US" altLang="en-US" sz="2400"/>
              <a:t>Structuralism  (an early school of psychology)</a:t>
            </a:r>
          </a:p>
          <a:p>
            <a:r>
              <a:rPr lang="en-US" altLang="en-US" sz="2400"/>
              <a:t>The mind is structured by breaking down mental experiences into their components</a:t>
            </a:r>
          </a:p>
          <a:p>
            <a:r>
              <a:rPr lang="en-US" altLang="en-US" sz="2400"/>
              <a:t>G. Stanley Hall, American Psychological Association</a:t>
            </a:r>
          </a:p>
        </p:txBody>
      </p:sp>
      <p:pic>
        <p:nvPicPr>
          <p:cNvPr id="66566" name="Picture 6" descr="mvc-013s"/>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914650" y="2057400"/>
            <a:ext cx="3086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96106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animEffect transition="in" filter="box(in)">
                                      <p:cBhvr>
                                        <p:cTn id="7" dur="500"/>
                                        <p:tgtEl>
                                          <p:spTgt spid="665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6564">
                                            <p:txEl>
                                              <p:pRg st="1" end="1"/>
                                            </p:txEl>
                                          </p:spTgt>
                                        </p:tgtEl>
                                        <p:attrNameLst>
                                          <p:attrName>style.visibility</p:attrName>
                                        </p:attrNameLst>
                                      </p:cBhvr>
                                      <p:to>
                                        <p:strVal val="visible"/>
                                      </p:to>
                                    </p:set>
                                    <p:animEffect transition="in" filter="box(in)">
                                      <p:cBhvr>
                                        <p:cTn id="12" dur="500"/>
                                        <p:tgtEl>
                                          <p:spTgt spid="665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6564">
                                            <p:txEl>
                                              <p:pRg st="2" end="2"/>
                                            </p:txEl>
                                          </p:spTgt>
                                        </p:tgtEl>
                                        <p:attrNameLst>
                                          <p:attrName>style.visibility</p:attrName>
                                        </p:attrNameLst>
                                      </p:cBhvr>
                                      <p:to>
                                        <p:strVal val="visible"/>
                                      </p:to>
                                    </p:set>
                                    <p:animEffect transition="in" filter="box(in)">
                                      <p:cBhvr>
                                        <p:cTn id="17" dur="500"/>
                                        <p:tgtEl>
                                          <p:spTgt spid="665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William James and Functionalism</a:t>
            </a:r>
          </a:p>
        </p:txBody>
      </p:sp>
      <p:sp>
        <p:nvSpPr>
          <p:cNvPr id="68612" name="Rectangle 4"/>
          <p:cNvSpPr>
            <a:spLocks noGrp="1" noChangeArrowheads="1"/>
          </p:cNvSpPr>
          <p:nvPr>
            <p:ph type="body" sz="half" idx="2"/>
          </p:nvPr>
        </p:nvSpPr>
        <p:spPr/>
        <p:txBody>
          <a:bodyPr/>
          <a:lstStyle/>
          <a:p>
            <a:r>
              <a:rPr lang="en-US" altLang="en-US" sz="2800"/>
              <a:t>The school of psychology that focuses on the adaptive functions of behavior</a:t>
            </a:r>
          </a:p>
          <a:p>
            <a:r>
              <a:rPr lang="en-US" altLang="en-US" sz="2800"/>
              <a:t>The study of why we do what we do </a:t>
            </a:r>
          </a:p>
          <a:p>
            <a:r>
              <a:rPr lang="en-US" altLang="en-US" sz="2800"/>
              <a:t>The influence of Darwin</a:t>
            </a:r>
          </a:p>
        </p:txBody>
      </p:sp>
      <p:pic>
        <p:nvPicPr>
          <p:cNvPr id="68614" name="Picture 6" descr="mvc-010s"/>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914650" y="2057400"/>
            <a:ext cx="3086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82975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8612">
                                            <p:txEl>
                                              <p:pRg st="0" end="0"/>
                                            </p:txEl>
                                          </p:spTgt>
                                        </p:tgtEl>
                                        <p:attrNameLst>
                                          <p:attrName>style.visibility</p:attrName>
                                        </p:attrNameLst>
                                      </p:cBhvr>
                                      <p:to>
                                        <p:strVal val="visible"/>
                                      </p:to>
                                    </p:set>
                                    <p:animEffect transition="in" filter="randombar(horizontal)">
                                      <p:cBhvr>
                                        <p:cTn id="7" dur="500"/>
                                        <p:tgtEl>
                                          <p:spTgt spid="686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8612">
                                            <p:txEl>
                                              <p:pRg st="1" end="1"/>
                                            </p:txEl>
                                          </p:spTgt>
                                        </p:tgtEl>
                                        <p:attrNameLst>
                                          <p:attrName>style.visibility</p:attrName>
                                        </p:attrNameLst>
                                      </p:cBhvr>
                                      <p:to>
                                        <p:strVal val="visible"/>
                                      </p:to>
                                    </p:set>
                                    <p:animEffect transition="in" filter="randombar(horizontal)">
                                      <p:cBhvr>
                                        <p:cTn id="12" dur="500"/>
                                        <p:tgtEl>
                                          <p:spTgt spid="686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8612">
                                            <p:txEl>
                                              <p:pRg st="2" end="2"/>
                                            </p:txEl>
                                          </p:spTgt>
                                        </p:tgtEl>
                                        <p:attrNameLst>
                                          <p:attrName>style.visibility</p:attrName>
                                        </p:attrNameLst>
                                      </p:cBhvr>
                                      <p:to>
                                        <p:strVal val="visible"/>
                                      </p:to>
                                    </p:set>
                                    <p:animEffect transition="in" filter="randombar(horizontal)">
                                      <p:cBhvr>
                                        <p:cTn id="17" dur="500"/>
                                        <p:tgtEl>
                                          <p:spTgt spid="686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autoUpdateAnimBg="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1_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148</TotalTime>
  <Words>6108</Words>
  <Application>Microsoft Office PowerPoint</Application>
  <PresentationFormat>Widescreen</PresentationFormat>
  <Paragraphs>427</Paragraphs>
  <Slides>71</Slides>
  <Notes>68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71</vt:i4>
      </vt:variant>
    </vt:vector>
  </HeadingPairs>
  <TitlesOfParts>
    <vt:vector size="84" baseType="lpstr">
      <vt:lpstr>Arial</vt:lpstr>
      <vt:lpstr>B Nazanin</vt:lpstr>
      <vt:lpstr>B Titr</vt:lpstr>
      <vt:lpstr>Calibri</vt:lpstr>
      <vt:lpstr>Gill Sans MT</vt:lpstr>
      <vt:lpstr>Impact</vt:lpstr>
      <vt:lpstr>Times New Roman</vt:lpstr>
      <vt:lpstr>Verdana</vt:lpstr>
      <vt:lpstr>Wingdings 2</vt:lpstr>
      <vt:lpstr>Badge</vt:lpstr>
      <vt:lpstr>1_Notebook</vt:lpstr>
      <vt:lpstr>2_Solstice</vt:lpstr>
      <vt:lpstr>Blank Presentation</vt:lpstr>
      <vt:lpstr>Industrial Psychology</vt:lpstr>
      <vt:lpstr>مقدمه:</vt:lpstr>
      <vt:lpstr>ضرورت مطالعه تاریخچه هر علم:</vt:lpstr>
      <vt:lpstr>چه نوع شناختی را علم می نامند؟</vt:lpstr>
      <vt:lpstr>تاریخچه روانشناسی</vt:lpstr>
      <vt:lpstr>Early Researchers</vt:lpstr>
      <vt:lpstr>Wilhelm Wundt (1832–1920)</vt:lpstr>
      <vt:lpstr>Edward Titchener (1867–1927)</vt:lpstr>
      <vt:lpstr>William James and Functionalism</vt:lpstr>
      <vt:lpstr>John Watson</vt:lpstr>
      <vt:lpstr>B.F. Skinner (1904-1990)</vt:lpstr>
      <vt:lpstr>Gestalt Psychology</vt:lpstr>
      <vt:lpstr>Sigmund Freud</vt:lpstr>
      <vt:lpstr>تعریف روانشناسی:</vt:lpstr>
      <vt:lpstr>تقسیم بندی رفتار انسان:</vt:lpstr>
      <vt:lpstr>موضوع روانشناسی:</vt:lpstr>
      <vt:lpstr>هدف روانشناسی:</vt:lpstr>
      <vt:lpstr>برخی شعب روانشناسی:</vt:lpstr>
      <vt:lpstr>برخی شعب روانشناسی:</vt:lpstr>
      <vt:lpstr>مصارف یا کاربردهای روانشناسی صنعتی:</vt:lpstr>
      <vt:lpstr>مصارف یا کاربردهای روانشناسی صنعتی (ادامه)</vt:lpstr>
      <vt:lpstr>مصارف یا کاربردهای روانشناسی صنعتی (ادامه)</vt:lpstr>
      <vt:lpstr>روانشناسی چیست؟</vt:lpstr>
      <vt:lpstr>تضاد بین این دو گروه به خاطر سه چیزاست:</vt:lpstr>
      <vt:lpstr>1- روش های مطالعه افراد:</vt:lpstr>
      <vt:lpstr>2- موضوع مورد مطالعه رواشناسی:</vt:lpstr>
      <vt:lpstr>3- موقعیت روانشناسی:</vt:lpstr>
      <vt:lpstr>روانشناسی صنعتی</vt:lpstr>
      <vt:lpstr>ادراک کار</vt:lpstr>
      <vt:lpstr>تعریف کار</vt:lpstr>
      <vt:lpstr>خصوصیات کار</vt:lpstr>
      <vt:lpstr>تعریف خوب دیگری از کار</vt:lpstr>
      <vt:lpstr>تغییر و دگرگونی مفاهیم «انسان»در کار</vt:lpstr>
      <vt:lpstr>فردریک تیلور</vt:lpstr>
      <vt:lpstr>مکتب روابط انسانی</vt:lpstr>
      <vt:lpstr>انسان جدید صنعتی </vt:lpstr>
      <vt:lpstr>آخرین مفهوم انسان صنعتی</vt:lpstr>
      <vt:lpstr>نظریه مازلو</vt:lpstr>
      <vt:lpstr>نظریه هرزبرگ</vt:lpstr>
      <vt:lpstr>نظریه هرزبرگ</vt:lpstr>
      <vt:lpstr>موضوع علم روانشناسی</vt:lpstr>
      <vt:lpstr>رشته های روانشناسی مربوط به جنبه یا جنبه هایی از کار</vt:lpstr>
      <vt:lpstr>Important Dates in the Evolution of I-O Psychology</vt:lpstr>
      <vt:lpstr>پیدایش و توسعه روانشناسی کار</vt:lpstr>
      <vt:lpstr>پیدایش و توسعه روانشناسی کار</vt:lpstr>
      <vt:lpstr>PowerPoint Presentation</vt:lpstr>
      <vt:lpstr>پیدایش و توسعه روانشناسی کار</vt:lpstr>
      <vt:lpstr>موضوع، هدف و قلمرو روانشناسی کار</vt:lpstr>
      <vt:lpstr>پیش فرض های روانشناسی کار</vt:lpstr>
      <vt:lpstr>پیش فرض های روانشناسی کار</vt:lpstr>
      <vt:lpstr>مبانی نظری و عملی روانشناسی کار</vt:lpstr>
      <vt:lpstr>روش های مطالعه رفتار</vt:lpstr>
      <vt:lpstr>تفاوت های فردی(Individual differences)</vt:lpstr>
      <vt:lpstr>جنبه های تفاوت های فردی</vt:lpstr>
      <vt:lpstr>اهداف روانشناسان در خصوص تفاوت های فردی</vt:lpstr>
      <vt:lpstr>PowerPoint Presentation</vt:lpstr>
      <vt:lpstr>علل وجود این تفاوت ها</vt:lpstr>
      <vt:lpstr>تفاوت های فردی در عملکرد شغلی</vt:lpstr>
      <vt:lpstr>PowerPoint Presentation</vt:lpstr>
      <vt:lpstr>حرفه از نظر افراد</vt:lpstr>
      <vt:lpstr>تفاوت های فردی چگونه پدید می آیند؟</vt:lpstr>
      <vt:lpstr>علت سنجش تفاوت های فردی</vt:lpstr>
      <vt:lpstr>موفقیت در امر راهنمایی</vt:lpstr>
      <vt:lpstr>نتیجه کار بیش از حد مشکل یا آموزش نامتناسب</vt:lpstr>
      <vt:lpstr>نتیجه کار بیش از حد ساده</vt:lpstr>
      <vt:lpstr>PowerPoint Presentation</vt:lpstr>
      <vt:lpstr>نداشتن مقدمات لازم برای یک شغل</vt:lpstr>
      <vt:lpstr>چنانچه کاری به جزئی از امکانات فرد نیازمند باشد</vt:lpstr>
      <vt:lpstr>عدم جذب انرژی فرد توسط کار</vt:lpstr>
      <vt:lpstr>رابطه بین شخصیت و نتایج کار</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Faramarz</dc:creator>
  <cp:lastModifiedBy>Faramarz</cp:lastModifiedBy>
  <cp:revision>20</cp:revision>
  <dcterms:created xsi:type="dcterms:W3CDTF">2016-06-05T19:00:53Z</dcterms:created>
  <dcterms:modified xsi:type="dcterms:W3CDTF">2016-06-05T21:29:24Z</dcterms:modified>
</cp:coreProperties>
</file>