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Lst>
  <p:notesMasterIdLst>
    <p:notesMasterId r:id="rId60"/>
  </p:notesMasterIdLst>
  <p:sldIdLst>
    <p:sldId id="256" r:id="rId2"/>
    <p:sldId id="329" r:id="rId3"/>
    <p:sldId id="277" r:id="rId4"/>
    <p:sldId id="330" r:id="rId5"/>
    <p:sldId id="333" r:id="rId6"/>
    <p:sldId id="334" r:id="rId7"/>
    <p:sldId id="331" r:id="rId8"/>
    <p:sldId id="258" r:id="rId9"/>
    <p:sldId id="259" r:id="rId10"/>
    <p:sldId id="260" r:id="rId11"/>
    <p:sldId id="335" r:id="rId12"/>
    <p:sldId id="263" r:id="rId13"/>
    <p:sldId id="265" r:id="rId14"/>
    <p:sldId id="266" r:id="rId15"/>
    <p:sldId id="268" r:id="rId16"/>
    <p:sldId id="278" r:id="rId17"/>
    <p:sldId id="279" r:id="rId18"/>
    <p:sldId id="280" r:id="rId19"/>
    <p:sldId id="281" r:id="rId20"/>
    <p:sldId id="282" r:id="rId21"/>
    <p:sldId id="283" r:id="rId22"/>
    <p:sldId id="284" r:id="rId23"/>
    <p:sldId id="285"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3" r:id="rId39"/>
    <p:sldId id="304" r:id="rId40"/>
    <p:sldId id="305" r:id="rId41"/>
    <p:sldId id="306" r:id="rId42"/>
    <p:sldId id="307" r:id="rId43"/>
    <p:sldId id="308" r:id="rId44"/>
    <p:sldId id="309" r:id="rId45"/>
    <p:sldId id="310" r:id="rId46"/>
    <p:sldId id="311" r:id="rId47"/>
    <p:sldId id="312" r:id="rId48"/>
    <p:sldId id="313" r:id="rId49"/>
    <p:sldId id="315" r:id="rId50"/>
    <p:sldId id="316" r:id="rId51"/>
    <p:sldId id="317" r:id="rId52"/>
    <p:sldId id="318" r:id="rId53"/>
    <p:sldId id="319" r:id="rId54"/>
    <p:sldId id="321" r:id="rId55"/>
    <p:sldId id="322" r:id="rId56"/>
    <p:sldId id="323" r:id="rId57"/>
    <p:sldId id="326" r:id="rId58"/>
    <p:sldId id="328"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1518" autoAdjust="0"/>
    <p:restoredTop sz="83513" autoAdjust="0"/>
  </p:normalViewPr>
  <p:slideViewPr>
    <p:cSldViewPr>
      <p:cViewPr>
        <p:scale>
          <a:sx n="81" d="100"/>
          <a:sy n="81" d="100"/>
        </p:scale>
        <p:origin x="-822" y="35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1B5FB2-69F2-43A5-8673-23D1F4C6CA78}" type="datetimeFigureOut">
              <a:rPr lang="en-US" smtClean="0"/>
              <a:pPr/>
              <a:t>10/23/2015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3FC4ED-C0EB-427C-B96A-E97973401AA3}" type="slidenum">
              <a:rPr lang="en-US" smtClean="0"/>
              <a:pPr/>
              <a:t>‹#›</a:t>
            </a:fld>
            <a:endParaRPr lang="en-US"/>
          </a:p>
        </p:txBody>
      </p:sp>
    </p:spTree>
    <p:extLst>
      <p:ext uri="{BB962C8B-B14F-4D97-AF65-F5344CB8AC3E}">
        <p14:creationId xmlns="" xmlns:p14="http://schemas.microsoft.com/office/powerpoint/2010/main" val="4159169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989F5B-0EF7-4C56-B0F0-B31106ECEB47}" type="slidenum">
              <a:rPr lang="en-US"/>
              <a:pPr/>
              <a:t>2</a:t>
            </a:fld>
            <a:endParaRPr lang="en-US"/>
          </a:p>
        </p:txBody>
      </p:sp>
      <p:sp>
        <p:nvSpPr>
          <p:cNvPr id="890882" name="Rectangle 2"/>
          <p:cNvSpPr>
            <a:spLocks noGrp="1" noRot="1" noChangeAspect="1" noChangeArrowheads="1" noTextEdit="1"/>
          </p:cNvSpPr>
          <p:nvPr>
            <p:ph type="sldImg"/>
          </p:nvPr>
        </p:nvSpPr>
        <p:spPr>
          <a:ln/>
        </p:spPr>
      </p:sp>
      <p:sp>
        <p:nvSpPr>
          <p:cNvPr id="89088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218528BE-AA4E-4F7F-8225-6307B5086870}" type="slidenum">
              <a:rPr lang="en-US" sz="1200" b="0">
                <a:latin typeface="Times New Roman" pitchFamily="18" charset="0"/>
              </a:rPr>
              <a:pPr eaLnBrk="1" hangingPunct="1"/>
              <a:t>20</a:t>
            </a:fld>
            <a:endParaRPr lang="en-US" sz="1200" b="0">
              <a:latin typeface="Times New Roman"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dirty="0" smtClean="0"/>
              <a:t>In a study investigating the potential risk of screening for mental health problems, high school students were randomly assigned to 2 groups, one who received a survey with suicide questions (experimental group) and one who did not (control group).  Distress levels after the survey were no different between the two groups. Two days later both groups were measured again with the same survey that included the suicidal questions. There were no differences in the report of suicidal ideation in the exposed or unexposed groups. "High- risk students" (defined as those with depression symptoms, substance use problems, or any previous suicide attempts) in the experimental group were neither more suicidal or distressed than "high-risk youth" in the control group: on the contrary, depressed students and previous suicide attempters in the experimental group appeared less distressed and suicidal than high-risk youths in the control group. Gould et al, JAMA (2006).</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BABE592C-7AD6-4341-B1BC-38FF48FFC469}" type="slidenum">
              <a:rPr lang="en-US" sz="1200" b="0">
                <a:latin typeface="Times New Roman" pitchFamily="18" charset="0"/>
              </a:rPr>
              <a:pPr eaLnBrk="1" hangingPunct="1"/>
              <a:t>21</a:t>
            </a:fld>
            <a:endParaRPr lang="en-US" sz="1200" b="0">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smtClean="0"/>
              <a:t>After psychiatric hospitalization for depression, the days immediately following discharge are the highest risk for suicide and it diminishes gradually over the year. </a:t>
            </a:r>
          </a:p>
          <a:p>
            <a:pPr eaLnBrk="1" hangingPunct="1"/>
            <a:r>
              <a:rPr lang="en-US" smtClean="0"/>
              <a:t>Fawcett et al, Am J Psychiatry, 1990</a:t>
            </a:r>
          </a:p>
          <a:p>
            <a:pPr eaLnBrk="1" hangingPunct="1"/>
            <a:r>
              <a:rPr lang="en-US" smtClean="0"/>
              <a:t>Hoyer et al, J Affect Disord, 2004 </a:t>
            </a:r>
          </a:p>
          <a:p>
            <a:pPr eaLnBrk="1" hangingPunct="1"/>
            <a:r>
              <a:rPr lang="en-US" smtClean="0"/>
              <a:t>Qin and Nordentoft, Arch Gen Psychiatry, 2005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E3C627BE-3911-493F-8181-936476E81D32}" type="slidenum">
              <a:rPr lang="en-US" sz="1200" b="0">
                <a:latin typeface="Times New Roman" pitchFamily="18" charset="0"/>
              </a:rPr>
              <a:pPr eaLnBrk="1" hangingPunct="1"/>
              <a:t>22</a:t>
            </a:fld>
            <a:endParaRPr lang="en-US" sz="1200" b="0">
              <a:latin typeface="Times New Roman"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smtClean="0"/>
              <a:t>Although it is true that suicide as an outcome is highest in the first years of an illness like Major Depression (Isometsa et al, 1994, Angst, 2004 and 2005), it still can occur every time the patient has a recurring depression.  Those who are the most suicidal and complete suicide while depressed are removed from the pool of potential suicides, so the frequency of the event goes down. Still, it happens.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38B38F32-EFD8-49EF-ABDA-3B50B31307AD}" type="slidenum">
              <a:rPr lang="en-US" sz="1200" b="0">
                <a:latin typeface="Times New Roman" pitchFamily="18" charset="0"/>
              </a:rPr>
              <a:pPr eaLnBrk="1" hangingPunct="1"/>
              <a:t>23</a:t>
            </a:fld>
            <a:endParaRPr lang="en-US" sz="1200" b="0">
              <a:latin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dirty="0" smtClean="0"/>
              <a:t>From studies, although their can be triggering events before a suicide in a person with depression, the most important issue is to identify the depressive disorder and get adequate and aggressive treatment.  </a:t>
            </a:r>
          </a:p>
          <a:p>
            <a:pPr eaLnBrk="1" hangingPunct="1"/>
            <a:r>
              <a:rPr lang="en-US" dirty="0" smtClean="0"/>
              <a:t>In patients with a diagnosis of chronic alcoholism who commit suicide (usually later in their illnesses) acute interpersonal losses play a more important role. Murphy G, Suicide in Alcoholism, Oxford Press, 1992.</a:t>
            </a:r>
          </a:p>
          <a:p>
            <a:pPr eaLnBrk="1" hangingPunct="1"/>
            <a:r>
              <a:rPr lang="en-US" dirty="0" smtClean="0"/>
              <a:t>Use of alcohol (or drugs) can play a role in suicide, because of the </a:t>
            </a:r>
            <a:r>
              <a:rPr lang="en-US" dirty="0" err="1" smtClean="0"/>
              <a:t>disinhibition</a:t>
            </a:r>
            <a:r>
              <a:rPr lang="en-US" dirty="0" smtClean="0"/>
              <a:t> it causes.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5CB6C96E-8E94-4B8F-A0B8-CCBD14076941}" type="slidenum">
              <a:rPr lang="en-US" sz="1200" b="0">
                <a:latin typeface="Times New Roman" pitchFamily="18" charset="0"/>
              </a:rPr>
              <a:pPr eaLnBrk="1" hangingPunct="1"/>
              <a:t>24</a:t>
            </a:fld>
            <a:endParaRPr lang="en-US" sz="1200" b="0">
              <a:latin typeface="Times New Roman"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US" smtClean="0"/>
              <a:t>"Chronic Versus Acute Suicide Risk"</a:t>
            </a:r>
          </a:p>
          <a:p>
            <a:pPr eaLnBrk="1" hangingPunct="1"/>
            <a:r>
              <a:rPr lang="en-US" smtClean="0"/>
              <a:t>"Because patients with depressive disorders present with a wide range of symptoms and severities in a constantly changing environment of stresses and supports, their suicide risk may fluctuate over the course of illness from a </a:t>
            </a:r>
            <a:r>
              <a:rPr lang="en-US" u="sng" smtClean="0"/>
              <a:t>chronic</a:t>
            </a:r>
            <a:r>
              <a:rPr lang="en-US" smtClean="0"/>
              <a:t> high risk state of severity requiring long-term preventive treatment to an </a:t>
            </a:r>
            <a:r>
              <a:rPr lang="en-US" u="sng" smtClean="0"/>
              <a:t>acute</a:t>
            </a:r>
            <a:r>
              <a:rPr lang="en-US" smtClean="0"/>
              <a:t> high risk state requiring some form of immediate clinical intervention.  Thus, assessment of acute suicide risk can be viewed as a process that must be repeated depending on the patient's clinical situation.  The suicide assessment process should lead to a decision as to whether the patient is at a chronic high risk of suicide, acute high risk of suicide, or no increased risk of suicide at this time."</a:t>
            </a:r>
          </a:p>
          <a:p>
            <a:pPr eaLnBrk="1" hangingPunct="1"/>
            <a:r>
              <a:rPr lang="en-US" smtClean="0"/>
              <a:t>Fawcett J, p.257, Textbook of Suicide Assessment and Management, American Psychiatric Publishing, February, 2006</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F597D6CE-28ED-4BFF-9034-8CA40BD4C045}" type="slidenum">
              <a:rPr lang="en-US" sz="1200" b="0">
                <a:latin typeface="Times New Roman" pitchFamily="18" charset="0"/>
              </a:rPr>
              <a:pPr eaLnBrk="1" hangingPunct="1"/>
              <a:t>25</a:t>
            </a:fld>
            <a:endParaRPr lang="en-US" sz="1200" b="0">
              <a:latin typeface="Times New Roman"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46EAC2A4-DFFE-4D49-AD12-A87E9CBE3551}" type="slidenum">
              <a:rPr lang="en-US" sz="1200" b="0">
                <a:latin typeface="Times New Roman" pitchFamily="18" charset="0"/>
              </a:rPr>
              <a:pPr eaLnBrk="1" hangingPunct="1"/>
              <a:t>26</a:t>
            </a:fld>
            <a:endParaRPr lang="en-US" sz="1200" b="0">
              <a:latin typeface="Times New Roman"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lnSpc>
                <a:spcPct val="80000"/>
              </a:lnSpc>
            </a:pPr>
            <a:r>
              <a:rPr lang="en-US" sz="1000"/>
              <a:t>Also important, when studies of specific psychiatric disorders are reviewed, there are many that are associated with an outcome of suicide.  </a:t>
            </a:r>
            <a:endParaRPr lang="en-US" sz="1000" b="1"/>
          </a:p>
          <a:p>
            <a:pPr eaLnBrk="1" hangingPunct="1">
              <a:lnSpc>
                <a:spcPct val="80000"/>
              </a:lnSpc>
            </a:pPr>
            <a:r>
              <a:rPr lang="en-US" sz="1000" b="1"/>
              <a:t>Suicide in Many Diagnosis </a:t>
            </a:r>
            <a:endParaRPr lang="en-US" sz="1000"/>
          </a:p>
          <a:p>
            <a:pPr eaLnBrk="1" hangingPunct="1">
              <a:lnSpc>
                <a:spcPct val="80000"/>
              </a:lnSpc>
            </a:pPr>
            <a:r>
              <a:rPr lang="en-US" sz="1000"/>
              <a:t>SMR = Observed deaths/expected deaths</a:t>
            </a:r>
            <a:endParaRPr lang="en-US" sz="1000" u="sng"/>
          </a:p>
          <a:p>
            <a:pPr eaLnBrk="1" hangingPunct="1">
              <a:lnSpc>
                <a:spcPct val="80000"/>
              </a:lnSpc>
            </a:pPr>
            <a:r>
              <a:rPr lang="en-US" sz="1000" u="sng"/>
              <a:t>Condition	                  #Studies	SMR</a:t>
            </a:r>
            <a:endParaRPr lang="en-US" sz="1000"/>
          </a:p>
          <a:p>
            <a:pPr eaLnBrk="1" hangingPunct="1">
              <a:lnSpc>
                <a:spcPct val="80000"/>
              </a:lnSpc>
            </a:pPr>
            <a:r>
              <a:rPr lang="en-US" sz="1000"/>
              <a:t>Eating Disorders                           15	 23.1 </a:t>
            </a:r>
          </a:p>
          <a:p>
            <a:pPr eaLnBrk="1" hangingPunct="1">
              <a:lnSpc>
                <a:spcPct val="80000"/>
              </a:lnSpc>
            </a:pPr>
            <a:r>
              <a:rPr lang="en-US" sz="1000"/>
              <a:t>Major Depression                         23                             20.4</a:t>
            </a:r>
          </a:p>
          <a:p>
            <a:pPr eaLnBrk="1" hangingPunct="1">
              <a:lnSpc>
                <a:spcPct val="80000"/>
              </a:lnSpc>
            </a:pPr>
            <a:r>
              <a:rPr lang="en-US" sz="1000"/>
              <a:t>Mixed Drug Abuse                         4	 19.4</a:t>
            </a:r>
          </a:p>
          <a:p>
            <a:pPr eaLnBrk="1" hangingPunct="1">
              <a:lnSpc>
                <a:spcPct val="80000"/>
              </a:lnSpc>
            </a:pPr>
            <a:r>
              <a:rPr lang="en-US" sz="1000"/>
              <a:t>Bipolar Disorder                           15	 15.0</a:t>
            </a:r>
          </a:p>
          <a:p>
            <a:pPr eaLnBrk="1" hangingPunct="1">
              <a:lnSpc>
                <a:spcPct val="80000"/>
              </a:lnSpc>
            </a:pPr>
            <a:r>
              <a:rPr lang="en-US" sz="1000"/>
              <a:t>Opioid Abuse	                         10	 14.0</a:t>
            </a:r>
          </a:p>
          <a:p>
            <a:pPr eaLnBrk="1" hangingPunct="1">
              <a:lnSpc>
                <a:spcPct val="80000"/>
              </a:lnSpc>
            </a:pPr>
            <a:r>
              <a:rPr lang="en-US" sz="1000"/>
              <a:t>Dysthmia                                      10		 12.1</a:t>
            </a:r>
          </a:p>
          <a:p>
            <a:pPr eaLnBrk="1" hangingPunct="1">
              <a:lnSpc>
                <a:spcPct val="80000"/>
              </a:lnSpc>
            </a:pPr>
            <a:r>
              <a:rPr lang="en-US" sz="1000"/>
              <a:t>OCD	                           3	 11.5</a:t>
            </a:r>
          </a:p>
          <a:p>
            <a:pPr eaLnBrk="1" hangingPunct="1">
              <a:lnSpc>
                <a:spcPct val="80000"/>
              </a:lnSpc>
            </a:pPr>
            <a:r>
              <a:rPr lang="en-US" sz="1000"/>
              <a:t>Panic Disorder                                9	 10.0</a:t>
            </a:r>
          </a:p>
          <a:p>
            <a:pPr eaLnBrk="1" hangingPunct="1">
              <a:lnSpc>
                <a:spcPct val="80000"/>
              </a:lnSpc>
            </a:pPr>
            <a:r>
              <a:rPr lang="en-US" sz="1000"/>
              <a:t>Schizophrenia	                         38	   8.5</a:t>
            </a:r>
          </a:p>
          <a:p>
            <a:pPr eaLnBrk="1" hangingPunct="1">
              <a:lnSpc>
                <a:spcPct val="80000"/>
              </a:lnSpc>
            </a:pPr>
            <a:r>
              <a:rPr lang="en-US" sz="1000"/>
              <a:t>Personality Disorders                     5	  7.08</a:t>
            </a:r>
          </a:p>
          <a:p>
            <a:pPr eaLnBrk="1" hangingPunct="1">
              <a:lnSpc>
                <a:spcPct val="80000"/>
              </a:lnSpc>
            </a:pPr>
            <a:r>
              <a:rPr lang="en-US" sz="1000"/>
              <a:t>Alcohol Abuse	                         35	  5.86</a:t>
            </a:r>
          </a:p>
          <a:p>
            <a:pPr eaLnBrk="1" hangingPunct="1">
              <a:lnSpc>
                <a:spcPct val="80000"/>
              </a:lnSpc>
            </a:pPr>
            <a:r>
              <a:rPr lang="en-US" sz="1000"/>
              <a:t>Pediatric Psychiatirc Disorders    11	  4.73</a:t>
            </a:r>
          </a:p>
          <a:p>
            <a:pPr eaLnBrk="1" hangingPunct="1">
              <a:lnSpc>
                <a:spcPct val="80000"/>
              </a:lnSpc>
            </a:pPr>
            <a:r>
              <a:rPr lang="en-US" sz="1000"/>
              <a:t>Cannabis Abuse	                           1	  3.85</a:t>
            </a:r>
          </a:p>
          <a:p>
            <a:pPr eaLnBrk="1" hangingPunct="1">
              <a:lnSpc>
                <a:spcPct val="80000"/>
              </a:lnSpc>
            </a:pPr>
            <a:r>
              <a:rPr lang="en-US" sz="1000"/>
              <a:t>Neuroses	                           8	  3.72</a:t>
            </a:r>
          </a:p>
          <a:p>
            <a:pPr eaLnBrk="1" hangingPunct="1">
              <a:lnSpc>
                <a:spcPct val="80000"/>
              </a:lnSpc>
            </a:pPr>
            <a:r>
              <a:rPr lang="en-US" sz="1000"/>
              <a:t>Mental Retardation                         5	  0.88</a:t>
            </a:r>
          </a:p>
          <a:p>
            <a:pPr eaLnBrk="1" hangingPunct="1">
              <a:lnSpc>
                <a:spcPct val="80000"/>
              </a:lnSpc>
            </a:pPr>
            <a:endParaRPr lang="en-US" sz="1000"/>
          </a:p>
          <a:p>
            <a:pPr eaLnBrk="1" hangingPunct="1">
              <a:lnSpc>
                <a:spcPct val="80000"/>
              </a:lnSpc>
            </a:pPr>
            <a:endParaRPr lang="en-US" sz="1000"/>
          </a:p>
          <a:p>
            <a:pPr eaLnBrk="1" hangingPunct="1">
              <a:lnSpc>
                <a:spcPct val="80000"/>
              </a:lnSpc>
            </a:pPr>
            <a:r>
              <a:rPr lang="en-US" sz="1000"/>
              <a:t>Harris and Barraclough, Br J Psychiarty, 1997</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C2A64043-5704-4234-9D65-0E8E80C89C79}" type="slidenum">
              <a:rPr lang="en-US" sz="1200" b="0">
                <a:latin typeface="Times New Roman" pitchFamily="18" charset="0"/>
              </a:rPr>
              <a:pPr eaLnBrk="1" hangingPunct="1"/>
              <a:t>27</a:t>
            </a:fld>
            <a:endParaRPr lang="en-US" sz="1200" b="0">
              <a:latin typeface="Times New Roman"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D897FD49-9BAA-4E85-BE12-A48AF16E5C12}" type="slidenum">
              <a:rPr lang="en-US" sz="1200" b="0">
                <a:latin typeface="Times New Roman" pitchFamily="18" charset="0"/>
              </a:rPr>
              <a:pPr eaLnBrk="1" hangingPunct="1"/>
              <a:t>28</a:t>
            </a:fld>
            <a:endParaRPr lang="en-US" sz="1200" b="0">
              <a:latin typeface="Times New Roman"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r>
              <a:rPr lang="en-US" dirty="0" smtClean="0"/>
              <a:t>All studies agree that one of warning signs for death by suicide is a recent or past suicide attempt and the more serious the attempt, the more serious the risk. Still, in many studies with long follow-ups, between 7-10% of people who attempt suicide and are seen in an ER eventually commit suicide. So this is a risk factor that must be combined with others, like gender (men&gt;women), older age, severity of current episode of depression, symptoms such as hopelessness, severe anxiety or psychic pain, etc. to be useful. It is most useful in the context of assessing the acute risk of suicide.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7B80ADF7-95AD-4FD2-B373-E2C7A31FB397}" type="slidenum">
              <a:rPr lang="en-US" sz="1200" b="0">
                <a:latin typeface="Times New Roman" pitchFamily="18" charset="0"/>
              </a:rPr>
              <a:pPr eaLnBrk="1" hangingPunct="1"/>
              <a:t>29</a:t>
            </a:fld>
            <a:endParaRPr lang="en-US" sz="1200" b="0">
              <a:latin typeface="Times New Roman" pitchFamily="18"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n-US" dirty="0" smtClean="0"/>
              <a:t>These are the symptoms that indicate, during a current depressive episode, that the patient is at greater risk, in the very near future, for suicide. These are symptoms that should be aggressively treated. These too identify acute high risk. Part of the suicide prevention plan must include psychiatric evaluation in an ER, the availability of a concerned individual, potential hospitalization and means </a:t>
            </a:r>
            <a:r>
              <a:rPr lang="en-US" smtClean="0"/>
              <a:t>restriction.</a:t>
            </a:r>
            <a:endParaRPr lang="en-US" dirty="0" smtClean="0"/>
          </a:p>
          <a:p>
            <a:pPr eaLnBrk="1" hangingPunct="1"/>
            <a:r>
              <a:rPr lang="en-US" dirty="0" smtClean="0"/>
              <a:t>19% of people who die by suicide are "psychotic" e.g. have delusions, hallucinations, bizarre behavior, formal thought disorders. Sometimes this is missed by the psychiatrist if the patient is an out patient. Robins et al, Biological Psychiatry, 1985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FEB59F-2562-4EDB-9620-88EFA8570E24}" type="slidenum">
              <a:rPr lang="en-US"/>
              <a:pPr/>
              <a:t>4</a:t>
            </a:fld>
            <a:endParaRPr lang="en-US"/>
          </a:p>
        </p:txBody>
      </p:sp>
      <p:sp>
        <p:nvSpPr>
          <p:cNvPr id="886786" name="Rectangle 2"/>
          <p:cNvSpPr>
            <a:spLocks noGrp="1" noRot="1" noChangeAspect="1" noChangeArrowheads="1" noTextEdit="1"/>
          </p:cNvSpPr>
          <p:nvPr>
            <p:ph type="sldImg"/>
          </p:nvPr>
        </p:nvSpPr>
        <p:spPr>
          <a:ln/>
        </p:spPr>
      </p:sp>
      <p:sp>
        <p:nvSpPr>
          <p:cNvPr id="8867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36DC64DE-D874-4805-8E57-07C9A4ECD2B3}" type="slidenum">
              <a:rPr lang="en-US" sz="1200" b="0">
                <a:latin typeface="Times New Roman" pitchFamily="18" charset="0"/>
              </a:rPr>
              <a:pPr eaLnBrk="1" hangingPunct="1"/>
              <a:t>30</a:t>
            </a:fld>
            <a:endParaRPr lang="en-US" sz="1200" b="0">
              <a:latin typeface="Times New Roman"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r>
              <a:rPr lang="en-US" smtClean="0"/>
              <a:t>All these are acute and long term risk factors for suicide, but usually in the presence of major depression, or other psychiatric disorders.</a:t>
            </a:r>
          </a:p>
          <a:p>
            <a:pPr eaLnBrk="1" hangingPunct="1"/>
            <a:r>
              <a:rPr lang="en-US" smtClean="0"/>
              <a:t>Runs in families: </a:t>
            </a:r>
          </a:p>
          <a:p>
            <a:pPr eaLnBrk="1" hangingPunct="1"/>
            <a:r>
              <a:rPr lang="en-US" smtClean="0"/>
              <a:t>Denmark twin registry </a:t>
            </a:r>
          </a:p>
          <a:p>
            <a:pPr eaLnBrk="1" hangingPunct="1"/>
            <a:r>
              <a:rPr lang="en-US" smtClean="0"/>
              <a:t>4 concordant pairs in 19 monozygotic twins and no concordant pairs in 58 dizygotic twins </a:t>
            </a:r>
            <a:br>
              <a:rPr lang="en-US" smtClean="0"/>
            </a:br>
            <a:r>
              <a:rPr lang="en-US" smtClean="0"/>
              <a:t>Juel-Nielsen &amp; Videbeck, Acta Genet. Med. Gemellol, 1970</a:t>
            </a:r>
          </a:p>
          <a:p>
            <a:pPr eaLnBrk="1" hangingPunct="1"/>
            <a:r>
              <a:rPr lang="en-US" smtClean="0"/>
              <a:t>___________________________________________________________________</a:t>
            </a:r>
          </a:p>
          <a:p>
            <a:pPr eaLnBrk="1" hangingPunct="1"/>
            <a:r>
              <a:rPr lang="en-US" smtClean="0"/>
              <a:t>Higher incidence of suicide in the biologic relatives of adoptees who suffered from depression then in their adopted relatives and higher then the biologic and adopted relatives of adoptee controls who were not depressed. Kety et al, 1979</a:t>
            </a:r>
          </a:p>
          <a:p>
            <a:pPr eaLnBrk="1" hangingPunct="1"/>
            <a:r>
              <a:rPr lang="en-US" smtClean="0"/>
              <a:t>Same sample, 5,483 adoptees, 57 completed suicide</a:t>
            </a:r>
          </a:p>
          <a:p>
            <a:pPr eaLnBrk="1" hangingPunct="1"/>
            <a:r>
              <a:rPr lang="en-US" smtClean="0"/>
              <a:t>Without regards to depression, these adoptees had more suicides in their biologic families than a comparison group of nonadopted controls. Schulsinger et al, 1979</a:t>
            </a:r>
          </a:p>
          <a:p>
            <a:pPr eaLnBrk="1" hangingPunct="1"/>
            <a:endParaRPr lang="en-US" smtClean="0"/>
          </a:p>
          <a:p>
            <a:pPr eaLnBrk="1" hangingPunct="1"/>
            <a:r>
              <a:rPr lang="en-US" smtClean="0"/>
              <a:t>This goes back to a two-factor solution, depression plus personality of aggression or impulsivity (explains why women have more depression but less suicide). </a:t>
            </a:r>
          </a:p>
          <a:p>
            <a:pPr eaLnBrk="1" hangingPunct="1"/>
            <a:endParaRPr lang="en-US" smtClean="0"/>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EE720F42-8CDF-481A-8BA0-09515AF54AA1}" type="slidenum">
              <a:rPr lang="en-US" sz="1200" b="0">
                <a:latin typeface="Times New Roman" pitchFamily="18" charset="0"/>
              </a:rPr>
              <a:pPr eaLnBrk="1" hangingPunct="1"/>
              <a:t>31</a:t>
            </a:fld>
            <a:endParaRPr lang="en-US" sz="1200" b="0">
              <a:latin typeface="Times New Roman"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r>
              <a:rPr lang="en-US" smtClean="0"/>
              <a:t>These factors are all associated, statistically, with an outcome of suicide. Of course, alone, they predict nothing. Like those mentioned in the previous slide, these add to concern when they are present in a depressed person. </a:t>
            </a:r>
          </a:p>
          <a:p>
            <a:pPr eaLnBrk="1" hangingPunct="1"/>
            <a:r>
              <a:rPr lang="en-US" smtClean="0"/>
              <a:t>Occupation is a difficult item to rely on, since as noted in the item before, being unemployed also is associated with suicide. If the person is a physician and is unemployed and is depressed, clearly that is a danger sign. But the majority of people who commit suicide are working, (in school or at a job) despite their illnesses. It may be in certain professions, having the means to commit suicide combined with being depressed, leads to this outcome. Some posit that women in certain professions are more "action oriented" like men. The only definitive associations between occupation and suicide are that clergy have lower rates.  </a:t>
            </a:r>
          </a:p>
          <a:p>
            <a:pPr eaLnBrk="1" hangingPunct="1"/>
            <a:r>
              <a:rPr lang="en-US" smtClean="0"/>
              <a:t>Stack S, Social Science Quarterly, 2001, Murphy G, Comprehensive Psychiatry, 1998, Qin P, et al, Am J Psych 2003</a:t>
            </a:r>
          </a:p>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A0498DDB-C549-4BA6-9ED3-65A73F5945A1}" type="slidenum">
              <a:rPr lang="en-US" sz="1200" b="0">
                <a:latin typeface="Times New Roman" pitchFamily="18" charset="0"/>
              </a:rPr>
              <a:pPr eaLnBrk="1" hangingPunct="1"/>
              <a:t>32</a:t>
            </a:fld>
            <a:endParaRPr lang="en-US" sz="1200" b="0">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smtClean="0"/>
              <a:t>Study after study has shown that availability of guns, bridges without barriers, pills packed in large numbers (instead of blister packs), toxic domestic gases, vehicle emissions* etc. allow for suicide completion.</a:t>
            </a:r>
          </a:p>
          <a:p>
            <a:pPr eaLnBrk="1" hangingPunct="1"/>
            <a:r>
              <a:rPr lang="en-US" smtClean="0"/>
              <a:t>* Catalytic Converters are required by law on every motor vehicle operated in the United States of America after 1975. These converters reduce emissions of cars, such as carbon monoxide, a poisonous gas which is colorless and odorless. Even with catalytic converters, people are still able to commit suicide by locking themselves in their car with the car exhaust being funneled into the car. Improvements can be made on the catalytic converter which can monitor the carbon monoxide emission and automatically shut-off the engine should the carbon monoxide reach a dangerous level. The car industry has not pursued these improvements because the additional cost for the parts would impact the cost of automobiles.  </a:t>
            </a:r>
          </a:p>
          <a:p>
            <a:pPr eaLnBrk="1" hangingPunct="1"/>
            <a:endParaRPr lang="en-US" smtClean="0"/>
          </a:p>
          <a:p>
            <a:pPr eaLnBrk="1" hangingPunct="1"/>
            <a:r>
              <a:rPr lang="en-US" smtClean="0"/>
              <a:t>Contagion: Gould MS, Ann N Y Acad Sci., 2001</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271EEAB5-4761-4879-B000-4B148698A8D3}" type="slidenum">
              <a:rPr lang="en-US" sz="1200" b="0">
                <a:latin typeface="Times New Roman" pitchFamily="18" charset="0"/>
              </a:rPr>
              <a:pPr eaLnBrk="1" hangingPunct="1"/>
              <a:t>33</a:t>
            </a:fld>
            <a:endParaRPr lang="en-US" sz="1200" b="0">
              <a:latin typeface="Times New Roman"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03569C37-62B5-440F-8E45-3000E7539627}" type="slidenum">
              <a:rPr lang="en-US" sz="1200" b="0">
                <a:latin typeface="Times New Roman" pitchFamily="18" charset="0"/>
              </a:rPr>
              <a:pPr eaLnBrk="1" hangingPunct="1"/>
              <a:t>34</a:t>
            </a:fld>
            <a:endParaRPr lang="en-US" sz="1200" b="0">
              <a:latin typeface="Times New Roman"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213E35D9-5A5D-4FA1-8AC8-DCD7ACF217C9}" type="slidenum">
              <a:rPr lang="en-US" sz="1200" b="0">
                <a:latin typeface="Times New Roman" pitchFamily="18" charset="0"/>
              </a:rPr>
              <a:pPr eaLnBrk="1" hangingPunct="1"/>
              <a:t>35</a:t>
            </a:fld>
            <a:endParaRPr lang="en-US" sz="1200" b="0">
              <a:latin typeface="Times New Roman" pitchFamily="18"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88A9C79A-2D3D-4A63-A2FE-CE3342EF68B0}" type="slidenum">
              <a:rPr lang="en-US" sz="1200" b="0">
                <a:latin typeface="Times New Roman" pitchFamily="18" charset="0"/>
              </a:rPr>
              <a:pPr eaLnBrk="1" hangingPunct="1"/>
              <a:t>36</a:t>
            </a:fld>
            <a:endParaRPr lang="en-US" sz="1200" b="0">
              <a:latin typeface="Times New Roman" pitchFamily="18"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6BE16923-6C33-4D5A-A817-35D8B3CD4D9D}" type="slidenum">
              <a:rPr lang="en-US" sz="1200" b="0">
                <a:latin typeface="Times New Roman" pitchFamily="18" charset="0"/>
              </a:rPr>
              <a:pPr eaLnBrk="1" hangingPunct="1"/>
              <a:t>37</a:t>
            </a:fld>
            <a:endParaRPr lang="en-US" sz="1200" b="0">
              <a:latin typeface="Times New Roman" pitchFamily="18"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lnSpc>
                <a:spcPct val="80000"/>
              </a:lnSpc>
            </a:pPr>
            <a:r>
              <a:rPr lang="en-US" sz="800"/>
              <a:t>Island of Gotland, Sweden instituted an educational program for all general practitioners.  After the program GPs identified more patients with major depression and treated them more accurately.</a:t>
            </a:r>
          </a:p>
          <a:p>
            <a:pPr eaLnBrk="1" hangingPunct="1">
              <a:lnSpc>
                <a:spcPct val="80000"/>
              </a:lnSpc>
            </a:pPr>
            <a:r>
              <a:rPr lang="en-US" sz="800"/>
              <a:t>			    </a:t>
            </a:r>
          </a:p>
          <a:p>
            <a:pPr eaLnBrk="1" hangingPunct="1">
              <a:lnSpc>
                <a:spcPct val="80000"/>
              </a:lnSpc>
            </a:pPr>
            <a:r>
              <a:rPr lang="en-US" sz="800"/>
              <a:t> Suicide Rates in:</a:t>
            </a:r>
            <a:r>
              <a:rPr lang="en-US" sz="800" u="sng"/>
              <a:t>  </a:t>
            </a:r>
          </a:p>
          <a:p>
            <a:pPr eaLnBrk="1" hangingPunct="1">
              <a:lnSpc>
                <a:spcPct val="80000"/>
              </a:lnSpc>
            </a:pPr>
            <a:r>
              <a:rPr lang="en-US" sz="800" u="sng"/>
              <a:t>         Sweden as a whole                                                                    Gotland</a:t>
            </a:r>
            <a:r>
              <a:rPr lang="en-US" sz="800"/>
              <a:t>_______________</a:t>
            </a:r>
          </a:p>
          <a:p>
            <a:pPr eaLnBrk="1" hangingPunct="1">
              <a:lnSpc>
                <a:spcPct val="80000"/>
              </a:lnSpc>
            </a:pPr>
            <a:r>
              <a:rPr lang="en-US" sz="800" u="sng"/>
              <a:t>               Year	      n                           per 100,00         n       per 100,000         x2           P  </a:t>
            </a:r>
            <a:r>
              <a:rPr lang="en-US" sz="800"/>
              <a:t>  </a:t>
            </a:r>
            <a:r>
              <a:rPr lang="en-US" sz="800" u="sng"/>
              <a:t>                               </a:t>
            </a:r>
            <a:endParaRPr lang="en-US" sz="800"/>
          </a:p>
          <a:p>
            <a:pPr eaLnBrk="1" hangingPunct="1">
              <a:lnSpc>
                <a:spcPct val="80000"/>
              </a:lnSpc>
            </a:pPr>
            <a:r>
              <a:rPr lang="en-US" sz="800"/>
              <a:t>               1982	   2124	     25.5                11            19.7               .73        NS</a:t>
            </a:r>
          </a:p>
          <a:p>
            <a:pPr eaLnBrk="1" hangingPunct="1">
              <a:lnSpc>
                <a:spcPct val="80000"/>
              </a:lnSpc>
            </a:pPr>
            <a:r>
              <a:rPr lang="en-US" sz="800"/>
              <a:t>               1983	   2087	     25.1                14            25.0             0.00        NS</a:t>
            </a:r>
          </a:p>
          <a:p>
            <a:pPr eaLnBrk="1" hangingPunct="1">
              <a:lnSpc>
                <a:spcPct val="80000"/>
              </a:lnSpc>
            </a:pPr>
            <a:r>
              <a:rPr lang="en-US" sz="800"/>
              <a:t>               1984	   2208	     26.5                  8            14.3             3.17        NS</a:t>
            </a:r>
          </a:p>
          <a:p>
            <a:pPr eaLnBrk="1" hangingPunct="1">
              <a:lnSpc>
                <a:spcPct val="80000"/>
              </a:lnSpc>
            </a:pPr>
            <a:r>
              <a:rPr lang="en-US" sz="800"/>
              <a:t>               1985	   2068                              24.8                  4              7.1             7.06      &lt;0.01</a:t>
            </a:r>
          </a:p>
          <a:p>
            <a:pPr eaLnBrk="1" hangingPunct="1">
              <a:lnSpc>
                <a:spcPct val="80000"/>
              </a:lnSpc>
            </a:pPr>
            <a:r>
              <a:rPr lang="en-US" sz="800"/>
              <a:t>Rutz W. et al Acta Psychiatr Scand 1989:80:151-154</a:t>
            </a:r>
          </a:p>
          <a:p>
            <a:pPr eaLnBrk="1" hangingPunct="1">
              <a:lnSpc>
                <a:spcPct val="80000"/>
              </a:lnSpc>
            </a:pPr>
            <a:r>
              <a:rPr lang="en-US" sz="800"/>
              <a:t>_______________________________________________________________________</a:t>
            </a:r>
          </a:p>
          <a:p>
            <a:pPr eaLnBrk="1" hangingPunct="1">
              <a:lnSpc>
                <a:spcPct val="80000"/>
              </a:lnSpc>
            </a:pPr>
            <a:r>
              <a:rPr lang="en-US" sz="800"/>
              <a:t>Over past 100 years Hungary had the world's highest suicide rate</a:t>
            </a:r>
          </a:p>
          <a:p>
            <a:pPr eaLnBrk="1" hangingPunct="1">
              <a:lnSpc>
                <a:spcPct val="80000"/>
              </a:lnSpc>
            </a:pPr>
            <a:r>
              <a:rPr lang="en-US" sz="800"/>
              <a:t>Current rate of 32/100,000 is 3x U. S. rate.</a:t>
            </a:r>
          </a:p>
          <a:p>
            <a:pPr eaLnBrk="1" hangingPunct="1">
              <a:lnSpc>
                <a:spcPct val="80000"/>
              </a:lnSpc>
            </a:pPr>
            <a:r>
              <a:rPr lang="en-US" sz="800"/>
              <a:t>Physicians educated to recognize and treat depression in Kiskunhalas – a  </a:t>
            </a:r>
          </a:p>
          <a:p>
            <a:pPr eaLnBrk="1" hangingPunct="1">
              <a:lnSpc>
                <a:spcPct val="80000"/>
              </a:lnSpc>
            </a:pPr>
            <a:r>
              <a:rPr lang="en-US" sz="800"/>
              <a:t>province in Hungary with a rate almost twice the Hungarian rate.</a:t>
            </a:r>
          </a:p>
          <a:p>
            <a:pPr eaLnBrk="1" hangingPunct="1">
              <a:lnSpc>
                <a:spcPct val="80000"/>
              </a:lnSpc>
            </a:pPr>
            <a:r>
              <a:rPr lang="en-US" sz="800"/>
              <a:t>Results:</a:t>
            </a:r>
          </a:p>
          <a:p>
            <a:pPr eaLnBrk="1" hangingPunct="1">
              <a:lnSpc>
                <a:spcPct val="80000"/>
              </a:lnSpc>
            </a:pPr>
            <a:r>
              <a:rPr lang="en-US" sz="800"/>
              <a:t>48  months prior to project            VS              48 months after the project</a:t>
            </a:r>
            <a:r>
              <a:rPr lang="en-US" sz="800" b="1"/>
              <a:t> </a:t>
            </a:r>
            <a:r>
              <a:rPr lang="en-US" sz="800"/>
              <a:t>                                                                              </a:t>
            </a:r>
          </a:p>
          <a:p>
            <a:pPr eaLnBrk="1" hangingPunct="1">
              <a:lnSpc>
                <a:spcPct val="80000"/>
              </a:lnSpc>
            </a:pPr>
            <a:r>
              <a:rPr lang="en-US" sz="800"/>
              <a:t>      Kiskunhalas region – (not the town)  </a:t>
            </a:r>
          </a:p>
          <a:p>
            <a:pPr eaLnBrk="1" hangingPunct="1">
              <a:lnSpc>
                <a:spcPct val="80000"/>
              </a:lnSpc>
            </a:pPr>
            <a:r>
              <a:rPr lang="en-US" sz="800"/>
              <a:t>     184 suicides                                                156 suicides                 </a:t>
            </a:r>
          </a:p>
          <a:p>
            <a:pPr eaLnBrk="1" hangingPunct="1">
              <a:lnSpc>
                <a:spcPct val="80000"/>
              </a:lnSpc>
            </a:pPr>
            <a:r>
              <a:rPr lang="en-US" sz="800"/>
              <a:t>     147 men                                                      Reduction in men to 126, 14.3%             </a:t>
            </a:r>
          </a:p>
          <a:p>
            <a:pPr eaLnBrk="1" hangingPunct="1">
              <a:lnSpc>
                <a:spcPct val="80000"/>
              </a:lnSpc>
            </a:pPr>
            <a:r>
              <a:rPr lang="en-US" sz="800"/>
              <a:t>       37 women                                                 Reduction in women to 30, 18.9% </a:t>
            </a:r>
          </a:p>
          <a:p>
            <a:pPr eaLnBrk="1" hangingPunct="1">
              <a:lnSpc>
                <a:spcPct val="80000"/>
              </a:lnSpc>
            </a:pPr>
            <a:r>
              <a:rPr lang="en-US" sz="800"/>
              <a:t>            </a:t>
            </a:r>
          </a:p>
          <a:p>
            <a:pPr eaLnBrk="1" hangingPunct="1">
              <a:lnSpc>
                <a:spcPct val="80000"/>
              </a:lnSpc>
            </a:pPr>
            <a:r>
              <a:rPr lang="en-US" sz="800"/>
              <a:t>Total reduction of 15.2%                                </a:t>
            </a:r>
          </a:p>
          <a:p>
            <a:pPr eaLnBrk="1" hangingPunct="1">
              <a:lnSpc>
                <a:spcPct val="80000"/>
              </a:lnSpc>
            </a:pPr>
            <a:r>
              <a:rPr lang="en-US" sz="800"/>
              <a:t>Reduction in comparable control region, 9.4% </a:t>
            </a:r>
          </a:p>
          <a:p>
            <a:pPr eaLnBrk="1" hangingPunct="1">
              <a:lnSpc>
                <a:spcPct val="80000"/>
              </a:lnSpc>
            </a:pPr>
            <a:r>
              <a:rPr lang="en-US" sz="800"/>
              <a:t>Reduction in whole country, 11.8% </a:t>
            </a:r>
          </a:p>
          <a:p>
            <a:pPr eaLnBrk="1" hangingPunct="1">
              <a:lnSpc>
                <a:spcPct val="80000"/>
              </a:lnSpc>
            </a:pPr>
            <a:endParaRPr lang="en-US" sz="800"/>
          </a:p>
          <a:p>
            <a:pPr eaLnBrk="1" hangingPunct="1">
              <a:lnSpc>
                <a:spcPct val="80000"/>
              </a:lnSpc>
            </a:pPr>
            <a:r>
              <a:rPr lang="en-US" sz="800"/>
              <a:t>AFSP sponsored study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61C48585-0010-4853-952A-AB42B8CC38C9}" type="slidenum">
              <a:rPr lang="en-US" sz="1200" b="0">
                <a:latin typeface="Times New Roman" pitchFamily="18" charset="0"/>
              </a:rPr>
              <a:pPr eaLnBrk="1" hangingPunct="1"/>
              <a:t>38</a:t>
            </a:fld>
            <a:endParaRPr lang="en-US" sz="1200" b="0">
              <a:latin typeface="Times New Roman"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7788D805-BE66-4491-A4AC-4BBF5857F071}" type="slidenum">
              <a:rPr lang="en-US" sz="1200" b="0">
                <a:latin typeface="Times New Roman" pitchFamily="18" charset="0"/>
              </a:rPr>
              <a:pPr eaLnBrk="1" hangingPunct="1"/>
              <a:t>39</a:t>
            </a:fld>
            <a:endParaRPr lang="en-US" sz="1200" b="0">
              <a:latin typeface="Times New Roman"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r>
              <a:rPr lang="en-US" smtClean="0"/>
              <a:t>Demyttenaere K, et al, J Clin Psychiatry, 2001</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first and second leading causes of deaths in young adults (18-24) are accidents and homicides.  </a:t>
            </a:r>
          </a:p>
          <a:p>
            <a:pPr eaLnBrk="1" hangingPunct="1"/>
            <a:r>
              <a:rPr lang="en-US" dirty="0" smtClean="0"/>
              <a:t>Since the CDC does not collect data on men and women who are specifically in college, we assume, since homicide is low in this group, it may be the second leading cause of death.</a:t>
            </a:r>
          </a:p>
          <a:p>
            <a:pPr eaLnBrk="1" hangingPunct="1"/>
            <a:r>
              <a:rPr lang="en-US" dirty="0" smtClean="0"/>
              <a:t>Although suicide rates in the US are highest in the very elderly, because there are so many other reasons why men die at this age, it is not a "leading" cause of death.</a:t>
            </a:r>
          </a:p>
          <a:p>
            <a:pPr eaLnBrk="1" hangingPunct="1"/>
            <a:r>
              <a:rPr lang="en-US" dirty="0" smtClean="0"/>
              <a:t>Data on this can best be obtained through the CDC website www.cdc.gov or NIMH website www.nimh.nih.gov.</a:t>
            </a:r>
          </a:p>
          <a:p>
            <a:endParaRPr lang="en-US" dirty="0"/>
          </a:p>
        </p:txBody>
      </p:sp>
      <p:sp>
        <p:nvSpPr>
          <p:cNvPr id="4" name="Slide Number Placeholder 3"/>
          <p:cNvSpPr>
            <a:spLocks noGrp="1"/>
          </p:cNvSpPr>
          <p:nvPr>
            <p:ph type="sldNum" sz="quarter" idx="10"/>
          </p:nvPr>
        </p:nvSpPr>
        <p:spPr/>
        <p:txBody>
          <a:bodyPr/>
          <a:lstStyle/>
          <a:p>
            <a:fld id="{173FC4ED-C0EB-427C-B96A-E97973401AA3}" type="slidenum">
              <a:rPr lang="en-US" smtClean="0"/>
              <a:pPr/>
              <a:t>8</a:t>
            </a:fld>
            <a:endParaRPr lang="en-US"/>
          </a:p>
        </p:txBody>
      </p:sp>
    </p:spTree>
    <p:extLst>
      <p:ext uri="{BB962C8B-B14F-4D97-AF65-F5344CB8AC3E}">
        <p14:creationId xmlns="" xmlns:p14="http://schemas.microsoft.com/office/powerpoint/2010/main" val="1482153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0266B41F-C9BC-4D9A-82BB-A5D47A8B8270}" type="slidenum">
              <a:rPr lang="en-US" sz="1200" b="0">
                <a:latin typeface="Times New Roman" pitchFamily="18" charset="0"/>
              </a:rPr>
              <a:pPr eaLnBrk="1" hangingPunct="1"/>
              <a:t>40</a:t>
            </a:fld>
            <a:endParaRPr lang="en-US" sz="1200" b="0">
              <a:latin typeface="Times New Roman"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r>
              <a:rPr lang="en-US" smtClean="0"/>
              <a:t>*Brown et al, JAMA, 2005</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D7033238-4F28-40B7-9FA5-45D46F0C1437}" type="slidenum">
              <a:rPr lang="en-US" sz="1200" b="0">
                <a:latin typeface="Times New Roman" pitchFamily="18" charset="0"/>
              </a:rPr>
              <a:pPr eaLnBrk="1" hangingPunct="1"/>
              <a:t>41</a:t>
            </a:fld>
            <a:endParaRPr lang="en-US" sz="1200" b="0">
              <a:latin typeface="Times New Roman"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r>
              <a:rPr lang="en-US" smtClean="0"/>
              <a:t>Mann, J. J., Apter, A., Bertolote, J., Beautrais, A., Currier, D., et. al., (2005). Suicide prevention strategies: A systematic review. Journal of the American Medical Association 294 (16), 2064-2074.</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B05307B2-09E4-4172-A402-23068AF1F59F}" type="slidenum">
              <a:rPr lang="en-US" sz="1200" b="0">
                <a:latin typeface="Times New Roman" pitchFamily="18" charset="0"/>
              </a:rPr>
              <a:pPr eaLnBrk="1" hangingPunct="1"/>
              <a:t>42</a:t>
            </a:fld>
            <a:endParaRPr lang="en-US" sz="1200" b="0">
              <a:latin typeface="Times New Roman"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060838D1-B7EC-43AE-AECA-33B787B6D966}" type="slidenum">
              <a:rPr lang="en-US" sz="1200" b="0">
                <a:latin typeface="Times New Roman" pitchFamily="18" charset="0"/>
              </a:rPr>
              <a:pPr eaLnBrk="1" hangingPunct="1"/>
              <a:t>43</a:t>
            </a:fld>
            <a:endParaRPr lang="en-US" sz="1200" b="0">
              <a:latin typeface="Times New Roman"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DA20007E-ED76-425F-840F-4D4833368720}" type="slidenum">
              <a:rPr lang="en-US" sz="1200" b="0">
                <a:latin typeface="Times New Roman" pitchFamily="18" charset="0"/>
              </a:rPr>
              <a:pPr eaLnBrk="1" hangingPunct="1"/>
              <a:t>44</a:t>
            </a:fld>
            <a:endParaRPr lang="en-US" sz="1200" b="0">
              <a:latin typeface="Times New Roman" pitchFamily="18"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58F6B113-21CC-4108-A2EE-38788FAED574}" type="slidenum">
              <a:rPr lang="en-US" sz="1200" b="0">
                <a:latin typeface="Times New Roman" pitchFamily="18" charset="0"/>
              </a:rPr>
              <a:pPr eaLnBrk="1" hangingPunct="1"/>
              <a:t>45</a:t>
            </a:fld>
            <a:endParaRPr lang="en-US" sz="1200" b="0">
              <a:latin typeface="Times New Roman" pitchFamily="18"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61166A93-7663-43F9-8CD2-53C3ED5E852B}" type="slidenum">
              <a:rPr lang="en-US" sz="1200" b="0">
                <a:latin typeface="Times New Roman" pitchFamily="18" charset="0"/>
              </a:rPr>
              <a:pPr eaLnBrk="1" hangingPunct="1"/>
              <a:t>46</a:t>
            </a:fld>
            <a:endParaRPr lang="en-US" sz="1200" b="0">
              <a:latin typeface="Times New Roman"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541E832F-F394-432F-A4A3-3645AFAF3507}" type="slidenum">
              <a:rPr lang="en-US" sz="1200" b="0">
                <a:latin typeface="Times New Roman" pitchFamily="18" charset="0"/>
              </a:rPr>
              <a:pPr eaLnBrk="1" hangingPunct="1"/>
              <a:t>47</a:t>
            </a:fld>
            <a:endParaRPr lang="en-US" sz="1200" b="0">
              <a:latin typeface="Times New Roman"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9F6A0874-7E7F-49C6-9DFE-5CA212CB725A}" type="slidenum">
              <a:rPr lang="en-US" sz="1200" b="0">
                <a:latin typeface="Times New Roman" pitchFamily="18" charset="0"/>
              </a:rPr>
              <a:pPr eaLnBrk="1" hangingPunct="1"/>
              <a:t>48</a:t>
            </a:fld>
            <a:endParaRPr lang="en-US" sz="1200" b="0">
              <a:latin typeface="Times New Roman" pitchFamily="18"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C9ED5A40-F392-498D-A7F7-5F4EEB61395F}" type="slidenum">
              <a:rPr lang="en-US" sz="1200" b="0">
                <a:latin typeface="Times New Roman" pitchFamily="18" charset="0"/>
              </a:rPr>
              <a:pPr eaLnBrk="1" hangingPunct="1"/>
              <a:t>49</a:t>
            </a:fld>
            <a:endParaRPr lang="en-US" sz="1200" b="0">
              <a:latin typeface="Times New Roman" pitchFamily="18"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Psychological autopsies (detailed interviews with the families, physicians, therapists, clergy and anyone close who knew the person who died by suicide usually done on a consecutive group in people who have died by suicide and are chosen from the coroners office) have shown that most of those who </a:t>
            </a:r>
            <a:r>
              <a:rPr lang="en-US" dirty="0" err="1" smtClean="0"/>
              <a:t>suicided</a:t>
            </a:r>
            <a:r>
              <a:rPr lang="en-US" dirty="0" smtClean="0"/>
              <a:t> were suffering from major mental illnesses as described above.  </a:t>
            </a:r>
          </a:p>
          <a:p>
            <a:pPr eaLnBrk="1" hangingPunct="1"/>
            <a:r>
              <a:rPr lang="en-US" dirty="0" smtClean="0"/>
              <a:t>These are a few such studies: </a:t>
            </a:r>
            <a:endParaRPr lang="en-US" b="1" dirty="0" smtClean="0"/>
          </a:p>
          <a:p>
            <a:pPr eaLnBrk="1" hangingPunct="1"/>
            <a:r>
              <a:rPr lang="en-US" b="1" dirty="0" smtClean="0"/>
              <a:t>Completed Suicides and Psychiatric Diagnoses</a:t>
            </a:r>
          </a:p>
          <a:p>
            <a:pPr eaLnBrk="1" hangingPunct="1"/>
            <a:r>
              <a:rPr lang="en-US" b="1" dirty="0" smtClean="0"/>
              <a:t>Psychological Autopsy Studies</a:t>
            </a:r>
            <a:endParaRPr lang="en-US" dirty="0" smtClean="0"/>
          </a:p>
          <a:p>
            <a:pPr eaLnBrk="1" hangingPunct="1"/>
            <a:r>
              <a:rPr lang="en-US" dirty="0" smtClean="0"/>
              <a:t>Robins et al, 1959: 94% psychiatrically ill, 68% depressive or alcoholic</a:t>
            </a:r>
          </a:p>
          <a:p>
            <a:pPr eaLnBrk="1" hangingPunct="1"/>
            <a:r>
              <a:rPr lang="en-US" dirty="0" err="1" smtClean="0"/>
              <a:t>Dorpat</a:t>
            </a:r>
            <a:r>
              <a:rPr lang="en-US" dirty="0" smtClean="0"/>
              <a:t> and Ripley, 1960: 100% psychiatrically ill, 57% depressive or alcoholic </a:t>
            </a:r>
          </a:p>
          <a:p>
            <a:pPr eaLnBrk="1" hangingPunct="1"/>
            <a:r>
              <a:rPr lang="en-US" dirty="0" err="1" smtClean="0"/>
              <a:t>Baraclough</a:t>
            </a:r>
            <a:r>
              <a:rPr lang="en-US" dirty="0" smtClean="0"/>
              <a:t> et al, 1974:  93% mentally ill, 79% depressive or alcoholic</a:t>
            </a:r>
          </a:p>
          <a:p>
            <a:pPr eaLnBrk="1" hangingPunct="1"/>
            <a:r>
              <a:rPr lang="en-US" dirty="0" err="1" smtClean="0"/>
              <a:t>Beskow</a:t>
            </a:r>
            <a:r>
              <a:rPr lang="en-US" dirty="0" smtClean="0"/>
              <a:t>, 1979:  98% mentally ill, 59% depressive</a:t>
            </a:r>
          </a:p>
          <a:p>
            <a:pPr eaLnBrk="1" hangingPunct="1"/>
            <a:r>
              <a:rPr lang="en-US" dirty="0" smtClean="0"/>
              <a:t>Chynoweth et al, 1980:  89% mentally ill, 76% depressive or alcoholic</a:t>
            </a:r>
          </a:p>
          <a:p>
            <a:pPr eaLnBrk="1" hangingPunct="1"/>
            <a:r>
              <a:rPr lang="en-US" dirty="0" smtClean="0"/>
              <a:t>Rich et al, 1988:  92% mentally ill, 96% depressive or alcoholic </a:t>
            </a:r>
          </a:p>
          <a:p>
            <a:pPr eaLnBrk="1" hangingPunct="1"/>
            <a:r>
              <a:rPr lang="en-US" dirty="0" err="1" smtClean="0"/>
              <a:t>Arato</a:t>
            </a:r>
            <a:r>
              <a:rPr lang="en-US" dirty="0" smtClean="0"/>
              <a:t> et al, 1988:  82% mentally ill, 66% depressive or alcoholic</a:t>
            </a:r>
          </a:p>
          <a:p>
            <a:pPr eaLnBrk="1" hangingPunct="1"/>
            <a:r>
              <a:rPr lang="en-US" dirty="0" smtClean="0"/>
              <a:t>Of note, Dr. Mann, AFSP Scientific Council member, has developed an assessment battery for doing such studies that makes it possible to do such studies with the same method throughout the world.</a:t>
            </a:r>
          </a:p>
          <a:p>
            <a:endParaRPr lang="en-US" dirty="0"/>
          </a:p>
        </p:txBody>
      </p:sp>
      <p:sp>
        <p:nvSpPr>
          <p:cNvPr id="4" name="Slide Number Placeholder 3"/>
          <p:cNvSpPr>
            <a:spLocks noGrp="1"/>
          </p:cNvSpPr>
          <p:nvPr>
            <p:ph type="sldNum" sz="quarter" idx="10"/>
          </p:nvPr>
        </p:nvSpPr>
        <p:spPr/>
        <p:txBody>
          <a:bodyPr/>
          <a:lstStyle/>
          <a:p>
            <a:fld id="{173FC4ED-C0EB-427C-B96A-E97973401AA3}" type="slidenum">
              <a:rPr lang="en-US" smtClean="0"/>
              <a:pPr/>
              <a:t>10</a:t>
            </a:fld>
            <a:endParaRPr lang="en-US"/>
          </a:p>
        </p:txBody>
      </p:sp>
    </p:spTree>
    <p:extLst>
      <p:ext uri="{BB962C8B-B14F-4D97-AF65-F5344CB8AC3E}">
        <p14:creationId xmlns="" xmlns:p14="http://schemas.microsoft.com/office/powerpoint/2010/main" val="12909366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71612916-4B08-46CF-9A69-7ADB93509B59}" type="slidenum">
              <a:rPr lang="en-US" sz="1200" b="0">
                <a:latin typeface="Times New Roman" pitchFamily="18" charset="0"/>
              </a:rPr>
              <a:pPr eaLnBrk="1" hangingPunct="1"/>
              <a:t>50</a:t>
            </a:fld>
            <a:endParaRPr lang="en-US" sz="1200" b="0">
              <a:latin typeface="Times New Roman"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D8EAA97C-736F-4B88-9F5A-9347F3E75B6D}" type="slidenum">
              <a:rPr lang="en-US" sz="1200" b="0">
                <a:latin typeface="Times New Roman" pitchFamily="18" charset="0"/>
              </a:rPr>
              <a:pPr eaLnBrk="1" hangingPunct="1"/>
              <a:t>51</a:t>
            </a:fld>
            <a:endParaRPr lang="en-US" sz="1200" b="0">
              <a:latin typeface="Times New Roman" pitchFamily="18"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CCAC5630-56DD-41FF-98C1-F9622D80DF2C}" type="slidenum">
              <a:rPr lang="en-US" sz="1200" b="0">
                <a:latin typeface="Times New Roman" pitchFamily="18" charset="0"/>
              </a:rPr>
              <a:pPr eaLnBrk="1" hangingPunct="1"/>
              <a:t>52</a:t>
            </a:fld>
            <a:endParaRPr lang="en-US" sz="1200" b="0">
              <a:latin typeface="Times New Roman" pitchFamily="18"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F83A5788-2E64-45EC-838F-1479D1044409}" type="slidenum">
              <a:rPr lang="en-US" sz="1200" b="0">
                <a:latin typeface="Times New Roman" pitchFamily="18" charset="0"/>
              </a:rPr>
              <a:pPr eaLnBrk="1" hangingPunct="1"/>
              <a:t>53</a:t>
            </a:fld>
            <a:endParaRPr lang="en-US" sz="1200" b="0">
              <a:latin typeface="Times New Roman" pitchFamily="18"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A4DE3844-AF3A-4DF5-9877-3AAEFE6AF912}" type="slidenum">
              <a:rPr lang="en-US" sz="1200" b="0">
                <a:latin typeface="Times New Roman" pitchFamily="18" charset="0"/>
              </a:rPr>
              <a:pPr eaLnBrk="1" hangingPunct="1"/>
              <a:t>54</a:t>
            </a:fld>
            <a:endParaRPr lang="en-US" sz="1200" b="0">
              <a:latin typeface="Times New Roman" pitchFamily="18"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BEF54EA3-8E5C-4038-9546-4BB3E8A5BC98}" type="slidenum">
              <a:rPr lang="en-US" sz="1200" b="0">
                <a:latin typeface="Times New Roman" pitchFamily="18" charset="0"/>
              </a:rPr>
              <a:pPr eaLnBrk="1" hangingPunct="1"/>
              <a:t>55</a:t>
            </a:fld>
            <a:endParaRPr lang="en-US" sz="1200" b="0">
              <a:latin typeface="Times New Roman" pitchFamily="18"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DFB2716B-1E04-4BF4-9966-194D9291EC27}" type="slidenum">
              <a:rPr lang="en-US" sz="1200" b="0">
                <a:latin typeface="Times New Roman" pitchFamily="18" charset="0"/>
              </a:rPr>
              <a:pPr eaLnBrk="1" hangingPunct="1"/>
              <a:t>56</a:t>
            </a:fld>
            <a:endParaRPr lang="en-US" sz="1200" b="0">
              <a:latin typeface="Times New Roman" pitchFamily="18"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5F9F710E-CD3B-4004-A399-ED1BD677BF6C}" type="slidenum">
              <a:rPr lang="en-US" sz="1200" b="0">
                <a:latin typeface="Times New Roman" pitchFamily="18" charset="0"/>
              </a:rPr>
              <a:pPr eaLnBrk="1" hangingPunct="1"/>
              <a:t>57</a:t>
            </a:fld>
            <a:endParaRPr lang="en-US" sz="1200" b="0">
              <a:latin typeface="Times New Roman" pitchFamily="18"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of these facts are taken from psychological autopsy reports. </a:t>
            </a:r>
          </a:p>
          <a:p>
            <a:endParaRPr lang="en-US" dirty="0"/>
          </a:p>
        </p:txBody>
      </p:sp>
      <p:sp>
        <p:nvSpPr>
          <p:cNvPr id="4" name="Slide Number Placeholder 3"/>
          <p:cNvSpPr>
            <a:spLocks noGrp="1"/>
          </p:cNvSpPr>
          <p:nvPr>
            <p:ph type="sldNum" sz="quarter" idx="10"/>
          </p:nvPr>
        </p:nvSpPr>
        <p:spPr/>
        <p:txBody>
          <a:bodyPr/>
          <a:lstStyle/>
          <a:p>
            <a:fld id="{173FC4ED-C0EB-427C-B96A-E97973401AA3}" type="slidenum">
              <a:rPr lang="en-US" smtClean="0"/>
              <a:pPr/>
              <a:t>15</a:t>
            </a:fld>
            <a:endParaRPr lang="en-US"/>
          </a:p>
        </p:txBody>
      </p:sp>
    </p:spTree>
    <p:extLst>
      <p:ext uri="{BB962C8B-B14F-4D97-AF65-F5344CB8AC3E}">
        <p14:creationId xmlns="" xmlns:p14="http://schemas.microsoft.com/office/powerpoint/2010/main" val="1266359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1561A918-BD3E-4EF1-BD66-293E6EABCD1D}" type="slidenum">
              <a:rPr lang="en-US" sz="1200" b="0">
                <a:latin typeface="Times New Roman" pitchFamily="18" charset="0"/>
              </a:rPr>
              <a:pPr eaLnBrk="1" hangingPunct="1"/>
              <a:t>16</a:t>
            </a:fld>
            <a:endParaRPr lang="en-US" sz="1200" b="0">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dirty="0" smtClean="0"/>
              <a:t>Robins, E 1981: 50% to spouses, 40% to coworkers</a:t>
            </a:r>
          </a:p>
          <a:p>
            <a:pPr eaLnBrk="1" hangingPunct="1"/>
            <a:r>
              <a:rPr lang="en-US" dirty="0" err="1" smtClean="0"/>
              <a:t>Reuneson</a:t>
            </a:r>
            <a:r>
              <a:rPr lang="en-US" dirty="0" smtClean="0"/>
              <a:t>, B, Suicide Life Threat </a:t>
            </a:r>
            <a:r>
              <a:rPr lang="en-US" dirty="0" err="1" smtClean="0"/>
              <a:t>Beh</a:t>
            </a:r>
            <a:r>
              <a:rPr lang="en-US" dirty="0" smtClean="0"/>
              <a:t> 1992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EA1DE68A-D91D-4E9D-A499-CB488D4B1FD1}" type="slidenum">
              <a:rPr lang="en-US" sz="1200" b="0">
                <a:latin typeface="Times New Roman" pitchFamily="18" charset="0"/>
              </a:rPr>
              <a:pPr eaLnBrk="1" hangingPunct="1"/>
              <a:t>17</a:t>
            </a:fld>
            <a:endParaRPr lang="en-US" sz="1200" b="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FC91468E-0555-4280-B83E-45D9B6F78DC4}" type="slidenum">
              <a:rPr lang="en-US" sz="1200" b="0">
                <a:latin typeface="Times New Roman" pitchFamily="18" charset="0"/>
              </a:rPr>
              <a:pPr eaLnBrk="1" hangingPunct="1"/>
              <a:t>18</a:t>
            </a:fld>
            <a:endParaRPr lang="en-US" sz="1200" b="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defTabSz="914437" eaLnBrk="0" hangingPunct="0">
              <a:defRPr sz="1400" b="1">
                <a:solidFill>
                  <a:schemeClr val="tx1"/>
                </a:solidFill>
                <a:latin typeface="Tahoma" pitchFamily="34" charset="0"/>
              </a:defRPr>
            </a:lvl1pPr>
            <a:lvl2pPr marL="729057" indent="-280406" defTabSz="914437" eaLnBrk="0" hangingPunct="0">
              <a:defRPr sz="1400" b="1">
                <a:solidFill>
                  <a:schemeClr val="tx1"/>
                </a:solidFill>
                <a:latin typeface="Tahoma" pitchFamily="34" charset="0"/>
              </a:defRPr>
            </a:lvl2pPr>
            <a:lvl3pPr marL="1121626" indent="-224325" defTabSz="914437" eaLnBrk="0" hangingPunct="0">
              <a:defRPr sz="1400" b="1">
                <a:solidFill>
                  <a:schemeClr val="tx1"/>
                </a:solidFill>
                <a:latin typeface="Tahoma" pitchFamily="34" charset="0"/>
              </a:defRPr>
            </a:lvl3pPr>
            <a:lvl4pPr marL="1570276" indent="-224325" defTabSz="914437" eaLnBrk="0" hangingPunct="0">
              <a:defRPr sz="1400" b="1">
                <a:solidFill>
                  <a:schemeClr val="tx1"/>
                </a:solidFill>
                <a:latin typeface="Tahoma" pitchFamily="34" charset="0"/>
              </a:defRPr>
            </a:lvl4pPr>
            <a:lvl5pPr marL="2018927" indent="-224325" defTabSz="914437" eaLnBrk="0" hangingPunct="0">
              <a:defRPr sz="1400" b="1">
                <a:solidFill>
                  <a:schemeClr val="tx1"/>
                </a:solidFill>
                <a:latin typeface="Tahoma" pitchFamily="34" charset="0"/>
              </a:defRPr>
            </a:lvl5pPr>
            <a:lvl6pPr marL="246757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6pPr>
            <a:lvl7pPr marL="2916227"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7pPr>
            <a:lvl8pPr marL="336487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8pPr>
            <a:lvl9pPr marL="3813528" indent="-224325" defTabSz="914437" eaLnBrk="0" fontAlgn="base" hangingPunct="0">
              <a:lnSpc>
                <a:spcPct val="80000"/>
              </a:lnSpc>
              <a:spcBef>
                <a:spcPct val="20000"/>
              </a:spcBef>
              <a:spcAft>
                <a:spcPct val="0"/>
              </a:spcAft>
              <a:buClr>
                <a:schemeClr val="accent1"/>
              </a:buClr>
              <a:buSzPct val="70000"/>
              <a:buFont typeface="Wingdings" pitchFamily="2" charset="2"/>
              <a:buChar char="§"/>
              <a:defRPr sz="1400" b="1">
                <a:solidFill>
                  <a:schemeClr val="tx1"/>
                </a:solidFill>
                <a:latin typeface="Tahoma" pitchFamily="34" charset="0"/>
              </a:defRPr>
            </a:lvl9pPr>
          </a:lstStyle>
          <a:p>
            <a:pPr eaLnBrk="1" hangingPunct="1"/>
            <a:fld id="{053487AA-0CC9-42F7-92C4-91B3D575854C}" type="slidenum">
              <a:rPr lang="en-US" sz="1200" b="0">
                <a:latin typeface="Times New Roman" pitchFamily="18" charset="0"/>
              </a:rPr>
              <a:pPr eaLnBrk="1" hangingPunct="1"/>
              <a:t>19</a:t>
            </a:fld>
            <a:endParaRPr lang="en-US" sz="1200" b="0">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5"/>
          <p:cNvSpPr>
            <a:spLocks noGrp="1" noChangeArrowheads="1"/>
          </p:cNvSpPr>
          <p:nvPr>
            <p:ph type="body" idx="1"/>
          </p:nvPr>
        </p:nvSpPr>
        <p:spPr>
          <a:noFill/>
        </p:spPr>
        <p:txBody>
          <a:bodyPr/>
          <a:lstStyle/>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r>
              <a:rPr lang="en-US" smtClean="0"/>
              <a:t>It is estimated that there are 25 attempted suicides for each death by suicide.</a:t>
            </a:r>
          </a:p>
          <a:p>
            <a:pPr eaLnBrk="1" hangingPunct="1">
              <a:lnSpc>
                <a:spcPct val="90000"/>
              </a:lnSpc>
            </a:pPr>
            <a:r>
              <a:rPr lang="en-US" smtClean="0"/>
              <a:t>(Ratio implies 730,000 suicide attempts annually in USA).</a:t>
            </a:r>
          </a:p>
          <a:p>
            <a:pPr eaLnBrk="1" hangingPunct="1">
              <a:lnSpc>
                <a:spcPct val="90000"/>
              </a:lnSpc>
            </a:pPr>
            <a:endParaRPr lang="en-US" smtClean="0"/>
          </a:p>
          <a:p>
            <a:pPr eaLnBrk="1" hangingPunct="1">
              <a:lnSpc>
                <a:spcPct val="90000"/>
              </a:lnSpc>
            </a:pPr>
            <a:endParaRPr lang="en-US" smtClean="0"/>
          </a:p>
        </p:txBody>
      </p:sp>
      <p:pic>
        <p:nvPicPr>
          <p:cNvPr id="87045" name="Picture 7" descr="mso87E2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23483" y="4267513"/>
            <a:ext cx="3887131" cy="304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73FACA1-FB48-4031-A2F6-B48D8449C776}" type="datetime1">
              <a:rPr lang="en-US" smtClean="0"/>
              <a:pPr/>
              <a:t>10/23/2015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79C428B-2738-47E1-9C00-E74864123E6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77AE6D-F777-4AC6-8C4B-B31572334783}" type="datetime1">
              <a:rPr lang="en-US" smtClean="0"/>
              <a:pPr/>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C428B-2738-47E1-9C00-E74864123E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94FCA4-871E-4ACF-8A54-BB8554A7E3C6}" type="datetime1">
              <a:rPr lang="en-US" smtClean="0"/>
              <a:pPr/>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C428B-2738-47E1-9C00-E74864123E6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362075"/>
          </a:xfrm>
        </p:spPr>
        <p:txBody>
          <a:bodyPr anchor="t"/>
          <a:lstStyle>
            <a:lvl1pPr algn="ctr">
              <a:defRPr sz="4000" b="1" cap="all">
                <a:solidFill>
                  <a:schemeClr val="tx2">
                    <a:lumMod val="25000"/>
                  </a:schemeClr>
                </a:solidFill>
              </a:defRPr>
            </a:lvl1pPr>
          </a:lstStyle>
          <a:p>
            <a:r>
              <a:rPr lang="en-US" smtClean="0"/>
              <a:t>Click to edit Master title style</a:t>
            </a:r>
            <a:endParaRPr lang="en-US" dirty="0"/>
          </a:p>
        </p:txBody>
      </p:sp>
      <p:sp>
        <p:nvSpPr>
          <p:cNvPr id="3" name="Rectangle 17"/>
          <p:cNvSpPr>
            <a:spLocks noGrp="1" noChangeArrowheads="1"/>
          </p:cNvSpPr>
          <p:nvPr>
            <p:ph type="dt" sz="half" idx="10"/>
          </p:nvPr>
        </p:nvSpPr>
        <p:spPr>
          <a:ln/>
        </p:spPr>
        <p:txBody>
          <a:bodyPr/>
          <a:lstStyle>
            <a:lvl1pPr>
              <a:defRPr/>
            </a:lvl1pPr>
          </a:lstStyle>
          <a:p>
            <a:fld id="{5A7778E2-763D-4E1B-A88D-F2481A1B6F61}" type="datetime1">
              <a:rPr lang="en-US" smtClean="0"/>
              <a:pPr/>
              <a:t>10/23/2015</a:t>
            </a:fld>
            <a:endParaRPr lang="en-US"/>
          </a:p>
        </p:txBody>
      </p:sp>
      <p:sp>
        <p:nvSpPr>
          <p:cNvPr id="4" name="Rectangle 18"/>
          <p:cNvSpPr>
            <a:spLocks noGrp="1" noChangeArrowheads="1"/>
          </p:cNvSpPr>
          <p:nvPr>
            <p:ph type="ftr" sz="quarter" idx="11"/>
          </p:nvPr>
        </p:nvSpPr>
        <p:spPr>
          <a:ln/>
        </p:spPr>
        <p:txBody>
          <a:bodyPr/>
          <a:lstStyle>
            <a:lvl1pPr>
              <a:defRPr/>
            </a:lvl1pPr>
          </a:lstStyle>
          <a:p>
            <a:endParaRPr lang="en-US"/>
          </a:p>
        </p:txBody>
      </p:sp>
      <p:sp>
        <p:nvSpPr>
          <p:cNvPr id="5" name="Rectangle 19"/>
          <p:cNvSpPr>
            <a:spLocks noGrp="1" noChangeArrowheads="1"/>
          </p:cNvSpPr>
          <p:nvPr>
            <p:ph type="sldNum" sz="quarter" idx="12"/>
          </p:nvPr>
        </p:nvSpPr>
        <p:spPr>
          <a:ln/>
        </p:spPr>
        <p:txBody>
          <a:bodyPr/>
          <a:lstStyle>
            <a:lvl1pPr>
              <a:defRPr/>
            </a:lvl1pPr>
          </a:lstStyle>
          <a:p>
            <a:fld id="{779C428B-2738-47E1-9C00-E74864123E61}" type="slidenum">
              <a:rPr lang="en-US" smtClean="0"/>
              <a:pPr/>
              <a:t>‹#›</a:t>
            </a:fld>
            <a:endParaRPr lang="en-US"/>
          </a:p>
        </p:txBody>
      </p:sp>
    </p:spTree>
    <p:extLst>
      <p:ext uri="{BB962C8B-B14F-4D97-AF65-F5344CB8AC3E}">
        <p14:creationId xmlns="" xmlns:p14="http://schemas.microsoft.com/office/powerpoint/2010/main" val="660101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362075"/>
          </a:xfrm>
        </p:spPr>
        <p:txBody>
          <a:bodyPr anchor="t"/>
          <a:lstStyle>
            <a:lvl1pPr algn="ctr">
              <a:defRPr sz="4000" b="1" cap="all">
                <a:solidFill>
                  <a:schemeClr val="tx2">
                    <a:lumMod val="25000"/>
                  </a:schemeClr>
                </a:solidFill>
              </a:defRPr>
            </a:lvl1pPr>
          </a:lstStyle>
          <a:p>
            <a:r>
              <a:rPr lang="en-US" smtClean="0"/>
              <a:t>Click to edit Master title style</a:t>
            </a:r>
            <a:endParaRPr lang="en-US" dirty="0"/>
          </a:p>
        </p:txBody>
      </p:sp>
      <p:sp>
        <p:nvSpPr>
          <p:cNvPr id="3" name="Rectangle 17"/>
          <p:cNvSpPr>
            <a:spLocks noGrp="1" noChangeArrowheads="1"/>
          </p:cNvSpPr>
          <p:nvPr>
            <p:ph type="dt" sz="half" idx="10"/>
          </p:nvPr>
        </p:nvSpPr>
        <p:spPr>
          <a:ln/>
        </p:spPr>
        <p:txBody>
          <a:bodyPr/>
          <a:lstStyle>
            <a:lvl1pPr>
              <a:defRPr/>
            </a:lvl1pPr>
          </a:lstStyle>
          <a:p>
            <a:fld id="{5A7778E2-763D-4E1B-A88D-F2481A1B6F61}" type="datetime1">
              <a:rPr lang="en-US" smtClean="0"/>
              <a:pPr/>
              <a:t>10/23/2015</a:t>
            </a:fld>
            <a:endParaRPr lang="en-US"/>
          </a:p>
        </p:txBody>
      </p:sp>
      <p:sp>
        <p:nvSpPr>
          <p:cNvPr id="4" name="Rectangle 18"/>
          <p:cNvSpPr>
            <a:spLocks noGrp="1" noChangeArrowheads="1"/>
          </p:cNvSpPr>
          <p:nvPr>
            <p:ph type="ftr" sz="quarter" idx="11"/>
          </p:nvPr>
        </p:nvSpPr>
        <p:spPr>
          <a:ln/>
        </p:spPr>
        <p:txBody>
          <a:bodyPr/>
          <a:lstStyle>
            <a:lvl1pPr>
              <a:defRPr/>
            </a:lvl1pPr>
          </a:lstStyle>
          <a:p>
            <a:endParaRPr lang="en-US"/>
          </a:p>
        </p:txBody>
      </p:sp>
      <p:sp>
        <p:nvSpPr>
          <p:cNvPr id="5" name="Rectangle 19"/>
          <p:cNvSpPr>
            <a:spLocks noGrp="1" noChangeArrowheads="1"/>
          </p:cNvSpPr>
          <p:nvPr>
            <p:ph type="sldNum" sz="quarter" idx="12"/>
          </p:nvPr>
        </p:nvSpPr>
        <p:spPr>
          <a:ln/>
        </p:spPr>
        <p:txBody>
          <a:bodyPr/>
          <a:lstStyle>
            <a:lvl1pPr>
              <a:defRPr/>
            </a:lvl1pPr>
          </a:lstStyle>
          <a:p>
            <a:fld id="{779C428B-2738-47E1-9C00-E74864123E61}" type="slidenum">
              <a:rPr lang="en-US" smtClean="0"/>
              <a:pPr/>
              <a:t>‹#›</a:t>
            </a:fld>
            <a:endParaRPr lang="en-US"/>
          </a:p>
        </p:txBody>
      </p:sp>
    </p:spTree>
    <p:extLst>
      <p:ext uri="{BB962C8B-B14F-4D97-AF65-F5344CB8AC3E}">
        <p14:creationId xmlns="" xmlns:p14="http://schemas.microsoft.com/office/powerpoint/2010/main" val="660101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362075"/>
          </a:xfrm>
        </p:spPr>
        <p:txBody>
          <a:bodyPr anchor="t"/>
          <a:lstStyle>
            <a:lvl1pPr algn="ctr">
              <a:defRPr sz="4000" b="1" cap="all">
                <a:solidFill>
                  <a:schemeClr val="tx2">
                    <a:lumMod val="25000"/>
                  </a:schemeClr>
                </a:solidFill>
              </a:defRPr>
            </a:lvl1pPr>
          </a:lstStyle>
          <a:p>
            <a:r>
              <a:rPr lang="en-US" smtClean="0"/>
              <a:t>Click to edit Master title style</a:t>
            </a:r>
            <a:endParaRPr lang="en-US" dirty="0"/>
          </a:p>
        </p:txBody>
      </p:sp>
      <p:sp>
        <p:nvSpPr>
          <p:cNvPr id="3" name="Rectangle 17"/>
          <p:cNvSpPr>
            <a:spLocks noGrp="1" noChangeArrowheads="1"/>
          </p:cNvSpPr>
          <p:nvPr>
            <p:ph type="dt" sz="half" idx="10"/>
          </p:nvPr>
        </p:nvSpPr>
        <p:spPr>
          <a:ln/>
        </p:spPr>
        <p:txBody>
          <a:bodyPr/>
          <a:lstStyle>
            <a:lvl1pPr>
              <a:defRPr/>
            </a:lvl1pPr>
          </a:lstStyle>
          <a:p>
            <a:fld id="{5A7778E2-763D-4E1B-A88D-F2481A1B6F61}" type="datetime1">
              <a:rPr lang="en-US" smtClean="0"/>
              <a:pPr/>
              <a:t>10/23/2015</a:t>
            </a:fld>
            <a:endParaRPr lang="en-US"/>
          </a:p>
        </p:txBody>
      </p:sp>
      <p:sp>
        <p:nvSpPr>
          <p:cNvPr id="4" name="Rectangle 18"/>
          <p:cNvSpPr>
            <a:spLocks noGrp="1" noChangeArrowheads="1"/>
          </p:cNvSpPr>
          <p:nvPr>
            <p:ph type="ftr" sz="quarter" idx="11"/>
          </p:nvPr>
        </p:nvSpPr>
        <p:spPr>
          <a:ln/>
        </p:spPr>
        <p:txBody>
          <a:bodyPr/>
          <a:lstStyle>
            <a:lvl1pPr>
              <a:defRPr/>
            </a:lvl1pPr>
          </a:lstStyle>
          <a:p>
            <a:endParaRPr lang="en-US"/>
          </a:p>
        </p:txBody>
      </p:sp>
      <p:sp>
        <p:nvSpPr>
          <p:cNvPr id="5" name="Rectangle 19"/>
          <p:cNvSpPr>
            <a:spLocks noGrp="1" noChangeArrowheads="1"/>
          </p:cNvSpPr>
          <p:nvPr>
            <p:ph type="sldNum" sz="quarter" idx="12"/>
          </p:nvPr>
        </p:nvSpPr>
        <p:spPr>
          <a:ln/>
        </p:spPr>
        <p:txBody>
          <a:bodyPr/>
          <a:lstStyle>
            <a:lvl1pPr>
              <a:defRPr/>
            </a:lvl1pPr>
          </a:lstStyle>
          <a:p>
            <a:fld id="{779C428B-2738-47E1-9C00-E74864123E61}" type="slidenum">
              <a:rPr lang="en-US" smtClean="0"/>
              <a:pPr/>
              <a:t>‹#›</a:t>
            </a:fld>
            <a:endParaRPr lang="en-US"/>
          </a:p>
        </p:txBody>
      </p:sp>
    </p:spTree>
    <p:extLst>
      <p:ext uri="{BB962C8B-B14F-4D97-AF65-F5344CB8AC3E}">
        <p14:creationId xmlns="" xmlns:p14="http://schemas.microsoft.com/office/powerpoint/2010/main" val="660101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362075"/>
          </a:xfrm>
        </p:spPr>
        <p:txBody>
          <a:bodyPr anchor="t"/>
          <a:lstStyle>
            <a:lvl1pPr algn="ctr">
              <a:defRPr sz="4000" b="1" cap="all">
                <a:solidFill>
                  <a:schemeClr val="tx2">
                    <a:lumMod val="25000"/>
                  </a:schemeClr>
                </a:solidFill>
              </a:defRPr>
            </a:lvl1pPr>
          </a:lstStyle>
          <a:p>
            <a:r>
              <a:rPr lang="en-US" smtClean="0"/>
              <a:t>Click to edit Master title style</a:t>
            </a:r>
            <a:endParaRPr lang="en-US" dirty="0"/>
          </a:p>
        </p:txBody>
      </p:sp>
      <p:sp>
        <p:nvSpPr>
          <p:cNvPr id="3" name="Rectangle 17"/>
          <p:cNvSpPr>
            <a:spLocks noGrp="1" noChangeArrowheads="1"/>
          </p:cNvSpPr>
          <p:nvPr>
            <p:ph type="dt" sz="half" idx="10"/>
          </p:nvPr>
        </p:nvSpPr>
        <p:spPr>
          <a:ln/>
        </p:spPr>
        <p:txBody>
          <a:bodyPr/>
          <a:lstStyle>
            <a:lvl1pPr>
              <a:defRPr/>
            </a:lvl1pPr>
          </a:lstStyle>
          <a:p>
            <a:fld id="{5A7778E2-763D-4E1B-A88D-F2481A1B6F61}" type="datetime1">
              <a:rPr lang="en-US" smtClean="0"/>
              <a:pPr/>
              <a:t>10/23/2015</a:t>
            </a:fld>
            <a:endParaRPr lang="en-US"/>
          </a:p>
        </p:txBody>
      </p:sp>
      <p:sp>
        <p:nvSpPr>
          <p:cNvPr id="4" name="Rectangle 18"/>
          <p:cNvSpPr>
            <a:spLocks noGrp="1" noChangeArrowheads="1"/>
          </p:cNvSpPr>
          <p:nvPr>
            <p:ph type="ftr" sz="quarter" idx="11"/>
          </p:nvPr>
        </p:nvSpPr>
        <p:spPr>
          <a:ln/>
        </p:spPr>
        <p:txBody>
          <a:bodyPr/>
          <a:lstStyle>
            <a:lvl1pPr>
              <a:defRPr/>
            </a:lvl1pPr>
          </a:lstStyle>
          <a:p>
            <a:endParaRPr lang="en-US"/>
          </a:p>
        </p:txBody>
      </p:sp>
      <p:sp>
        <p:nvSpPr>
          <p:cNvPr id="5" name="Rectangle 19"/>
          <p:cNvSpPr>
            <a:spLocks noGrp="1" noChangeArrowheads="1"/>
          </p:cNvSpPr>
          <p:nvPr>
            <p:ph type="sldNum" sz="quarter" idx="12"/>
          </p:nvPr>
        </p:nvSpPr>
        <p:spPr>
          <a:ln/>
        </p:spPr>
        <p:txBody>
          <a:bodyPr/>
          <a:lstStyle>
            <a:lvl1pPr>
              <a:defRPr/>
            </a:lvl1pPr>
          </a:lstStyle>
          <a:p>
            <a:fld id="{779C428B-2738-47E1-9C00-E74864123E61}" type="slidenum">
              <a:rPr lang="en-US" smtClean="0"/>
              <a:pPr/>
              <a:t>‹#›</a:t>
            </a:fld>
            <a:endParaRPr lang="en-US"/>
          </a:p>
        </p:txBody>
      </p:sp>
    </p:spTree>
    <p:extLst>
      <p:ext uri="{BB962C8B-B14F-4D97-AF65-F5344CB8AC3E}">
        <p14:creationId xmlns="" xmlns:p14="http://schemas.microsoft.com/office/powerpoint/2010/main" val="660101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304800"/>
            <a:ext cx="75438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fld id="{D2335A9A-F4E0-4595-9A50-83A7CE2E44C1}" type="datetime1">
              <a:rPr lang="en-US" smtClean="0"/>
              <a:pPr>
                <a:defRPr/>
              </a:pPr>
              <a:t>10/23/2015</a:t>
            </a:fld>
            <a:endParaRPr lang="en-US"/>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1C92AC57-DAC5-4DB1-BB37-D0655ED5FD92}" type="slidenum">
              <a:rPr lang="en-US"/>
              <a:pPr>
                <a:defRPr/>
              </a:pPr>
              <a:t>‹#›</a:t>
            </a:fld>
            <a:endParaRPr lang="en-US"/>
          </a:p>
        </p:txBody>
      </p:sp>
    </p:spTree>
    <p:extLst>
      <p:ext uri="{BB962C8B-B14F-4D97-AF65-F5344CB8AC3E}">
        <p14:creationId xmlns="" xmlns:p14="http://schemas.microsoft.com/office/powerpoint/2010/main" val="3112630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362075"/>
          </a:xfrm>
        </p:spPr>
        <p:txBody>
          <a:bodyPr anchor="t"/>
          <a:lstStyle>
            <a:lvl1pPr algn="ctr">
              <a:defRPr sz="4000" b="1" cap="all">
                <a:solidFill>
                  <a:schemeClr val="tx2">
                    <a:lumMod val="25000"/>
                  </a:schemeClr>
                </a:solidFill>
              </a:defRPr>
            </a:lvl1pPr>
          </a:lstStyle>
          <a:p>
            <a:r>
              <a:rPr lang="en-US" smtClean="0"/>
              <a:t>Click to edit Master title style</a:t>
            </a:r>
            <a:endParaRPr lang="en-US" dirty="0"/>
          </a:p>
        </p:txBody>
      </p:sp>
      <p:sp>
        <p:nvSpPr>
          <p:cNvPr id="3" name="Rectangle 17"/>
          <p:cNvSpPr>
            <a:spLocks noGrp="1" noChangeArrowheads="1"/>
          </p:cNvSpPr>
          <p:nvPr>
            <p:ph type="dt" sz="half" idx="10"/>
          </p:nvPr>
        </p:nvSpPr>
        <p:spPr>
          <a:ln/>
        </p:spPr>
        <p:txBody>
          <a:bodyPr/>
          <a:lstStyle>
            <a:lvl1pPr>
              <a:defRPr/>
            </a:lvl1pPr>
          </a:lstStyle>
          <a:p>
            <a:fld id="{5A7778E2-763D-4E1B-A88D-F2481A1B6F61}" type="datetime1">
              <a:rPr lang="en-US" smtClean="0"/>
              <a:pPr/>
              <a:t>10/23/2015</a:t>
            </a:fld>
            <a:endParaRPr lang="en-US"/>
          </a:p>
        </p:txBody>
      </p:sp>
      <p:sp>
        <p:nvSpPr>
          <p:cNvPr id="4" name="Rectangle 18"/>
          <p:cNvSpPr>
            <a:spLocks noGrp="1" noChangeArrowheads="1"/>
          </p:cNvSpPr>
          <p:nvPr>
            <p:ph type="ftr" sz="quarter" idx="11"/>
          </p:nvPr>
        </p:nvSpPr>
        <p:spPr>
          <a:ln/>
        </p:spPr>
        <p:txBody>
          <a:bodyPr/>
          <a:lstStyle>
            <a:lvl1pPr>
              <a:defRPr/>
            </a:lvl1pPr>
          </a:lstStyle>
          <a:p>
            <a:endParaRPr lang="en-US"/>
          </a:p>
        </p:txBody>
      </p:sp>
      <p:sp>
        <p:nvSpPr>
          <p:cNvPr id="5" name="Rectangle 19"/>
          <p:cNvSpPr>
            <a:spLocks noGrp="1" noChangeArrowheads="1"/>
          </p:cNvSpPr>
          <p:nvPr>
            <p:ph type="sldNum" sz="quarter" idx="12"/>
          </p:nvPr>
        </p:nvSpPr>
        <p:spPr>
          <a:ln/>
        </p:spPr>
        <p:txBody>
          <a:bodyPr/>
          <a:lstStyle>
            <a:lvl1pPr>
              <a:defRPr/>
            </a:lvl1pPr>
          </a:lstStyle>
          <a:p>
            <a:fld id="{779C428B-2738-47E1-9C00-E74864123E61}" type="slidenum">
              <a:rPr lang="en-US" smtClean="0"/>
              <a:pPr/>
              <a:t>‹#›</a:t>
            </a:fld>
            <a:endParaRPr lang="en-US"/>
          </a:p>
        </p:txBody>
      </p:sp>
    </p:spTree>
    <p:extLst>
      <p:ext uri="{BB962C8B-B14F-4D97-AF65-F5344CB8AC3E}">
        <p14:creationId xmlns="" xmlns:p14="http://schemas.microsoft.com/office/powerpoint/2010/main" val="660101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CA"/>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CA"/>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A6C923D0-5A1A-4BFF-9B3C-1ECF198C4E45}" type="slidenum">
              <a:rPr lang="en-CA"/>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7A0E83-E8D8-425D-8BB4-C83E2A5AF9A7}" type="datetime1">
              <a:rPr lang="en-US" smtClean="0"/>
              <a:pPr/>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C428B-2738-47E1-9C00-E74864123E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9E32E6D-9FF8-4054-8C42-A5E941725358}" type="datetime1">
              <a:rPr lang="en-US" smtClean="0"/>
              <a:pPr/>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C428B-2738-47E1-9C00-E74864123E6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762D9D4-E468-4D40-BC4F-26B35B5EF9A4}" type="datetime1">
              <a:rPr lang="en-US" smtClean="0"/>
              <a:pPr/>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C428B-2738-47E1-9C00-E74864123E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8D19C9D-CB7E-4215-9135-F7DC9AFCEC52}" type="datetime1">
              <a:rPr lang="en-US" smtClean="0"/>
              <a:pPr/>
              <a:t>10/23/2015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9C428B-2738-47E1-9C00-E74864123E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A9B1137-FC7A-44F5-BBBB-13DE293C936A}" type="datetime1">
              <a:rPr lang="en-US" smtClean="0"/>
              <a:pPr/>
              <a:t>10/23/2015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9C428B-2738-47E1-9C00-E74864123E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E28C5C-A3E1-4B79-9C83-366EFDB15EAC}" type="datetime1">
              <a:rPr lang="en-US" smtClean="0"/>
              <a:pPr/>
              <a:t>10/23/2015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9C428B-2738-47E1-9C00-E74864123E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9557742-49A7-4232-94D2-47A1A497F05E}" type="datetime1">
              <a:rPr lang="en-US" smtClean="0"/>
              <a:pPr/>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C428B-2738-47E1-9C00-E74864123E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0610AD2-3EAB-47A9-9C45-F07DEA2CA6B9}" type="datetime1">
              <a:rPr lang="en-US" smtClean="0"/>
              <a:pPr/>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79C428B-2738-47E1-9C00-E74864123E6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9E32E6D-9FF8-4054-8C42-A5E941725358}" type="datetime1">
              <a:rPr lang="en-US" smtClean="0"/>
              <a:pPr/>
              <a:t>10/23/2015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79C428B-2738-47E1-9C00-E74864123E6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5" r:id="rId17"/>
    <p:sldLayoutId id="2147483706" r:id="rId18"/>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hyperlink" Target="http://www.afsp.org/media"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8182004" cy="1828800"/>
          </a:xfrm>
        </p:spPr>
        <p:txBody>
          <a:bodyPr>
            <a:normAutofit/>
          </a:bodyPr>
          <a:lstStyle/>
          <a:p>
            <a:pPr algn="ctr"/>
            <a:r>
              <a:rPr lang="en-US" sz="4400" dirty="0">
                <a:solidFill>
                  <a:srgbClr val="FF0000"/>
                </a:solidFill>
              </a:rPr>
              <a:t>Suicide </a:t>
            </a:r>
            <a:r>
              <a:rPr lang="en-US" sz="4400" dirty="0" smtClean="0">
                <a:solidFill>
                  <a:srgbClr val="FF0000"/>
                </a:solidFill>
              </a:rPr>
              <a:t>, and Suicide Prevention </a:t>
            </a:r>
            <a:endParaRPr lang="en-US" sz="4400" dirty="0">
              <a:solidFill>
                <a:srgbClr val="FF0000"/>
              </a:solidFill>
            </a:endParaRPr>
          </a:p>
        </p:txBody>
      </p:sp>
      <p:sp>
        <p:nvSpPr>
          <p:cNvPr id="4" name="TextBox 3"/>
          <p:cNvSpPr txBox="1"/>
          <p:nvPr/>
        </p:nvSpPr>
        <p:spPr>
          <a:xfrm>
            <a:off x="2143108" y="4214818"/>
            <a:ext cx="4514654" cy="830997"/>
          </a:xfrm>
          <a:prstGeom prst="rect">
            <a:avLst/>
          </a:prstGeom>
          <a:noFill/>
        </p:spPr>
        <p:txBody>
          <a:bodyPr wrap="square" rtlCol="0">
            <a:spAutoFit/>
          </a:bodyPr>
          <a:lstStyle/>
          <a:p>
            <a:pPr algn="ctr"/>
            <a:r>
              <a:rPr lang="en-US" sz="2400" dirty="0" smtClean="0"/>
              <a:t>Dr. </a:t>
            </a:r>
            <a:r>
              <a:rPr lang="en-US" sz="2400" dirty="0" err="1" smtClean="0"/>
              <a:t>Vahid</a:t>
            </a:r>
            <a:r>
              <a:rPr lang="en-US" sz="2400" dirty="0" smtClean="0"/>
              <a:t> </a:t>
            </a:r>
            <a:r>
              <a:rPr lang="en-US" sz="2400" dirty="0" err="1" smtClean="0"/>
              <a:t>Farnia</a:t>
            </a:r>
            <a:endParaRPr lang="en-US" sz="2400" dirty="0" smtClean="0"/>
          </a:p>
          <a:p>
            <a:pPr algn="ctr"/>
            <a:r>
              <a:rPr lang="en-US" sz="2400" dirty="0" smtClean="0"/>
              <a:t>Psychiatrist</a:t>
            </a:r>
            <a:endParaRPr lang="en-US" sz="2400" dirty="0"/>
          </a:p>
        </p:txBody>
      </p:sp>
    </p:spTree>
    <p:extLst>
      <p:ext uri="{BB962C8B-B14F-4D97-AF65-F5344CB8AC3E}">
        <p14:creationId xmlns="" xmlns:p14="http://schemas.microsoft.com/office/powerpoint/2010/main" val="2214937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67524"/>
          </a:xfrm>
        </p:spPr>
        <p:txBody>
          <a:bodyPr/>
          <a:lstStyle/>
          <a:p>
            <a:r>
              <a:rPr lang="en-US" dirty="0" smtClean="0"/>
              <a:t>Facing the Facts</a:t>
            </a:r>
            <a:endParaRPr lang="en-US" dirty="0"/>
          </a:p>
        </p:txBody>
      </p:sp>
      <p:sp>
        <p:nvSpPr>
          <p:cNvPr id="3" name="Content Placeholder 2"/>
          <p:cNvSpPr>
            <a:spLocks noGrp="1"/>
          </p:cNvSpPr>
          <p:nvPr>
            <p:ph idx="1"/>
          </p:nvPr>
        </p:nvSpPr>
        <p:spPr>
          <a:xfrm>
            <a:off x="457200" y="1571612"/>
            <a:ext cx="8229600" cy="5000660"/>
          </a:xfrm>
        </p:spPr>
        <p:txBody>
          <a:bodyPr>
            <a:normAutofit lnSpcReduction="10000"/>
          </a:bodyPr>
          <a:lstStyle/>
          <a:p>
            <a:pPr marL="0" indent="0">
              <a:buNone/>
            </a:pPr>
            <a:r>
              <a:rPr lang="en-US" sz="2800" b="1" dirty="0"/>
              <a:t>Death by Suicide and Psychiatric </a:t>
            </a:r>
            <a:r>
              <a:rPr lang="en-US" sz="2800" b="1" dirty="0" smtClean="0"/>
              <a:t>Diagnosis</a:t>
            </a:r>
          </a:p>
          <a:p>
            <a:pPr lvl="1"/>
            <a:r>
              <a:rPr lang="en-US" dirty="0" smtClean="0">
                <a:solidFill>
                  <a:srgbClr val="FF0000"/>
                </a:solidFill>
              </a:rPr>
              <a:t>90</a:t>
            </a:r>
            <a:r>
              <a:rPr lang="en-US" dirty="0">
                <a:solidFill>
                  <a:srgbClr val="FF0000"/>
                </a:solidFill>
              </a:rPr>
              <a:t>% of people who die by suicide are suffering from one or more psychiatric </a:t>
            </a:r>
            <a:r>
              <a:rPr lang="en-US" dirty="0" smtClean="0">
                <a:solidFill>
                  <a:srgbClr val="FF0000"/>
                </a:solidFill>
              </a:rPr>
              <a:t>disorders:</a:t>
            </a:r>
          </a:p>
          <a:p>
            <a:pPr lvl="1"/>
            <a:endParaRPr lang="en-US" dirty="0" smtClean="0">
              <a:solidFill>
                <a:srgbClr val="FF0000"/>
              </a:solidFill>
            </a:endParaRPr>
          </a:p>
          <a:p>
            <a:pPr lvl="2">
              <a:lnSpc>
                <a:spcPct val="160000"/>
              </a:lnSpc>
            </a:pPr>
            <a:r>
              <a:rPr lang="en-US" sz="2400" dirty="0" smtClean="0"/>
              <a:t>Major </a:t>
            </a:r>
            <a:r>
              <a:rPr lang="en-US" sz="2400" dirty="0"/>
              <a:t>Depressive Disorder</a:t>
            </a:r>
          </a:p>
          <a:p>
            <a:pPr lvl="2">
              <a:lnSpc>
                <a:spcPct val="160000"/>
              </a:lnSpc>
            </a:pPr>
            <a:r>
              <a:rPr lang="en-US" sz="2400" dirty="0"/>
              <a:t>Bipolar Disorder, Depressive phase</a:t>
            </a:r>
          </a:p>
          <a:p>
            <a:pPr lvl="2">
              <a:lnSpc>
                <a:spcPct val="160000"/>
              </a:lnSpc>
            </a:pPr>
            <a:r>
              <a:rPr lang="en-US" sz="2400" dirty="0"/>
              <a:t>Alcohol or Substance Abuse*</a:t>
            </a:r>
          </a:p>
          <a:p>
            <a:pPr lvl="2">
              <a:lnSpc>
                <a:spcPct val="160000"/>
              </a:lnSpc>
            </a:pPr>
            <a:r>
              <a:rPr lang="en-US" sz="2400" dirty="0"/>
              <a:t>Schizophrenia</a:t>
            </a:r>
          </a:p>
          <a:p>
            <a:pPr lvl="2">
              <a:lnSpc>
                <a:spcPct val="160000"/>
              </a:lnSpc>
            </a:pPr>
            <a:r>
              <a:rPr lang="en-US" sz="2400" dirty="0"/>
              <a:t>Personality Disorders such as Borderline </a:t>
            </a:r>
            <a:r>
              <a:rPr lang="en-US" sz="2400" dirty="0" smtClean="0"/>
              <a:t>PD</a:t>
            </a:r>
          </a:p>
          <a:p>
            <a:endParaRPr lang="en-US" dirty="0"/>
          </a:p>
        </p:txBody>
      </p:sp>
      <p:sp>
        <p:nvSpPr>
          <p:cNvPr id="4" name="Slide Number Placeholder 3"/>
          <p:cNvSpPr>
            <a:spLocks noGrp="1"/>
          </p:cNvSpPr>
          <p:nvPr>
            <p:ph type="sldNum" sz="quarter" idx="12"/>
          </p:nvPr>
        </p:nvSpPr>
        <p:spPr/>
        <p:txBody>
          <a:bodyPr/>
          <a:lstStyle/>
          <a:p>
            <a:fld id="{779C428B-2738-47E1-9C00-E74864123E61}" type="slidenum">
              <a:rPr lang="en-US" smtClean="0"/>
              <a:pPr/>
              <a:t>10</a:t>
            </a:fld>
            <a:endParaRPr lang="en-US"/>
          </a:p>
        </p:txBody>
      </p:sp>
    </p:spTree>
    <p:extLst>
      <p:ext uri="{BB962C8B-B14F-4D97-AF65-F5344CB8AC3E}">
        <p14:creationId xmlns="" xmlns:p14="http://schemas.microsoft.com/office/powerpoint/2010/main" val="63742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75734" y="611188"/>
            <a:ext cx="8844844" cy="6246812"/>
            <a:chOff x="480" y="528"/>
            <a:chExt cx="5136" cy="3305"/>
          </a:xfrm>
        </p:grpSpPr>
        <p:grpSp>
          <p:nvGrpSpPr>
            <p:cNvPr id="3" name="Group 3"/>
            <p:cNvGrpSpPr>
              <a:grpSpLocks/>
            </p:cNvGrpSpPr>
            <p:nvPr/>
          </p:nvGrpSpPr>
          <p:grpSpPr bwMode="auto">
            <a:xfrm>
              <a:off x="528" y="528"/>
              <a:ext cx="5088" cy="3305"/>
              <a:chOff x="528" y="384"/>
              <a:chExt cx="5088" cy="3305"/>
            </a:xfrm>
          </p:grpSpPr>
          <p:sp>
            <p:nvSpPr>
              <p:cNvPr id="24580" name="Rectangle 4"/>
              <p:cNvSpPr>
                <a:spLocks noChangeArrowheads="1"/>
              </p:cNvSpPr>
              <p:nvPr/>
            </p:nvSpPr>
            <p:spPr bwMode="auto">
              <a:xfrm>
                <a:off x="528" y="384"/>
                <a:ext cx="4608" cy="3264"/>
              </a:xfrm>
              <a:prstGeom prst="rect">
                <a:avLst/>
              </a:prstGeom>
              <a:solidFill>
                <a:srgbClr val="CADFFA"/>
              </a:solidFill>
              <a:ln w="9525">
                <a:noFill/>
                <a:miter lim="800000"/>
                <a:headEnd/>
                <a:tailEnd/>
              </a:ln>
            </p:spPr>
            <p:txBody>
              <a:bodyPr wrap="none" anchor="ctr"/>
              <a:lstStyle/>
              <a:p>
                <a:pPr eaLnBrk="0" hangingPunct="0"/>
                <a:endParaRPr lang="en-GB" sz="2400">
                  <a:latin typeface="Times New Roman" pitchFamily="18" charset="0"/>
                </a:endParaRPr>
              </a:p>
            </p:txBody>
          </p:sp>
          <p:grpSp>
            <p:nvGrpSpPr>
              <p:cNvPr id="4" name="Group 5"/>
              <p:cNvGrpSpPr>
                <a:grpSpLocks/>
              </p:cNvGrpSpPr>
              <p:nvPr/>
            </p:nvGrpSpPr>
            <p:grpSpPr bwMode="auto">
              <a:xfrm>
                <a:off x="576" y="432"/>
                <a:ext cx="5040" cy="3257"/>
                <a:chOff x="336" y="768"/>
                <a:chExt cx="5040" cy="3257"/>
              </a:xfrm>
            </p:grpSpPr>
            <p:graphicFrame>
              <p:nvGraphicFramePr>
                <p:cNvPr id="24582" name="Object 6"/>
                <p:cNvGraphicFramePr>
                  <a:graphicFrameLocks noChangeAspect="1"/>
                </p:cNvGraphicFramePr>
                <p:nvPr/>
              </p:nvGraphicFramePr>
              <p:xfrm>
                <a:off x="576" y="816"/>
                <a:ext cx="4800" cy="3209"/>
              </p:xfrm>
              <a:graphic>
                <a:graphicData uri="http://schemas.openxmlformats.org/presentationml/2006/ole">
                  <p:oleObj spid="_x0000_s4098" name="Chart" r:id="rId3" imgW="7200000" imgH="4815000" progId="">
                    <p:embed followColorScheme="full"/>
                  </p:oleObj>
                </a:graphicData>
              </a:graphic>
            </p:graphicFrame>
            <p:sp>
              <p:nvSpPr>
                <p:cNvPr id="24583" name="Text Box 7"/>
                <p:cNvSpPr txBox="1">
                  <a:spLocks noChangeArrowheads="1"/>
                </p:cNvSpPr>
                <p:nvPr/>
              </p:nvSpPr>
              <p:spPr bwMode="auto">
                <a:xfrm>
                  <a:off x="3793" y="1152"/>
                  <a:ext cx="815" cy="242"/>
                </a:xfrm>
                <a:prstGeom prst="rect">
                  <a:avLst/>
                </a:prstGeom>
                <a:noFill/>
                <a:ln w="9525">
                  <a:noFill/>
                  <a:miter lim="800000"/>
                  <a:headEnd/>
                  <a:tailEnd/>
                </a:ln>
              </p:spPr>
              <p:txBody>
                <a:bodyPr>
                  <a:spAutoFit/>
                </a:bodyPr>
                <a:lstStyle/>
                <a:p>
                  <a:pPr algn="ctr" eaLnBrk="0" hangingPunct="0"/>
                  <a:r>
                    <a:rPr lang="en-GB" sz="1200"/>
                    <a:t>Mood disorders</a:t>
                  </a:r>
                </a:p>
                <a:p>
                  <a:pPr algn="ctr" eaLnBrk="0" hangingPunct="0"/>
                  <a:r>
                    <a:rPr lang="en-GB" sz="1200"/>
                    <a:t> 35.8%</a:t>
                  </a:r>
                  <a:endParaRPr lang="en-GB" sz="2400">
                    <a:latin typeface="Times New Roman" pitchFamily="18" charset="0"/>
                  </a:endParaRPr>
                </a:p>
              </p:txBody>
            </p:sp>
            <p:sp>
              <p:nvSpPr>
                <p:cNvPr id="24584" name="Text Box 8"/>
                <p:cNvSpPr txBox="1">
                  <a:spLocks noChangeArrowheads="1"/>
                </p:cNvSpPr>
                <p:nvPr/>
              </p:nvSpPr>
              <p:spPr bwMode="auto">
                <a:xfrm>
                  <a:off x="1104" y="3216"/>
                  <a:ext cx="769" cy="242"/>
                </a:xfrm>
                <a:prstGeom prst="rect">
                  <a:avLst/>
                </a:prstGeom>
                <a:noFill/>
                <a:ln w="9525">
                  <a:noFill/>
                  <a:miter lim="800000"/>
                  <a:headEnd/>
                  <a:tailEnd/>
                </a:ln>
              </p:spPr>
              <p:txBody>
                <a:bodyPr>
                  <a:spAutoFit/>
                </a:bodyPr>
                <a:lstStyle/>
                <a:p>
                  <a:pPr algn="ctr" eaLnBrk="0" hangingPunct="0"/>
                  <a:r>
                    <a:rPr lang="en-GB" sz="1200"/>
                    <a:t>Schizophrenia</a:t>
                  </a:r>
                </a:p>
                <a:p>
                  <a:pPr algn="ctr" eaLnBrk="0" hangingPunct="0"/>
                  <a:r>
                    <a:rPr lang="en-GB" sz="1200"/>
                    <a:t>10.6%</a:t>
                  </a:r>
                  <a:endParaRPr lang="en-GB" sz="2400">
                    <a:latin typeface="Times New Roman" pitchFamily="18" charset="0"/>
                  </a:endParaRPr>
                </a:p>
              </p:txBody>
            </p:sp>
            <p:sp>
              <p:nvSpPr>
                <p:cNvPr id="24585" name="Text Box 9"/>
                <p:cNvSpPr txBox="1">
                  <a:spLocks noChangeArrowheads="1"/>
                </p:cNvSpPr>
                <p:nvPr/>
              </p:nvSpPr>
              <p:spPr bwMode="auto">
                <a:xfrm>
                  <a:off x="3456" y="3696"/>
                  <a:ext cx="1392" cy="242"/>
                </a:xfrm>
                <a:prstGeom prst="rect">
                  <a:avLst/>
                </a:prstGeom>
                <a:noFill/>
                <a:ln w="9525">
                  <a:noFill/>
                  <a:miter lim="800000"/>
                  <a:headEnd/>
                  <a:tailEnd/>
                </a:ln>
              </p:spPr>
              <p:txBody>
                <a:bodyPr>
                  <a:spAutoFit/>
                </a:bodyPr>
                <a:lstStyle/>
                <a:p>
                  <a:pPr algn="ctr" eaLnBrk="0" hangingPunct="0"/>
                  <a:r>
                    <a:rPr lang="en-GB" sz="1200"/>
                    <a:t>Substance-related disorders</a:t>
                  </a:r>
                </a:p>
                <a:p>
                  <a:pPr algn="ctr" eaLnBrk="0" hangingPunct="0"/>
                  <a:r>
                    <a:rPr lang="en-GB" sz="1200"/>
                    <a:t>22.4%</a:t>
                  </a:r>
                  <a:endParaRPr lang="en-GB" sz="2400">
                    <a:latin typeface="Times New Roman" pitchFamily="18" charset="0"/>
                  </a:endParaRPr>
                </a:p>
              </p:txBody>
            </p:sp>
            <p:sp>
              <p:nvSpPr>
                <p:cNvPr id="24586" name="Text Box 10"/>
                <p:cNvSpPr txBox="1">
                  <a:spLocks noChangeArrowheads="1"/>
                </p:cNvSpPr>
                <p:nvPr/>
              </p:nvSpPr>
              <p:spPr bwMode="auto">
                <a:xfrm>
                  <a:off x="2064" y="768"/>
                  <a:ext cx="960" cy="147"/>
                </a:xfrm>
                <a:prstGeom prst="rect">
                  <a:avLst/>
                </a:prstGeom>
                <a:noFill/>
                <a:ln w="9525">
                  <a:noFill/>
                  <a:miter lim="800000"/>
                  <a:headEnd/>
                  <a:tailEnd/>
                </a:ln>
              </p:spPr>
              <p:txBody>
                <a:bodyPr>
                  <a:spAutoFit/>
                </a:bodyPr>
                <a:lstStyle/>
                <a:p>
                  <a:pPr eaLnBrk="0" hangingPunct="0">
                    <a:spcBef>
                      <a:spcPct val="50000"/>
                    </a:spcBef>
                  </a:pPr>
                  <a:r>
                    <a:rPr lang="en-GB" sz="1200"/>
                    <a:t>No diagnosis 3.2%</a:t>
                  </a:r>
                  <a:endParaRPr lang="en-GB" sz="2400">
                    <a:latin typeface="Times New Roman" pitchFamily="18" charset="0"/>
                  </a:endParaRPr>
                </a:p>
              </p:txBody>
            </p:sp>
            <p:sp>
              <p:nvSpPr>
                <p:cNvPr id="24587" name="Text Box 11"/>
                <p:cNvSpPr txBox="1">
                  <a:spLocks noChangeArrowheads="1"/>
                </p:cNvSpPr>
                <p:nvPr/>
              </p:nvSpPr>
              <p:spPr bwMode="auto">
                <a:xfrm>
                  <a:off x="912" y="1200"/>
                  <a:ext cx="1296" cy="147"/>
                </a:xfrm>
                <a:prstGeom prst="rect">
                  <a:avLst/>
                </a:prstGeom>
                <a:noFill/>
                <a:ln w="9525">
                  <a:noFill/>
                  <a:miter lim="800000"/>
                  <a:headEnd/>
                  <a:tailEnd/>
                </a:ln>
              </p:spPr>
              <p:txBody>
                <a:bodyPr>
                  <a:spAutoFit/>
                </a:bodyPr>
                <a:lstStyle/>
                <a:p>
                  <a:pPr algn="ctr" eaLnBrk="0" hangingPunct="0"/>
                  <a:r>
                    <a:rPr lang="en-GB" sz="1200"/>
                    <a:t>Adjustment disorders 3.6%</a:t>
                  </a:r>
                  <a:endParaRPr lang="en-GB" sz="2400">
                    <a:latin typeface="Times New Roman" pitchFamily="18" charset="0"/>
                  </a:endParaRPr>
                </a:p>
              </p:txBody>
            </p:sp>
            <p:sp>
              <p:nvSpPr>
                <p:cNvPr id="24588" name="Text Box 12"/>
                <p:cNvSpPr txBox="1">
                  <a:spLocks noChangeArrowheads="1"/>
                </p:cNvSpPr>
                <p:nvPr/>
              </p:nvSpPr>
              <p:spPr bwMode="auto">
                <a:xfrm>
                  <a:off x="336" y="1440"/>
                  <a:ext cx="1632" cy="147"/>
                </a:xfrm>
                <a:prstGeom prst="rect">
                  <a:avLst/>
                </a:prstGeom>
                <a:noFill/>
                <a:ln w="9525">
                  <a:noFill/>
                  <a:miter lim="800000"/>
                  <a:headEnd/>
                  <a:tailEnd/>
                </a:ln>
              </p:spPr>
              <p:txBody>
                <a:bodyPr>
                  <a:spAutoFit/>
                </a:bodyPr>
                <a:lstStyle/>
                <a:p>
                  <a:pPr algn="ctr" eaLnBrk="0" hangingPunct="0"/>
                  <a:r>
                    <a:rPr lang="en-GB" sz="1200"/>
                    <a:t>Anxiety/somatoform disorders 6.1%</a:t>
                  </a:r>
                  <a:endParaRPr lang="en-GB" sz="2400">
                    <a:latin typeface="Times New Roman" pitchFamily="18" charset="0"/>
                  </a:endParaRPr>
                </a:p>
              </p:txBody>
            </p:sp>
            <p:sp>
              <p:nvSpPr>
                <p:cNvPr id="24589" name="Text Box 13"/>
                <p:cNvSpPr txBox="1">
                  <a:spLocks noChangeArrowheads="1"/>
                </p:cNvSpPr>
                <p:nvPr/>
              </p:nvSpPr>
              <p:spPr bwMode="auto">
                <a:xfrm>
                  <a:off x="336" y="1728"/>
                  <a:ext cx="1488" cy="147"/>
                </a:xfrm>
                <a:prstGeom prst="rect">
                  <a:avLst/>
                </a:prstGeom>
                <a:noFill/>
                <a:ln w="9525">
                  <a:noFill/>
                  <a:miter lim="800000"/>
                  <a:headEnd/>
                  <a:tailEnd/>
                </a:ln>
              </p:spPr>
              <p:txBody>
                <a:bodyPr>
                  <a:spAutoFit/>
                </a:bodyPr>
                <a:lstStyle/>
                <a:p>
                  <a:pPr algn="ctr" eaLnBrk="0" hangingPunct="0"/>
                  <a:r>
                    <a:rPr lang="en-GB" sz="1200"/>
                    <a:t>Other psychotic disorders 0.3%</a:t>
                  </a:r>
                  <a:endParaRPr lang="en-GB" sz="2400">
                    <a:latin typeface="Times New Roman" pitchFamily="18" charset="0"/>
                  </a:endParaRPr>
                </a:p>
              </p:txBody>
            </p:sp>
            <p:sp>
              <p:nvSpPr>
                <p:cNvPr id="24590" name="Text Box 14"/>
                <p:cNvSpPr txBox="1">
                  <a:spLocks noChangeArrowheads="1"/>
                </p:cNvSpPr>
                <p:nvPr/>
              </p:nvSpPr>
              <p:spPr bwMode="auto">
                <a:xfrm>
                  <a:off x="336" y="1824"/>
                  <a:ext cx="1440" cy="147"/>
                </a:xfrm>
                <a:prstGeom prst="rect">
                  <a:avLst/>
                </a:prstGeom>
                <a:noFill/>
                <a:ln w="9525">
                  <a:noFill/>
                  <a:miter lim="800000"/>
                  <a:headEnd/>
                  <a:tailEnd/>
                </a:ln>
              </p:spPr>
              <p:txBody>
                <a:bodyPr>
                  <a:spAutoFit/>
                </a:bodyPr>
                <a:lstStyle/>
                <a:p>
                  <a:pPr eaLnBrk="0" hangingPunct="0"/>
                  <a:r>
                    <a:rPr lang="en-GB" sz="1200"/>
                    <a:t>Organic mental disorders 1.0%</a:t>
                  </a:r>
                  <a:endParaRPr lang="en-GB" sz="2400">
                    <a:latin typeface="Times New Roman" pitchFamily="18" charset="0"/>
                  </a:endParaRPr>
                </a:p>
              </p:txBody>
            </p:sp>
            <p:sp>
              <p:nvSpPr>
                <p:cNvPr id="24591" name="Text Box 15"/>
                <p:cNvSpPr txBox="1">
                  <a:spLocks noChangeArrowheads="1"/>
                </p:cNvSpPr>
                <p:nvPr/>
              </p:nvSpPr>
              <p:spPr bwMode="auto">
                <a:xfrm>
                  <a:off x="576" y="2256"/>
                  <a:ext cx="1056" cy="242"/>
                </a:xfrm>
                <a:prstGeom prst="rect">
                  <a:avLst/>
                </a:prstGeom>
                <a:noFill/>
                <a:ln w="9525">
                  <a:noFill/>
                  <a:miter lim="800000"/>
                  <a:headEnd/>
                  <a:tailEnd/>
                </a:ln>
              </p:spPr>
              <p:txBody>
                <a:bodyPr>
                  <a:spAutoFit/>
                </a:bodyPr>
                <a:lstStyle/>
                <a:p>
                  <a:pPr algn="ctr" eaLnBrk="0" hangingPunct="0"/>
                  <a:r>
                    <a:rPr lang="en-GB" sz="1200"/>
                    <a:t>Personality disorders</a:t>
                  </a:r>
                </a:p>
                <a:p>
                  <a:pPr algn="ctr" eaLnBrk="0" hangingPunct="0"/>
                  <a:r>
                    <a:rPr lang="en-GB" sz="1200"/>
                    <a:t>11.6%</a:t>
                  </a:r>
                  <a:endParaRPr lang="en-GB" sz="2400">
                    <a:latin typeface="Times New Roman" pitchFamily="18" charset="0"/>
                  </a:endParaRPr>
                </a:p>
              </p:txBody>
            </p:sp>
            <p:sp>
              <p:nvSpPr>
                <p:cNvPr id="24592" name="Text Box 16"/>
                <p:cNvSpPr txBox="1">
                  <a:spLocks noChangeArrowheads="1"/>
                </p:cNvSpPr>
                <p:nvPr/>
              </p:nvSpPr>
              <p:spPr bwMode="auto">
                <a:xfrm>
                  <a:off x="1058" y="960"/>
                  <a:ext cx="1534" cy="146"/>
                </a:xfrm>
                <a:prstGeom prst="rect">
                  <a:avLst/>
                </a:prstGeom>
                <a:noFill/>
                <a:ln w="9525">
                  <a:noFill/>
                  <a:miter lim="800000"/>
                  <a:headEnd/>
                  <a:tailEnd/>
                </a:ln>
              </p:spPr>
              <p:txBody>
                <a:bodyPr>
                  <a:spAutoFit/>
                </a:bodyPr>
                <a:lstStyle/>
                <a:p>
                  <a:pPr eaLnBrk="0" hangingPunct="0">
                    <a:spcBef>
                      <a:spcPct val="50000"/>
                    </a:spcBef>
                  </a:pPr>
                  <a:r>
                    <a:rPr lang="en-GB" sz="1200"/>
                    <a:t>Other DSM axis I diagnosis 5.1%</a:t>
                  </a:r>
                  <a:endParaRPr lang="en-GB" sz="2400">
                    <a:latin typeface="Times New Roman" pitchFamily="18" charset="0"/>
                  </a:endParaRPr>
                </a:p>
              </p:txBody>
            </p:sp>
          </p:grpSp>
        </p:grpSp>
        <p:sp>
          <p:nvSpPr>
            <p:cNvPr id="24593" name="Text Box 17"/>
            <p:cNvSpPr txBox="1">
              <a:spLocks noChangeArrowheads="1"/>
            </p:cNvSpPr>
            <p:nvPr/>
          </p:nvSpPr>
          <p:spPr bwMode="auto">
            <a:xfrm>
              <a:off x="480" y="3648"/>
              <a:ext cx="1296" cy="130"/>
            </a:xfrm>
            <a:prstGeom prst="rect">
              <a:avLst/>
            </a:prstGeom>
            <a:noFill/>
            <a:ln w="9525">
              <a:noFill/>
              <a:miter lim="800000"/>
              <a:headEnd/>
              <a:tailEnd/>
            </a:ln>
          </p:spPr>
          <p:txBody>
            <a:bodyPr>
              <a:spAutoFit/>
            </a:bodyPr>
            <a:lstStyle/>
            <a:p>
              <a:pPr eaLnBrk="0" hangingPunct="0">
                <a:spcBef>
                  <a:spcPct val="50000"/>
                </a:spcBef>
              </a:pPr>
              <a:r>
                <a:rPr lang="en-GB" sz="1000" b="1"/>
                <a:t>(8205 cases, 12292 diagnoses)</a:t>
              </a:r>
              <a:endParaRPr lang="en-GB" sz="2400">
                <a:latin typeface="Times New Roman" pitchFamily="18" charset="0"/>
              </a:endParaRPr>
            </a:p>
          </p:txBody>
        </p:sp>
      </p:grpSp>
      <p:sp>
        <p:nvSpPr>
          <p:cNvPr id="24594" name="Rectangle 18"/>
          <p:cNvSpPr>
            <a:spLocks noChangeArrowheads="1"/>
          </p:cNvSpPr>
          <p:nvPr/>
        </p:nvSpPr>
        <p:spPr bwMode="auto">
          <a:xfrm>
            <a:off x="135467" y="76201"/>
            <a:ext cx="9144000" cy="396875"/>
          </a:xfrm>
          <a:prstGeom prst="rect">
            <a:avLst/>
          </a:prstGeom>
          <a:noFill/>
          <a:ln w="9525">
            <a:noFill/>
            <a:miter lim="800000"/>
            <a:headEnd/>
            <a:tailEnd/>
          </a:ln>
        </p:spPr>
        <p:txBody>
          <a:bodyPr>
            <a:spAutoFit/>
          </a:bodyPr>
          <a:lstStyle/>
          <a:p>
            <a:pPr algn="ctr" eaLnBrk="0" hangingPunct="0">
              <a:spcBef>
                <a:spcPct val="50000"/>
              </a:spcBef>
            </a:pPr>
            <a:r>
              <a:rPr lang="en-GB" sz="2000" b="1" i="1" dirty="0">
                <a:solidFill>
                  <a:srgbClr val="002060"/>
                </a:solidFill>
              </a:rPr>
              <a:t>Suicide and Mental Disorders: general population studies   </a:t>
            </a:r>
            <a:r>
              <a:rPr lang="en-GB" sz="1600" b="1" i="1" dirty="0">
                <a:solidFill>
                  <a:srgbClr val="002060"/>
                </a:solidFill>
              </a:rPr>
              <a:t>(N=15,629)</a:t>
            </a:r>
            <a:endParaRPr lang="en-GB" sz="1200" b="1" dirty="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Facing the Facts</a:t>
            </a:r>
            <a:endParaRPr lang="en-US" dirty="0"/>
          </a:p>
        </p:txBody>
      </p:sp>
      <p:sp>
        <p:nvSpPr>
          <p:cNvPr id="5" name="Content Placeholder 4"/>
          <p:cNvSpPr>
            <a:spLocks noGrp="1"/>
          </p:cNvSpPr>
          <p:nvPr>
            <p:ph idx="1"/>
          </p:nvPr>
        </p:nvSpPr>
        <p:spPr>
          <a:xfrm>
            <a:off x="457200" y="2057400"/>
            <a:ext cx="8229600" cy="4343400"/>
          </a:xfrm>
        </p:spPr>
        <p:txBody>
          <a:bodyPr/>
          <a:lstStyle/>
          <a:p>
            <a:pPr marL="0" indent="0">
              <a:buNone/>
            </a:pPr>
            <a:r>
              <a:rPr lang="en-US" b="1" dirty="0"/>
              <a:t>Suicide </a:t>
            </a:r>
            <a:r>
              <a:rPr lang="en-US" b="1" dirty="0" smtClean="0"/>
              <a:t>communications are made </a:t>
            </a:r>
            <a:r>
              <a:rPr lang="en-US" b="1" dirty="0"/>
              <a:t>to </a:t>
            </a:r>
            <a:r>
              <a:rPr lang="en-US" b="1" dirty="0" smtClean="0"/>
              <a:t>others</a:t>
            </a:r>
            <a:endParaRPr lang="en-US" dirty="0"/>
          </a:p>
          <a:p>
            <a:r>
              <a:rPr lang="en-US" dirty="0">
                <a:solidFill>
                  <a:srgbClr val="FF0000"/>
                </a:solidFill>
              </a:rPr>
              <a:t>In adolescents, 50%</a:t>
            </a:r>
            <a:r>
              <a:rPr lang="en-US" dirty="0"/>
              <a:t> communicated their intent to family </a:t>
            </a:r>
            <a:r>
              <a:rPr lang="en-US" dirty="0" smtClean="0"/>
              <a:t>members</a:t>
            </a:r>
          </a:p>
          <a:p>
            <a:pPr marL="0" indent="0">
              <a:buNone/>
            </a:pPr>
            <a:endParaRPr lang="en-US" dirty="0"/>
          </a:p>
          <a:p>
            <a:r>
              <a:rPr lang="en-US" dirty="0">
                <a:solidFill>
                  <a:srgbClr val="FF0000"/>
                </a:solidFill>
              </a:rPr>
              <a:t>In elderly, 58% </a:t>
            </a:r>
            <a:r>
              <a:rPr lang="en-US" dirty="0"/>
              <a:t>communicated their intent to the primary care </a:t>
            </a:r>
            <a:r>
              <a:rPr lang="en-US" dirty="0" smtClean="0"/>
              <a:t>doctor</a:t>
            </a:r>
            <a:endParaRPr lang="en-US" dirty="0"/>
          </a:p>
          <a:p>
            <a:pPr marL="0" indent="0">
              <a:buNone/>
            </a:pPr>
            <a:endParaRPr lang="en-US" sz="1200" dirty="0" smtClean="0"/>
          </a:p>
          <a:p>
            <a:pPr marL="0" indent="0">
              <a:buNone/>
            </a:pPr>
            <a:endParaRPr lang="en-US" sz="1200" dirty="0"/>
          </a:p>
          <a:p>
            <a:pPr marL="0" indent="0">
              <a:buNone/>
            </a:pPr>
            <a:endParaRPr lang="en-US" dirty="0"/>
          </a:p>
        </p:txBody>
      </p:sp>
      <p:sp>
        <p:nvSpPr>
          <p:cNvPr id="6" name="Slide Number Placeholder 5"/>
          <p:cNvSpPr>
            <a:spLocks noGrp="1"/>
          </p:cNvSpPr>
          <p:nvPr>
            <p:ph type="sldNum" sz="quarter" idx="12"/>
          </p:nvPr>
        </p:nvSpPr>
        <p:spPr/>
        <p:txBody>
          <a:bodyPr/>
          <a:lstStyle/>
          <a:p>
            <a:fld id="{779C428B-2738-47E1-9C00-E74864123E61}" type="slidenum">
              <a:rPr lang="en-US" smtClean="0"/>
              <a:pPr/>
              <a:t>12</a:t>
            </a:fld>
            <a:endParaRPr lang="en-US"/>
          </a:p>
        </p:txBody>
      </p:sp>
    </p:spTree>
    <p:extLst>
      <p:ext uri="{BB962C8B-B14F-4D97-AF65-F5344CB8AC3E}">
        <p14:creationId xmlns="" xmlns:p14="http://schemas.microsoft.com/office/powerpoint/2010/main" val="1103539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Annual Deaths, by Cause</a:t>
            </a:r>
            <a:endParaRPr lang="en-US" dirty="0"/>
          </a:p>
        </p:txBody>
      </p:sp>
      <p:sp>
        <p:nvSpPr>
          <p:cNvPr id="5" name="Slide Number Placeholder 4"/>
          <p:cNvSpPr>
            <a:spLocks noGrp="1"/>
          </p:cNvSpPr>
          <p:nvPr>
            <p:ph type="sldNum" sz="quarter" idx="12"/>
          </p:nvPr>
        </p:nvSpPr>
        <p:spPr/>
        <p:txBody>
          <a:bodyPr/>
          <a:lstStyle/>
          <a:p>
            <a:fld id="{779C428B-2738-47E1-9C00-E74864123E61}" type="slidenum">
              <a:rPr lang="en-US" smtClean="0"/>
              <a:pPr/>
              <a:t>13</a:t>
            </a:fld>
            <a:endParaRPr lang="en-US"/>
          </a:p>
        </p:txBody>
      </p:sp>
      <p:pic>
        <p:nvPicPr>
          <p:cNvPr id="1026" name="Picture 2"/>
          <p:cNvPicPr>
            <a:picLocks noGrp="1" noChangeAspect="1" noChangeArrowheads="1"/>
          </p:cNvPicPr>
          <p:nvPr>
            <p:ph idx="4294967295"/>
          </p:nvPr>
        </p:nvPicPr>
        <p:blipFill>
          <a:blip r:embed="rId2">
            <a:extLst>
              <a:ext uri="{28A0092B-C50C-407E-A947-70E740481C1C}">
                <a14:useLocalDpi xmlns="" xmlns:a14="http://schemas.microsoft.com/office/drawing/2010/main" val="0"/>
              </a:ext>
            </a:extLst>
          </a:blip>
          <a:srcRect/>
          <a:stretch>
            <a:fillRect/>
          </a:stretch>
        </p:blipFill>
        <p:spPr bwMode="auto">
          <a:xfrm>
            <a:off x="1449388" y="1752600"/>
            <a:ext cx="7694612" cy="464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3881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Spending for Medical Research</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990600" y="1828800"/>
            <a:ext cx="6959803" cy="4571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779C428B-2738-47E1-9C00-E74864123E61}" type="slidenum">
              <a:rPr lang="en-US" smtClean="0"/>
              <a:pPr/>
              <a:t>14</a:t>
            </a:fld>
            <a:endParaRPr lang="en-US"/>
          </a:p>
        </p:txBody>
      </p:sp>
    </p:spTree>
    <p:extLst>
      <p:ext uri="{BB962C8B-B14F-4D97-AF65-F5344CB8AC3E}">
        <p14:creationId xmlns="" xmlns:p14="http://schemas.microsoft.com/office/powerpoint/2010/main" val="3517429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C00000"/>
                </a:solidFill>
              </a:rPr>
              <a:t>Myths versus facts</a:t>
            </a:r>
            <a:br>
              <a:rPr lang="en-US" dirty="0" smtClean="0">
                <a:solidFill>
                  <a:srgbClr val="C00000"/>
                </a:solidFill>
              </a:rPr>
            </a:br>
            <a:r>
              <a:rPr lang="en-US" dirty="0" smtClean="0">
                <a:solidFill>
                  <a:srgbClr val="C00000"/>
                </a:solidFill>
              </a:rPr>
              <a:t>about suicide</a:t>
            </a:r>
            <a:endParaRPr lang="en-US" dirty="0">
              <a:solidFill>
                <a:srgbClr val="C00000"/>
              </a:solidFill>
            </a:endParaRPr>
          </a:p>
        </p:txBody>
      </p:sp>
      <p:sp>
        <p:nvSpPr>
          <p:cNvPr id="5" name="Slide Number Placeholder 4"/>
          <p:cNvSpPr>
            <a:spLocks noGrp="1"/>
          </p:cNvSpPr>
          <p:nvPr>
            <p:ph type="sldNum" sz="quarter" idx="12"/>
          </p:nvPr>
        </p:nvSpPr>
        <p:spPr/>
        <p:txBody>
          <a:bodyPr/>
          <a:lstStyle/>
          <a:p>
            <a:fld id="{779C428B-2738-47E1-9C00-E74864123E61}" type="slidenum">
              <a:rPr lang="en-US" smtClean="0"/>
              <a:pPr/>
              <a:t>15</a:t>
            </a:fld>
            <a:endParaRPr lang="en-US"/>
          </a:p>
        </p:txBody>
      </p:sp>
    </p:spTree>
    <p:extLst>
      <p:ext uri="{BB962C8B-B14F-4D97-AF65-F5344CB8AC3E}">
        <p14:creationId xmlns="" xmlns:p14="http://schemas.microsoft.com/office/powerpoint/2010/main" val="1571275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hangingPunct="1">
              <a:defRPr/>
            </a:pPr>
            <a:r>
              <a:rPr lang="en-US" sz="4000" smtClean="0"/>
              <a:t/>
            </a:r>
            <a:br>
              <a:rPr lang="en-US" sz="4000" smtClean="0"/>
            </a:br>
            <a:r>
              <a:rPr lang="en-US" sz="4000" smtClean="0"/>
              <a:t>Myths versus Facts</a:t>
            </a:r>
          </a:p>
        </p:txBody>
      </p:sp>
      <p:sp>
        <p:nvSpPr>
          <p:cNvPr id="29699" name="Rectangle 3"/>
          <p:cNvSpPr>
            <a:spLocks noGrp="1" noChangeArrowheads="1"/>
          </p:cNvSpPr>
          <p:nvPr>
            <p:ph idx="1"/>
          </p:nvPr>
        </p:nvSpPr>
        <p:spPr>
          <a:xfrm>
            <a:off x="1058863" y="1992313"/>
            <a:ext cx="7543800" cy="4114800"/>
          </a:xfrm>
        </p:spPr>
        <p:txBody>
          <a:bodyPr/>
          <a:lstStyle/>
          <a:p>
            <a:pPr eaLnBrk="1" hangingPunct="1">
              <a:lnSpc>
                <a:spcPct val="90000"/>
              </a:lnSpc>
              <a:defRPr/>
            </a:pPr>
            <a:r>
              <a:rPr lang="en-US" sz="2400" b="1" dirty="0" smtClean="0"/>
              <a:t>MYTH:  </a:t>
            </a:r>
          </a:p>
          <a:p>
            <a:pPr eaLnBrk="1" hangingPunct="1">
              <a:lnSpc>
                <a:spcPct val="90000"/>
              </a:lnSpc>
              <a:buFont typeface="Wingdings" pitchFamily="2" charset="2"/>
              <a:buNone/>
              <a:defRPr/>
            </a:pPr>
            <a:r>
              <a:rPr lang="en-US" sz="2400" dirty="0" smtClean="0"/>
              <a:t>	People who talk about suicide don't complete suicide.</a:t>
            </a:r>
          </a:p>
          <a:p>
            <a:pPr eaLnBrk="1" hangingPunct="1">
              <a:lnSpc>
                <a:spcPct val="90000"/>
              </a:lnSpc>
              <a:buFont typeface="Wingdings" pitchFamily="2" charset="2"/>
              <a:buNone/>
              <a:defRPr/>
            </a:pPr>
            <a:endParaRPr lang="en-US" sz="2400" dirty="0" smtClean="0"/>
          </a:p>
          <a:p>
            <a:pPr eaLnBrk="1" hangingPunct="1">
              <a:lnSpc>
                <a:spcPct val="90000"/>
              </a:lnSpc>
              <a:defRPr/>
            </a:pPr>
            <a:r>
              <a:rPr lang="en-US" sz="2400" b="1" dirty="0" smtClean="0">
                <a:solidFill>
                  <a:schemeClr val="tx2">
                    <a:lumMod val="10000"/>
                  </a:schemeClr>
                </a:solidFill>
              </a:rPr>
              <a:t>FACT: </a:t>
            </a:r>
          </a:p>
          <a:p>
            <a:pPr eaLnBrk="1" hangingPunct="1">
              <a:lnSpc>
                <a:spcPct val="90000"/>
              </a:lnSpc>
              <a:buFont typeface="Wingdings" pitchFamily="2" charset="2"/>
              <a:buNone/>
              <a:defRPr/>
            </a:pPr>
            <a:r>
              <a:rPr lang="en-US" sz="2400" b="1" dirty="0" smtClean="0">
                <a:solidFill>
                  <a:schemeClr val="tx2">
                    <a:lumMod val="10000"/>
                  </a:schemeClr>
                </a:solidFill>
              </a:rPr>
              <a:t>	Many people who die by suicide have given definite warnings to family and friends of their intentions.  Always take any comment about suicide seriously.</a:t>
            </a:r>
          </a:p>
        </p:txBody>
      </p:sp>
      <p:sp>
        <p:nvSpPr>
          <p:cNvPr id="4" name="Slide Number Placeholder 5"/>
          <p:cNvSpPr>
            <a:spLocks noGrp="1"/>
          </p:cNvSpPr>
          <p:nvPr>
            <p:ph type="sldNum" sz="quarter" idx="12"/>
          </p:nvPr>
        </p:nvSpPr>
        <p:spPr/>
        <p:txBody>
          <a:bodyPr/>
          <a:lstStyle/>
          <a:p>
            <a:pPr>
              <a:defRPr/>
            </a:pPr>
            <a:fld id="{82BA0FCE-6EEC-40EC-B3AE-8EC5A3BC0E90}" type="slidenum">
              <a:rPr lang="en-US"/>
              <a:pPr>
                <a:defRPr/>
              </a:pPr>
              <a:t>16</a:t>
            </a:fld>
            <a:endParaRPr lang="en-US"/>
          </a:p>
        </p:txBody>
      </p:sp>
    </p:spTree>
    <p:extLst>
      <p:ext uri="{BB962C8B-B14F-4D97-AF65-F5344CB8AC3E}">
        <p14:creationId xmlns="" xmlns:p14="http://schemas.microsoft.com/office/powerpoint/2010/main" val="1498041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hangingPunct="1">
              <a:defRPr/>
            </a:pPr>
            <a:r>
              <a:rPr lang="en-US" sz="4000" smtClean="0"/>
              <a:t/>
            </a:r>
            <a:br>
              <a:rPr lang="en-US" sz="4000" smtClean="0"/>
            </a:br>
            <a:r>
              <a:rPr lang="en-US" sz="4000" smtClean="0"/>
              <a:t>Myths versus Facts</a:t>
            </a:r>
          </a:p>
        </p:txBody>
      </p:sp>
      <p:sp>
        <p:nvSpPr>
          <p:cNvPr id="30723" name="Rectangle 3"/>
          <p:cNvSpPr>
            <a:spLocks noGrp="1" noChangeArrowheads="1"/>
          </p:cNvSpPr>
          <p:nvPr>
            <p:ph idx="1"/>
          </p:nvPr>
        </p:nvSpPr>
        <p:spPr>
          <a:xfrm>
            <a:off x="1058863" y="1992313"/>
            <a:ext cx="7543800" cy="4114800"/>
          </a:xfrm>
        </p:spPr>
        <p:txBody>
          <a:bodyPr/>
          <a:lstStyle/>
          <a:p>
            <a:pPr eaLnBrk="1" hangingPunct="1">
              <a:defRPr/>
            </a:pPr>
            <a:r>
              <a:rPr lang="en-US" sz="2400" b="1" dirty="0" smtClean="0"/>
              <a:t>MYTH: </a:t>
            </a:r>
          </a:p>
          <a:p>
            <a:pPr eaLnBrk="1" hangingPunct="1">
              <a:buFont typeface="Wingdings" pitchFamily="2" charset="2"/>
              <a:buNone/>
              <a:defRPr/>
            </a:pPr>
            <a:r>
              <a:rPr lang="en-US" sz="2400" dirty="0" smtClean="0"/>
              <a:t>	Suicide happens without warning.</a:t>
            </a:r>
          </a:p>
          <a:p>
            <a:pPr eaLnBrk="1" hangingPunct="1">
              <a:buFont typeface="Wingdings" pitchFamily="2" charset="2"/>
              <a:buNone/>
              <a:defRPr/>
            </a:pPr>
            <a:endParaRPr lang="en-US" sz="2400" b="1" dirty="0" smtClean="0"/>
          </a:p>
          <a:p>
            <a:pPr eaLnBrk="1" hangingPunct="1">
              <a:defRPr/>
            </a:pPr>
            <a:r>
              <a:rPr lang="en-US" sz="2400" b="1" dirty="0" smtClean="0">
                <a:solidFill>
                  <a:schemeClr val="tx2">
                    <a:lumMod val="10000"/>
                  </a:schemeClr>
                </a:solidFill>
              </a:rPr>
              <a:t>FACT: </a:t>
            </a:r>
          </a:p>
          <a:p>
            <a:pPr eaLnBrk="1" hangingPunct="1">
              <a:buFont typeface="Wingdings" pitchFamily="2" charset="2"/>
              <a:buNone/>
              <a:defRPr/>
            </a:pPr>
            <a:r>
              <a:rPr lang="en-US" sz="2400" b="1" dirty="0" smtClean="0">
                <a:solidFill>
                  <a:schemeClr val="tx2">
                    <a:lumMod val="10000"/>
                  </a:schemeClr>
                </a:solidFill>
              </a:rPr>
              <a:t>	Most suicidal people give clues and signs regarding their suicidal intentions.</a:t>
            </a:r>
          </a:p>
        </p:txBody>
      </p:sp>
      <p:sp>
        <p:nvSpPr>
          <p:cNvPr id="4" name="Slide Number Placeholder 5"/>
          <p:cNvSpPr>
            <a:spLocks noGrp="1"/>
          </p:cNvSpPr>
          <p:nvPr>
            <p:ph type="sldNum" sz="quarter" idx="12"/>
          </p:nvPr>
        </p:nvSpPr>
        <p:spPr/>
        <p:txBody>
          <a:bodyPr/>
          <a:lstStyle/>
          <a:p>
            <a:pPr>
              <a:defRPr/>
            </a:pPr>
            <a:fld id="{2F0FEF37-8E69-42F7-BDD1-376296726ECF}" type="slidenum">
              <a:rPr lang="en-US"/>
              <a:pPr>
                <a:defRPr/>
              </a:pPr>
              <a:t>17</a:t>
            </a:fld>
            <a:endParaRPr lang="en-US"/>
          </a:p>
        </p:txBody>
      </p:sp>
    </p:spTree>
    <p:extLst>
      <p:ext uri="{BB962C8B-B14F-4D97-AF65-F5344CB8AC3E}">
        <p14:creationId xmlns="" xmlns:p14="http://schemas.microsoft.com/office/powerpoint/2010/main" val="3739568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hangingPunct="1">
              <a:defRPr/>
            </a:pPr>
            <a:r>
              <a:rPr lang="en-US" sz="4000" smtClean="0"/>
              <a:t/>
            </a:r>
            <a:br>
              <a:rPr lang="en-US" sz="4000" smtClean="0"/>
            </a:br>
            <a:r>
              <a:rPr lang="en-US" sz="4000" smtClean="0"/>
              <a:t>Myths versus Facts</a:t>
            </a:r>
          </a:p>
        </p:txBody>
      </p:sp>
      <p:sp>
        <p:nvSpPr>
          <p:cNvPr id="31747" name="Rectangle 3"/>
          <p:cNvSpPr>
            <a:spLocks noGrp="1" noChangeArrowheads="1"/>
          </p:cNvSpPr>
          <p:nvPr>
            <p:ph idx="1"/>
          </p:nvPr>
        </p:nvSpPr>
        <p:spPr>
          <a:xfrm>
            <a:off x="1062038" y="1992313"/>
            <a:ext cx="7700962" cy="4786312"/>
          </a:xfrm>
        </p:spPr>
        <p:txBody>
          <a:bodyPr/>
          <a:lstStyle/>
          <a:p>
            <a:pPr eaLnBrk="1" hangingPunct="1">
              <a:lnSpc>
                <a:spcPct val="90000"/>
              </a:lnSpc>
              <a:defRPr/>
            </a:pPr>
            <a:r>
              <a:rPr lang="en-US" sz="2400" b="1" dirty="0" smtClean="0">
                <a:solidFill>
                  <a:schemeClr val="tx2">
                    <a:lumMod val="10000"/>
                  </a:schemeClr>
                </a:solidFill>
              </a:rPr>
              <a:t>MYTH: </a:t>
            </a:r>
          </a:p>
          <a:p>
            <a:pPr eaLnBrk="1" hangingPunct="1">
              <a:lnSpc>
                <a:spcPct val="90000"/>
              </a:lnSpc>
              <a:buFont typeface="Wingdings" pitchFamily="2" charset="2"/>
              <a:buNone/>
              <a:defRPr/>
            </a:pPr>
            <a:r>
              <a:rPr lang="en-US" sz="2400" b="1" dirty="0" smtClean="0">
                <a:solidFill>
                  <a:schemeClr val="tx2">
                    <a:lumMod val="10000"/>
                  </a:schemeClr>
                </a:solidFill>
              </a:rPr>
              <a:t>	</a:t>
            </a:r>
            <a:r>
              <a:rPr lang="en-US" sz="2400" dirty="0" smtClean="0">
                <a:solidFill>
                  <a:schemeClr val="tx2">
                    <a:lumMod val="10000"/>
                  </a:schemeClr>
                </a:solidFill>
              </a:rPr>
              <a:t>Suicidal people are fully intent on dying.</a:t>
            </a:r>
          </a:p>
          <a:p>
            <a:pPr eaLnBrk="1" hangingPunct="1">
              <a:lnSpc>
                <a:spcPct val="90000"/>
              </a:lnSpc>
              <a:buFont typeface="Wingdings" pitchFamily="2" charset="2"/>
              <a:buNone/>
              <a:defRPr/>
            </a:pPr>
            <a:endParaRPr lang="en-US" sz="2400" dirty="0" smtClean="0">
              <a:solidFill>
                <a:schemeClr val="tx2">
                  <a:lumMod val="10000"/>
                </a:schemeClr>
              </a:solidFill>
            </a:endParaRPr>
          </a:p>
          <a:p>
            <a:pPr eaLnBrk="1" hangingPunct="1">
              <a:lnSpc>
                <a:spcPct val="90000"/>
              </a:lnSpc>
              <a:defRPr/>
            </a:pPr>
            <a:r>
              <a:rPr lang="en-US" sz="2400" b="1" dirty="0" smtClean="0">
                <a:solidFill>
                  <a:schemeClr val="tx2">
                    <a:lumMod val="10000"/>
                  </a:schemeClr>
                </a:solidFill>
              </a:rPr>
              <a:t>FACT: </a:t>
            </a:r>
          </a:p>
          <a:p>
            <a:pPr eaLnBrk="1" hangingPunct="1">
              <a:lnSpc>
                <a:spcPct val="90000"/>
              </a:lnSpc>
              <a:buFont typeface="Wingdings" pitchFamily="2" charset="2"/>
              <a:buNone/>
              <a:defRPr/>
            </a:pPr>
            <a:r>
              <a:rPr lang="en-US" sz="2400" b="1" dirty="0" smtClean="0">
                <a:solidFill>
                  <a:schemeClr val="tx2">
                    <a:lumMod val="10000"/>
                  </a:schemeClr>
                </a:solidFill>
              </a:rPr>
              <a:t>	Most suicidal people are undecided about living or dying, which is called “</a:t>
            </a:r>
            <a:r>
              <a:rPr lang="en-US" sz="2400" b="1" dirty="0" smtClean="0">
                <a:solidFill>
                  <a:srgbClr val="FF0000"/>
                </a:solidFill>
              </a:rPr>
              <a:t>suicidal ambivalence</a:t>
            </a:r>
            <a:r>
              <a:rPr lang="en-US" sz="2400" b="1" dirty="0" smtClean="0">
                <a:solidFill>
                  <a:schemeClr val="tx2">
                    <a:lumMod val="10000"/>
                  </a:schemeClr>
                </a:solidFill>
              </a:rPr>
              <a:t>.” A part of them wants to live; however, death seems like the only way out of their pain and suffering. They may allow themselves to "gamble with death," leaving it up to others to save them.</a:t>
            </a:r>
          </a:p>
        </p:txBody>
      </p:sp>
      <p:sp>
        <p:nvSpPr>
          <p:cNvPr id="4" name="Slide Number Placeholder 5"/>
          <p:cNvSpPr>
            <a:spLocks noGrp="1"/>
          </p:cNvSpPr>
          <p:nvPr>
            <p:ph type="sldNum" sz="quarter" idx="12"/>
          </p:nvPr>
        </p:nvSpPr>
        <p:spPr/>
        <p:txBody>
          <a:bodyPr/>
          <a:lstStyle/>
          <a:p>
            <a:pPr>
              <a:defRPr/>
            </a:pPr>
            <a:fld id="{6349AF86-718B-487C-8528-AE3C0B077126}" type="slidenum">
              <a:rPr lang="en-US"/>
              <a:pPr>
                <a:defRPr/>
              </a:pPr>
              <a:t>18</a:t>
            </a:fld>
            <a:endParaRPr lang="en-US"/>
          </a:p>
        </p:txBody>
      </p:sp>
    </p:spTree>
    <p:extLst>
      <p:ext uri="{BB962C8B-B14F-4D97-AF65-F5344CB8AC3E}">
        <p14:creationId xmlns="" xmlns:p14="http://schemas.microsoft.com/office/powerpoint/2010/main" val="2428911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eaLnBrk="1" hangingPunct="1">
              <a:defRPr/>
            </a:pPr>
            <a:r>
              <a:rPr lang="en-US" sz="4000" smtClean="0"/>
              <a:t/>
            </a:r>
            <a:br>
              <a:rPr lang="en-US" sz="4000" smtClean="0"/>
            </a:br>
            <a:r>
              <a:rPr lang="en-US" sz="4000" smtClean="0"/>
              <a:t>Myths versus Facts</a:t>
            </a:r>
          </a:p>
        </p:txBody>
      </p:sp>
      <p:sp>
        <p:nvSpPr>
          <p:cNvPr id="32771" name="Rectangle 3"/>
          <p:cNvSpPr>
            <a:spLocks noGrp="1" noChangeArrowheads="1"/>
          </p:cNvSpPr>
          <p:nvPr>
            <p:ph idx="1"/>
          </p:nvPr>
        </p:nvSpPr>
        <p:spPr>
          <a:xfrm>
            <a:off x="1058863" y="1992313"/>
            <a:ext cx="7543800" cy="4114800"/>
          </a:xfrm>
        </p:spPr>
        <p:txBody>
          <a:bodyPr/>
          <a:lstStyle/>
          <a:p>
            <a:pPr eaLnBrk="1" hangingPunct="1">
              <a:defRPr/>
            </a:pPr>
            <a:r>
              <a:rPr lang="en-US" sz="2400" b="1" dirty="0" smtClean="0">
                <a:solidFill>
                  <a:schemeClr val="tx2">
                    <a:lumMod val="10000"/>
                  </a:schemeClr>
                </a:solidFill>
              </a:rPr>
              <a:t>MYTH: </a:t>
            </a:r>
          </a:p>
          <a:p>
            <a:pPr eaLnBrk="1" hangingPunct="1">
              <a:buFont typeface="Wingdings" pitchFamily="2" charset="2"/>
              <a:buNone/>
              <a:defRPr/>
            </a:pPr>
            <a:r>
              <a:rPr lang="en-US" sz="2400" dirty="0" smtClean="0">
                <a:solidFill>
                  <a:schemeClr val="tx2">
                    <a:lumMod val="10000"/>
                  </a:schemeClr>
                </a:solidFill>
              </a:rPr>
              <a:t>	Women are more likely to be suicidal. </a:t>
            </a:r>
          </a:p>
          <a:p>
            <a:pPr eaLnBrk="1" hangingPunct="1">
              <a:buFont typeface="Wingdings" pitchFamily="2" charset="2"/>
              <a:buNone/>
              <a:defRPr/>
            </a:pPr>
            <a:endParaRPr lang="en-US" sz="2400" dirty="0" smtClean="0">
              <a:solidFill>
                <a:schemeClr val="tx2">
                  <a:lumMod val="10000"/>
                </a:schemeClr>
              </a:solidFill>
            </a:endParaRPr>
          </a:p>
          <a:p>
            <a:pPr eaLnBrk="1" hangingPunct="1">
              <a:defRPr/>
            </a:pPr>
            <a:r>
              <a:rPr lang="en-US" sz="2400" b="1" dirty="0" smtClean="0">
                <a:solidFill>
                  <a:schemeClr val="tx2">
                    <a:lumMod val="10000"/>
                  </a:schemeClr>
                </a:solidFill>
              </a:rPr>
              <a:t>FACT: </a:t>
            </a:r>
          </a:p>
          <a:p>
            <a:pPr eaLnBrk="1" hangingPunct="1">
              <a:buFont typeface="Wingdings" pitchFamily="2" charset="2"/>
              <a:buNone/>
              <a:defRPr/>
            </a:pPr>
            <a:r>
              <a:rPr lang="en-US" sz="2400" b="1" dirty="0" smtClean="0">
                <a:solidFill>
                  <a:schemeClr val="tx2">
                    <a:lumMod val="10000"/>
                  </a:schemeClr>
                </a:solidFill>
              </a:rPr>
              <a:t>	Men are four times more likely to kill themselves than women. </a:t>
            </a:r>
            <a:r>
              <a:rPr lang="en-US" sz="2400" b="1" i="1" dirty="0" smtClean="0">
                <a:solidFill>
                  <a:schemeClr val="tx2">
                    <a:lumMod val="10000"/>
                  </a:schemeClr>
                </a:solidFill>
              </a:rPr>
              <a:t>Women attempt suicide three times more often than men do.</a:t>
            </a:r>
            <a:r>
              <a:rPr lang="en-US" sz="2400" b="1" dirty="0" smtClean="0">
                <a:solidFill>
                  <a:schemeClr val="tx2">
                    <a:lumMod val="10000"/>
                  </a:schemeClr>
                </a:solidFill>
              </a:rPr>
              <a:t> </a:t>
            </a:r>
          </a:p>
        </p:txBody>
      </p:sp>
      <p:sp>
        <p:nvSpPr>
          <p:cNvPr id="4" name="Slide Number Placeholder 5"/>
          <p:cNvSpPr>
            <a:spLocks noGrp="1"/>
          </p:cNvSpPr>
          <p:nvPr>
            <p:ph type="sldNum" sz="quarter" idx="12"/>
          </p:nvPr>
        </p:nvSpPr>
        <p:spPr/>
        <p:txBody>
          <a:bodyPr/>
          <a:lstStyle/>
          <a:p>
            <a:pPr>
              <a:defRPr/>
            </a:pPr>
            <a:fld id="{661AF393-D92D-46C9-8D8F-25ABBB74B538}" type="slidenum">
              <a:rPr lang="en-US"/>
              <a:pPr>
                <a:defRPr/>
              </a:pPr>
              <a:t>19</a:t>
            </a:fld>
            <a:endParaRPr lang="en-US"/>
          </a:p>
        </p:txBody>
      </p:sp>
    </p:spTree>
    <p:extLst>
      <p:ext uri="{BB962C8B-B14F-4D97-AF65-F5344CB8AC3E}">
        <p14:creationId xmlns="" xmlns:p14="http://schemas.microsoft.com/office/powerpoint/2010/main" val="3159416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9858" name="Text Box 2"/>
          <p:cNvSpPr txBox="1">
            <a:spLocks noChangeArrowheads="1"/>
          </p:cNvSpPr>
          <p:nvPr/>
        </p:nvSpPr>
        <p:spPr bwMode="auto">
          <a:xfrm>
            <a:off x="357158" y="1214422"/>
            <a:ext cx="8569325" cy="4047262"/>
          </a:xfrm>
          <a:prstGeom prst="rect">
            <a:avLst/>
          </a:prstGeom>
          <a:noFill/>
          <a:ln w="12700">
            <a:noFill/>
            <a:miter lim="800000"/>
            <a:headEnd type="none" w="sm" len="sm"/>
            <a:tailEnd type="none" w="sm" len="sm"/>
          </a:ln>
          <a:effectLst/>
        </p:spPr>
        <p:txBody>
          <a:bodyPr>
            <a:spAutoFit/>
          </a:bodyPr>
          <a:lstStyle/>
          <a:p>
            <a:pPr algn="ctr"/>
            <a:endParaRPr lang="en-US" sz="3200" dirty="0"/>
          </a:p>
          <a:p>
            <a:pPr>
              <a:spcBef>
                <a:spcPct val="50000"/>
              </a:spcBef>
              <a:buFont typeface="Arial" pitchFamily="34" charset="0"/>
              <a:buChar char="•"/>
            </a:pPr>
            <a:r>
              <a:rPr lang="en-US" sz="3000" dirty="0" smtClean="0"/>
              <a:t> Suicide behavior is a spectrum from self injury or self destructiveness to killing themselves</a:t>
            </a:r>
            <a:endParaRPr lang="en-US" sz="3000" dirty="0"/>
          </a:p>
          <a:p>
            <a:pPr>
              <a:spcBef>
                <a:spcPct val="50000"/>
              </a:spcBef>
              <a:buFontTx/>
              <a:buChar char="•"/>
            </a:pPr>
            <a:r>
              <a:rPr lang="en-US" sz="3000" dirty="0" smtClean="0"/>
              <a:t> Intention : in some cases unconscious </a:t>
            </a:r>
            <a:r>
              <a:rPr lang="en-US" sz="3000" dirty="0"/>
              <a:t>wish to </a:t>
            </a:r>
            <a:r>
              <a:rPr lang="en-US" sz="3000" dirty="0" smtClean="0"/>
              <a:t>dying while many </a:t>
            </a:r>
            <a:r>
              <a:rPr lang="en-US" sz="3000" dirty="0"/>
              <a:t>people </a:t>
            </a:r>
            <a:r>
              <a:rPr lang="en-US" sz="3000" dirty="0" smtClean="0"/>
              <a:t>are </a:t>
            </a:r>
            <a:r>
              <a:rPr lang="en-US" sz="3000" dirty="0"/>
              <a:t>ambivalent about </a:t>
            </a:r>
            <a:r>
              <a:rPr lang="en-US" sz="3000" dirty="0" smtClean="0"/>
              <a:t>suicide</a:t>
            </a:r>
          </a:p>
          <a:p>
            <a:pPr>
              <a:spcBef>
                <a:spcPct val="50000"/>
              </a:spcBef>
              <a:buFontTx/>
              <a:buChar char="•"/>
            </a:pPr>
            <a:r>
              <a:rPr lang="en-US" sz="3000" dirty="0" smtClean="0"/>
              <a:t>May be impulsive or planned</a:t>
            </a:r>
            <a:endParaRPr lang="en-US" sz="3000" dirty="0"/>
          </a:p>
        </p:txBody>
      </p:sp>
      <p:sp>
        <p:nvSpPr>
          <p:cNvPr id="3" name="Rectangle 2"/>
          <p:cNvSpPr/>
          <p:nvPr/>
        </p:nvSpPr>
        <p:spPr>
          <a:xfrm>
            <a:off x="1428728" y="857232"/>
            <a:ext cx="6215106" cy="553998"/>
          </a:xfrm>
          <a:prstGeom prst="rect">
            <a:avLst/>
          </a:prstGeom>
        </p:spPr>
        <p:txBody>
          <a:bodyPr wrap="square">
            <a:spAutoFit/>
          </a:bodyPr>
          <a:lstStyle/>
          <a:p>
            <a:pPr lvl="0" algn="ctr">
              <a:spcBef>
                <a:spcPct val="50000"/>
              </a:spcBef>
            </a:pPr>
            <a:r>
              <a:rPr lang="en-US" sz="3000" dirty="0" smtClean="0">
                <a:solidFill>
                  <a:prstClr val="black"/>
                </a:solidFill>
              </a:rPr>
              <a:t>What is suicide? Key components</a:t>
            </a:r>
            <a:endParaRPr lang="en-US" sz="3000" dirty="0">
              <a:solidFill>
                <a:prstClr val="black"/>
              </a:solidFill>
            </a:endParaRPr>
          </a:p>
        </p:txBody>
      </p:sp>
    </p:spTree>
  </p:cSld>
  <p:clrMapOvr>
    <a:masterClrMapping/>
  </p:clrMapOvr>
  <p:transition>
    <p:check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normAutofit fontScale="90000"/>
          </a:bodyPr>
          <a:lstStyle/>
          <a:p>
            <a:pPr eaLnBrk="1" hangingPunct="1">
              <a:defRPr/>
            </a:pPr>
            <a:r>
              <a:rPr lang="en-US" sz="4000" smtClean="0"/>
              <a:t/>
            </a:r>
            <a:br>
              <a:rPr lang="en-US" sz="4000" smtClean="0"/>
            </a:br>
            <a:r>
              <a:rPr lang="en-US" sz="4000" smtClean="0"/>
              <a:t>Myths versus Facts</a:t>
            </a:r>
          </a:p>
        </p:txBody>
      </p:sp>
      <p:sp>
        <p:nvSpPr>
          <p:cNvPr id="236547" name="Rectangle 3"/>
          <p:cNvSpPr>
            <a:spLocks noGrp="1" noChangeArrowheads="1"/>
          </p:cNvSpPr>
          <p:nvPr>
            <p:ph idx="1"/>
          </p:nvPr>
        </p:nvSpPr>
        <p:spPr>
          <a:xfrm>
            <a:off x="1058863" y="1992313"/>
            <a:ext cx="7543800" cy="4114800"/>
          </a:xfrm>
        </p:spPr>
        <p:txBody>
          <a:bodyPr/>
          <a:lstStyle/>
          <a:p>
            <a:pPr eaLnBrk="1" hangingPunct="1">
              <a:lnSpc>
                <a:spcPct val="90000"/>
              </a:lnSpc>
              <a:defRPr/>
            </a:pPr>
            <a:r>
              <a:rPr lang="en-US" sz="2400" b="1" dirty="0" smtClean="0"/>
              <a:t>MYTH: </a:t>
            </a:r>
          </a:p>
          <a:p>
            <a:pPr eaLnBrk="1" hangingPunct="1">
              <a:lnSpc>
                <a:spcPct val="90000"/>
              </a:lnSpc>
              <a:buFont typeface="Wingdings" pitchFamily="2" charset="2"/>
              <a:buNone/>
              <a:defRPr/>
            </a:pPr>
            <a:r>
              <a:rPr lang="en-US" sz="2400" dirty="0" smtClean="0"/>
              <a:t>	Asking a depressed person about suicide will push him/her to complete suicide.</a:t>
            </a:r>
          </a:p>
          <a:p>
            <a:pPr eaLnBrk="1" hangingPunct="1">
              <a:lnSpc>
                <a:spcPct val="90000"/>
              </a:lnSpc>
              <a:buFont typeface="Wingdings" pitchFamily="2" charset="2"/>
              <a:buNone/>
              <a:defRPr/>
            </a:pPr>
            <a:endParaRPr lang="en-US" sz="2400" b="1" dirty="0" smtClean="0">
              <a:solidFill>
                <a:schemeClr val="tx2">
                  <a:lumMod val="10000"/>
                </a:schemeClr>
              </a:solidFill>
            </a:endParaRPr>
          </a:p>
          <a:p>
            <a:pPr eaLnBrk="1" hangingPunct="1">
              <a:lnSpc>
                <a:spcPct val="90000"/>
              </a:lnSpc>
              <a:defRPr/>
            </a:pPr>
            <a:r>
              <a:rPr lang="en-US" sz="2400" b="1" dirty="0" smtClean="0">
                <a:solidFill>
                  <a:schemeClr val="tx2">
                    <a:lumMod val="10000"/>
                  </a:schemeClr>
                </a:solidFill>
              </a:rPr>
              <a:t>FACT: </a:t>
            </a:r>
          </a:p>
          <a:p>
            <a:pPr eaLnBrk="1" hangingPunct="1">
              <a:lnSpc>
                <a:spcPct val="90000"/>
              </a:lnSpc>
              <a:buFont typeface="Wingdings" pitchFamily="2" charset="2"/>
              <a:buNone/>
              <a:defRPr/>
            </a:pPr>
            <a:r>
              <a:rPr lang="en-US" sz="2400" b="1" dirty="0" smtClean="0">
                <a:solidFill>
                  <a:schemeClr val="tx2">
                    <a:lumMod val="10000"/>
                  </a:schemeClr>
                </a:solidFill>
              </a:rPr>
              <a:t>	Studies have shown that patients with depression have these ideas and talking about them does not increase the risk of them taking their own life.</a:t>
            </a:r>
          </a:p>
        </p:txBody>
      </p:sp>
      <p:sp>
        <p:nvSpPr>
          <p:cNvPr id="4" name="Slide Number Placeholder 5"/>
          <p:cNvSpPr>
            <a:spLocks noGrp="1"/>
          </p:cNvSpPr>
          <p:nvPr>
            <p:ph type="sldNum" sz="quarter" idx="12"/>
          </p:nvPr>
        </p:nvSpPr>
        <p:spPr/>
        <p:txBody>
          <a:bodyPr/>
          <a:lstStyle/>
          <a:p>
            <a:pPr>
              <a:defRPr/>
            </a:pPr>
            <a:fld id="{4E2E14F8-48ED-452D-8D60-FE5EAAD20DCA}" type="slidenum">
              <a:rPr lang="en-US"/>
              <a:pPr>
                <a:defRPr/>
              </a:pPr>
              <a:t>20</a:t>
            </a:fld>
            <a:endParaRPr lang="en-US"/>
          </a:p>
        </p:txBody>
      </p:sp>
    </p:spTree>
    <p:extLst>
      <p:ext uri="{BB962C8B-B14F-4D97-AF65-F5344CB8AC3E}">
        <p14:creationId xmlns="" xmlns:p14="http://schemas.microsoft.com/office/powerpoint/2010/main" val="817802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pPr eaLnBrk="1" hangingPunct="1">
              <a:defRPr/>
            </a:pPr>
            <a:r>
              <a:rPr lang="en-US" sz="4000" smtClean="0"/>
              <a:t/>
            </a:r>
            <a:br>
              <a:rPr lang="en-US" sz="4000" smtClean="0"/>
            </a:br>
            <a:r>
              <a:rPr lang="en-US" sz="4000" smtClean="0"/>
              <a:t>Myths versus Facts</a:t>
            </a:r>
          </a:p>
        </p:txBody>
      </p:sp>
      <p:sp>
        <p:nvSpPr>
          <p:cNvPr id="33795" name="Rectangle 3"/>
          <p:cNvSpPr>
            <a:spLocks noGrp="1" noChangeArrowheads="1"/>
          </p:cNvSpPr>
          <p:nvPr>
            <p:ph idx="1"/>
          </p:nvPr>
        </p:nvSpPr>
        <p:spPr>
          <a:xfrm>
            <a:off x="1058863" y="1992313"/>
            <a:ext cx="7543800" cy="4114800"/>
          </a:xfrm>
        </p:spPr>
        <p:txBody>
          <a:bodyPr>
            <a:normAutofit lnSpcReduction="10000"/>
          </a:bodyPr>
          <a:lstStyle/>
          <a:p>
            <a:pPr eaLnBrk="1" hangingPunct="1">
              <a:defRPr/>
            </a:pPr>
            <a:r>
              <a:rPr lang="en-US" sz="2400" b="1" dirty="0" smtClean="0">
                <a:solidFill>
                  <a:schemeClr val="tx2">
                    <a:lumMod val="10000"/>
                  </a:schemeClr>
                </a:solidFill>
              </a:rPr>
              <a:t>MYTH:</a:t>
            </a:r>
          </a:p>
          <a:p>
            <a:pPr eaLnBrk="1" hangingPunct="1">
              <a:buFont typeface="Wingdings" pitchFamily="2" charset="2"/>
              <a:buNone/>
              <a:defRPr/>
            </a:pPr>
            <a:r>
              <a:rPr lang="en-US" sz="2400" b="1" dirty="0" smtClean="0">
                <a:solidFill>
                  <a:schemeClr val="tx2">
                    <a:lumMod val="10000"/>
                  </a:schemeClr>
                </a:solidFill>
              </a:rPr>
              <a:t>	</a:t>
            </a:r>
            <a:r>
              <a:rPr lang="en-US" sz="2400" dirty="0" smtClean="0">
                <a:solidFill>
                  <a:schemeClr val="tx2">
                    <a:lumMod val="10000"/>
                  </a:schemeClr>
                </a:solidFill>
              </a:rPr>
              <a:t>Improvement following a suicide attempt or crisis means that the risk is over. </a:t>
            </a:r>
          </a:p>
          <a:p>
            <a:pPr eaLnBrk="1" hangingPunct="1">
              <a:buFont typeface="Wingdings" pitchFamily="2" charset="2"/>
              <a:buNone/>
              <a:defRPr/>
            </a:pPr>
            <a:endParaRPr lang="en-US" sz="2400" dirty="0" smtClean="0">
              <a:solidFill>
                <a:schemeClr val="tx2">
                  <a:lumMod val="10000"/>
                </a:schemeClr>
              </a:solidFill>
            </a:endParaRPr>
          </a:p>
          <a:p>
            <a:pPr eaLnBrk="1" hangingPunct="1">
              <a:defRPr/>
            </a:pPr>
            <a:r>
              <a:rPr lang="en-US" sz="2400" b="1" dirty="0" smtClean="0">
                <a:solidFill>
                  <a:schemeClr val="tx2">
                    <a:lumMod val="10000"/>
                  </a:schemeClr>
                </a:solidFill>
              </a:rPr>
              <a:t>FACT: </a:t>
            </a:r>
          </a:p>
          <a:p>
            <a:pPr eaLnBrk="1" hangingPunct="1">
              <a:buFont typeface="Wingdings" pitchFamily="2" charset="2"/>
              <a:buNone/>
              <a:defRPr/>
            </a:pPr>
            <a:r>
              <a:rPr lang="en-US" sz="2400" b="1" dirty="0" smtClean="0">
                <a:solidFill>
                  <a:schemeClr val="tx2">
                    <a:lumMod val="10000"/>
                  </a:schemeClr>
                </a:solidFill>
              </a:rPr>
              <a:t>	Most suicides occur within days or weeks of "improvement," when the individual has the energy and motivation to actually follow through with his/her suicidal thoughts. The highest suicide rates are immediately after a hospitalization for a suicide attempt.</a:t>
            </a:r>
          </a:p>
        </p:txBody>
      </p:sp>
      <p:sp>
        <p:nvSpPr>
          <p:cNvPr id="4" name="Slide Number Placeholder 5"/>
          <p:cNvSpPr>
            <a:spLocks noGrp="1"/>
          </p:cNvSpPr>
          <p:nvPr>
            <p:ph type="sldNum" sz="quarter" idx="12"/>
          </p:nvPr>
        </p:nvSpPr>
        <p:spPr/>
        <p:txBody>
          <a:bodyPr/>
          <a:lstStyle/>
          <a:p>
            <a:pPr>
              <a:defRPr/>
            </a:pPr>
            <a:fld id="{EDA8127C-8DED-4EC9-ACA2-9C13FC69DF60}" type="slidenum">
              <a:rPr lang="en-US"/>
              <a:pPr>
                <a:defRPr/>
              </a:pPr>
              <a:t>21</a:t>
            </a:fld>
            <a:endParaRPr lang="en-US"/>
          </a:p>
        </p:txBody>
      </p:sp>
    </p:spTree>
    <p:extLst>
      <p:ext uri="{BB962C8B-B14F-4D97-AF65-F5344CB8AC3E}">
        <p14:creationId xmlns="" xmlns:p14="http://schemas.microsoft.com/office/powerpoint/2010/main" val="37294651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normAutofit fontScale="90000"/>
          </a:bodyPr>
          <a:lstStyle/>
          <a:p>
            <a:pPr eaLnBrk="1" hangingPunct="1">
              <a:defRPr/>
            </a:pPr>
            <a:r>
              <a:rPr lang="en-US" sz="4000" smtClean="0"/>
              <a:t/>
            </a:r>
            <a:br>
              <a:rPr lang="en-US" sz="4000" smtClean="0"/>
            </a:br>
            <a:r>
              <a:rPr lang="en-US" sz="4000" smtClean="0"/>
              <a:t>Myths versus Facts</a:t>
            </a:r>
          </a:p>
        </p:txBody>
      </p:sp>
      <p:sp>
        <p:nvSpPr>
          <p:cNvPr id="235523" name="Rectangle 3"/>
          <p:cNvSpPr>
            <a:spLocks noGrp="1" noChangeArrowheads="1"/>
          </p:cNvSpPr>
          <p:nvPr>
            <p:ph idx="1"/>
          </p:nvPr>
        </p:nvSpPr>
        <p:spPr>
          <a:xfrm>
            <a:off x="1058863" y="1992313"/>
            <a:ext cx="7543800" cy="4114800"/>
          </a:xfrm>
        </p:spPr>
        <p:txBody>
          <a:bodyPr/>
          <a:lstStyle/>
          <a:p>
            <a:pPr eaLnBrk="1" hangingPunct="1">
              <a:defRPr/>
            </a:pPr>
            <a:r>
              <a:rPr lang="en-US" sz="2400" b="1" dirty="0" smtClean="0">
                <a:solidFill>
                  <a:schemeClr val="tx2">
                    <a:lumMod val="10000"/>
                  </a:schemeClr>
                </a:solidFill>
              </a:rPr>
              <a:t>MYTH:</a:t>
            </a:r>
          </a:p>
          <a:p>
            <a:pPr eaLnBrk="1" hangingPunct="1">
              <a:buFont typeface="Wingdings" pitchFamily="2" charset="2"/>
              <a:buNone/>
              <a:defRPr/>
            </a:pPr>
            <a:r>
              <a:rPr lang="en-US" sz="2400" b="1" dirty="0" smtClean="0">
                <a:solidFill>
                  <a:schemeClr val="tx2">
                    <a:lumMod val="10000"/>
                  </a:schemeClr>
                </a:solidFill>
              </a:rPr>
              <a:t>	</a:t>
            </a:r>
            <a:r>
              <a:rPr lang="en-US" sz="2400" dirty="0" smtClean="0">
                <a:solidFill>
                  <a:schemeClr val="tx2">
                    <a:lumMod val="10000"/>
                  </a:schemeClr>
                </a:solidFill>
              </a:rPr>
              <a:t>Once a person attempts suicide, the pain and shame they experience afterward will keep them from trying again.</a:t>
            </a:r>
          </a:p>
          <a:p>
            <a:pPr eaLnBrk="1" hangingPunct="1">
              <a:buFont typeface="Wingdings" pitchFamily="2" charset="2"/>
              <a:buNone/>
              <a:defRPr/>
            </a:pPr>
            <a:endParaRPr lang="en-US" sz="2400" dirty="0" smtClean="0">
              <a:solidFill>
                <a:schemeClr val="tx2">
                  <a:lumMod val="10000"/>
                </a:schemeClr>
              </a:solidFill>
            </a:endParaRPr>
          </a:p>
          <a:p>
            <a:pPr eaLnBrk="1" hangingPunct="1">
              <a:defRPr/>
            </a:pPr>
            <a:r>
              <a:rPr lang="en-US" sz="2400" b="1" dirty="0" smtClean="0">
                <a:solidFill>
                  <a:schemeClr val="tx2">
                    <a:lumMod val="10000"/>
                  </a:schemeClr>
                </a:solidFill>
              </a:rPr>
              <a:t>FACT</a:t>
            </a:r>
            <a:r>
              <a:rPr lang="en-US" sz="2400" dirty="0" smtClean="0">
                <a:solidFill>
                  <a:schemeClr val="tx2">
                    <a:lumMod val="10000"/>
                  </a:schemeClr>
                </a:solidFill>
              </a:rPr>
              <a:t>: </a:t>
            </a:r>
          </a:p>
          <a:p>
            <a:pPr eaLnBrk="1" hangingPunct="1">
              <a:buFont typeface="Wingdings" pitchFamily="2" charset="2"/>
              <a:buNone/>
              <a:defRPr/>
            </a:pPr>
            <a:r>
              <a:rPr lang="en-US" sz="2400" b="1" dirty="0" smtClean="0">
                <a:solidFill>
                  <a:schemeClr val="tx2">
                    <a:lumMod val="10000"/>
                  </a:schemeClr>
                </a:solidFill>
              </a:rPr>
              <a:t>	The most common psychiatric illness that ends in suicide is Major Depression, a recurring illness. Every time a patient gets depressed, the risk of suicide returns.</a:t>
            </a:r>
          </a:p>
        </p:txBody>
      </p:sp>
      <p:sp>
        <p:nvSpPr>
          <p:cNvPr id="4" name="Slide Number Placeholder 5"/>
          <p:cNvSpPr>
            <a:spLocks noGrp="1"/>
          </p:cNvSpPr>
          <p:nvPr>
            <p:ph type="sldNum" sz="quarter" idx="12"/>
          </p:nvPr>
        </p:nvSpPr>
        <p:spPr/>
        <p:txBody>
          <a:bodyPr/>
          <a:lstStyle/>
          <a:p>
            <a:pPr>
              <a:defRPr/>
            </a:pPr>
            <a:fld id="{59EB09AA-FB73-44E2-8BE9-B92C4431D4CD}" type="slidenum">
              <a:rPr lang="en-US"/>
              <a:pPr>
                <a:defRPr/>
              </a:pPr>
              <a:t>22</a:t>
            </a:fld>
            <a:endParaRPr lang="en-US"/>
          </a:p>
        </p:txBody>
      </p:sp>
    </p:spTree>
    <p:extLst>
      <p:ext uri="{BB962C8B-B14F-4D97-AF65-F5344CB8AC3E}">
        <p14:creationId xmlns="" xmlns:p14="http://schemas.microsoft.com/office/powerpoint/2010/main" val="2010181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1026"/>
          <p:cNvSpPr>
            <a:spLocks noGrp="1" noChangeArrowheads="1"/>
          </p:cNvSpPr>
          <p:nvPr>
            <p:ph type="title"/>
          </p:nvPr>
        </p:nvSpPr>
        <p:spPr/>
        <p:txBody>
          <a:bodyPr>
            <a:normAutofit fontScale="90000"/>
          </a:bodyPr>
          <a:lstStyle/>
          <a:p>
            <a:pPr eaLnBrk="1" hangingPunct="1">
              <a:defRPr/>
            </a:pPr>
            <a:r>
              <a:rPr lang="en-US" sz="4000" smtClean="0"/>
              <a:t/>
            </a:r>
            <a:br>
              <a:rPr lang="en-US" sz="4000" smtClean="0"/>
            </a:br>
            <a:r>
              <a:rPr lang="en-US" sz="4000" smtClean="0"/>
              <a:t>Myths versus Facts</a:t>
            </a:r>
          </a:p>
        </p:txBody>
      </p:sp>
      <p:sp>
        <p:nvSpPr>
          <p:cNvPr id="299011" name="Rectangle 1027"/>
          <p:cNvSpPr>
            <a:spLocks noGrp="1" noChangeArrowheads="1"/>
          </p:cNvSpPr>
          <p:nvPr>
            <p:ph idx="1"/>
          </p:nvPr>
        </p:nvSpPr>
        <p:spPr/>
        <p:txBody>
          <a:bodyPr/>
          <a:lstStyle/>
          <a:p>
            <a:pPr eaLnBrk="1" hangingPunct="1">
              <a:lnSpc>
                <a:spcPct val="90000"/>
              </a:lnSpc>
              <a:defRPr/>
            </a:pPr>
            <a:r>
              <a:rPr lang="en-US" sz="2400" b="1" dirty="0" smtClean="0">
                <a:solidFill>
                  <a:schemeClr val="tx2">
                    <a:lumMod val="10000"/>
                  </a:schemeClr>
                </a:solidFill>
              </a:rPr>
              <a:t>MYTH:</a:t>
            </a:r>
          </a:p>
          <a:p>
            <a:pPr eaLnBrk="1" hangingPunct="1">
              <a:lnSpc>
                <a:spcPct val="90000"/>
              </a:lnSpc>
              <a:buFont typeface="Wingdings" pitchFamily="2" charset="2"/>
              <a:buNone/>
              <a:defRPr/>
            </a:pPr>
            <a:r>
              <a:rPr lang="en-US" sz="2400" dirty="0" smtClean="0">
                <a:solidFill>
                  <a:schemeClr val="tx2">
                    <a:lumMod val="10000"/>
                  </a:schemeClr>
                </a:solidFill>
              </a:rPr>
              <a:t>	A bad event can push a person to complete suicide.</a:t>
            </a:r>
          </a:p>
          <a:p>
            <a:pPr eaLnBrk="1" hangingPunct="1">
              <a:lnSpc>
                <a:spcPct val="90000"/>
              </a:lnSpc>
              <a:buFont typeface="Wingdings" pitchFamily="2" charset="2"/>
              <a:buNone/>
              <a:defRPr/>
            </a:pPr>
            <a:endParaRPr lang="en-US" sz="2400" dirty="0" smtClean="0">
              <a:solidFill>
                <a:schemeClr val="tx2">
                  <a:lumMod val="10000"/>
                </a:schemeClr>
              </a:solidFill>
            </a:endParaRPr>
          </a:p>
          <a:p>
            <a:pPr eaLnBrk="1" hangingPunct="1">
              <a:lnSpc>
                <a:spcPct val="90000"/>
              </a:lnSpc>
              <a:defRPr/>
            </a:pPr>
            <a:r>
              <a:rPr lang="en-US" sz="2400" b="1" dirty="0" smtClean="0">
                <a:solidFill>
                  <a:schemeClr val="tx2">
                    <a:lumMod val="10000"/>
                  </a:schemeClr>
                </a:solidFill>
              </a:rPr>
              <a:t>FACT:</a:t>
            </a:r>
          </a:p>
          <a:p>
            <a:pPr eaLnBrk="1" hangingPunct="1">
              <a:lnSpc>
                <a:spcPct val="90000"/>
              </a:lnSpc>
              <a:buFont typeface="Wingdings" pitchFamily="2" charset="2"/>
              <a:buNone/>
              <a:defRPr/>
            </a:pPr>
            <a:r>
              <a:rPr lang="en-US" sz="2400" dirty="0" smtClean="0">
                <a:solidFill>
                  <a:schemeClr val="tx2">
                    <a:lumMod val="10000"/>
                  </a:schemeClr>
                </a:solidFill>
              </a:rPr>
              <a:t>	</a:t>
            </a:r>
            <a:r>
              <a:rPr lang="en-US" sz="2400" b="1" dirty="0" smtClean="0">
                <a:solidFill>
                  <a:schemeClr val="tx2">
                    <a:lumMod val="10000"/>
                  </a:schemeClr>
                </a:solidFill>
              </a:rPr>
              <a:t>Suicide results from having a serious psychiatric disorder. A single event may just be “the last straw.”</a:t>
            </a:r>
          </a:p>
        </p:txBody>
      </p:sp>
      <p:sp>
        <p:nvSpPr>
          <p:cNvPr id="4" name="Slide Number Placeholder 5"/>
          <p:cNvSpPr>
            <a:spLocks noGrp="1"/>
          </p:cNvSpPr>
          <p:nvPr>
            <p:ph type="sldNum" sz="quarter" idx="12"/>
          </p:nvPr>
        </p:nvSpPr>
        <p:spPr/>
        <p:txBody>
          <a:bodyPr/>
          <a:lstStyle/>
          <a:p>
            <a:pPr>
              <a:defRPr/>
            </a:pPr>
            <a:fld id="{EBC4B35D-1A79-4F98-9617-236636F6DEF2}" type="slidenum">
              <a:rPr lang="en-US"/>
              <a:pPr>
                <a:defRPr/>
              </a:pPr>
              <a:t>23</a:t>
            </a:fld>
            <a:endParaRPr lang="en-US"/>
          </a:p>
        </p:txBody>
      </p:sp>
    </p:spTree>
    <p:extLst>
      <p:ext uri="{BB962C8B-B14F-4D97-AF65-F5344CB8AC3E}">
        <p14:creationId xmlns="" xmlns:p14="http://schemas.microsoft.com/office/powerpoint/2010/main" val="1574616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Risk </a:t>
            </a:r>
            <a:r>
              <a:rPr lang="en-US" dirty="0" smtClean="0">
                <a:solidFill>
                  <a:srgbClr val="C00000"/>
                </a:solidFill>
              </a:rPr>
              <a:t>Factors For </a:t>
            </a:r>
            <a:r>
              <a:rPr lang="en-US" dirty="0">
                <a:solidFill>
                  <a:srgbClr val="C00000"/>
                </a:solidFill>
              </a:rPr>
              <a:t>Suicide</a:t>
            </a:r>
            <a:br>
              <a:rPr lang="en-US" dirty="0">
                <a:solidFill>
                  <a:srgbClr val="C00000"/>
                </a:solidFill>
              </a:rPr>
            </a:br>
            <a:endParaRPr lang="en-US" dirty="0">
              <a:solidFill>
                <a:srgbClr val="C00000"/>
              </a:solidFill>
            </a:endParaRPr>
          </a:p>
        </p:txBody>
      </p:sp>
      <p:sp>
        <p:nvSpPr>
          <p:cNvPr id="3" name="Slide Number Placeholder 5"/>
          <p:cNvSpPr>
            <a:spLocks noGrp="1"/>
          </p:cNvSpPr>
          <p:nvPr>
            <p:ph type="sldNum" sz="quarter" idx="12"/>
          </p:nvPr>
        </p:nvSpPr>
        <p:spPr/>
        <p:txBody>
          <a:bodyPr/>
          <a:lstStyle/>
          <a:p>
            <a:pPr>
              <a:defRPr/>
            </a:pPr>
            <a:fld id="{BBEC2CB1-99C5-475F-B517-DFC3334DF8E4}" type="slidenum">
              <a:rPr lang="en-US"/>
              <a:pPr>
                <a:defRPr/>
              </a:pPr>
              <a:t>24</a:t>
            </a:fld>
            <a:endParaRPr lang="en-US"/>
          </a:p>
        </p:txBody>
      </p:sp>
    </p:spTree>
    <p:extLst>
      <p:ext uri="{BB962C8B-B14F-4D97-AF65-F5344CB8AC3E}">
        <p14:creationId xmlns="" xmlns:p14="http://schemas.microsoft.com/office/powerpoint/2010/main" val="2754853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normAutofit fontScale="90000"/>
          </a:bodyPr>
          <a:lstStyle/>
          <a:p>
            <a:pPr eaLnBrk="1" hangingPunct="1">
              <a:defRPr/>
            </a:pPr>
            <a:r>
              <a:rPr lang="en-US" sz="4000" smtClean="0"/>
              <a:t/>
            </a:r>
            <a:br>
              <a:rPr lang="en-US" sz="4000" smtClean="0"/>
            </a:br>
            <a:r>
              <a:rPr lang="en-US" sz="4000" smtClean="0"/>
              <a:t>Risk Factors</a:t>
            </a:r>
          </a:p>
        </p:txBody>
      </p:sp>
      <p:sp>
        <p:nvSpPr>
          <p:cNvPr id="311299" name="Rectangle 3"/>
          <p:cNvSpPr>
            <a:spLocks noGrp="1" noChangeArrowheads="1"/>
          </p:cNvSpPr>
          <p:nvPr>
            <p:ph idx="1"/>
          </p:nvPr>
        </p:nvSpPr>
        <p:spPr>
          <a:xfrm>
            <a:off x="1066800" y="1828800"/>
            <a:ext cx="7543800" cy="4572000"/>
          </a:xfrm>
        </p:spPr>
        <p:txBody>
          <a:bodyPr/>
          <a:lstStyle/>
          <a:p>
            <a:pPr eaLnBrk="1" hangingPunct="1">
              <a:buFont typeface="Wingdings" pitchFamily="2" charset="2"/>
              <a:buNone/>
              <a:defRPr/>
            </a:pPr>
            <a:endParaRPr lang="en-US" sz="1800" b="1" dirty="0" smtClean="0">
              <a:solidFill>
                <a:schemeClr val="accent1"/>
              </a:solidFill>
            </a:endParaRPr>
          </a:p>
          <a:p>
            <a:pPr lvl="2" eaLnBrk="1" hangingPunct="1">
              <a:defRPr/>
            </a:pPr>
            <a:r>
              <a:rPr lang="en-US" b="1" dirty="0" smtClean="0"/>
              <a:t>Psychiatric disorders</a:t>
            </a:r>
          </a:p>
          <a:p>
            <a:pPr marL="914400" lvl="2" indent="0" eaLnBrk="1" hangingPunct="1">
              <a:buNone/>
              <a:defRPr/>
            </a:pPr>
            <a:endParaRPr lang="en-US" b="1" dirty="0" smtClean="0"/>
          </a:p>
          <a:p>
            <a:pPr lvl="2" eaLnBrk="1" hangingPunct="1">
              <a:defRPr/>
            </a:pPr>
            <a:r>
              <a:rPr lang="en-US" b="1" dirty="0" smtClean="0"/>
              <a:t>Past suicide attempts</a:t>
            </a:r>
          </a:p>
          <a:p>
            <a:pPr marL="914400" lvl="2" indent="0" eaLnBrk="1" hangingPunct="1">
              <a:buNone/>
              <a:defRPr/>
            </a:pPr>
            <a:endParaRPr lang="en-US" b="1" dirty="0" smtClean="0"/>
          </a:p>
          <a:p>
            <a:pPr lvl="2">
              <a:defRPr/>
            </a:pPr>
            <a:r>
              <a:rPr lang="en-US" b="1" dirty="0" smtClean="0"/>
              <a:t>Symptom severity</a:t>
            </a:r>
          </a:p>
          <a:p>
            <a:pPr lvl="2" eaLnBrk="1" hangingPunct="1">
              <a:buNone/>
              <a:defRPr/>
            </a:pPr>
            <a:endParaRPr lang="en-US" b="1" dirty="0" smtClean="0"/>
          </a:p>
          <a:p>
            <a:pPr lvl="2" eaLnBrk="1" hangingPunct="1">
              <a:defRPr/>
            </a:pPr>
            <a:r>
              <a:rPr lang="en-US" b="1" dirty="0" err="1" smtClean="0"/>
              <a:t>Sociodemographic</a:t>
            </a:r>
            <a:r>
              <a:rPr lang="en-US" b="1" dirty="0" smtClean="0"/>
              <a:t> risk factors</a:t>
            </a:r>
          </a:p>
          <a:p>
            <a:pPr lvl="2" eaLnBrk="1" hangingPunct="1">
              <a:defRPr/>
            </a:pPr>
            <a:endParaRPr lang="en-US" b="1" dirty="0" smtClean="0"/>
          </a:p>
          <a:p>
            <a:pPr lvl="2" eaLnBrk="1" hangingPunct="1">
              <a:defRPr/>
            </a:pPr>
            <a:r>
              <a:rPr lang="en-US" b="1" dirty="0" smtClean="0"/>
              <a:t>Environmental risk factors</a:t>
            </a:r>
          </a:p>
        </p:txBody>
      </p:sp>
      <p:sp>
        <p:nvSpPr>
          <p:cNvPr id="4" name="Slide Number Placeholder 5"/>
          <p:cNvSpPr>
            <a:spLocks noGrp="1"/>
          </p:cNvSpPr>
          <p:nvPr>
            <p:ph type="sldNum" sz="quarter" idx="12"/>
          </p:nvPr>
        </p:nvSpPr>
        <p:spPr/>
        <p:txBody>
          <a:bodyPr/>
          <a:lstStyle/>
          <a:p>
            <a:pPr>
              <a:defRPr/>
            </a:pPr>
            <a:fld id="{493B7038-41B5-420D-BEC2-536474BD6920}" type="slidenum">
              <a:rPr lang="en-US"/>
              <a:pPr>
                <a:defRPr/>
              </a:pPr>
              <a:t>25</a:t>
            </a:fld>
            <a:endParaRPr lang="en-US"/>
          </a:p>
        </p:txBody>
      </p:sp>
    </p:spTree>
    <p:extLst>
      <p:ext uri="{BB962C8B-B14F-4D97-AF65-F5344CB8AC3E}">
        <p14:creationId xmlns="" xmlns:p14="http://schemas.microsoft.com/office/powerpoint/2010/main" val="980181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normAutofit/>
          </a:bodyPr>
          <a:lstStyle/>
          <a:p>
            <a:pPr eaLnBrk="1" hangingPunct="1">
              <a:defRPr/>
            </a:pPr>
            <a:r>
              <a:rPr lang="en-US" sz="3200" smtClean="0"/>
              <a:t/>
            </a:r>
            <a:br>
              <a:rPr lang="en-US" sz="3200" smtClean="0"/>
            </a:br>
            <a:r>
              <a:rPr lang="en-US" sz="4000" smtClean="0"/>
              <a:t>Risk Factors</a:t>
            </a:r>
          </a:p>
        </p:txBody>
      </p:sp>
      <p:sp>
        <p:nvSpPr>
          <p:cNvPr id="240643" name="Rectangle 3"/>
          <p:cNvSpPr>
            <a:spLocks noGrp="1" noChangeArrowheads="1"/>
          </p:cNvSpPr>
          <p:nvPr>
            <p:ph idx="1"/>
          </p:nvPr>
        </p:nvSpPr>
        <p:spPr>
          <a:xfrm>
            <a:off x="762000" y="1981200"/>
            <a:ext cx="8069263" cy="4332287"/>
          </a:xfrm>
        </p:spPr>
        <p:txBody>
          <a:bodyPr>
            <a:normAutofit/>
          </a:bodyPr>
          <a:lstStyle/>
          <a:p>
            <a:pPr eaLnBrk="1" hangingPunct="1">
              <a:lnSpc>
                <a:spcPct val="80000"/>
              </a:lnSpc>
              <a:spcBef>
                <a:spcPct val="0"/>
              </a:spcBef>
              <a:buFont typeface="Wingdings" pitchFamily="2" charset="2"/>
              <a:buNone/>
              <a:defRPr/>
            </a:pPr>
            <a:r>
              <a:rPr lang="en-US" sz="2800" b="1" dirty="0" smtClean="0">
                <a:solidFill>
                  <a:schemeClr val="tx2">
                    <a:lumMod val="10000"/>
                  </a:schemeClr>
                </a:solidFill>
              </a:rPr>
              <a:t>Psychiatric Disorders</a:t>
            </a:r>
          </a:p>
          <a:p>
            <a:pPr eaLnBrk="1" hangingPunct="1">
              <a:lnSpc>
                <a:spcPct val="80000"/>
              </a:lnSpc>
              <a:spcBef>
                <a:spcPct val="0"/>
              </a:spcBef>
              <a:buFont typeface="Wingdings" pitchFamily="2" charset="2"/>
              <a:buNone/>
              <a:defRPr/>
            </a:pPr>
            <a:endParaRPr lang="en-US" sz="1800" dirty="0" smtClean="0">
              <a:solidFill>
                <a:schemeClr val="tx2"/>
              </a:solidFill>
            </a:endParaRPr>
          </a:p>
          <a:p>
            <a:pPr marL="0" indent="0" eaLnBrk="1" hangingPunct="1">
              <a:lnSpc>
                <a:spcPct val="80000"/>
              </a:lnSpc>
              <a:buNone/>
              <a:defRPr/>
            </a:pPr>
            <a:r>
              <a:rPr lang="en-US" sz="2400" b="1" dirty="0" smtClean="0">
                <a:solidFill>
                  <a:schemeClr val="tx2">
                    <a:lumMod val="10000"/>
                  </a:schemeClr>
                </a:solidFill>
              </a:rPr>
              <a:t>Most common psychiatric risk factors resulting in suicide:</a:t>
            </a:r>
            <a:endParaRPr lang="en-US" sz="2400" dirty="0" smtClean="0">
              <a:solidFill>
                <a:schemeClr val="tx2">
                  <a:lumMod val="10000"/>
                </a:schemeClr>
              </a:solidFill>
            </a:endParaRPr>
          </a:p>
          <a:p>
            <a:pPr lvl="1" eaLnBrk="1" hangingPunct="1">
              <a:lnSpc>
                <a:spcPct val="80000"/>
              </a:lnSpc>
              <a:defRPr/>
            </a:pPr>
            <a:r>
              <a:rPr lang="en-US" sz="2400" dirty="0" smtClean="0">
                <a:solidFill>
                  <a:schemeClr val="tx2">
                    <a:lumMod val="10000"/>
                  </a:schemeClr>
                </a:solidFill>
              </a:rPr>
              <a:t>Mood disorders</a:t>
            </a:r>
          </a:p>
          <a:p>
            <a:pPr lvl="2" eaLnBrk="1" hangingPunct="1">
              <a:lnSpc>
                <a:spcPct val="80000"/>
              </a:lnSpc>
              <a:defRPr/>
            </a:pPr>
            <a:r>
              <a:rPr lang="en-US" dirty="0" smtClean="0">
                <a:solidFill>
                  <a:schemeClr val="tx2">
                    <a:lumMod val="10000"/>
                  </a:schemeClr>
                </a:solidFill>
              </a:rPr>
              <a:t>Major Depression</a:t>
            </a:r>
          </a:p>
          <a:p>
            <a:pPr lvl="2" eaLnBrk="1" hangingPunct="1">
              <a:lnSpc>
                <a:spcPct val="80000"/>
              </a:lnSpc>
              <a:defRPr/>
            </a:pPr>
            <a:r>
              <a:rPr lang="en-US" dirty="0" smtClean="0">
                <a:solidFill>
                  <a:schemeClr val="tx2">
                    <a:lumMod val="10000"/>
                  </a:schemeClr>
                </a:solidFill>
              </a:rPr>
              <a:t>Bipolar Depression</a:t>
            </a:r>
          </a:p>
          <a:p>
            <a:pPr lvl="1" eaLnBrk="1" hangingPunct="1">
              <a:lnSpc>
                <a:spcPct val="80000"/>
              </a:lnSpc>
              <a:defRPr/>
            </a:pPr>
            <a:r>
              <a:rPr lang="en-US" sz="2400" dirty="0" smtClean="0">
                <a:solidFill>
                  <a:schemeClr val="tx2">
                    <a:lumMod val="10000"/>
                  </a:schemeClr>
                </a:solidFill>
              </a:rPr>
              <a:t>Substance abuse and dependence</a:t>
            </a:r>
          </a:p>
          <a:p>
            <a:pPr lvl="1" eaLnBrk="1" hangingPunct="1">
              <a:lnSpc>
                <a:spcPct val="80000"/>
              </a:lnSpc>
              <a:defRPr/>
            </a:pPr>
            <a:r>
              <a:rPr lang="en-US" sz="2400" dirty="0" smtClean="0">
                <a:solidFill>
                  <a:schemeClr val="tx2">
                    <a:lumMod val="10000"/>
                  </a:schemeClr>
                </a:solidFill>
              </a:rPr>
              <a:t>Drug abuse and dependence</a:t>
            </a:r>
          </a:p>
          <a:p>
            <a:pPr lvl="1" eaLnBrk="1" hangingPunct="1">
              <a:lnSpc>
                <a:spcPct val="80000"/>
              </a:lnSpc>
              <a:defRPr/>
            </a:pPr>
            <a:r>
              <a:rPr lang="en-US" sz="2400" dirty="0" smtClean="0">
                <a:solidFill>
                  <a:schemeClr val="tx2">
                    <a:lumMod val="10000"/>
                  </a:schemeClr>
                </a:solidFill>
              </a:rPr>
              <a:t>Schizophrenia</a:t>
            </a:r>
          </a:p>
          <a:p>
            <a:pPr lvl="3" eaLnBrk="1" hangingPunct="1">
              <a:lnSpc>
                <a:spcPct val="80000"/>
              </a:lnSpc>
              <a:buClr>
                <a:schemeClr val="accent1"/>
              </a:buClr>
              <a:buFont typeface="Wingdings" pitchFamily="2" charset="2"/>
              <a:buChar char="§"/>
              <a:defRPr/>
            </a:pPr>
            <a:endParaRPr lang="en-US" sz="1800" dirty="0" smtClean="0">
              <a:solidFill>
                <a:schemeClr val="tx2">
                  <a:lumMod val="10000"/>
                </a:schemeClr>
              </a:solidFill>
            </a:endParaRPr>
          </a:p>
          <a:p>
            <a:pPr eaLnBrk="1" hangingPunct="1">
              <a:lnSpc>
                <a:spcPct val="80000"/>
              </a:lnSpc>
              <a:buFont typeface="Wingdings" pitchFamily="2" charset="2"/>
              <a:buNone/>
              <a:defRPr/>
            </a:pPr>
            <a:endParaRPr lang="en-US" sz="1800" dirty="0" smtClean="0">
              <a:solidFill>
                <a:schemeClr val="tx2">
                  <a:lumMod val="10000"/>
                </a:schemeClr>
              </a:solidFill>
            </a:endParaRPr>
          </a:p>
          <a:p>
            <a:pPr eaLnBrk="1" hangingPunct="1">
              <a:lnSpc>
                <a:spcPct val="80000"/>
              </a:lnSpc>
              <a:buFont typeface="Wingdings" pitchFamily="2" charset="2"/>
              <a:buNone/>
              <a:defRPr/>
            </a:pPr>
            <a:r>
              <a:rPr lang="en-US" sz="1800" dirty="0" smtClean="0">
                <a:solidFill>
                  <a:schemeClr val="tx2">
                    <a:lumMod val="10000"/>
                  </a:schemeClr>
                </a:solidFill>
              </a:rPr>
              <a:t> </a:t>
            </a:r>
            <a:r>
              <a:rPr lang="en-US" sz="1400" dirty="0" smtClean="0">
                <a:solidFill>
                  <a:schemeClr val="tx2">
                    <a:lumMod val="10000"/>
                  </a:schemeClr>
                </a:solidFill>
              </a:rPr>
              <a:t>*Especially when combined with alcohol and drug abuse</a:t>
            </a:r>
          </a:p>
          <a:p>
            <a:pPr lvl="2" eaLnBrk="1" hangingPunct="1">
              <a:lnSpc>
                <a:spcPct val="80000"/>
              </a:lnSpc>
              <a:buFont typeface="Wingdings" pitchFamily="2" charset="2"/>
              <a:buNone/>
              <a:defRPr/>
            </a:pPr>
            <a:endParaRPr lang="en-US" sz="1400" dirty="0" smtClean="0">
              <a:solidFill>
                <a:schemeClr val="tx2"/>
              </a:solidFill>
            </a:endParaRPr>
          </a:p>
        </p:txBody>
      </p:sp>
      <p:sp>
        <p:nvSpPr>
          <p:cNvPr id="4" name="Slide Number Placeholder 5"/>
          <p:cNvSpPr>
            <a:spLocks noGrp="1"/>
          </p:cNvSpPr>
          <p:nvPr>
            <p:ph type="sldNum" sz="quarter" idx="12"/>
          </p:nvPr>
        </p:nvSpPr>
        <p:spPr/>
        <p:txBody>
          <a:bodyPr/>
          <a:lstStyle/>
          <a:p>
            <a:pPr>
              <a:defRPr/>
            </a:pPr>
            <a:fld id="{DA2693E6-4612-44A3-B793-E8AB87BB4CCA}" type="slidenum">
              <a:rPr lang="en-US"/>
              <a:pPr>
                <a:defRPr/>
              </a:pPr>
              <a:t>26</a:t>
            </a:fld>
            <a:endParaRPr lang="en-US"/>
          </a:p>
        </p:txBody>
      </p:sp>
    </p:spTree>
    <p:extLst>
      <p:ext uri="{BB962C8B-B14F-4D97-AF65-F5344CB8AC3E}">
        <p14:creationId xmlns="" xmlns:p14="http://schemas.microsoft.com/office/powerpoint/2010/main" val="28153198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a:normAutofit fontScale="90000"/>
          </a:bodyPr>
          <a:lstStyle/>
          <a:p>
            <a:pPr eaLnBrk="1" hangingPunct="1">
              <a:defRPr/>
            </a:pPr>
            <a:r>
              <a:rPr lang="en-US" sz="3600" smtClean="0"/>
              <a:t/>
            </a:r>
            <a:br>
              <a:rPr lang="en-US" sz="3600" smtClean="0"/>
            </a:br>
            <a:r>
              <a:rPr lang="en-US" sz="4000" smtClean="0"/>
              <a:t>Risk Factors</a:t>
            </a:r>
          </a:p>
        </p:txBody>
      </p:sp>
      <p:sp>
        <p:nvSpPr>
          <p:cNvPr id="399363" name="Rectangle 3"/>
          <p:cNvSpPr>
            <a:spLocks noGrp="1" noChangeArrowheads="1"/>
          </p:cNvSpPr>
          <p:nvPr>
            <p:ph idx="1"/>
          </p:nvPr>
        </p:nvSpPr>
        <p:spPr/>
        <p:txBody>
          <a:bodyPr/>
          <a:lstStyle/>
          <a:p>
            <a:pPr marL="0" indent="0" eaLnBrk="1" hangingPunct="1">
              <a:buNone/>
              <a:defRPr/>
            </a:pPr>
            <a:r>
              <a:rPr lang="en-US" sz="2400" b="1" dirty="0" smtClean="0">
                <a:solidFill>
                  <a:schemeClr val="tx2">
                    <a:lumMod val="10000"/>
                  </a:schemeClr>
                </a:solidFill>
              </a:rPr>
              <a:t>Other psychiatric risk factors with potential to result in suicide </a:t>
            </a:r>
            <a:r>
              <a:rPr lang="en-US" sz="2400" b="1" i="1" dirty="0" smtClean="0">
                <a:solidFill>
                  <a:schemeClr val="tx2">
                    <a:lumMod val="10000"/>
                  </a:schemeClr>
                </a:solidFill>
              </a:rPr>
              <a:t>(account for significantly fewer suicides than Depression):</a:t>
            </a:r>
          </a:p>
          <a:p>
            <a:pPr marL="0" indent="0" eaLnBrk="1" hangingPunct="1">
              <a:buNone/>
              <a:defRPr/>
            </a:pPr>
            <a:endParaRPr lang="en-US" sz="2400" b="1" i="1" dirty="0" smtClean="0">
              <a:solidFill>
                <a:schemeClr val="tx2">
                  <a:lumMod val="10000"/>
                </a:schemeClr>
              </a:solidFill>
            </a:endParaRPr>
          </a:p>
          <a:p>
            <a:pPr lvl="2">
              <a:defRPr/>
            </a:pPr>
            <a:r>
              <a:rPr lang="en-US" b="1" dirty="0" smtClean="0"/>
              <a:t>Post Traumatic Stress Disorder (PTSD)</a:t>
            </a:r>
          </a:p>
          <a:p>
            <a:pPr lvl="2">
              <a:defRPr/>
            </a:pPr>
            <a:r>
              <a:rPr lang="en-US" b="1" dirty="0" smtClean="0">
                <a:solidFill>
                  <a:schemeClr val="tx2">
                    <a:lumMod val="10000"/>
                  </a:schemeClr>
                </a:solidFill>
              </a:rPr>
              <a:t>Borderline personality disorder</a:t>
            </a:r>
          </a:p>
          <a:p>
            <a:pPr lvl="2">
              <a:defRPr/>
            </a:pPr>
            <a:r>
              <a:rPr lang="en-US" b="1" dirty="0" smtClean="0">
                <a:solidFill>
                  <a:schemeClr val="tx2">
                    <a:lumMod val="10000"/>
                  </a:schemeClr>
                </a:solidFill>
              </a:rPr>
              <a:t>Antisocial personality disorder</a:t>
            </a:r>
            <a:endParaRPr lang="en-US" dirty="0" smtClean="0">
              <a:solidFill>
                <a:schemeClr val="tx2">
                  <a:lumMod val="10000"/>
                </a:schemeClr>
              </a:solidFill>
            </a:endParaRPr>
          </a:p>
        </p:txBody>
      </p:sp>
      <p:sp>
        <p:nvSpPr>
          <p:cNvPr id="4" name="Slide Number Placeholder 5"/>
          <p:cNvSpPr>
            <a:spLocks noGrp="1"/>
          </p:cNvSpPr>
          <p:nvPr>
            <p:ph type="sldNum" sz="quarter" idx="12"/>
          </p:nvPr>
        </p:nvSpPr>
        <p:spPr/>
        <p:txBody>
          <a:bodyPr/>
          <a:lstStyle/>
          <a:p>
            <a:pPr>
              <a:defRPr/>
            </a:pPr>
            <a:fld id="{41991C81-5F61-492C-8AA0-D798B809A32E}" type="slidenum">
              <a:rPr lang="en-US"/>
              <a:pPr>
                <a:defRPr/>
              </a:pPr>
              <a:t>27</a:t>
            </a:fld>
            <a:endParaRPr lang="en-US"/>
          </a:p>
        </p:txBody>
      </p:sp>
    </p:spTree>
    <p:extLst>
      <p:ext uri="{BB962C8B-B14F-4D97-AF65-F5344CB8AC3E}">
        <p14:creationId xmlns="" xmlns:p14="http://schemas.microsoft.com/office/powerpoint/2010/main" val="21041921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normAutofit/>
          </a:bodyPr>
          <a:lstStyle/>
          <a:p>
            <a:pPr eaLnBrk="1" hangingPunct="1">
              <a:defRPr/>
            </a:pPr>
            <a:r>
              <a:rPr lang="en-US" sz="3200" smtClean="0"/>
              <a:t/>
            </a:r>
            <a:br>
              <a:rPr lang="en-US" sz="3200" smtClean="0"/>
            </a:br>
            <a:r>
              <a:rPr lang="en-US" sz="4000" smtClean="0"/>
              <a:t>Risk Factors</a:t>
            </a:r>
          </a:p>
        </p:txBody>
      </p:sp>
      <p:sp>
        <p:nvSpPr>
          <p:cNvPr id="241667" name="Rectangle 3"/>
          <p:cNvSpPr>
            <a:spLocks noGrp="1" noChangeArrowheads="1"/>
          </p:cNvSpPr>
          <p:nvPr>
            <p:ph idx="1"/>
          </p:nvPr>
        </p:nvSpPr>
        <p:spPr>
          <a:xfrm>
            <a:off x="357158" y="2147888"/>
            <a:ext cx="8339166" cy="4710112"/>
          </a:xfrm>
        </p:spPr>
        <p:txBody>
          <a:bodyPr/>
          <a:lstStyle/>
          <a:p>
            <a:pPr eaLnBrk="1" hangingPunct="1">
              <a:buFont typeface="Wingdings" pitchFamily="2" charset="2"/>
              <a:buNone/>
              <a:defRPr/>
            </a:pPr>
            <a:r>
              <a:rPr lang="en-US" sz="2400" b="1" dirty="0" smtClean="0">
                <a:solidFill>
                  <a:schemeClr val="tx2">
                    <a:lumMod val="10000"/>
                  </a:schemeClr>
                </a:solidFill>
              </a:rPr>
              <a:t>Past suicide attempt</a:t>
            </a:r>
            <a:r>
              <a:rPr lang="en-US" sz="2400" dirty="0" smtClean="0">
                <a:solidFill>
                  <a:schemeClr val="tx2">
                    <a:lumMod val="10000"/>
                  </a:schemeClr>
                </a:solidFill>
              </a:rPr>
              <a:t> </a:t>
            </a:r>
          </a:p>
          <a:p>
            <a:pPr eaLnBrk="1" hangingPunct="1">
              <a:buFont typeface="Wingdings" pitchFamily="2" charset="2"/>
              <a:buNone/>
              <a:defRPr/>
            </a:pPr>
            <a:endParaRPr lang="en-US" sz="2000" i="1" dirty="0">
              <a:solidFill>
                <a:schemeClr val="tx2">
                  <a:lumMod val="10000"/>
                </a:schemeClr>
              </a:solidFill>
            </a:endParaRPr>
          </a:p>
          <a:p>
            <a:pPr>
              <a:defRPr/>
            </a:pPr>
            <a:r>
              <a:rPr lang="en-US" sz="2000" dirty="0" smtClean="0"/>
              <a:t>After a suicide attempt between </a:t>
            </a:r>
            <a:r>
              <a:rPr lang="en-US" sz="2000" dirty="0" smtClean="0">
                <a:solidFill>
                  <a:srgbClr val="FF0000"/>
                </a:solidFill>
              </a:rPr>
              <a:t>7-10% </a:t>
            </a:r>
            <a:r>
              <a:rPr lang="en-US" sz="2000" dirty="0" smtClean="0"/>
              <a:t>of people who attempt suicide commit  completed suicide again. </a:t>
            </a:r>
            <a:endParaRPr lang="en-US" sz="2000" dirty="0" smtClean="0">
              <a:solidFill>
                <a:schemeClr val="tx2">
                  <a:lumMod val="10000"/>
                </a:schemeClr>
              </a:solidFill>
            </a:endParaRPr>
          </a:p>
          <a:p>
            <a:pPr marL="0" indent="0">
              <a:buNone/>
              <a:defRPr/>
            </a:pPr>
            <a:endParaRPr lang="en-US" sz="2400" dirty="0" smtClean="0">
              <a:solidFill>
                <a:schemeClr val="tx2">
                  <a:lumMod val="10000"/>
                </a:schemeClr>
              </a:solidFill>
            </a:endParaRPr>
          </a:p>
          <a:p>
            <a:r>
              <a:rPr lang="en-US" sz="2000" dirty="0" smtClean="0"/>
              <a:t>So this </a:t>
            </a:r>
            <a:r>
              <a:rPr lang="en-US" sz="2000" dirty="0" smtClean="0">
                <a:solidFill>
                  <a:srgbClr val="FF0000"/>
                </a:solidFill>
              </a:rPr>
              <a:t>is a risk factor </a:t>
            </a:r>
            <a:r>
              <a:rPr lang="en-US" sz="2000" dirty="0" smtClean="0"/>
              <a:t>that must be combined with others, like </a:t>
            </a:r>
            <a:r>
              <a:rPr lang="en-US" sz="2000" dirty="0" smtClean="0">
                <a:solidFill>
                  <a:srgbClr val="FF0000"/>
                </a:solidFill>
              </a:rPr>
              <a:t>gender</a:t>
            </a:r>
            <a:r>
              <a:rPr lang="en-US" sz="2000" dirty="0" smtClean="0"/>
              <a:t> (men&gt;women), </a:t>
            </a:r>
            <a:r>
              <a:rPr lang="en-US" sz="2000" dirty="0" smtClean="0">
                <a:solidFill>
                  <a:srgbClr val="FF0000"/>
                </a:solidFill>
              </a:rPr>
              <a:t>older age</a:t>
            </a:r>
            <a:r>
              <a:rPr lang="en-US" sz="2000" dirty="0" smtClean="0"/>
              <a:t>, severity of current episode of depression, etc. to be useful. It is most useful in the context of assessing the acute risk of suicide.</a:t>
            </a:r>
          </a:p>
          <a:p>
            <a:pPr lvl="1" indent="-742950" eaLnBrk="1" hangingPunct="1">
              <a:buClr>
                <a:schemeClr val="accent1"/>
              </a:buClr>
              <a:buFont typeface="Wingdings" pitchFamily="2" charset="2"/>
              <a:buNone/>
              <a:defRPr/>
            </a:pPr>
            <a:endParaRPr lang="en-US" sz="1200" dirty="0" smtClean="0"/>
          </a:p>
        </p:txBody>
      </p:sp>
      <p:sp>
        <p:nvSpPr>
          <p:cNvPr id="5" name="Slide Number Placeholder 5"/>
          <p:cNvSpPr>
            <a:spLocks noGrp="1"/>
          </p:cNvSpPr>
          <p:nvPr>
            <p:ph type="sldNum" sz="quarter" idx="12"/>
          </p:nvPr>
        </p:nvSpPr>
        <p:spPr/>
        <p:txBody>
          <a:bodyPr/>
          <a:lstStyle/>
          <a:p>
            <a:pPr>
              <a:defRPr/>
            </a:pPr>
            <a:fld id="{4C6906F8-92C3-43F5-ADCF-77A15CA55D69}" type="slidenum">
              <a:rPr lang="en-US"/>
              <a:pPr>
                <a:defRPr/>
              </a:pPr>
              <a:t>28</a:t>
            </a:fld>
            <a:endParaRPr lang="en-US"/>
          </a:p>
        </p:txBody>
      </p:sp>
    </p:spTree>
    <p:extLst>
      <p:ext uri="{BB962C8B-B14F-4D97-AF65-F5344CB8AC3E}">
        <p14:creationId xmlns="" xmlns:p14="http://schemas.microsoft.com/office/powerpoint/2010/main" val="18220256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normAutofit/>
          </a:bodyPr>
          <a:lstStyle/>
          <a:p>
            <a:pPr eaLnBrk="1" hangingPunct="1">
              <a:defRPr/>
            </a:pPr>
            <a:r>
              <a:rPr lang="en-US" sz="3200" smtClean="0"/>
              <a:t/>
            </a:r>
            <a:br>
              <a:rPr lang="en-US" sz="3200" smtClean="0"/>
            </a:br>
            <a:r>
              <a:rPr lang="en-US" sz="4000" smtClean="0"/>
              <a:t>Risk Factors</a:t>
            </a:r>
          </a:p>
        </p:txBody>
      </p:sp>
      <p:sp>
        <p:nvSpPr>
          <p:cNvPr id="242691" name="Rectangle 3"/>
          <p:cNvSpPr>
            <a:spLocks noGrp="1" noChangeArrowheads="1"/>
          </p:cNvSpPr>
          <p:nvPr>
            <p:ph idx="1"/>
          </p:nvPr>
        </p:nvSpPr>
        <p:spPr>
          <a:xfrm>
            <a:off x="228600" y="2000240"/>
            <a:ext cx="8458200" cy="4386272"/>
          </a:xfrm>
        </p:spPr>
        <p:txBody>
          <a:bodyPr/>
          <a:lstStyle/>
          <a:p>
            <a:pPr eaLnBrk="1" hangingPunct="1">
              <a:spcBef>
                <a:spcPct val="0"/>
              </a:spcBef>
              <a:buFont typeface="Wingdings" pitchFamily="2" charset="2"/>
              <a:buNone/>
              <a:defRPr/>
            </a:pPr>
            <a:r>
              <a:rPr lang="en-US" sz="2400" b="1" dirty="0" smtClean="0">
                <a:solidFill>
                  <a:schemeClr val="tx2">
                    <a:lumMod val="10000"/>
                  </a:schemeClr>
                </a:solidFill>
              </a:rPr>
              <a:t>Symptom Risk Factors During Depressive Episode: </a:t>
            </a:r>
          </a:p>
          <a:p>
            <a:pPr eaLnBrk="1" hangingPunct="1">
              <a:spcBef>
                <a:spcPct val="0"/>
              </a:spcBef>
              <a:buFont typeface="Wingdings" pitchFamily="2" charset="2"/>
              <a:buNone/>
              <a:defRPr/>
            </a:pPr>
            <a:endParaRPr lang="en-US" dirty="0" smtClean="0">
              <a:solidFill>
                <a:schemeClr val="tx2">
                  <a:lumMod val="10000"/>
                </a:schemeClr>
              </a:solidFill>
            </a:endParaRPr>
          </a:p>
          <a:p>
            <a:pPr marL="914400" lvl="2" indent="-452438" eaLnBrk="1" hangingPunct="1">
              <a:spcBef>
                <a:spcPct val="0"/>
              </a:spcBef>
              <a:defRPr/>
            </a:pPr>
            <a:r>
              <a:rPr lang="en-US" sz="2000" dirty="0" smtClean="0">
                <a:solidFill>
                  <a:schemeClr val="tx2">
                    <a:lumMod val="10000"/>
                  </a:schemeClr>
                </a:solidFill>
              </a:rPr>
              <a:t>Desperation </a:t>
            </a:r>
          </a:p>
          <a:p>
            <a:pPr marL="914400" lvl="2" indent="-452438" eaLnBrk="1" hangingPunct="1">
              <a:defRPr/>
            </a:pPr>
            <a:r>
              <a:rPr lang="en-US" sz="2000" dirty="0" smtClean="0">
                <a:solidFill>
                  <a:schemeClr val="tx2">
                    <a:lumMod val="10000"/>
                  </a:schemeClr>
                </a:solidFill>
              </a:rPr>
              <a:t>Hopelessness</a:t>
            </a:r>
          </a:p>
          <a:p>
            <a:pPr marL="914400" lvl="2" indent="-452438" eaLnBrk="1" hangingPunct="1">
              <a:defRPr/>
            </a:pPr>
            <a:r>
              <a:rPr lang="en-US" sz="2000" dirty="0" smtClean="0">
                <a:solidFill>
                  <a:schemeClr val="tx2">
                    <a:lumMod val="10000"/>
                  </a:schemeClr>
                </a:solidFill>
              </a:rPr>
              <a:t>Anxiety/panic  attacks</a:t>
            </a:r>
          </a:p>
          <a:p>
            <a:pPr marL="914400" lvl="2" indent="-452438" eaLnBrk="1" hangingPunct="1">
              <a:defRPr/>
            </a:pPr>
            <a:r>
              <a:rPr lang="en-US" sz="2000" dirty="0" smtClean="0">
                <a:solidFill>
                  <a:schemeClr val="tx2">
                    <a:lumMod val="10000"/>
                  </a:schemeClr>
                </a:solidFill>
              </a:rPr>
              <a:t>Aggressive or impulsive personality</a:t>
            </a:r>
          </a:p>
          <a:p>
            <a:pPr marL="914400" lvl="2" indent="-452438" eaLnBrk="1" hangingPunct="1">
              <a:defRPr/>
            </a:pPr>
            <a:r>
              <a:rPr lang="en-US" sz="2000" dirty="0" smtClean="0">
                <a:solidFill>
                  <a:schemeClr val="tx2">
                    <a:lumMod val="10000"/>
                  </a:schemeClr>
                </a:solidFill>
              </a:rPr>
              <a:t>Recent hospitalization for  depression</a:t>
            </a:r>
          </a:p>
          <a:p>
            <a:pPr marL="914400" lvl="2" indent="-452438" eaLnBrk="1" hangingPunct="1">
              <a:defRPr/>
            </a:pPr>
            <a:r>
              <a:rPr lang="en-US" sz="2000" dirty="0" smtClean="0">
                <a:solidFill>
                  <a:schemeClr val="tx2">
                    <a:lumMod val="10000"/>
                  </a:schemeClr>
                </a:solidFill>
              </a:rPr>
              <a:t>Psychotic symptoms (especially in hospitalized depression)</a:t>
            </a:r>
          </a:p>
          <a:p>
            <a:pPr lvl="2" eaLnBrk="1" hangingPunct="1">
              <a:buFont typeface="Wingdings" pitchFamily="2" charset="2"/>
              <a:buNone/>
              <a:defRPr/>
            </a:pPr>
            <a:endParaRPr lang="en-US" sz="1800" dirty="0" smtClean="0">
              <a:solidFill>
                <a:schemeClr val="tx2"/>
              </a:solidFill>
            </a:endParaRPr>
          </a:p>
          <a:p>
            <a:pPr lvl="2" eaLnBrk="1" hangingPunct="1">
              <a:buFont typeface="Wingdings" pitchFamily="2" charset="2"/>
              <a:buNone/>
              <a:defRPr/>
            </a:pPr>
            <a:endParaRPr lang="en-US" sz="1800" dirty="0">
              <a:solidFill>
                <a:schemeClr val="tx2"/>
              </a:solidFill>
            </a:endParaRPr>
          </a:p>
          <a:p>
            <a:pPr lvl="2" indent="-1143000" eaLnBrk="1" hangingPunct="1">
              <a:buFont typeface="Wingdings" pitchFamily="2" charset="2"/>
              <a:buNone/>
              <a:defRPr/>
            </a:pPr>
            <a:endParaRPr lang="en-US" sz="1200" dirty="0" smtClean="0">
              <a:solidFill>
                <a:schemeClr val="tx2"/>
              </a:solidFill>
            </a:endParaRPr>
          </a:p>
        </p:txBody>
      </p:sp>
      <p:sp>
        <p:nvSpPr>
          <p:cNvPr id="4" name="Slide Number Placeholder 5"/>
          <p:cNvSpPr>
            <a:spLocks noGrp="1"/>
          </p:cNvSpPr>
          <p:nvPr>
            <p:ph type="sldNum" sz="quarter" idx="12"/>
          </p:nvPr>
        </p:nvSpPr>
        <p:spPr/>
        <p:txBody>
          <a:bodyPr/>
          <a:lstStyle/>
          <a:p>
            <a:pPr>
              <a:defRPr/>
            </a:pPr>
            <a:fld id="{94484CB0-4801-401B-A95D-B35D327EAD61}" type="slidenum">
              <a:rPr lang="en-US"/>
              <a:pPr>
                <a:defRPr/>
              </a:pPr>
              <a:t>29</a:t>
            </a:fld>
            <a:endParaRPr lang="en-US"/>
          </a:p>
        </p:txBody>
      </p:sp>
    </p:spTree>
    <p:extLst>
      <p:ext uri="{BB962C8B-B14F-4D97-AF65-F5344CB8AC3E}">
        <p14:creationId xmlns="" xmlns:p14="http://schemas.microsoft.com/office/powerpoint/2010/main" val="3998448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Facing the facts</a:t>
            </a:r>
            <a:br>
              <a:rPr lang="en-US" dirty="0" smtClean="0"/>
            </a:br>
            <a:r>
              <a:rPr lang="en-US" i="1" dirty="0" smtClean="0"/>
              <a:t>an overview of suicide</a:t>
            </a:r>
            <a:endParaRPr lang="en-US" i="1" dirty="0"/>
          </a:p>
        </p:txBody>
      </p:sp>
      <p:sp>
        <p:nvSpPr>
          <p:cNvPr id="3" name="Slide Number Placeholder 2"/>
          <p:cNvSpPr>
            <a:spLocks noGrp="1"/>
          </p:cNvSpPr>
          <p:nvPr>
            <p:ph type="sldNum" sz="quarter" idx="12"/>
          </p:nvPr>
        </p:nvSpPr>
        <p:spPr/>
        <p:txBody>
          <a:bodyPr/>
          <a:lstStyle/>
          <a:p>
            <a:fld id="{779C428B-2738-47E1-9C00-E74864123E61}" type="slidenum">
              <a:rPr lang="en-US" smtClean="0"/>
              <a:pPr/>
              <a:t>3</a:t>
            </a:fld>
            <a:endParaRPr lang="en-US"/>
          </a:p>
        </p:txBody>
      </p:sp>
    </p:spTree>
    <p:extLst>
      <p:ext uri="{BB962C8B-B14F-4D97-AF65-F5344CB8AC3E}">
        <p14:creationId xmlns="" xmlns:p14="http://schemas.microsoft.com/office/powerpoint/2010/main" val="12747559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normAutofit/>
          </a:bodyPr>
          <a:lstStyle/>
          <a:p>
            <a:pPr eaLnBrk="1" hangingPunct="1">
              <a:defRPr/>
            </a:pPr>
            <a:r>
              <a:rPr lang="en-US" sz="3200" smtClean="0"/>
              <a:t/>
            </a:r>
            <a:br>
              <a:rPr lang="en-US" sz="3200" smtClean="0"/>
            </a:br>
            <a:r>
              <a:rPr lang="en-US" sz="4000" smtClean="0"/>
              <a:t>Risk Factors</a:t>
            </a:r>
          </a:p>
        </p:txBody>
      </p:sp>
      <p:sp>
        <p:nvSpPr>
          <p:cNvPr id="327683" name="Rectangle 3"/>
          <p:cNvSpPr>
            <a:spLocks noGrp="1" noChangeArrowheads="1"/>
          </p:cNvSpPr>
          <p:nvPr>
            <p:ph idx="1"/>
          </p:nvPr>
        </p:nvSpPr>
        <p:spPr>
          <a:xfrm>
            <a:off x="990600" y="2286000"/>
            <a:ext cx="8001000" cy="3886200"/>
          </a:xfrm>
        </p:spPr>
        <p:txBody>
          <a:bodyPr/>
          <a:lstStyle/>
          <a:p>
            <a:pPr eaLnBrk="1" hangingPunct="1">
              <a:defRPr/>
            </a:pPr>
            <a:r>
              <a:rPr lang="en-US" sz="2400" b="1" dirty="0" smtClean="0"/>
              <a:t>Major physical illness, especially recent</a:t>
            </a:r>
          </a:p>
          <a:p>
            <a:pPr eaLnBrk="1" hangingPunct="1">
              <a:defRPr/>
            </a:pPr>
            <a:r>
              <a:rPr lang="en-US" sz="2400" b="1" dirty="0" smtClean="0"/>
              <a:t>Chronic physical pain</a:t>
            </a:r>
          </a:p>
          <a:p>
            <a:pPr eaLnBrk="1" hangingPunct="1">
              <a:defRPr/>
            </a:pPr>
            <a:r>
              <a:rPr lang="en-US" sz="2400" b="1" dirty="0" smtClean="0"/>
              <a:t>History of childhood trauma or abuse</a:t>
            </a:r>
          </a:p>
          <a:p>
            <a:pPr eaLnBrk="1" hangingPunct="1">
              <a:defRPr/>
            </a:pPr>
            <a:r>
              <a:rPr lang="en-US" sz="2400" b="1" dirty="0" smtClean="0"/>
              <a:t>Family history of death by suicide</a:t>
            </a:r>
          </a:p>
          <a:p>
            <a:pPr eaLnBrk="1" hangingPunct="1">
              <a:defRPr/>
            </a:pPr>
            <a:r>
              <a:rPr lang="en-US" sz="2400" b="1" dirty="0" smtClean="0"/>
              <a:t>Drug abuse</a:t>
            </a:r>
          </a:p>
        </p:txBody>
      </p:sp>
      <p:sp>
        <p:nvSpPr>
          <p:cNvPr id="4" name="Slide Number Placeholder 5"/>
          <p:cNvSpPr>
            <a:spLocks noGrp="1"/>
          </p:cNvSpPr>
          <p:nvPr>
            <p:ph type="sldNum" sz="quarter" idx="12"/>
          </p:nvPr>
        </p:nvSpPr>
        <p:spPr/>
        <p:txBody>
          <a:bodyPr/>
          <a:lstStyle/>
          <a:p>
            <a:pPr>
              <a:defRPr/>
            </a:pPr>
            <a:fld id="{6DB556C4-E6F2-456A-947C-95F2CA8148A6}" type="slidenum">
              <a:rPr lang="en-US"/>
              <a:pPr>
                <a:defRPr/>
              </a:pPr>
              <a:t>30</a:t>
            </a:fld>
            <a:endParaRPr lang="en-US"/>
          </a:p>
        </p:txBody>
      </p:sp>
    </p:spTree>
    <p:extLst>
      <p:ext uri="{BB962C8B-B14F-4D97-AF65-F5344CB8AC3E}">
        <p14:creationId xmlns="" xmlns:p14="http://schemas.microsoft.com/office/powerpoint/2010/main" val="11037772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normAutofit/>
          </a:bodyPr>
          <a:lstStyle/>
          <a:p>
            <a:pPr eaLnBrk="1" hangingPunct="1">
              <a:defRPr/>
            </a:pPr>
            <a:r>
              <a:rPr lang="en-US" sz="3200" smtClean="0"/>
              <a:t/>
            </a:r>
            <a:br>
              <a:rPr lang="en-US" sz="3200" smtClean="0"/>
            </a:br>
            <a:r>
              <a:rPr lang="en-US" sz="4000" smtClean="0"/>
              <a:t>Risk Factors</a:t>
            </a:r>
          </a:p>
        </p:txBody>
      </p:sp>
      <p:sp>
        <p:nvSpPr>
          <p:cNvPr id="246787" name="Rectangle 3"/>
          <p:cNvSpPr>
            <a:spLocks noGrp="1" noChangeArrowheads="1"/>
          </p:cNvSpPr>
          <p:nvPr>
            <p:ph idx="1"/>
          </p:nvPr>
        </p:nvSpPr>
        <p:spPr>
          <a:xfrm>
            <a:off x="1062038" y="1992313"/>
            <a:ext cx="7769225" cy="4710112"/>
          </a:xfrm>
        </p:spPr>
        <p:txBody>
          <a:bodyPr/>
          <a:lstStyle/>
          <a:p>
            <a:pPr eaLnBrk="1" hangingPunct="1">
              <a:spcBef>
                <a:spcPct val="0"/>
              </a:spcBef>
              <a:buFont typeface="Wingdings" pitchFamily="2" charset="2"/>
              <a:buNone/>
              <a:defRPr/>
            </a:pPr>
            <a:r>
              <a:rPr lang="en-US" sz="2400" b="1" dirty="0" err="1" smtClean="0">
                <a:solidFill>
                  <a:schemeClr val="tx2">
                    <a:lumMod val="10000"/>
                  </a:schemeClr>
                </a:solidFill>
              </a:rPr>
              <a:t>Sociodemographic</a:t>
            </a:r>
            <a:r>
              <a:rPr lang="en-US" sz="2400" b="1" dirty="0" smtClean="0">
                <a:solidFill>
                  <a:schemeClr val="tx2">
                    <a:lumMod val="10000"/>
                  </a:schemeClr>
                </a:solidFill>
              </a:rPr>
              <a:t> Risk Factors</a:t>
            </a:r>
          </a:p>
          <a:p>
            <a:pPr lvl="2" eaLnBrk="1" hangingPunct="1">
              <a:lnSpc>
                <a:spcPct val="150000"/>
              </a:lnSpc>
              <a:spcBef>
                <a:spcPct val="0"/>
              </a:spcBef>
              <a:defRPr/>
            </a:pPr>
            <a:r>
              <a:rPr lang="en-US" sz="2400" dirty="0" smtClean="0">
                <a:solidFill>
                  <a:schemeClr val="tx2">
                    <a:lumMod val="10000"/>
                  </a:schemeClr>
                </a:solidFill>
              </a:rPr>
              <a:t>Male</a:t>
            </a:r>
          </a:p>
          <a:p>
            <a:pPr lvl="2" eaLnBrk="1" hangingPunct="1">
              <a:lnSpc>
                <a:spcPct val="150000"/>
              </a:lnSpc>
              <a:spcBef>
                <a:spcPct val="0"/>
              </a:spcBef>
              <a:defRPr/>
            </a:pPr>
            <a:r>
              <a:rPr lang="en-US" sz="2400" dirty="0" smtClean="0">
                <a:solidFill>
                  <a:schemeClr val="tx2">
                    <a:lumMod val="10000"/>
                  </a:schemeClr>
                </a:solidFill>
              </a:rPr>
              <a:t>age  15-35 &amp; 45 – 65 YEARS</a:t>
            </a:r>
          </a:p>
          <a:p>
            <a:pPr lvl="2" eaLnBrk="1" hangingPunct="1">
              <a:lnSpc>
                <a:spcPct val="150000"/>
              </a:lnSpc>
              <a:spcBef>
                <a:spcPct val="0"/>
              </a:spcBef>
              <a:defRPr/>
            </a:pPr>
            <a:r>
              <a:rPr lang="en-US" sz="2400" dirty="0" smtClean="0">
                <a:solidFill>
                  <a:schemeClr val="tx2">
                    <a:lumMod val="10000"/>
                  </a:schemeClr>
                </a:solidFill>
              </a:rPr>
              <a:t>White</a:t>
            </a:r>
          </a:p>
          <a:p>
            <a:pPr lvl="2" eaLnBrk="1" hangingPunct="1">
              <a:lnSpc>
                <a:spcPct val="150000"/>
              </a:lnSpc>
              <a:spcBef>
                <a:spcPct val="0"/>
              </a:spcBef>
              <a:defRPr/>
            </a:pPr>
            <a:r>
              <a:rPr lang="en-US" sz="2400" dirty="0" smtClean="0">
                <a:solidFill>
                  <a:schemeClr val="tx2">
                    <a:lumMod val="10000"/>
                  </a:schemeClr>
                </a:solidFill>
              </a:rPr>
              <a:t>Separated, widowed or divorced </a:t>
            </a:r>
          </a:p>
          <a:p>
            <a:pPr lvl="2" eaLnBrk="1" hangingPunct="1">
              <a:lnSpc>
                <a:spcPct val="150000"/>
              </a:lnSpc>
              <a:spcBef>
                <a:spcPct val="0"/>
              </a:spcBef>
              <a:defRPr/>
            </a:pPr>
            <a:r>
              <a:rPr lang="en-US" sz="2400" dirty="0" smtClean="0">
                <a:solidFill>
                  <a:schemeClr val="tx2">
                    <a:lumMod val="10000"/>
                  </a:schemeClr>
                </a:solidFill>
              </a:rPr>
              <a:t>Living alone</a:t>
            </a:r>
          </a:p>
          <a:p>
            <a:pPr lvl="2" eaLnBrk="1" hangingPunct="1">
              <a:lnSpc>
                <a:spcPct val="150000"/>
              </a:lnSpc>
              <a:spcBef>
                <a:spcPct val="0"/>
              </a:spcBef>
              <a:defRPr/>
            </a:pPr>
            <a:r>
              <a:rPr lang="en-US" sz="2400" dirty="0" smtClean="0">
                <a:solidFill>
                  <a:schemeClr val="tx2">
                    <a:lumMod val="10000"/>
                  </a:schemeClr>
                </a:solidFill>
              </a:rPr>
              <a:t>Being unemployed or retired</a:t>
            </a:r>
          </a:p>
          <a:p>
            <a:pPr lvl="2" eaLnBrk="1" hangingPunct="1">
              <a:lnSpc>
                <a:spcPct val="150000"/>
              </a:lnSpc>
              <a:spcBef>
                <a:spcPct val="0"/>
              </a:spcBef>
              <a:buFont typeface="Wingdings" pitchFamily="2" charset="2"/>
              <a:buNone/>
              <a:defRPr/>
            </a:pPr>
            <a:endParaRPr lang="en-US" sz="1800" dirty="0" smtClean="0">
              <a:solidFill>
                <a:schemeClr val="tx2"/>
              </a:solidFill>
            </a:endParaRPr>
          </a:p>
        </p:txBody>
      </p:sp>
      <p:sp>
        <p:nvSpPr>
          <p:cNvPr id="4" name="Slide Number Placeholder 5"/>
          <p:cNvSpPr>
            <a:spLocks noGrp="1"/>
          </p:cNvSpPr>
          <p:nvPr>
            <p:ph type="sldNum" sz="quarter" idx="12"/>
          </p:nvPr>
        </p:nvSpPr>
        <p:spPr/>
        <p:txBody>
          <a:bodyPr/>
          <a:lstStyle/>
          <a:p>
            <a:pPr>
              <a:defRPr/>
            </a:pPr>
            <a:fld id="{FB5C3C2A-80A8-4980-8824-7DC6C9820045}" type="slidenum">
              <a:rPr lang="en-US"/>
              <a:pPr>
                <a:defRPr/>
              </a:pPr>
              <a:t>31</a:t>
            </a:fld>
            <a:endParaRPr lang="en-US"/>
          </a:p>
        </p:txBody>
      </p:sp>
    </p:spTree>
    <p:extLst>
      <p:ext uri="{BB962C8B-B14F-4D97-AF65-F5344CB8AC3E}">
        <p14:creationId xmlns="" xmlns:p14="http://schemas.microsoft.com/office/powerpoint/2010/main" val="21766027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normAutofit/>
          </a:bodyPr>
          <a:lstStyle/>
          <a:p>
            <a:pPr eaLnBrk="1" hangingPunct="1">
              <a:defRPr/>
            </a:pPr>
            <a:r>
              <a:rPr lang="en-US" sz="3200" smtClean="0"/>
              <a:t/>
            </a:r>
            <a:br>
              <a:rPr lang="en-US" sz="3200" smtClean="0"/>
            </a:br>
            <a:r>
              <a:rPr lang="en-US" sz="4000" smtClean="0"/>
              <a:t>Risk Factors</a:t>
            </a:r>
          </a:p>
        </p:txBody>
      </p:sp>
      <p:sp>
        <p:nvSpPr>
          <p:cNvPr id="247811" name="Rectangle 3"/>
          <p:cNvSpPr>
            <a:spLocks noGrp="1" noChangeArrowheads="1"/>
          </p:cNvSpPr>
          <p:nvPr>
            <p:ph idx="1"/>
          </p:nvPr>
        </p:nvSpPr>
        <p:spPr>
          <a:xfrm>
            <a:off x="1062038" y="1992313"/>
            <a:ext cx="7769225" cy="4710112"/>
          </a:xfrm>
        </p:spPr>
        <p:txBody>
          <a:bodyPr/>
          <a:lstStyle/>
          <a:p>
            <a:pPr eaLnBrk="1" hangingPunct="1">
              <a:spcBef>
                <a:spcPct val="0"/>
              </a:spcBef>
              <a:buFont typeface="Wingdings" pitchFamily="2" charset="2"/>
              <a:buNone/>
              <a:defRPr/>
            </a:pPr>
            <a:r>
              <a:rPr lang="en-US" sz="2400" b="1" dirty="0" smtClean="0">
                <a:solidFill>
                  <a:schemeClr val="tx2">
                    <a:lumMod val="10000"/>
                  </a:schemeClr>
                </a:solidFill>
              </a:rPr>
              <a:t>Environmental Risk Factors</a:t>
            </a:r>
            <a:endParaRPr lang="en-US" sz="2400" dirty="0" smtClean="0">
              <a:solidFill>
                <a:schemeClr val="tx2">
                  <a:lumMod val="10000"/>
                </a:schemeClr>
              </a:solidFill>
            </a:endParaRPr>
          </a:p>
          <a:p>
            <a:pPr lvl="2" eaLnBrk="1" hangingPunct="1">
              <a:defRPr/>
            </a:pPr>
            <a:endParaRPr lang="en-US" dirty="0" smtClean="0">
              <a:solidFill>
                <a:schemeClr val="tx2">
                  <a:lumMod val="10000"/>
                </a:schemeClr>
              </a:solidFill>
            </a:endParaRPr>
          </a:p>
          <a:p>
            <a:pPr lvl="2" eaLnBrk="1" hangingPunct="1">
              <a:defRPr/>
            </a:pPr>
            <a:r>
              <a:rPr lang="en-US" sz="2400" dirty="0" smtClean="0">
                <a:solidFill>
                  <a:schemeClr val="tx2">
                    <a:lumMod val="10000"/>
                  </a:schemeClr>
                </a:solidFill>
              </a:rPr>
              <a:t>Easy access to lethal means</a:t>
            </a:r>
          </a:p>
          <a:p>
            <a:pPr lvl="2" eaLnBrk="1" hangingPunct="1">
              <a:defRPr/>
            </a:pPr>
            <a:endParaRPr lang="en-US" sz="2400" dirty="0" smtClean="0">
              <a:solidFill>
                <a:schemeClr val="tx2">
                  <a:lumMod val="10000"/>
                </a:schemeClr>
              </a:solidFill>
            </a:endParaRPr>
          </a:p>
          <a:p>
            <a:pPr lvl="2" eaLnBrk="1" hangingPunct="1">
              <a:defRPr/>
            </a:pPr>
            <a:r>
              <a:rPr lang="en-US" sz="2400" dirty="0" smtClean="0">
                <a:solidFill>
                  <a:schemeClr val="tx2">
                    <a:lumMod val="10000"/>
                  </a:schemeClr>
                </a:solidFill>
              </a:rPr>
              <a:t>Local clusters of suicide that have a "contagious influence"</a:t>
            </a:r>
          </a:p>
        </p:txBody>
      </p:sp>
      <p:sp>
        <p:nvSpPr>
          <p:cNvPr id="4" name="Slide Number Placeholder 5"/>
          <p:cNvSpPr>
            <a:spLocks noGrp="1"/>
          </p:cNvSpPr>
          <p:nvPr>
            <p:ph type="sldNum" sz="quarter" idx="12"/>
          </p:nvPr>
        </p:nvSpPr>
        <p:spPr/>
        <p:txBody>
          <a:bodyPr/>
          <a:lstStyle/>
          <a:p>
            <a:pPr>
              <a:defRPr/>
            </a:pPr>
            <a:fld id="{C8464F5E-6113-4061-B373-0725B39839C4}" type="slidenum">
              <a:rPr lang="en-US"/>
              <a:pPr>
                <a:defRPr/>
              </a:pPr>
              <a:t>32</a:t>
            </a:fld>
            <a:endParaRPr lang="en-US"/>
          </a:p>
        </p:txBody>
      </p:sp>
    </p:spTree>
    <p:extLst>
      <p:ext uri="{BB962C8B-B14F-4D97-AF65-F5344CB8AC3E}">
        <p14:creationId xmlns="" xmlns:p14="http://schemas.microsoft.com/office/powerpoint/2010/main" val="10084144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C00000"/>
                </a:solidFill>
              </a:rPr>
              <a:t>Preventing Suicide</a:t>
            </a:r>
            <a:br>
              <a:rPr lang="en-US" dirty="0">
                <a:solidFill>
                  <a:srgbClr val="C00000"/>
                </a:solidFill>
              </a:rPr>
            </a:br>
            <a:r>
              <a:rPr lang="en-US" dirty="0">
                <a:solidFill>
                  <a:srgbClr val="C00000"/>
                </a:solidFill>
              </a:rPr>
              <a:t/>
            </a:r>
            <a:br>
              <a:rPr lang="en-US" dirty="0">
                <a:solidFill>
                  <a:srgbClr val="C00000"/>
                </a:solidFill>
              </a:rPr>
            </a:br>
            <a:endParaRPr lang="en-US" dirty="0">
              <a:solidFill>
                <a:srgbClr val="C00000"/>
              </a:solidFill>
            </a:endParaRPr>
          </a:p>
        </p:txBody>
      </p:sp>
      <p:sp>
        <p:nvSpPr>
          <p:cNvPr id="3" name="Slide Number Placeholder 5"/>
          <p:cNvSpPr>
            <a:spLocks noGrp="1"/>
          </p:cNvSpPr>
          <p:nvPr>
            <p:ph type="sldNum" sz="quarter" idx="12"/>
          </p:nvPr>
        </p:nvSpPr>
        <p:spPr/>
        <p:txBody>
          <a:bodyPr/>
          <a:lstStyle/>
          <a:p>
            <a:pPr>
              <a:defRPr/>
            </a:pPr>
            <a:fld id="{D82EBEAC-EBDF-43C7-87F1-298C8A09AB9A}" type="slidenum">
              <a:rPr lang="en-US"/>
              <a:pPr>
                <a:defRPr/>
              </a:pPr>
              <a:t>33</a:t>
            </a:fld>
            <a:endParaRPr lang="en-US"/>
          </a:p>
        </p:txBody>
      </p:sp>
    </p:spTree>
    <p:extLst>
      <p:ext uri="{BB962C8B-B14F-4D97-AF65-F5344CB8AC3E}">
        <p14:creationId xmlns="" xmlns:p14="http://schemas.microsoft.com/office/powerpoint/2010/main" val="26622127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normAutofit fontScale="90000"/>
          </a:bodyPr>
          <a:lstStyle/>
          <a:p>
            <a:pPr eaLnBrk="1" hangingPunct="1">
              <a:defRPr/>
            </a:pPr>
            <a:r>
              <a:rPr lang="en-US" sz="4000" smtClean="0"/>
              <a:t/>
            </a:r>
            <a:br>
              <a:rPr lang="en-US" sz="4000" smtClean="0"/>
            </a:br>
            <a:r>
              <a:rPr lang="en-US" sz="4000" smtClean="0"/>
              <a:t>Preventing Suicide</a:t>
            </a:r>
          </a:p>
        </p:txBody>
      </p:sp>
      <p:sp>
        <p:nvSpPr>
          <p:cNvPr id="303107" name="Rectangle 3"/>
          <p:cNvSpPr>
            <a:spLocks noGrp="1" noChangeArrowheads="1"/>
          </p:cNvSpPr>
          <p:nvPr>
            <p:ph idx="1"/>
          </p:nvPr>
        </p:nvSpPr>
        <p:spPr/>
        <p:txBody>
          <a:bodyPr/>
          <a:lstStyle/>
          <a:p>
            <a:pPr eaLnBrk="1" hangingPunct="1">
              <a:spcBef>
                <a:spcPct val="0"/>
              </a:spcBef>
              <a:buFont typeface="Wingdings" pitchFamily="2" charset="2"/>
              <a:buNone/>
              <a:defRPr/>
            </a:pPr>
            <a:r>
              <a:rPr lang="en-US" sz="2400" b="1" dirty="0" smtClean="0">
                <a:solidFill>
                  <a:schemeClr val="tx2">
                    <a:lumMod val="10000"/>
                  </a:schemeClr>
                </a:solidFill>
              </a:rPr>
              <a:t>Prevention within our community</a:t>
            </a:r>
          </a:p>
          <a:p>
            <a:pPr eaLnBrk="1" hangingPunct="1">
              <a:spcBef>
                <a:spcPct val="0"/>
              </a:spcBef>
              <a:buFont typeface="Wingdings" pitchFamily="2" charset="2"/>
              <a:buNone/>
              <a:defRPr/>
            </a:pPr>
            <a:endParaRPr lang="en-US" sz="2400" b="1" dirty="0" smtClean="0">
              <a:solidFill>
                <a:schemeClr val="tx2">
                  <a:lumMod val="10000"/>
                </a:schemeClr>
              </a:solidFill>
            </a:endParaRPr>
          </a:p>
          <a:p>
            <a:pPr marL="914400" indent="-452438" eaLnBrk="1" hangingPunct="1">
              <a:spcBef>
                <a:spcPct val="0"/>
              </a:spcBef>
              <a:buClr>
                <a:schemeClr val="accent1"/>
              </a:buClr>
              <a:defRPr/>
            </a:pPr>
            <a:r>
              <a:rPr lang="en-US" sz="2400" dirty="0" smtClean="0">
                <a:solidFill>
                  <a:schemeClr val="tx2">
                    <a:lumMod val="10000"/>
                  </a:schemeClr>
                </a:solidFill>
              </a:rPr>
              <a:t>Education</a:t>
            </a:r>
          </a:p>
          <a:p>
            <a:pPr marL="461962" indent="0" eaLnBrk="1" hangingPunct="1">
              <a:spcBef>
                <a:spcPct val="0"/>
              </a:spcBef>
              <a:buClr>
                <a:schemeClr val="accent1"/>
              </a:buClr>
              <a:buNone/>
              <a:defRPr/>
            </a:pPr>
            <a:endParaRPr lang="en-US" sz="2400" dirty="0" smtClean="0">
              <a:solidFill>
                <a:schemeClr val="tx2">
                  <a:lumMod val="10000"/>
                </a:schemeClr>
              </a:solidFill>
            </a:endParaRPr>
          </a:p>
          <a:p>
            <a:pPr marL="914400" indent="-452438" eaLnBrk="1" hangingPunct="1">
              <a:spcBef>
                <a:spcPct val="0"/>
              </a:spcBef>
              <a:buClr>
                <a:schemeClr val="accent1"/>
              </a:buClr>
              <a:defRPr/>
            </a:pPr>
            <a:r>
              <a:rPr lang="en-US" sz="2400" dirty="0" smtClean="0">
                <a:solidFill>
                  <a:schemeClr val="tx2">
                    <a:lumMod val="10000"/>
                  </a:schemeClr>
                </a:solidFill>
              </a:rPr>
              <a:t>Treatment</a:t>
            </a:r>
          </a:p>
          <a:p>
            <a:pPr marL="914400" indent="-452438" eaLnBrk="1" hangingPunct="1">
              <a:spcBef>
                <a:spcPct val="0"/>
              </a:spcBef>
              <a:buClr>
                <a:schemeClr val="accent1"/>
              </a:buClr>
              <a:defRPr/>
            </a:pPr>
            <a:endParaRPr lang="en-US" sz="2400" dirty="0" smtClean="0">
              <a:solidFill>
                <a:schemeClr val="tx2">
                  <a:lumMod val="10000"/>
                </a:schemeClr>
              </a:solidFill>
            </a:endParaRPr>
          </a:p>
          <a:p>
            <a:pPr marL="914400" indent="-452438" eaLnBrk="1" hangingPunct="1">
              <a:spcBef>
                <a:spcPct val="0"/>
              </a:spcBef>
              <a:buClr>
                <a:schemeClr val="accent1"/>
              </a:buClr>
              <a:defRPr/>
            </a:pPr>
            <a:r>
              <a:rPr lang="en-US" sz="2400" dirty="0" smtClean="0">
                <a:solidFill>
                  <a:schemeClr val="tx2">
                    <a:lumMod val="10000"/>
                  </a:schemeClr>
                </a:solidFill>
              </a:rPr>
              <a:t>Means Restriction</a:t>
            </a:r>
          </a:p>
          <a:p>
            <a:pPr marL="914400" indent="-452438" eaLnBrk="1" hangingPunct="1">
              <a:spcBef>
                <a:spcPct val="0"/>
              </a:spcBef>
              <a:buClr>
                <a:schemeClr val="accent1"/>
              </a:buClr>
              <a:defRPr/>
            </a:pPr>
            <a:endParaRPr lang="en-US" sz="2400" dirty="0" smtClean="0">
              <a:solidFill>
                <a:schemeClr val="tx2">
                  <a:lumMod val="10000"/>
                </a:schemeClr>
              </a:solidFill>
            </a:endParaRPr>
          </a:p>
          <a:p>
            <a:pPr marL="914400" indent="-452438" eaLnBrk="1" hangingPunct="1">
              <a:spcBef>
                <a:spcPct val="0"/>
              </a:spcBef>
              <a:buClr>
                <a:schemeClr val="accent1"/>
              </a:buClr>
              <a:defRPr/>
            </a:pPr>
            <a:r>
              <a:rPr lang="en-US" sz="2400" dirty="0" smtClean="0">
                <a:solidFill>
                  <a:schemeClr val="tx2">
                    <a:lumMod val="10000"/>
                  </a:schemeClr>
                </a:solidFill>
              </a:rPr>
              <a:t>Media Guidelines</a:t>
            </a:r>
          </a:p>
          <a:p>
            <a:pPr eaLnBrk="1" hangingPunct="1">
              <a:buFont typeface="Wingdings" pitchFamily="2" charset="2"/>
              <a:buNone/>
              <a:defRPr/>
            </a:pPr>
            <a:endParaRPr lang="en-US" sz="1800" dirty="0" smtClean="0">
              <a:solidFill>
                <a:schemeClr val="accent1"/>
              </a:solidFill>
            </a:endParaRPr>
          </a:p>
        </p:txBody>
      </p:sp>
      <p:sp>
        <p:nvSpPr>
          <p:cNvPr id="2" name="Slide Number Placeholder 1"/>
          <p:cNvSpPr>
            <a:spLocks noGrp="1"/>
          </p:cNvSpPr>
          <p:nvPr>
            <p:ph type="sldNum" sz="quarter" idx="12"/>
          </p:nvPr>
        </p:nvSpPr>
        <p:spPr/>
        <p:txBody>
          <a:bodyPr/>
          <a:lstStyle/>
          <a:p>
            <a:fld id="{779C428B-2738-47E1-9C00-E74864123E61}" type="slidenum">
              <a:rPr lang="en-US" smtClean="0"/>
              <a:pPr/>
              <a:t>34</a:t>
            </a:fld>
            <a:endParaRPr lang="en-US"/>
          </a:p>
        </p:txBody>
      </p:sp>
    </p:spTree>
    <p:extLst>
      <p:ext uri="{BB962C8B-B14F-4D97-AF65-F5344CB8AC3E}">
        <p14:creationId xmlns="" xmlns:p14="http://schemas.microsoft.com/office/powerpoint/2010/main" val="7511454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normAutofit fontScale="90000"/>
          </a:bodyPr>
          <a:lstStyle/>
          <a:p>
            <a:pPr eaLnBrk="1" hangingPunct="1">
              <a:defRPr/>
            </a:pPr>
            <a:r>
              <a:rPr lang="en-US" sz="4000" smtClean="0"/>
              <a:t/>
            </a:r>
            <a:br>
              <a:rPr lang="en-US" sz="4000" smtClean="0"/>
            </a:br>
            <a:r>
              <a:rPr lang="en-US" sz="4000" smtClean="0"/>
              <a:t>Preventing Suicide</a:t>
            </a:r>
          </a:p>
        </p:txBody>
      </p:sp>
      <p:sp>
        <p:nvSpPr>
          <p:cNvPr id="317443" name="Rectangle 3"/>
          <p:cNvSpPr>
            <a:spLocks noGrp="1" noChangeArrowheads="1"/>
          </p:cNvSpPr>
          <p:nvPr>
            <p:ph idx="1"/>
          </p:nvPr>
        </p:nvSpPr>
        <p:spPr/>
        <p:txBody>
          <a:bodyPr/>
          <a:lstStyle/>
          <a:p>
            <a:pPr eaLnBrk="1" hangingPunct="1">
              <a:buFont typeface="Wingdings" pitchFamily="2" charset="2"/>
              <a:buNone/>
              <a:defRPr/>
            </a:pPr>
            <a:r>
              <a:rPr lang="en-US" sz="2400" b="1" dirty="0" smtClean="0">
                <a:solidFill>
                  <a:schemeClr val="tx2">
                    <a:lumMod val="10000"/>
                  </a:schemeClr>
                </a:solidFill>
              </a:rPr>
              <a:t>Education</a:t>
            </a:r>
          </a:p>
          <a:p>
            <a:pPr eaLnBrk="1" hangingPunct="1">
              <a:buFont typeface="Wingdings" pitchFamily="2" charset="2"/>
              <a:buNone/>
              <a:defRPr/>
            </a:pPr>
            <a:endParaRPr lang="en-US" sz="2400" b="1" dirty="0" smtClean="0">
              <a:solidFill>
                <a:schemeClr val="tx2">
                  <a:lumMod val="10000"/>
                </a:schemeClr>
              </a:solidFill>
            </a:endParaRPr>
          </a:p>
          <a:p>
            <a:pPr marL="457200" lvl="1" indent="0" eaLnBrk="1" hangingPunct="1">
              <a:buClr>
                <a:schemeClr val="accent1"/>
              </a:buClr>
              <a:buNone/>
              <a:defRPr/>
            </a:pPr>
            <a:r>
              <a:rPr lang="en-US" sz="2400" dirty="0" smtClean="0">
                <a:solidFill>
                  <a:schemeClr val="tx2">
                    <a:lumMod val="10000"/>
                  </a:schemeClr>
                </a:solidFill>
              </a:rPr>
              <a:t>Individual and Public Awareness</a:t>
            </a:r>
          </a:p>
          <a:p>
            <a:pPr lvl="1" eaLnBrk="1" hangingPunct="1">
              <a:buClr>
                <a:schemeClr val="accent1"/>
              </a:buClr>
              <a:buFont typeface="Wingdings" pitchFamily="2" charset="2"/>
              <a:buChar char="§"/>
              <a:defRPr/>
            </a:pPr>
            <a:endParaRPr lang="en-US" sz="2400" dirty="0" smtClean="0">
              <a:solidFill>
                <a:schemeClr val="tx2">
                  <a:lumMod val="10000"/>
                </a:schemeClr>
              </a:solidFill>
            </a:endParaRPr>
          </a:p>
          <a:p>
            <a:pPr marL="457200" lvl="1" indent="0" eaLnBrk="1" hangingPunct="1">
              <a:buClr>
                <a:schemeClr val="accent1"/>
              </a:buClr>
              <a:buNone/>
              <a:defRPr/>
            </a:pPr>
            <a:r>
              <a:rPr lang="en-US" sz="2400" dirty="0" smtClean="0">
                <a:solidFill>
                  <a:schemeClr val="tx2">
                    <a:lumMod val="10000"/>
                  </a:schemeClr>
                </a:solidFill>
              </a:rPr>
              <a:t>Professional Awareness</a:t>
            </a:r>
          </a:p>
          <a:p>
            <a:pPr lvl="1" eaLnBrk="1" hangingPunct="1">
              <a:buClr>
                <a:schemeClr val="accent1"/>
              </a:buClr>
              <a:buFont typeface="Wingdings" pitchFamily="2" charset="2"/>
              <a:buChar char="§"/>
              <a:defRPr/>
            </a:pPr>
            <a:endParaRPr lang="en-US" sz="2400" dirty="0" smtClean="0">
              <a:solidFill>
                <a:schemeClr val="tx2">
                  <a:lumMod val="10000"/>
                </a:schemeClr>
              </a:solidFill>
            </a:endParaRPr>
          </a:p>
          <a:p>
            <a:pPr lvl="1" eaLnBrk="1" hangingPunct="1">
              <a:buNone/>
              <a:defRPr/>
            </a:pPr>
            <a:endParaRPr lang="en-US" sz="3200" dirty="0" smtClean="0"/>
          </a:p>
        </p:txBody>
      </p:sp>
      <p:sp>
        <p:nvSpPr>
          <p:cNvPr id="2" name="Slide Number Placeholder 1"/>
          <p:cNvSpPr>
            <a:spLocks noGrp="1"/>
          </p:cNvSpPr>
          <p:nvPr>
            <p:ph type="sldNum" sz="quarter" idx="12"/>
          </p:nvPr>
        </p:nvSpPr>
        <p:spPr/>
        <p:txBody>
          <a:bodyPr/>
          <a:lstStyle/>
          <a:p>
            <a:fld id="{779C428B-2738-47E1-9C00-E74864123E61}" type="slidenum">
              <a:rPr lang="en-US" smtClean="0"/>
              <a:pPr/>
              <a:t>35</a:t>
            </a:fld>
            <a:endParaRPr lang="en-US"/>
          </a:p>
        </p:txBody>
      </p:sp>
    </p:spTree>
    <p:extLst>
      <p:ext uri="{BB962C8B-B14F-4D97-AF65-F5344CB8AC3E}">
        <p14:creationId xmlns="" xmlns:p14="http://schemas.microsoft.com/office/powerpoint/2010/main" val="26213345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normAutofit fontScale="90000"/>
          </a:bodyPr>
          <a:lstStyle/>
          <a:p>
            <a:pPr eaLnBrk="1" hangingPunct="1">
              <a:defRPr/>
            </a:pPr>
            <a:r>
              <a:rPr lang="en-US" sz="4000" smtClean="0"/>
              <a:t/>
            </a:r>
            <a:br>
              <a:rPr lang="en-US" sz="4000" smtClean="0"/>
            </a:br>
            <a:r>
              <a:rPr lang="en-US" sz="4000" smtClean="0"/>
              <a:t>Preventing Suicide</a:t>
            </a:r>
          </a:p>
        </p:txBody>
      </p:sp>
      <p:sp>
        <p:nvSpPr>
          <p:cNvPr id="304131" name="Rectangle 3"/>
          <p:cNvSpPr>
            <a:spLocks noGrp="1" noChangeArrowheads="1"/>
          </p:cNvSpPr>
          <p:nvPr>
            <p:ph idx="1"/>
          </p:nvPr>
        </p:nvSpPr>
        <p:spPr>
          <a:xfrm>
            <a:off x="-142908" y="2071678"/>
            <a:ext cx="9001188" cy="4389120"/>
          </a:xfrm>
        </p:spPr>
        <p:txBody>
          <a:bodyPr>
            <a:normAutofit/>
          </a:bodyPr>
          <a:lstStyle/>
          <a:p>
            <a:pPr algn="ctr" eaLnBrk="1" hangingPunct="1">
              <a:buFont typeface="Wingdings" pitchFamily="2" charset="2"/>
              <a:buNone/>
              <a:defRPr/>
            </a:pPr>
            <a:r>
              <a:rPr lang="en-US" sz="2400" b="1" dirty="0" smtClean="0">
                <a:solidFill>
                  <a:schemeClr val="tx2">
                    <a:lumMod val="10000"/>
                  </a:schemeClr>
                </a:solidFill>
              </a:rPr>
              <a:t>Individual and Public Awareness</a:t>
            </a:r>
          </a:p>
          <a:p>
            <a:pPr eaLnBrk="1" hangingPunct="1">
              <a:buFont typeface="Wingdings" pitchFamily="2" charset="2"/>
              <a:buNone/>
              <a:defRPr/>
            </a:pPr>
            <a:endParaRPr lang="en-US" sz="2400" b="1" dirty="0" smtClean="0">
              <a:solidFill>
                <a:schemeClr val="tx2">
                  <a:lumMod val="10000"/>
                </a:schemeClr>
              </a:solidFill>
            </a:endParaRPr>
          </a:p>
          <a:p>
            <a:pPr lvl="2" eaLnBrk="1" hangingPunct="1">
              <a:lnSpc>
                <a:spcPct val="150000"/>
              </a:lnSpc>
              <a:defRPr/>
            </a:pPr>
            <a:r>
              <a:rPr lang="en-US" dirty="0" smtClean="0">
                <a:solidFill>
                  <a:schemeClr val="tx2">
                    <a:lumMod val="10000"/>
                  </a:schemeClr>
                </a:solidFill>
              </a:rPr>
              <a:t>Warning that the primary risk factor for suicide is psychiatric illness</a:t>
            </a:r>
          </a:p>
          <a:p>
            <a:pPr lvl="2" eaLnBrk="1" hangingPunct="1">
              <a:lnSpc>
                <a:spcPct val="150000"/>
              </a:lnSpc>
              <a:defRPr/>
            </a:pPr>
            <a:r>
              <a:rPr lang="en-US" dirty="0" smtClean="0">
                <a:solidFill>
                  <a:schemeClr val="tx2">
                    <a:lumMod val="10000"/>
                  </a:schemeClr>
                </a:solidFill>
              </a:rPr>
              <a:t>Depression is treatable</a:t>
            </a:r>
          </a:p>
          <a:p>
            <a:pPr lvl="2" eaLnBrk="1" hangingPunct="1">
              <a:lnSpc>
                <a:spcPct val="150000"/>
              </a:lnSpc>
              <a:defRPr/>
            </a:pPr>
            <a:r>
              <a:rPr lang="en-US" dirty="0" smtClean="0">
                <a:solidFill>
                  <a:schemeClr val="tx2">
                    <a:lumMod val="10000"/>
                  </a:schemeClr>
                </a:solidFill>
              </a:rPr>
              <a:t>Destigmatize the illness</a:t>
            </a:r>
          </a:p>
          <a:p>
            <a:pPr lvl="2" eaLnBrk="1" hangingPunct="1">
              <a:lnSpc>
                <a:spcPct val="150000"/>
              </a:lnSpc>
              <a:defRPr/>
            </a:pPr>
            <a:r>
              <a:rPr lang="en-US" dirty="0" smtClean="0">
                <a:solidFill>
                  <a:schemeClr val="tx2">
                    <a:lumMod val="10000"/>
                  </a:schemeClr>
                </a:solidFill>
              </a:rPr>
              <a:t>Destigmatize treatment</a:t>
            </a:r>
          </a:p>
          <a:p>
            <a:pPr lvl="2" eaLnBrk="1" hangingPunct="1">
              <a:lnSpc>
                <a:spcPct val="150000"/>
              </a:lnSpc>
              <a:defRPr/>
            </a:pPr>
            <a:r>
              <a:rPr lang="en-US" dirty="0" smtClean="0">
                <a:solidFill>
                  <a:schemeClr val="tx2">
                    <a:lumMod val="10000"/>
                  </a:schemeClr>
                </a:solidFill>
              </a:rPr>
              <a:t>Encourage help-seeking behaviors and continuation of treatment</a:t>
            </a:r>
          </a:p>
        </p:txBody>
      </p:sp>
      <p:sp>
        <p:nvSpPr>
          <p:cNvPr id="2" name="Slide Number Placeholder 1"/>
          <p:cNvSpPr>
            <a:spLocks noGrp="1"/>
          </p:cNvSpPr>
          <p:nvPr>
            <p:ph type="sldNum" sz="quarter" idx="12"/>
          </p:nvPr>
        </p:nvSpPr>
        <p:spPr/>
        <p:txBody>
          <a:bodyPr/>
          <a:lstStyle/>
          <a:p>
            <a:fld id="{779C428B-2738-47E1-9C00-E74864123E61}" type="slidenum">
              <a:rPr lang="en-US" smtClean="0"/>
              <a:pPr/>
              <a:t>36</a:t>
            </a:fld>
            <a:endParaRPr lang="en-US"/>
          </a:p>
        </p:txBody>
      </p:sp>
    </p:spTree>
    <p:extLst>
      <p:ext uri="{BB962C8B-B14F-4D97-AF65-F5344CB8AC3E}">
        <p14:creationId xmlns="" xmlns:p14="http://schemas.microsoft.com/office/powerpoint/2010/main" val="14296013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normAutofit fontScale="90000"/>
          </a:bodyPr>
          <a:lstStyle/>
          <a:p>
            <a:pPr eaLnBrk="1" hangingPunct="1">
              <a:defRPr/>
            </a:pPr>
            <a:r>
              <a:rPr lang="en-US" sz="4000" smtClean="0"/>
              <a:t/>
            </a:r>
            <a:br>
              <a:rPr lang="en-US" sz="4000" smtClean="0"/>
            </a:br>
            <a:r>
              <a:rPr lang="en-US" sz="4000" smtClean="0"/>
              <a:t>Preventing Suicide</a:t>
            </a:r>
          </a:p>
        </p:txBody>
      </p:sp>
      <p:sp>
        <p:nvSpPr>
          <p:cNvPr id="302083" name="Rectangle 3"/>
          <p:cNvSpPr>
            <a:spLocks noGrp="1" noChangeArrowheads="1"/>
          </p:cNvSpPr>
          <p:nvPr>
            <p:ph idx="1"/>
          </p:nvPr>
        </p:nvSpPr>
        <p:spPr>
          <a:xfrm>
            <a:off x="500034" y="2438400"/>
            <a:ext cx="8229600" cy="4419600"/>
          </a:xfrm>
        </p:spPr>
        <p:txBody>
          <a:bodyPr>
            <a:normAutofit/>
          </a:bodyPr>
          <a:lstStyle/>
          <a:p>
            <a:pPr marL="0" indent="0" eaLnBrk="1" hangingPunct="1">
              <a:lnSpc>
                <a:spcPct val="80000"/>
              </a:lnSpc>
              <a:buFont typeface="Wingdings" pitchFamily="2" charset="2"/>
              <a:buNone/>
              <a:defRPr/>
            </a:pPr>
            <a:r>
              <a:rPr lang="en-US" sz="2400" b="1" dirty="0" smtClean="0">
                <a:solidFill>
                  <a:schemeClr val="tx2">
                    <a:lumMod val="10000"/>
                  </a:schemeClr>
                </a:solidFill>
              </a:rPr>
              <a:t>Professional Awareness </a:t>
            </a:r>
          </a:p>
          <a:p>
            <a:pPr marL="0" indent="0" eaLnBrk="1" hangingPunct="1">
              <a:lnSpc>
                <a:spcPct val="80000"/>
              </a:lnSpc>
              <a:buFont typeface="Wingdings" pitchFamily="2" charset="2"/>
              <a:buNone/>
              <a:defRPr/>
            </a:pPr>
            <a:endParaRPr lang="en-US" sz="1800" b="1" dirty="0" smtClean="0">
              <a:solidFill>
                <a:schemeClr val="tx2">
                  <a:lumMod val="10000"/>
                </a:schemeClr>
              </a:solidFill>
            </a:endParaRPr>
          </a:p>
          <a:p>
            <a:pPr marL="228600" lvl="2" indent="0" eaLnBrk="1" hangingPunct="1">
              <a:lnSpc>
                <a:spcPct val="80000"/>
              </a:lnSpc>
              <a:defRPr/>
            </a:pPr>
            <a:r>
              <a:rPr lang="en-US" sz="1800" dirty="0" smtClean="0">
                <a:solidFill>
                  <a:schemeClr val="tx2">
                    <a:lumMod val="10000"/>
                  </a:schemeClr>
                </a:solidFill>
              </a:rPr>
              <a:t> </a:t>
            </a:r>
            <a:r>
              <a:rPr lang="en-US" sz="2400" dirty="0" smtClean="0">
                <a:solidFill>
                  <a:schemeClr val="tx2">
                    <a:lumMod val="10000"/>
                  </a:schemeClr>
                </a:solidFill>
              </a:rPr>
              <a:t>Healthcare Professionals</a:t>
            </a:r>
          </a:p>
          <a:p>
            <a:pPr marL="685800" lvl="3" eaLnBrk="1" hangingPunct="1">
              <a:lnSpc>
                <a:spcPct val="80000"/>
              </a:lnSpc>
              <a:defRPr/>
            </a:pPr>
            <a:r>
              <a:rPr lang="en-US" sz="2400" dirty="0" smtClean="0">
                <a:solidFill>
                  <a:schemeClr val="tx2">
                    <a:lumMod val="10000"/>
                  </a:schemeClr>
                </a:solidFill>
              </a:rPr>
              <a:t>Physicians, pediatricians, nurse practitioners, physician assistants</a:t>
            </a:r>
          </a:p>
          <a:p>
            <a:pPr marL="685800" lvl="3" eaLnBrk="1" hangingPunct="1">
              <a:lnSpc>
                <a:spcPct val="80000"/>
              </a:lnSpc>
              <a:defRPr/>
            </a:pPr>
            <a:endParaRPr lang="en-US" sz="2400" dirty="0" smtClean="0">
              <a:solidFill>
                <a:schemeClr val="tx2">
                  <a:lumMod val="10000"/>
                </a:schemeClr>
              </a:solidFill>
            </a:endParaRPr>
          </a:p>
          <a:p>
            <a:pPr marL="228600" lvl="2" indent="0" eaLnBrk="1" hangingPunct="1">
              <a:lnSpc>
                <a:spcPct val="80000"/>
              </a:lnSpc>
              <a:defRPr/>
            </a:pPr>
            <a:r>
              <a:rPr lang="en-US" sz="2400" dirty="0" smtClean="0">
                <a:solidFill>
                  <a:schemeClr val="tx2">
                    <a:lumMod val="10000"/>
                  </a:schemeClr>
                </a:solidFill>
              </a:rPr>
              <a:t> Mental Health Professionals</a:t>
            </a:r>
          </a:p>
          <a:p>
            <a:pPr marL="685800" lvl="3" eaLnBrk="1" hangingPunct="1">
              <a:lnSpc>
                <a:spcPct val="80000"/>
              </a:lnSpc>
              <a:defRPr/>
            </a:pPr>
            <a:r>
              <a:rPr lang="en-US" sz="2400" dirty="0" smtClean="0">
                <a:solidFill>
                  <a:schemeClr val="tx2">
                    <a:lumMod val="10000"/>
                  </a:schemeClr>
                </a:solidFill>
              </a:rPr>
              <a:t>Psychologists, Social Workers</a:t>
            </a:r>
          </a:p>
          <a:p>
            <a:pPr marL="685800" lvl="3" eaLnBrk="1" hangingPunct="1">
              <a:lnSpc>
                <a:spcPct val="80000"/>
              </a:lnSpc>
              <a:defRPr/>
            </a:pPr>
            <a:endParaRPr lang="en-US" sz="2400" dirty="0" smtClean="0">
              <a:solidFill>
                <a:schemeClr val="tx2">
                  <a:lumMod val="10000"/>
                </a:schemeClr>
              </a:solidFill>
            </a:endParaRPr>
          </a:p>
          <a:p>
            <a:pPr marL="228600" lvl="2" indent="0" eaLnBrk="1" hangingPunct="1">
              <a:lnSpc>
                <a:spcPct val="80000"/>
              </a:lnSpc>
              <a:buNone/>
              <a:defRPr/>
            </a:pPr>
            <a:endParaRPr lang="en-US" sz="2400" dirty="0" smtClean="0"/>
          </a:p>
          <a:p>
            <a:pPr marL="0" indent="0" eaLnBrk="1" hangingPunct="1">
              <a:lnSpc>
                <a:spcPct val="80000"/>
              </a:lnSpc>
              <a:buFont typeface="Wingdings" pitchFamily="2" charset="2"/>
              <a:buNone/>
              <a:defRPr/>
            </a:pPr>
            <a:endParaRPr lang="en-US" sz="1600" dirty="0" smtClean="0"/>
          </a:p>
          <a:p>
            <a:pPr marL="0" indent="0" eaLnBrk="1" hangingPunct="1">
              <a:lnSpc>
                <a:spcPct val="80000"/>
              </a:lnSpc>
              <a:buFont typeface="Wingdings" pitchFamily="2" charset="2"/>
              <a:buNone/>
              <a:defRPr/>
            </a:pPr>
            <a:endParaRPr lang="en-US" sz="800" dirty="0" smtClean="0"/>
          </a:p>
          <a:p>
            <a:pPr marL="0" indent="0" eaLnBrk="1" hangingPunct="1">
              <a:lnSpc>
                <a:spcPct val="80000"/>
              </a:lnSpc>
              <a:buFont typeface="Wingdings" pitchFamily="2" charset="2"/>
              <a:buNone/>
              <a:defRPr/>
            </a:pPr>
            <a:endParaRPr lang="en-US" sz="800" b="1" dirty="0" smtClean="0">
              <a:solidFill>
                <a:schemeClr val="accent1"/>
              </a:solidFill>
            </a:endParaRPr>
          </a:p>
        </p:txBody>
      </p:sp>
      <p:sp>
        <p:nvSpPr>
          <p:cNvPr id="2" name="Slide Number Placeholder 1"/>
          <p:cNvSpPr>
            <a:spLocks noGrp="1"/>
          </p:cNvSpPr>
          <p:nvPr>
            <p:ph type="sldNum" sz="quarter" idx="12"/>
          </p:nvPr>
        </p:nvSpPr>
        <p:spPr/>
        <p:txBody>
          <a:bodyPr/>
          <a:lstStyle/>
          <a:p>
            <a:fld id="{779C428B-2738-47E1-9C00-E74864123E61}" type="slidenum">
              <a:rPr lang="en-US" smtClean="0"/>
              <a:pPr/>
              <a:t>37</a:t>
            </a:fld>
            <a:endParaRPr lang="en-US"/>
          </a:p>
        </p:txBody>
      </p:sp>
    </p:spTree>
    <p:extLst>
      <p:ext uri="{BB962C8B-B14F-4D97-AF65-F5344CB8AC3E}">
        <p14:creationId xmlns="" xmlns:p14="http://schemas.microsoft.com/office/powerpoint/2010/main" val="20855934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normAutofit fontScale="90000"/>
          </a:bodyPr>
          <a:lstStyle/>
          <a:p>
            <a:pPr eaLnBrk="1" hangingPunct="1">
              <a:defRPr/>
            </a:pPr>
            <a:r>
              <a:rPr lang="en-US" sz="4000" smtClean="0"/>
              <a:t/>
            </a:r>
            <a:br>
              <a:rPr lang="en-US" sz="4000" smtClean="0"/>
            </a:br>
            <a:r>
              <a:rPr lang="en-US" sz="4000" smtClean="0"/>
              <a:t>Preventing Suicide</a:t>
            </a:r>
          </a:p>
        </p:txBody>
      </p:sp>
      <p:sp>
        <p:nvSpPr>
          <p:cNvPr id="254979" name="Rectangle 3"/>
          <p:cNvSpPr>
            <a:spLocks noGrp="1" noChangeArrowheads="1"/>
          </p:cNvSpPr>
          <p:nvPr>
            <p:ph idx="1"/>
          </p:nvPr>
        </p:nvSpPr>
        <p:spPr>
          <a:xfrm>
            <a:off x="1062038" y="1992313"/>
            <a:ext cx="7769225" cy="4710112"/>
          </a:xfrm>
        </p:spPr>
        <p:txBody>
          <a:bodyPr/>
          <a:lstStyle/>
          <a:p>
            <a:pPr eaLnBrk="1" hangingPunct="1">
              <a:spcBef>
                <a:spcPct val="0"/>
              </a:spcBef>
              <a:buFont typeface="Wingdings" pitchFamily="2" charset="2"/>
              <a:buNone/>
              <a:defRPr/>
            </a:pPr>
            <a:r>
              <a:rPr lang="en-US" sz="2400" b="1" dirty="0" smtClean="0">
                <a:solidFill>
                  <a:schemeClr val="tx2">
                    <a:lumMod val="10000"/>
                  </a:schemeClr>
                </a:solidFill>
              </a:rPr>
              <a:t>Treatment</a:t>
            </a:r>
          </a:p>
          <a:p>
            <a:pPr lvl="2" eaLnBrk="1" hangingPunct="1">
              <a:spcBef>
                <a:spcPct val="0"/>
              </a:spcBef>
              <a:defRPr/>
            </a:pPr>
            <a:endParaRPr lang="en-US" dirty="0" smtClean="0">
              <a:solidFill>
                <a:schemeClr val="tx2">
                  <a:lumMod val="10000"/>
                </a:schemeClr>
              </a:solidFill>
            </a:endParaRPr>
          </a:p>
          <a:p>
            <a:pPr lvl="2" eaLnBrk="1" hangingPunct="1">
              <a:spcBef>
                <a:spcPct val="0"/>
              </a:spcBef>
              <a:defRPr/>
            </a:pPr>
            <a:r>
              <a:rPr lang="en-US" dirty="0" smtClean="0">
                <a:solidFill>
                  <a:schemeClr val="tx2">
                    <a:lumMod val="10000"/>
                  </a:schemeClr>
                </a:solidFill>
              </a:rPr>
              <a:t>Pharmacotherapy</a:t>
            </a:r>
          </a:p>
          <a:p>
            <a:pPr lvl="2" eaLnBrk="1" hangingPunct="1">
              <a:spcBef>
                <a:spcPct val="0"/>
              </a:spcBef>
              <a:defRPr/>
            </a:pPr>
            <a:endParaRPr lang="en-US" dirty="0" smtClean="0">
              <a:solidFill>
                <a:schemeClr val="tx2">
                  <a:lumMod val="10000"/>
                </a:schemeClr>
              </a:solidFill>
            </a:endParaRPr>
          </a:p>
          <a:p>
            <a:pPr lvl="2" eaLnBrk="1" hangingPunct="1">
              <a:spcBef>
                <a:spcPct val="0"/>
              </a:spcBef>
              <a:defRPr/>
            </a:pPr>
            <a:r>
              <a:rPr lang="en-US" dirty="0" smtClean="0">
                <a:solidFill>
                  <a:schemeClr val="tx2">
                    <a:lumMod val="10000"/>
                  </a:schemeClr>
                </a:solidFill>
              </a:rPr>
              <a:t>Psychotherapy </a:t>
            </a:r>
          </a:p>
        </p:txBody>
      </p:sp>
      <p:sp>
        <p:nvSpPr>
          <p:cNvPr id="4" name="Slide Number Placeholder 5"/>
          <p:cNvSpPr>
            <a:spLocks noGrp="1"/>
          </p:cNvSpPr>
          <p:nvPr>
            <p:ph type="sldNum" sz="quarter" idx="12"/>
          </p:nvPr>
        </p:nvSpPr>
        <p:spPr/>
        <p:txBody>
          <a:bodyPr/>
          <a:lstStyle/>
          <a:p>
            <a:pPr>
              <a:defRPr/>
            </a:pPr>
            <a:fld id="{8CD444C9-49B4-4C48-BDF0-A7827DE7FA2E}" type="slidenum">
              <a:rPr lang="en-US"/>
              <a:pPr>
                <a:defRPr/>
              </a:pPr>
              <a:t>38</a:t>
            </a:fld>
            <a:endParaRPr lang="en-US"/>
          </a:p>
        </p:txBody>
      </p:sp>
    </p:spTree>
    <p:extLst>
      <p:ext uri="{BB962C8B-B14F-4D97-AF65-F5344CB8AC3E}">
        <p14:creationId xmlns="" xmlns:p14="http://schemas.microsoft.com/office/powerpoint/2010/main" val="5505546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normAutofit fontScale="90000"/>
          </a:bodyPr>
          <a:lstStyle/>
          <a:p>
            <a:pPr eaLnBrk="1" hangingPunct="1">
              <a:defRPr/>
            </a:pPr>
            <a:r>
              <a:rPr lang="en-US" sz="4000" smtClean="0"/>
              <a:t/>
            </a:r>
            <a:br>
              <a:rPr lang="en-US" sz="4000" smtClean="0"/>
            </a:br>
            <a:r>
              <a:rPr lang="en-US" sz="4000" smtClean="0"/>
              <a:t>Preventing Suicide</a:t>
            </a:r>
          </a:p>
        </p:txBody>
      </p:sp>
      <p:sp>
        <p:nvSpPr>
          <p:cNvPr id="308227" name="Rectangle 3"/>
          <p:cNvSpPr>
            <a:spLocks noGrp="1" noChangeArrowheads="1"/>
          </p:cNvSpPr>
          <p:nvPr>
            <p:ph idx="1"/>
          </p:nvPr>
        </p:nvSpPr>
        <p:spPr/>
        <p:txBody>
          <a:bodyPr>
            <a:normAutofit fontScale="92500" lnSpcReduction="20000"/>
          </a:bodyPr>
          <a:lstStyle/>
          <a:p>
            <a:pPr eaLnBrk="1" hangingPunct="1">
              <a:lnSpc>
                <a:spcPct val="80000"/>
              </a:lnSpc>
              <a:spcBef>
                <a:spcPct val="0"/>
              </a:spcBef>
              <a:buFont typeface="Wingdings" pitchFamily="2" charset="2"/>
              <a:buNone/>
              <a:defRPr/>
            </a:pPr>
            <a:r>
              <a:rPr lang="en-US" sz="2000" b="1" dirty="0" smtClean="0">
                <a:solidFill>
                  <a:schemeClr val="tx2">
                    <a:lumMod val="10000"/>
                  </a:schemeClr>
                </a:solidFill>
              </a:rPr>
              <a:t>Antidepressants</a:t>
            </a:r>
          </a:p>
          <a:p>
            <a:pPr eaLnBrk="1" hangingPunct="1">
              <a:lnSpc>
                <a:spcPct val="80000"/>
              </a:lnSpc>
              <a:spcBef>
                <a:spcPct val="0"/>
              </a:spcBef>
              <a:buFont typeface="Wingdings" pitchFamily="2" charset="2"/>
              <a:buNone/>
              <a:defRPr/>
            </a:pPr>
            <a:endParaRPr lang="en-US" sz="2000" b="1" dirty="0" smtClean="0">
              <a:solidFill>
                <a:schemeClr val="tx2">
                  <a:lumMod val="10000"/>
                </a:schemeClr>
              </a:solidFill>
            </a:endParaRPr>
          </a:p>
          <a:p>
            <a:pPr eaLnBrk="1" hangingPunct="1">
              <a:lnSpc>
                <a:spcPct val="80000"/>
              </a:lnSpc>
              <a:spcBef>
                <a:spcPct val="0"/>
              </a:spcBef>
              <a:defRPr/>
            </a:pPr>
            <a:r>
              <a:rPr lang="en-US" sz="2000" b="1" dirty="0" smtClean="0">
                <a:solidFill>
                  <a:schemeClr val="tx2">
                    <a:lumMod val="10000"/>
                  </a:schemeClr>
                </a:solidFill>
              </a:rPr>
              <a:t>Adequate prescription treatment and monitoring</a:t>
            </a:r>
          </a:p>
          <a:p>
            <a:pPr marL="0" indent="0" eaLnBrk="1" hangingPunct="1">
              <a:lnSpc>
                <a:spcPct val="80000"/>
              </a:lnSpc>
              <a:spcBef>
                <a:spcPct val="0"/>
              </a:spcBef>
              <a:buNone/>
              <a:defRPr/>
            </a:pPr>
            <a:endParaRPr lang="en-US" sz="1800" b="1" dirty="0" smtClean="0">
              <a:solidFill>
                <a:schemeClr val="tx2">
                  <a:lumMod val="10000"/>
                </a:schemeClr>
              </a:solidFill>
            </a:endParaRPr>
          </a:p>
          <a:p>
            <a:pPr lvl="2" eaLnBrk="1" hangingPunct="1">
              <a:lnSpc>
                <a:spcPct val="150000"/>
              </a:lnSpc>
              <a:spcBef>
                <a:spcPct val="0"/>
              </a:spcBef>
              <a:defRPr/>
            </a:pPr>
            <a:r>
              <a:rPr lang="en-US" sz="1800" dirty="0" smtClean="0">
                <a:solidFill>
                  <a:schemeClr val="tx2">
                    <a:lumMod val="10000"/>
                  </a:schemeClr>
                </a:solidFill>
              </a:rPr>
              <a:t>Only 20% of medicated depressed patients are adequately treated with antidepressants – possibly due to:</a:t>
            </a:r>
          </a:p>
          <a:p>
            <a:pPr lvl="2" eaLnBrk="1" hangingPunct="1">
              <a:lnSpc>
                <a:spcPct val="150000"/>
              </a:lnSpc>
              <a:spcBef>
                <a:spcPct val="0"/>
              </a:spcBef>
              <a:defRPr/>
            </a:pPr>
            <a:endParaRPr lang="en-US" sz="1800" dirty="0" smtClean="0">
              <a:solidFill>
                <a:schemeClr val="tx2">
                  <a:lumMod val="10000"/>
                </a:schemeClr>
              </a:solidFill>
            </a:endParaRPr>
          </a:p>
          <a:p>
            <a:pPr lvl="2" eaLnBrk="1" hangingPunct="1">
              <a:lnSpc>
                <a:spcPct val="150000"/>
              </a:lnSpc>
              <a:spcBef>
                <a:spcPct val="0"/>
              </a:spcBef>
              <a:defRPr/>
            </a:pPr>
            <a:r>
              <a:rPr lang="en-US" sz="1800" dirty="0" smtClean="0">
                <a:solidFill>
                  <a:schemeClr val="tx2">
                    <a:lumMod val="10000"/>
                  </a:schemeClr>
                </a:solidFill>
              </a:rPr>
              <a:t>Side effects</a:t>
            </a:r>
          </a:p>
          <a:p>
            <a:pPr lvl="2" eaLnBrk="1" hangingPunct="1">
              <a:lnSpc>
                <a:spcPct val="150000"/>
              </a:lnSpc>
              <a:spcBef>
                <a:spcPct val="0"/>
              </a:spcBef>
              <a:defRPr/>
            </a:pPr>
            <a:r>
              <a:rPr lang="en-US" sz="1800" dirty="0" smtClean="0">
                <a:solidFill>
                  <a:schemeClr val="tx2">
                    <a:lumMod val="10000"/>
                  </a:schemeClr>
                </a:solidFill>
              </a:rPr>
              <a:t>Fear of drug dependency </a:t>
            </a:r>
          </a:p>
          <a:p>
            <a:pPr lvl="2" eaLnBrk="1" hangingPunct="1">
              <a:lnSpc>
                <a:spcPct val="150000"/>
              </a:lnSpc>
              <a:spcBef>
                <a:spcPct val="0"/>
              </a:spcBef>
              <a:defRPr/>
            </a:pPr>
            <a:r>
              <a:rPr lang="en-US" sz="1800" dirty="0" smtClean="0">
                <a:solidFill>
                  <a:schemeClr val="tx2">
                    <a:lumMod val="10000"/>
                  </a:schemeClr>
                </a:solidFill>
              </a:rPr>
              <a:t>Concomitant substance use</a:t>
            </a:r>
          </a:p>
          <a:p>
            <a:pPr lvl="2" eaLnBrk="1" hangingPunct="1">
              <a:lnSpc>
                <a:spcPct val="150000"/>
              </a:lnSpc>
              <a:spcBef>
                <a:spcPct val="0"/>
              </a:spcBef>
              <a:defRPr/>
            </a:pPr>
            <a:r>
              <a:rPr lang="en-US" sz="1800" dirty="0" smtClean="0">
                <a:solidFill>
                  <a:schemeClr val="tx2">
                    <a:lumMod val="10000"/>
                  </a:schemeClr>
                </a:solidFill>
              </a:rPr>
              <a:t>Didn't combine with psychotherapy</a:t>
            </a:r>
          </a:p>
          <a:p>
            <a:pPr lvl="2" eaLnBrk="1" hangingPunct="1">
              <a:lnSpc>
                <a:spcPct val="150000"/>
              </a:lnSpc>
              <a:spcBef>
                <a:spcPct val="0"/>
              </a:spcBef>
              <a:defRPr/>
            </a:pPr>
            <a:r>
              <a:rPr lang="en-US" sz="1800" dirty="0" smtClean="0">
                <a:solidFill>
                  <a:schemeClr val="tx2">
                    <a:lumMod val="10000"/>
                  </a:schemeClr>
                </a:solidFill>
              </a:rPr>
              <a:t>Dose not high enough</a:t>
            </a:r>
          </a:p>
          <a:p>
            <a:pPr lvl="2" eaLnBrk="1" hangingPunct="1">
              <a:lnSpc>
                <a:spcPct val="150000"/>
              </a:lnSpc>
              <a:spcBef>
                <a:spcPct val="0"/>
              </a:spcBef>
              <a:defRPr/>
            </a:pPr>
            <a:r>
              <a:rPr lang="en-US" sz="1800" dirty="0" smtClean="0">
                <a:solidFill>
                  <a:schemeClr val="tx2">
                    <a:lumMod val="10000"/>
                  </a:schemeClr>
                </a:solidFill>
              </a:rPr>
              <a:t>Didn't add adjunct therapy such as lithium or other medication(s)</a:t>
            </a:r>
          </a:p>
          <a:p>
            <a:pPr lvl="2" eaLnBrk="1" hangingPunct="1">
              <a:lnSpc>
                <a:spcPct val="150000"/>
              </a:lnSpc>
              <a:spcBef>
                <a:spcPct val="0"/>
              </a:spcBef>
              <a:defRPr/>
            </a:pPr>
            <a:r>
              <a:rPr lang="en-US" sz="1800" dirty="0" smtClean="0">
                <a:solidFill>
                  <a:schemeClr val="tx2">
                    <a:lumMod val="10000"/>
                  </a:schemeClr>
                </a:solidFill>
              </a:rPr>
              <a:t>Didn't explore all options including: ECT or other somatic treatment</a:t>
            </a:r>
          </a:p>
          <a:p>
            <a:pPr eaLnBrk="1" hangingPunct="1">
              <a:lnSpc>
                <a:spcPct val="80000"/>
              </a:lnSpc>
              <a:defRPr/>
            </a:pPr>
            <a:endParaRPr lang="en-US" sz="1800" dirty="0" smtClean="0"/>
          </a:p>
        </p:txBody>
      </p:sp>
      <p:sp>
        <p:nvSpPr>
          <p:cNvPr id="4" name="Slide Number Placeholder 5"/>
          <p:cNvSpPr>
            <a:spLocks noGrp="1"/>
          </p:cNvSpPr>
          <p:nvPr>
            <p:ph type="sldNum" sz="quarter" idx="12"/>
          </p:nvPr>
        </p:nvSpPr>
        <p:spPr/>
        <p:txBody>
          <a:bodyPr/>
          <a:lstStyle/>
          <a:p>
            <a:pPr>
              <a:defRPr/>
            </a:pPr>
            <a:fld id="{4EFB9311-2595-4100-872B-657729F12E25}" type="slidenum">
              <a:rPr lang="en-US"/>
              <a:pPr>
                <a:defRPr/>
              </a:pPr>
              <a:t>39</a:t>
            </a:fld>
            <a:endParaRPr lang="en-US"/>
          </a:p>
        </p:txBody>
      </p:sp>
    </p:spTree>
    <p:extLst>
      <p:ext uri="{BB962C8B-B14F-4D97-AF65-F5344CB8AC3E}">
        <p14:creationId xmlns="" xmlns:p14="http://schemas.microsoft.com/office/powerpoint/2010/main" val="2816631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5762" name="Text Box 2"/>
          <p:cNvSpPr txBox="1">
            <a:spLocks noChangeArrowheads="1"/>
          </p:cNvSpPr>
          <p:nvPr/>
        </p:nvSpPr>
        <p:spPr bwMode="auto">
          <a:xfrm>
            <a:off x="357158" y="428604"/>
            <a:ext cx="8569325" cy="7386638"/>
          </a:xfrm>
          <a:prstGeom prst="rect">
            <a:avLst/>
          </a:prstGeom>
          <a:noFill/>
          <a:ln w="12700">
            <a:noFill/>
            <a:miter lim="800000"/>
            <a:headEnd type="none" w="sm" len="sm"/>
            <a:tailEnd type="none" w="sm" len="sm"/>
          </a:ln>
          <a:effectLst/>
        </p:spPr>
        <p:txBody>
          <a:bodyPr>
            <a:spAutoFit/>
          </a:bodyPr>
          <a:lstStyle/>
          <a:p>
            <a:pPr algn="ctr">
              <a:spcBef>
                <a:spcPct val="50000"/>
              </a:spcBef>
            </a:pPr>
            <a:r>
              <a:rPr lang="en-US" sz="3200" b="1" dirty="0" smtClean="0">
                <a:solidFill>
                  <a:srgbClr val="C00000"/>
                </a:solidFill>
              </a:rPr>
              <a:t>Prevalence </a:t>
            </a:r>
            <a:r>
              <a:rPr lang="en-US" sz="3200" b="1" dirty="0">
                <a:solidFill>
                  <a:srgbClr val="C00000"/>
                </a:solidFill>
              </a:rPr>
              <a:t>rates</a:t>
            </a:r>
          </a:p>
          <a:p>
            <a:pPr>
              <a:spcBef>
                <a:spcPct val="50000"/>
              </a:spcBef>
              <a:buFontTx/>
              <a:buChar char="•"/>
            </a:pPr>
            <a:r>
              <a:rPr lang="en-US" sz="3000" dirty="0" smtClean="0"/>
              <a:t>Women are almost 2-3 times more to attempt suicide</a:t>
            </a:r>
          </a:p>
          <a:p>
            <a:pPr>
              <a:spcBef>
                <a:spcPct val="50000"/>
              </a:spcBef>
              <a:buFontTx/>
              <a:buChar char="•"/>
            </a:pPr>
            <a:r>
              <a:rPr lang="en-US" sz="3000" dirty="0" smtClean="0"/>
              <a:t> Completed suicide varies </a:t>
            </a:r>
            <a:r>
              <a:rPr lang="en-US" sz="3000" dirty="0"/>
              <a:t>by gender with men having higher rates </a:t>
            </a:r>
            <a:r>
              <a:rPr lang="en-US" sz="3000" dirty="0" smtClean="0"/>
              <a:t>than women</a:t>
            </a:r>
            <a:endParaRPr lang="en-US" sz="3000" dirty="0"/>
          </a:p>
          <a:p>
            <a:pPr>
              <a:spcBef>
                <a:spcPct val="50000"/>
              </a:spcBef>
              <a:buFontTx/>
              <a:buChar char="•"/>
            </a:pPr>
            <a:r>
              <a:rPr lang="en-US" sz="3000" dirty="0" smtClean="0"/>
              <a:t>Men </a:t>
            </a:r>
            <a:r>
              <a:rPr lang="en-US" sz="3000" dirty="0"/>
              <a:t>tend to use more lethal means than </a:t>
            </a:r>
            <a:r>
              <a:rPr lang="en-US" sz="3000" dirty="0" smtClean="0"/>
              <a:t>women</a:t>
            </a:r>
          </a:p>
          <a:p>
            <a:pPr>
              <a:spcBef>
                <a:spcPct val="50000"/>
              </a:spcBef>
              <a:buFontTx/>
              <a:buChar char="•"/>
            </a:pPr>
            <a:r>
              <a:rPr lang="en-US" sz="3200" dirty="0" smtClean="0"/>
              <a:t>In 2010, </a:t>
            </a:r>
            <a:r>
              <a:rPr lang="en-US" sz="3200" dirty="0" smtClean="0">
                <a:solidFill>
                  <a:srgbClr val="FF0000"/>
                </a:solidFill>
              </a:rPr>
              <a:t>38,364 people </a:t>
            </a:r>
            <a:r>
              <a:rPr lang="en-US" sz="3200" dirty="0" smtClean="0"/>
              <a:t>in the United States died by suicide. About </a:t>
            </a:r>
            <a:r>
              <a:rPr lang="en-US" sz="3200" dirty="0" smtClean="0">
                <a:solidFill>
                  <a:srgbClr val="FF0000"/>
                </a:solidFill>
              </a:rPr>
              <a:t>every 13.7 minutes </a:t>
            </a:r>
            <a:r>
              <a:rPr lang="en-US" sz="3200" dirty="0" smtClean="0"/>
              <a:t>someone in this country intentionally ends his/her life.</a:t>
            </a:r>
          </a:p>
          <a:p>
            <a:pPr>
              <a:spcBef>
                <a:spcPct val="50000"/>
              </a:spcBef>
              <a:buFontTx/>
              <a:buChar char="•"/>
            </a:pPr>
            <a:endParaRPr lang="en-US" sz="3000" dirty="0" smtClean="0"/>
          </a:p>
          <a:p>
            <a:pPr>
              <a:spcBef>
                <a:spcPct val="50000"/>
              </a:spcBef>
              <a:buFontTx/>
              <a:buChar char="•"/>
            </a:pPr>
            <a:endParaRPr lang="en-US" sz="3000" dirty="0" smtClean="0"/>
          </a:p>
          <a:p>
            <a:pPr>
              <a:spcBef>
                <a:spcPct val="50000"/>
              </a:spcBef>
              <a:buFontTx/>
              <a:buChar char="•"/>
            </a:pPr>
            <a:endParaRPr lang="en-US" sz="3000" dirty="0"/>
          </a:p>
        </p:txBody>
      </p:sp>
    </p:spTree>
  </p:cSld>
  <p:clrMapOvr>
    <a:masterClrMapping/>
  </p:clrMapOvr>
  <p:transition>
    <p:check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500034" y="357166"/>
            <a:ext cx="8229600" cy="510334"/>
          </a:xfrm>
        </p:spPr>
        <p:txBody>
          <a:bodyPr>
            <a:normAutofit fontScale="90000"/>
          </a:bodyPr>
          <a:lstStyle/>
          <a:p>
            <a:pPr eaLnBrk="1" hangingPunct="1">
              <a:defRPr/>
            </a:pPr>
            <a:r>
              <a:rPr lang="en-US" sz="4000" dirty="0" smtClean="0"/>
              <a:t/>
            </a:r>
            <a:br>
              <a:rPr lang="en-US" sz="4000" dirty="0" smtClean="0"/>
            </a:br>
            <a:r>
              <a:rPr lang="en-US" sz="4000" dirty="0" smtClean="0"/>
              <a:t>Preventing Suicide</a:t>
            </a:r>
          </a:p>
        </p:txBody>
      </p:sp>
      <p:sp>
        <p:nvSpPr>
          <p:cNvPr id="269315" name="Rectangle 3"/>
          <p:cNvSpPr>
            <a:spLocks noGrp="1" noChangeArrowheads="1"/>
          </p:cNvSpPr>
          <p:nvPr>
            <p:ph idx="1"/>
          </p:nvPr>
        </p:nvSpPr>
        <p:spPr>
          <a:xfrm>
            <a:off x="214282" y="1000108"/>
            <a:ext cx="8534400" cy="4710112"/>
          </a:xfrm>
        </p:spPr>
        <p:txBody>
          <a:bodyPr>
            <a:normAutofit/>
          </a:bodyPr>
          <a:lstStyle/>
          <a:p>
            <a:pPr eaLnBrk="1" hangingPunct="1">
              <a:lnSpc>
                <a:spcPct val="90000"/>
              </a:lnSpc>
              <a:spcBef>
                <a:spcPct val="0"/>
              </a:spcBef>
              <a:buFont typeface="Wingdings" pitchFamily="2" charset="2"/>
              <a:buNone/>
              <a:defRPr/>
            </a:pPr>
            <a:r>
              <a:rPr lang="en-US" sz="2800" b="1" dirty="0" smtClean="0">
                <a:solidFill>
                  <a:schemeClr val="tx2">
                    <a:lumMod val="10000"/>
                  </a:schemeClr>
                </a:solidFill>
              </a:rPr>
              <a:t>Psychotherapy</a:t>
            </a:r>
          </a:p>
          <a:p>
            <a:pPr eaLnBrk="1" hangingPunct="1">
              <a:lnSpc>
                <a:spcPct val="90000"/>
              </a:lnSpc>
              <a:spcBef>
                <a:spcPct val="0"/>
              </a:spcBef>
              <a:buFont typeface="Wingdings" pitchFamily="2" charset="2"/>
              <a:buNone/>
              <a:defRPr/>
            </a:pPr>
            <a:endParaRPr lang="en-US" sz="1600" b="1" dirty="0" smtClean="0">
              <a:solidFill>
                <a:schemeClr val="tx2">
                  <a:lumMod val="10000"/>
                </a:schemeClr>
              </a:solidFill>
            </a:endParaRPr>
          </a:p>
          <a:p>
            <a:pPr lvl="1">
              <a:lnSpc>
                <a:spcPct val="150000"/>
              </a:lnSpc>
              <a:spcBef>
                <a:spcPct val="0"/>
              </a:spcBef>
              <a:defRPr/>
            </a:pPr>
            <a:r>
              <a:rPr lang="en-US" sz="2200" dirty="0" smtClean="0">
                <a:solidFill>
                  <a:schemeClr val="tx2">
                    <a:lumMod val="10000"/>
                  </a:schemeClr>
                </a:solidFill>
              </a:rPr>
              <a:t>Study shows applying correct techniques  of psychotherapy can </a:t>
            </a:r>
            <a:r>
              <a:rPr lang="en-US" sz="2200" dirty="0" smtClean="0">
                <a:solidFill>
                  <a:srgbClr val="FF0000"/>
                </a:solidFill>
              </a:rPr>
              <a:t>reduce suicide attempts by 50% over  18 month </a:t>
            </a:r>
            <a:r>
              <a:rPr lang="en-US" sz="2200" dirty="0" smtClean="0">
                <a:solidFill>
                  <a:schemeClr val="tx2">
                    <a:lumMod val="10000"/>
                  </a:schemeClr>
                </a:solidFill>
              </a:rPr>
              <a:t>period</a:t>
            </a:r>
          </a:p>
          <a:p>
            <a:pPr>
              <a:lnSpc>
                <a:spcPct val="150000"/>
              </a:lnSpc>
              <a:spcBef>
                <a:spcPct val="0"/>
              </a:spcBef>
              <a:defRPr/>
            </a:pPr>
            <a:r>
              <a:rPr lang="en-US" sz="1800" b="1" dirty="0" smtClean="0">
                <a:solidFill>
                  <a:schemeClr val="tx2">
                    <a:lumMod val="10000"/>
                  </a:schemeClr>
                </a:solidFill>
              </a:rPr>
              <a:t>Examples: </a:t>
            </a:r>
          </a:p>
          <a:p>
            <a:pPr lvl="1">
              <a:lnSpc>
                <a:spcPct val="150000"/>
              </a:lnSpc>
              <a:spcBef>
                <a:spcPct val="0"/>
              </a:spcBef>
              <a:defRPr/>
            </a:pPr>
            <a:r>
              <a:rPr lang="en-US" sz="1600" b="1" u="sng" dirty="0" smtClean="0">
                <a:solidFill>
                  <a:schemeClr val="tx2">
                    <a:lumMod val="10000"/>
                  </a:schemeClr>
                </a:solidFill>
              </a:rPr>
              <a:t>C</a:t>
            </a:r>
            <a:r>
              <a:rPr lang="en-US" sz="1600" dirty="0" smtClean="0">
                <a:solidFill>
                  <a:schemeClr val="tx2">
                    <a:lumMod val="10000"/>
                  </a:schemeClr>
                </a:solidFill>
              </a:rPr>
              <a:t>ognitive </a:t>
            </a:r>
            <a:r>
              <a:rPr lang="en-US" sz="1600" b="1" u="sng" dirty="0" smtClean="0">
                <a:solidFill>
                  <a:schemeClr val="tx2">
                    <a:lumMod val="10000"/>
                  </a:schemeClr>
                </a:solidFill>
              </a:rPr>
              <a:t>B</a:t>
            </a:r>
            <a:r>
              <a:rPr lang="en-US" sz="1600" dirty="0" smtClean="0">
                <a:solidFill>
                  <a:schemeClr val="tx2">
                    <a:lumMod val="10000"/>
                  </a:schemeClr>
                </a:solidFill>
              </a:rPr>
              <a:t>ehavior </a:t>
            </a:r>
            <a:r>
              <a:rPr lang="en-US" sz="1600" b="1" u="sng" dirty="0" smtClean="0">
                <a:solidFill>
                  <a:schemeClr val="tx2">
                    <a:lumMod val="10000"/>
                  </a:schemeClr>
                </a:solidFill>
              </a:rPr>
              <a:t>T</a:t>
            </a:r>
            <a:r>
              <a:rPr lang="en-US" sz="1600" dirty="0" smtClean="0">
                <a:solidFill>
                  <a:schemeClr val="tx2">
                    <a:lumMod val="10000"/>
                  </a:schemeClr>
                </a:solidFill>
              </a:rPr>
              <a:t>herapy (CBT)</a:t>
            </a:r>
          </a:p>
          <a:p>
            <a:pPr lvl="1">
              <a:lnSpc>
                <a:spcPct val="150000"/>
              </a:lnSpc>
              <a:spcBef>
                <a:spcPct val="0"/>
              </a:spcBef>
              <a:defRPr/>
            </a:pPr>
            <a:r>
              <a:rPr lang="en-US" sz="1600" b="1" u="sng" dirty="0" smtClean="0">
                <a:solidFill>
                  <a:schemeClr val="tx2">
                    <a:lumMod val="10000"/>
                  </a:schemeClr>
                </a:solidFill>
              </a:rPr>
              <a:t>I</a:t>
            </a:r>
            <a:r>
              <a:rPr lang="en-US" sz="1600" dirty="0" smtClean="0">
                <a:solidFill>
                  <a:schemeClr val="tx2">
                    <a:lumMod val="10000"/>
                  </a:schemeClr>
                </a:solidFill>
              </a:rPr>
              <a:t>nter</a:t>
            </a:r>
            <a:r>
              <a:rPr lang="en-US" sz="1600" b="1" u="sng" dirty="0" smtClean="0">
                <a:solidFill>
                  <a:schemeClr val="tx2">
                    <a:lumMod val="10000"/>
                  </a:schemeClr>
                </a:solidFill>
              </a:rPr>
              <a:t>p</a:t>
            </a:r>
            <a:r>
              <a:rPr lang="en-US" sz="1600" dirty="0" smtClean="0">
                <a:solidFill>
                  <a:schemeClr val="tx2">
                    <a:lumMod val="10000"/>
                  </a:schemeClr>
                </a:solidFill>
              </a:rPr>
              <a:t>ersonal </a:t>
            </a:r>
            <a:r>
              <a:rPr lang="en-US" sz="1600" b="1" u="sng" dirty="0" smtClean="0">
                <a:solidFill>
                  <a:schemeClr val="tx2">
                    <a:lumMod val="10000"/>
                  </a:schemeClr>
                </a:solidFill>
              </a:rPr>
              <a:t>T</a:t>
            </a:r>
            <a:r>
              <a:rPr lang="en-US" sz="1600" dirty="0" smtClean="0">
                <a:solidFill>
                  <a:schemeClr val="tx2">
                    <a:lumMod val="10000"/>
                  </a:schemeClr>
                </a:solidFill>
              </a:rPr>
              <a:t>herapy (IPT)</a:t>
            </a:r>
          </a:p>
          <a:p>
            <a:pPr lvl="1">
              <a:lnSpc>
                <a:spcPct val="150000"/>
              </a:lnSpc>
              <a:spcBef>
                <a:spcPct val="0"/>
              </a:spcBef>
              <a:defRPr/>
            </a:pPr>
            <a:endParaRPr lang="en-US" sz="1600" dirty="0" smtClean="0">
              <a:solidFill>
                <a:schemeClr val="tx2">
                  <a:lumMod val="10000"/>
                </a:schemeClr>
              </a:solidFill>
            </a:endParaRPr>
          </a:p>
          <a:p>
            <a:pPr eaLnBrk="1" hangingPunct="1">
              <a:lnSpc>
                <a:spcPct val="150000"/>
              </a:lnSpc>
              <a:spcBef>
                <a:spcPct val="0"/>
              </a:spcBef>
              <a:defRPr/>
            </a:pPr>
            <a:r>
              <a:rPr lang="en-US" sz="1800" b="1" dirty="0" smtClean="0">
                <a:solidFill>
                  <a:schemeClr val="tx2">
                    <a:lumMod val="10000"/>
                  </a:schemeClr>
                </a:solidFill>
              </a:rPr>
              <a:t>To be effective, psychotherapy must be:</a:t>
            </a:r>
          </a:p>
          <a:p>
            <a:pPr lvl="1">
              <a:lnSpc>
                <a:spcPct val="150000"/>
              </a:lnSpc>
              <a:spcBef>
                <a:spcPct val="0"/>
              </a:spcBef>
              <a:defRPr/>
            </a:pPr>
            <a:r>
              <a:rPr lang="en-US" sz="1600" dirty="0" smtClean="0">
                <a:solidFill>
                  <a:schemeClr val="tx2">
                    <a:lumMod val="10000"/>
                  </a:schemeClr>
                </a:solidFill>
              </a:rPr>
              <a:t>Specifically designed to treat depression</a:t>
            </a:r>
          </a:p>
          <a:p>
            <a:pPr lvl="1">
              <a:lnSpc>
                <a:spcPct val="150000"/>
              </a:lnSpc>
              <a:spcBef>
                <a:spcPct val="0"/>
              </a:spcBef>
              <a:defRPr/>
            </a:pPr>
            <a:r>
              <a:rPr lang="en-US" sz="1600" dirty="0" smtClean="0">
                <a:solidFill>
                  <a:schemeClr val="tx2">
                    <a:lumMod val="10000"/>
                  </a:schemeClr>
                </a:solidFill>
              </a:rPr>
              <a:t>Relatively short-term </a:t>
            </a:r>
          </a:p>
          <a:p>
            <a:pPr lvl="2" eaLnBrk="1" hangingPunct="1">
              <a:lnSpc>
                <a:spcPct val="90000"/>
              </a:lnSpc>
              <a:spcBef>
                <a:spcPct val="0"/>
              </a:spcBef>
              <a:buNone/>
              <a:defRPr/>
            </a:pPr>
            <a:endParaRPr lang="en-US" sz="1600" dirty="0" smtClean="0">
              <a:solidFill>
                <a:schemeClr val="tx2">
                  <a:lumMod val="10000"/>
                </a:schemeClr>
              </a:solidFill>
            </a:endParaRPr>
          </a:p>
          <a:p>
            <a:pPr lvl="2" eaLnBrk="1" hangingPunct="1">
              <a:lnSpc>
                <a:spcPct val="90000"/>
              </a:lnSpc>
              <a:spcBef>
                <a:spcPct val="0"/>
              </a:spcBef>
              <a:buFont typeface="Wingdings" pitchFamily="2" charset="2"/>
              <a:buNone/>
              <a:defRPr/>
            </a:pPr>
            <a:endParaRPr lang="en-US" sz="1600" dirty="0" smtClean="0">
              <a:solidFill>
                <a:schemeClr val="tx2"/>
              </a:solidFill>
            </a:endParaRPr>
          </a:p>
          <a:p>
            <a:pPr lvl="2" eaLnBrk="1" hangingPunct="1">
              <a:lnSpc>
                <a:spcPct val="90000"/>
              </a:lnSpc>
              <a:spcBef>
                <a:spcPct val="0"/>
              </a:spcBef>
              <a:buFont typeface="Wingdings" pitchFamily="2" charset="2"/>
              <a:buNone/>
              <a:defRPr/>
            </a:pPr>
            <a:endParaRPr lang="en-US" sz="2800" b="1" dirty="0" smtClean="0">
              <a:solidFill>
                <a:schemeClr val="tx2"/>
              </a:solidFill>
            </a:endParaRPr>
          </a:p>
          <a:p>
            <a:pPr lvl="1" eaLnBrk="1" hangingPunct="1">
              <a:lnSpc>
                <a:spcPct val="90000"/>
              </a:lnSpc>
              <a:spcBef>
                <a:spcPct val="0"/>
              </a:spcBef>
              <a:buFontTx/>
              <a:buChar char="•"/>
              <a:defRPr/>
            </a:pPr>
            <a:endParaRPr lang="en-US" sz="4000" dirty="0" smtClean="0">
              <a:solidFill>
                <a:schemeClr val="tx2"/>
              </a:solidFill>
            </a:endParaRPr>
          </a:p>
        </p:txBody>
      </p:sp>
      <p:sp>
        <p:nvSpPr>
          <p:cNvPr id="4" name="Slide Number Placeholder 5"/>
          <p:cNvSpPr>
            <a:spLocks noGrp="1"/>
          </p:cNvSpPr>
          <p:nvPr>
            <p:ph type="sldNum" sz="quarter" idx="12"/>
          </p:nvPr>
        </p:nvSpPr>
        <p:spPr/>
        <p:txBody>
          <a:bodyPr/>
          <a:lstStyle/>
          <a:p>
            <a:pPr>
              <a:defRPr/>
            </a:pPr>
            <a:fld id="{8FFC8054-2CA9-4DBC-A1FE-6409BBD2B78F}" type="slidenum">
              <a:rPr lang="en-US"/>
              <a:pPr>
                <a:defRPr/>
              </a:pPr>
              <a:t>40</a:t>
            </a:fld>
            <a:endParaRPr lang="en-US"/>
          </a:p>
        </p:txBody>
      </p:sp>
    </p:spTree>
    <p:extLst>
      <p:ext uri="{BB962C8B-B14F-4D97-AF65-F5344CB8AC3E}">
        <p14:creationId xmlns="" xmlns:p14="http://schemas.microsoft.com/office/powerpoint/2010/main" val="19827433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normAutofit fontScale="90000"/>
          </a:bodyPr>
          <a:lstStyle/>
          <a:p>
            <a:pPr eaLnBrk="1" hangingPunct="1">
              <a:defRPr/>
            </a:pPr>
            <a:r>
              <a:rPr lang="en-US" sz="4000" smtClean="0"/>
              <a:t/>
            </a:r>
            <a:br>
              <a:rPr lang="en-US" sz="4000" smtClean="0"/>
            </a:br>
            <a:r>
              <a:rPr lang="en-US" sz="4000" smtClean="0"/>
              <a:t>Preventing Suicide</a:t>
            </a:r>
          </a:p>
        </p:txBody>
      </p:sp>
      <p:sp>
        <p:nvSpPr>
          <p:cNvPr id="256003" name="Rectangle 3"/>
          <p:cNvSpPr>
            <a:spLocks noGrp="1" noChangeArrowheads="1"/>
          </p:cNvSpPr>
          <p:nvPr>
            <p:ph idx="1"/>
          </p:nvPr>
        </p:nvSpPr>
        <p:spPr>
          <a:xfrm>
            <a:off x="457200" y="1992313"/>
            <a:ext cx="8374063" cy="4484687"/>
          </a:xfrm>
        </p:spPr>
        <p:txBody>
          <a:bodyPr/>
          <a:lstStyle/>
          <a:p>
            <a:pPr eaLnBrk="1" hangingPunct="1">
              <a:lnSpc>
                <a:spcPct val="80000"/>
              </a:lnSpc>
              <a:spcBef>
                <a:spcPct val="0"/>
              </a:spcBef>
              <a:buFont typeface="Wingdings" pitchFamily="2" charset="2"/>
              <a:buNone/>
              <a:defRPr/>
            </a:pPr>
            <a:r>
              <a:rPr lang="en-US" sz="2400" b="1" dirty="0" smtClean="0">
                <a:solidFill>
                  <a:schemeClr val="tx2">
                    <a:lumMod val="10000"/>
                  </a:schemeClr>
                </a:solidFill>
              </a:rPr>
              <a:t>Means Restrictions</a:t>
            </a:r>
          </a:p>
          <a:p>
            <a:pPr eaLnBrk="1" hangingPunct="1">
              <a:lnSpc>
                <a:spcPct val="80000"/>
              </a:lnSpc>
              <a:spcBef>
                <a:spcPct val="0"/>
              </a:spcBef>
              <a:buFont typeface="Wingdings" pitchFamily="2" charset="2"/>
              <a:buNone/>
              <a:defRPr/>
            </a:pPr>
            <a:endParaRPr lang="en-US" sz="2400" b="1" dirty="0" smtClean="0">
              <a:solidFill>
                <a:schemeClr val="tx2">
                  <a:lumMod val="10000"/>
                </a:schemeClr>
              </a:solidFill>
            </a:endParaRPr>
          </a:p>
          <a:p>
            <a:pPr eaLnBrk="1" hangingPunct="1">
              <a:lnSpc>
                <a:spcPct val="80000"/>
              </a:lnSpc>
              <a:spcBef>
                <a:spcPct val="0"/>
              </a:spcBef>
              <a:buFont typeface="Wingdings" pitchFamily="2" charset="2"/>
              <a:buNone/>
              <a:defRPr/>
            </a:pPr>
            <a:endParaRPr lang="en-US" sz="2400" b="1" dirty="0" smtClean="0">
              <a:solidFill>
                <a:schemeClr val="tx2">
                  <a:lumMod val="10000"/>
                </a:schemeClr>
              </a:solidFill>
            </a:endParaRPr>
          </a:p>
          <a:p>
            <a:pPr eaLnBrk="1" hangingPunct="1">
              <a:lnSpc>
                <a:spcPct val="80000"/>
              </a:lnSpc>
              <a:spcBef>
                <a:spcPct val="0"/>
              </a:spcBef>
              <a:defRPr/>
            </a:pPr>
            <a:r>
              <a:rPr lang="en-US" sz="2400" dirty="0" smtClean="0">
                <a:solidFill>
                  <a:schemeClr val="tx2">
                    <a:lumMod val="10000"/>
                  </a:schemeClr>
                </a:solidFill>
              </a:rPr>
              <a:t>Making the lethal devices unavailable</a:t>
            </a:r>
          </a:p>
          <a:p>
            <a:pPr eaLnBrk="1" hangingPunct="1">
              <a:lnSpc>
                <a:spcPct val="80000"/>
              </a:lnSpc>
              <a:spcBef>
                <a:spcPct val="0"/>
              </a:spcBef>
              <a:defRPr/>
            </a:pPr>
            <a:endParaRPr lang="en-US" sz="2400" dirty="0" smtClean="0">
              <a:solidFill>
                <a:schemeClr val="tx2">
                  <a:lumMod val="10000"/>
                </a:schemeClr>
              </a:solidFill>
            </a:endParaRPr>
          </a:p>
          <a:p>
            <a:pPr eaLnBrk="1" hangingPunct="1">
              <a:lnSpc>
                <a:spcPct val="80000"/>
              </a:lnSpc>
              <a:spcBef>
                <a:spcPct val="0"/>
              </a:spcBef>
              <a:defRPr/>
            </a:pPr>
            <a:r>
              <a:rPr lang="en-US" sz="2400" dirty="0" smtClean="0">
                <a:solidFill>
                  <a:schemeClr val="tx2">
                    <a:lumMod val="10000"/>
                  </a:schemeClr>
                </a:solidFill>
              </a:rPr>
              <a:t>Construction of barriers at jumping sites</a:t>
            </a:r>
          </a:p>
          <a:p>
            <a:pPr eaLnBrk="1" hangingPunct="1">
              <a:lnSpc>
                <a:spcPct val="80000"/>
              </a:lnSpc>
              <a:spcBef>
                <a:spcPct val="0"/>
              </a:spcBef>
              <a:defRPr/>
            </a:pPr>
            <a:endParaRPr lang="en-US" sz="2400" dirty="0" smtClean="0">
              <a:solidFill>
                <a:schemeClr val="tx2">
                  <a:lumMod val="10000"/>
                </a:schemeClr>
              </a:solidFill>
            </a:endParaRPr>
          </a:p>
          <a:p>
            <a:pPr eaLnBrk="1" hangingPunct="1">
              <a:lnSpc>
                <a:spcPct val="80000"/>
              </a:lnSpc>
              <a:spcBef>
                <a:spcPct val="0"/>
              </a:spcBef>
              <a:defRPr/>
            </a:pPr>
            <a:r>
              <a:rPr lang="en-US" sz="2400" dirty="0" smtClean="0">
                <a:solidFill>
                  <a:schemeClr val="tx2">
                    <a:lumMod val="10000"/>
                  </a:schemeClr>
                </a:solidFill>
              </a:rPr>
              <a:t>Restrictions on drugs and substances</a:t>
            </a:r>
          </a:p>
          <a:p>
            <a:pPr eaLnBrk="1" hangingPunct="1">
              <a:lnSpc>
                <a:spcPct val="80000"/>
              </a:lnSpc>
              <a:spcBef>
                <a:spcPct val="0"/>
              </a:spcBef>
              <a:defRPr/>
            </a:pPr>
            <a:endParaRPr lang="en-US" sz="2400" dirty="0" smtClean="0">
              <a:solidFill>
                <a:schemeClr val="tx2">
                  <a:lumMod val="10000"/>
                </a:schemeClr>
              </a:solidFill>
            </a:endParaRPr>
          </a:p>
          <a:p>
            <a:pPr eaLnBrk="1" hangingPunct="1">
              <a:lnSpc>
                <a:spcPct val="80000"/>
              </a:lnSpc>
              <a:spcBef>
                <a:spcPct val="0"/>
              </a:spcBef>
              <a:defRPr/>
            </a:pPr>
            <a:r>
              <a:rPr lang="en-US" sz="2400" dirty="0" smtClean="0">
                <a:solidFill>
                  <a:schemeClr val="tx2">
                    <a:lumMod val="10000"/>
                  </a:schemeClr>
                </a:solidFill>
              </a:rPr>
              <a:t>Reduce lethality or toxicity of prescriptions</a:t>
            </a:r>
          </a:p>
          <a:p>
            <a:pPr eaLnBrk="1" hangingPunct="1">
              <a:lnSpc>
                <a:spcPct val="80000"/>
              </a:lnSpc>
              <a:spcBef>
                <a:spcPct val="0"/>
              </a:spcBef>
              <a:defRPr/>
            </a:pPr>
            <a:endParaRPr lang="en-US" sz="2400" dirty="0" smtClean="0">
              <a:solidFill>
                <a:schemeClr val="tx2">
                  <a:lumMod val="10000"/>
                </a:schemeClr>
              </a:solidFill>
            </a:endParaRPr>
          </a:p>
          <a:p>
            <a:pPr lvl="1" eaLnBrk="1" hangingPunct="1">
              <a:lnSpc>
                <a:spcPct val="80000"/>
              </a:lnSpc>
              <a:spcBef>
                <a:spcPct val="0"/>
              </a:spcBef>
              <a:defRPr/>
            </a:pPr>
            <a:r>
              <a:rPr lang="en-US" dirty="0" smtClean="0">
                <a:solidFill>
                  <a:schemeClr val="tx2">
                    <a:lumMod val="10000"/>
                  </a:schemeClr>
                </a:solidFill>
              </a:rPr>
              <a:t>Use of lower toxicity antidepressants</a:t>
            </a:r>
          </a:p>
          <a:p>
            <a:pPr lvl="1" eaLnBrk="1" hangingPunct="1">
              <a:lnSpc>
                <a:spcPct val="80000"/>
              </a:lnSpc>
              <a:spcBef>
                <a:spcPct val="0"/>
              </a:spcBef>
              <a:defRPr/>
            </a:pPr>
            <a:r>
              <a:rPr lang="en-US" dirty="0" smtClean="0">
                <a:solidFill>
                  <a:schemeClr val="tx2">
                    <a:lumMod val="10000"/>
                  </a:schemeClr>
                </a:solidFill>
              </a:rPr>
              <a:t>Restrict sales of lethal hypnotics</a:t>
            </a:r>
          </a:p>
        </p:txBody>
      </p:sp>
      <p:sp>
        <p:nvSpPr>
          <p:cNvPr id="4" name="Slide Number Placeholder 5"/>
          <p:cNvSpPr>
            <a:spLocks noGrp="1"/>
          </p:cNvSpPr>
          <p:nvPr>
            <p:ph type="sldNum" sz="quarter" idx="12"/>
          </p:nvPr>
        </p:nvSpPr>
        <p:spPr/>
        <p:txBody>
          <a:bodyPr/>
          <a:lstStyle/>
          <a:p>
            <a:pPr>
              <a:defRPr/>
            </a:pPr>
            <a:fld id="{6BA04607-97DD-4A08-AB0A-C6C40123564F}" type="slidenum">
              <a:rPr lang="en-US"/>
              <a:pPr>
                <a:defRPr/>
              </a:pPr>
              <a:t>41</a:t>
            </a:fld>
            <a:endParaRPr lang="en-US"/>
          </a:p>
        </p:txBody>
      </p:sp>
    </p:spTree>
    <p:extLst>
      <p:ext uri="{BB962C8B-B14F-4D97-AF65-F5344CB8AC3E}">
        <p14:creationId xmlns="" xmlns:p14="http://schemas.microsoft.com/office/powerpoint/2010/main" val="22288071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normAutofit fontScale="90000"/>
          </a:bodyPr>
          <a:lstStyle/>
          <a:p>
            <a:pPr eaLnBrk="1" hangingPunct="1">
              <a:defRPr/>
            </a:pPr>
            <a:r>
              <a:rPr lang="en-US" sz="4000" smtClean="0"/>
              <a:t/>
            </a:r>
            <a:br>
              <a:rPr lang="en-US" sz="4000" smtClean="0"/>
            </a:br>
            <a:r>
              <a:rPr lang="en-US" sz="4000" smtClean="0"/>
              <a:t>Preventing Suicide</a:t>
            </a:r>
          </a:p>
        </p:txBody>
      </p:sp>
      <p:sp>
        <p:nvSpPr>
          <p:cNvPr id="319491" name="Rectangle 3"/>
          <p:cNvSpPr>
            <a:spLocks noGrp="1" noChangeArrowheads="1"/>
          </p:cNvSpPr>
          <p:nvPr>
            <p:ph idx="1"/>
          </p:nvPr>
        </p:nvSpPr>
        <p:spPr/>
        <p:txBody>
          <a:bodyPr/>
          <a:lstStyle/>
          <a:p>
            <a:pPr eaLnBrk="1" hangingPunct="1">
              <a:buFont typeface="Wingdings" pitchFamily="2" charset="2"/>
              <a:buNone/>
              <a:defRPr/>
            </a:pPr>
            <a:r>
              <a:rPr lang="en-US" sz="2400" b="1" dirty="0" smtClean="0">
                <a:solidFill>
                  <a:schemeClr val="tx2">
                    <a:lumMod val="10000"/>
                  </a:schemeClr>
                </a:solidFill>
              </a:rPr>
              <a:t>Media</a:t>
            </a:r>
          </a:p>
          <a:p>
            <a:pPr eaLnBrk="1" hangingPunct="1">
              <a:defRPr/>
            </a:pPr>
            <a:endParaRPr lang="en-US" sz="2400" b="1" dirty="0" smtClean="0">
              <a:solidFill>
                <a:schemeClr val="tx2">
                  <a:lumMod val="10000"/>
                </a:schemeClr>
              </a:solidFill>
            </a:endParaRPr>
          </a:p>
          <a:p>
            <a:pPr marL="914400" indent="-452438" eaLnBrk="1" hangingPunct="1">
              <a:defRPr/>
            </a:pPr>
            <a:r>
              <a:rPr lang="en-US" sz="2400" b="1" dirty="0" smtClean="0">
                <a:solidFill>
                  <a:schemeClr val="tx2">
                    <a:lumMod val="10000"/>
                  </a:schemeClr>
                </a:solidFill>
              </a:rPr>
              <a:t>Guidelines</a:t>
            </a:r>
          </a:p>
          <a:p>
            <a:pPr marL="914400" indent="-452438" eaLnBrk="1" hangingPunct="1">
              <a:defRPr/>
            </a:pPr>
            <a:endParaRPr lang="en-US" sz="2400" b="1" dirty="0" smtClean="0">
              <a:solidFill>
                <a:schemeClr val="tx2">
                  <a:lumMod val="10000"/>
                </a:schemeClr>
              </a:solidFill>
            </a:endParaRPr>
          </a:p>
          <a:p>
            <a:pPr marL="914400" indent="-452438" eaLnBrk="1" hangingPunct="1">
              <a:defRPr/>
            </a:pPr>
            <a:r>
              <a:rPr lang="en-US" sz="2400" b="1" dirty="0" smtClean="0">
                <a:solidFill>
                  <a:schemeClr val="tx2">
                    <a:lumMod val="10000"/>
                  </a:schemeClr>
                </a:solidFill>
              </a:rPr>
              <a:t>Considerations</a:t>
            </a:r>
          </a:p>
        </p:txBody>
      </p:sp>
      <p:sp>
        <p:nvSpPr>
          <p:cNvPr id="4" name="Slide Number Placeholder 5"/>
          <p:cNvSpPr>
            <a:spLocks noGrp="1"/>
          </p:cNvSpPr>
          <p:nvPr>
            <p:ph type="sldNum" sz="quarter" idx="12"/>
          </p:nvPr>
        </p:nvSpPr>
        <p:spPr/>
        <p:txBody>
          <a:bodyPr/>
          <a:lstStyle/>
          <a:p>
            <a:pPr>
              <a:defRPr/>
            </a:pPr>
            <a:fld id="{B08D3333-1058-4DAF-AA6C-471042676E93}" type="slidenum">
              <a:rPr lang="en-US"/>
              <a:pPr>
                <a:defRPr/>
              </a:pPr>
              <a:t>42</a:t>
            </a:fld>
            <a:endParaRPr lang="en-US"/>
          </a:p>
        </p:txBody>
      </p:sp>
    </p:spTree>
    <p:extLst>
      <p:ext uri="{BB962C8B-B14F-4D97-AF65-F5344CB8AC3E}">
        <p14:creationId xmlns="" xmlns:p14="http://schemas.microsoft.com/office/powerpoint/2010/main" val="20170213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Picture 6"/>
          <p:cNvPicPr>
            <a:picLocks noGrp="1" noChangeAspect="1" noChangeArrowheads="1"/>
          </p:cNvPicPr>
          <p:nvPr>
            <p:ph/>
          </p:nvPr>
        </p:nvPicPr>
        <p:blipFill>
          <a:blip r:embed="rId3">
            <a:extLst>
              <a:ext uri="{28A0092B-C50C-407E-A947-70E740481C1C}">
                <a14:useLocalDpi xmlns="" xmlns:a14="http://schemas.microsoft.com/office/drawing/2010/main" val="0"/>
              </a:ext>
            </a:extLst>
          </a:blip>
          <a:stretch>
            <a:fillRect/>
          </a:stretch>
        </p:blipFill>
        <p:spPr>
          <a:xfrm>
            <a:off x="5000628" y="1214421"/>
            <a:ext cx="3882313" cy="502417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5" name="Slide Number Placeholder 4"/>
          <p:cNvSpPr>
            <a:spLocks noGrp="1"/>
          </p:cNvSpPr>
          <p:nvPr>
            <p:ph type="sldNum" sz="quarter" idx="12"/>
          </p:nvPr>
        </p:nvSpPr>
        <p:spPr/>
        <p:txBody>
          <a:bodyPr/>
          <a:lstStyle/>
          <a:p>
            <a:pPr>
              <a:defRPr/>
            </a:pPr>
            <a:fld id="{3376A386-138A-4382-B05D-31A3A94837FA}" type="slidenum">
              <a:rPr lang="en-US"/>
              <a:pPr>
                <a:defRPr/>
              </a:pPr>
              <a:t>43</a:t>
            </a:fld>
            <a:endParaRPr lang="en-US"/>
          </a:p>
        </p:txBody>
      </p:sp>
      <p:sp>
        <p:nvSpPr>
          <p:cNvPr id="257026" name="Rectangle 2"/>
          <p:cNvSpPr>
            <a:spLocks noGrp="1" noChangeArrowheads="1"/>
          </p:cNvSpPr>
          <p:nvPr>
            <p:ph type="title" idx="4294967295"/>
          </p:nvPr>
        </p:nvSpPr>
        <p:spPr>
          <a:xfrm>
            <a:off x="990600" y="304800"/>
            <a:ext cx="8153400" cy="1431925"/>
          </a:xfrm>
        </p:spPr>
        <p:txBody>
          <a:bodyPr/>
          <a:lstStyle/>
          <a:p>
            <a:pPr eaLnBrk="1" hangingPunct="1">
              <a:defRPr/>
            </a:pPr>
            <a:r>
              <a:rPr lang="en-US" sz="4000" smtClean="0"/>
              <a:t/>
            </a:r>
            <a:br>
              <a:rPr lang="en-US" sz="4000" smtClean="0"/>
            </a:br>
            <a:r>
              <a:rPr lang="en-US" sz="4000" smtClean="0"/>
              <a:t>Preventing Suicide</a:t>
            </a:r>
          </a:p>
        </p:txBody>
      </p:sp>
      <p:sp>
        <p:nvSpPr>
          <p:cNvPr id="257027" name="Rectangle 3"/>
          <p:cNvSpPr>
            <a:spLocks noGrp="1" noChangeArrowheads="1"/>
          </p:cNvSpPr>
          <p:nvPr>
            <p:ph type="body" idx="4294967295"/>
          </p:nvPr>
        </p:nvSpPr>
        <p:spPr>
          <a:xfrm>
            <a:off x="0" y="1752600"/>
            <a:ext cx="5410200" cy="4710113"/>
          </a:xfrm>
        </p:spPr>
        <p:txBody>
          <a:bodyPr/>
          <a:lstStyle/>
          <a:p>
            <a:pPr marL="285750" indent="-285750" defTabSz="628650" eaLnBrk="1" hangingPunct="1">
              <a:spcBef>
                <a:spcPct val="0"/>
              </a:spcBef>
              <a:buFont typeface="Wingdings" pitchFamily="2" charset="2"/>
              <a:buNone/>
              <a:defRPr/>
            </a:pPr>
            <a:r>
              <a:rPr lang="en-US" sz="2000" b="1" dirty="0" smtClean="0">
                <a:solidFill>
                  <a:schemeClr val="tx2">
                    <a:lumMod val="10000"/>
                  </a:schemeClr>
                </a:solidFill>
              </a:rPr>
              <a:t>Media Guidelines</a:t>
            </a:r>
          </a:p>
          <a:p>
            <a:pPr marL="285750" indent="-285750" defTabSz="628650" eaLnBrk="1" hangingPunct="1">
              <a:spcBef>
                <a:spcPct val="0"/>
              </a:spcBef>
              <a:buFont typeface="Wingdings" pitchFamily="2" charset="2"/>
              <a:buNone/>
              <a:defRPr/>
            </a:pPr>
            <a:endParaRPr lang="en-US" sz="2000" b="1" dirty="0" smtClean="0">
              <a:solidFill>
                <a:schemeClr val="tx2">
                  <a:lumMod val="10000"/>
                </a:schemeClr>
              </a:solidFill>
            </a:endParaRPr>
          </a:p>
          <a:p>
            <a:pPr marL="285750" indent="-285750" defTabSz="628650" eaLnBrk="1" hangingPunct="1">
              <a:spcBef>
                <a:spcPct val="0"/>
              </a:spcBef>
              <a:defRPr/>
            </a:pPr>
            <a:r>
              <a:rPr lang="en-US" sz="2000" dirty="0" smtClean="0">
                <a:solidFill>
                  <a:schemeClr val="tx2">
                    <a:lumMod val="10000"/>
                  </a:schemeClr>
                </a:solidFill>
              </a:rPr>
              <a:t>Encourage implementation of responsible media guidelines for reporting on suicide, such as those developed by AFSP in partnership with government agencies and private organizations.</a:t>
            </a:r>
          </a:p>
          <a:p>
            <a:pPr marL="0" indent="0" defTabSz="628650" eaLnBrk="1" hangingPunct="1">
              <a:spcBef>
                <a:spcPct val="0"/>
              </a:spcBef>
              <a:buNone/>
              <a:defRPr/>
            </a:pPr>
            <a:endParaRPr lang="en-US" sz="2000" dirty="0" smtClean="0">
              <a:solidFill>
                <a:schemeClr val="tx2">
                  <a:lumMod val="10000"/>
                </a:schemeClr>
              </a:solidFill>
            </a:endParaRPr>
          </a:p>
          <a:p>
            <a:pPr marL="285750" indent="-285750" defTabSz="628650" eaLnBrk="1" hangingPunct="1">
              <a:spcBef>
                <a:spcPct val="0"/>
              </a:spcBef>
              <a:defRPr/>
            </a:pPr>
            <a:r>
              <a:rPr lang="en-US" sz="1800" u="sng" dirty="0" smtClean="0">
                <a:solidFill>
                  <a:schemeClr val="tx2">
                    <a:lumMod val="10000"/>
                  </a:schemeClr>
                </a:solidFill>
              </a:rPr>
              <a:t>Reporting on Suicide:</a:t>
            </a:r>
          </a:p>
          <a:p>
            <a:pPr marL="685800" lvl="1" defTabSz="628650">
              <a:spcBef>
                <a:spcPct val="0"/>
              </a:spcBef>
              <a:defRPr/>
            </a:pPr>
            <a:r>
              <a:rPr lang="en-US" sz="1800" dirty="0" smtClean="0">
                <a:solidFill>
                  <a:schemeClr val="tx2">
                    <a:lumMod val="10000"/>
                  </a:schemeClr>
                </a:solidFill>
              </a:rPr>
              <a:t>Recommendations for the media</a:t>
            </a:r>
          </a:p>
          <a:p>
            <a:pPr marL="1085850" lvl="2" defTabSz="628650">
              <a:spcBef>
                <a:spcPct val="0"/>
              </a:spcBef>
              <a:defRPr/>
            </a:pPr>
            <a:r>
              <a:rPr lang="en-US" sz="1800" i="1" dirty="0" smtClean="0">
                <a:solidFill>
                  <a:schemeClr val="tx2">
                    <a:lumMod val="10000"/>
                  </a:schemeClr>
                </a:solidFill>
              </a:rPr>
              <a:t>Can be found on AFSP website: </a:t>
            </a:r>
            <a:r>
              <a:rPr lang="en-US" sz="1800" i="1" dirty="0" smtClean="0">
                <a:solidFill>
                  <a:schemeClr val="tx2">
                    <a:lumMod val="10000"/>
                  </a:schemeClr>
                </a:solidFill>
                <a:hlinkClick r:id="rId4"/>
              </a:rPr>
              <a:t>www.afsp.org/media</a:t>
            </a:r>
            <a:endParaRPr lang="en-US" sz="1800" i="1" dirty="0" smtClean="0">
              <a:solidFill>
                <a:schemeClr val="tx2">
                  <a:lumMod val="10000"/>
                </a:schemeClr>
              </a:solidFill>
            </a:endParaRPr>
          </a:p>
          <a:p>
            <a:pPr marL="285750" indent="-285750" defTabSz="628650" eaLnBrk="1" hangingPunct="1">
              <a:spcBef>
                <a:spcPct val="0"/>
              </a:spcBef>
              <a:buFont typeface="Wingdings" pitchFamily="2" charset="2"/>
              <a:buNone/>
              <a:defRPr/>
            </a:pPr>
            <a:r>
              <a:rPr lang="en-US" sz="2400" i="1" dirty="0" smtClean="0">
                <a:solidFill>
                  <a:schemeClr val="tx2"/>
                </a:solidFill>
              </a:rPr>
              <a:t>        </a:t>
            </a:r>
          </a:p>
        </p:txBody>
      </p:sp>
    </p:spTree>
    <p:extLst>
      <p:ext uri="{BB962C8B-B14F-4D97-AF65-F5344CB8AC3E}">
        <p14:creationId xmlns="" xmlns:p14="http://schemas.microsoft.com/office/powerpoint/2010/main" val="2803389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normAutofit fontScale="90000"/>
          </a:bodyPr>
          <a:lstStyle/>
          <a:p>
            <a:pPr eaLnBrk="1" hangingPunct="1">
              <a:defRPr/>
            </a:pPr>
            <a:r>
              <a:rPr lang="en-US" smtClean="0"/>
              <a:t/>
            </a:r>
            <a:br>
              <a:rPr lang="en-US" smtClean="0"/>
            </a:br>
            <a:r>
              <a:rPr lang="en-US" smtClean="0"/>
              <a:t>Preventing Suicide</a:t>
            </a:r>
          </a:p>
        </p:txBody>
      </p:sp>
      <p:sp>
        <p:nvSpPr>
          <p:cNvPr id="310275" name="Rectangle 3"/>
          <p:cNvSpPr>
            <a:spLocks noGrp="1" noChangeArrowheads="1"/>
          </p:cNvSpPr>
          <p:nvPr>
            <p:ph idx="1"/>
          </p:nvPr>
        </p:nvSpPr>
        <p:spPr>
          <a:xfrm>
            <a:off x="381000" y="1828800"/>
            <a:ext cx="8229600" cy="4114800"/>
          </a:xfrm>
        </p:spPr>
        <p:txBody>
          <a:bodyPr/>
          <a:lstStyle/>
          <a:p>
            <a:pPr eaLnBrk="1" hangingPunct="1">
              <a:lnSpc>
                <a:spcPct val="90000"/>
              </a:lnSpc>
              <a:spcBef>
                <a:spcPct val="0"/>
              </a:spcBef>
              <a:buFont typeface="Wingdings" pitchFamily="2" charset="2"/>
              <a:buNone/>
              <a:defRPr/>
            </a:pPr>
            <a:r>
              <a:rPr lang="en-US" sz="2400" b="1" dirty="0" smtClean="0">
                <a:solidFill>
                  <a:schemeClr val="tx2">
                    <a:lumMod val="10000"/>
                  </a:schemeClr>
                </a:solidFill>
              </a:rPr>
              <a:t>Media Considerations</a:t>
            </a:r>
          </a:p>
          <a:p>
            <a:pPr eaLnBrk="1" hangingPunct="1">
              <a:lnSpc>
                <a:spcPct val="90000"/>
              </a:lnSpc>
              <a:spcBef>
                <a:spcPct val="0"/>
              </a:spcBef>
              <a:buFont typeface="Wingdings" pitchFamily="2" charset="2"/>
              <a:buNone/>
              <a:defRPr/>
            </a:pPr>
            <a:endParaRPr lang="en-US" sz="2400" b="1" dirty="0" smtClean="0">
              <a:solidFill>
                <a:schemeClr val="tx2">
                  <a:lumMod val="10000"/>
                </a:schemeClr>
              </a:solidFill>
            </a:endParaRPr>
          </a:p>
          <a:p>
            <a:pPr eaLnBrk="1" hangingPunct="1">
              <a:lnSpc>
                <a:spcPct val="90000"/>
              </a:lnSpc>
              <a:spcBef>
                <a:spcPct val="0"/>
              </a:spcBef>
              <a:defRPr/>
            </a:pPr>
            <a:r>
              <a:rPr lang="en-US" sz="2400" b="1" dirty="0" smtClean="0">
                <a:solidFill>
                  <a:schemeClr val="tx2">
                    <a:lumMod val="10000"/>
                  </a:schemeClr>
                </a:solidFill>
              </a:rPr>
              <a:t>Consider how suicide is portrayed in the media</a:t>
            </a:r>
          </a:p>
          <a:p>
            <a:pPr lvl="1">
              <a:lnSpc>
                <a:spcPct val="90000"/>
              </a:lnSpc>
              <a:spcBef>
                <a:spcPct val="0"/>
              </a:spcBef>
              <a:defRPr/>
            </a:pPr>
            <a:r>
              <a:rPr lang="en-US" sz="2000" dirty="0" smtClean="0">
                <a:solidFill>
                  <a:schemeClr val="tx2">
                    <a:lumMod val="10000"/>
                  </a:schemeClr>
                </a:solidFill>
              </a:rPr>
              <a:t>TV</a:t>
            </a:r>
            <a:endParaRPr lang="en-US" sz="2000" dirty="0">
              <a:solidFill>
                <a:schemeClr val="tx2">
                  <a:lumMod val="10000"/>
                </a:schemeClr>
              </a:solidFill>
            </a:endParaRPr>
          </a:p>
          <a:p>
            <a:pPr lvl="1">
              <a:lnSpc>
                <a:spcPct val="90000"/>
              </a:lnSpc>
              <a:spcBef>
                <a:spcPct val="0"/>
              </a:spcBef>
              <a:defRPr/>
            </a:pPr>
            <a:r>
              <a:rPr lang="en-US" sz="2400" dirty="0" smtClean="0">
                <a:solidFill>
                  <a:schemeClr val="tx2">
                    <a:lumMod val="10000"/>
                  </a:schemeClr>
                </a:solidFill>
              </a:rPr>
              <a:t>Movies </a:t>
            </a:r>
            <a:endParaRPr lang="en-US" sz="2400" dirty="0">
              <a:solidFill>
                <a:schemeClr val="tx2">
                  <a:lumMod val="10000"/>
                </a:schemeClr>
              </a:solidFill>
            </a:endParaRPr>
          </a:p>
          <a:p>
            <a:pPr lvl="1">
              <a:lnSpc>
                <a:spcPct val="90000"/>
              </a:lnSpc>
              <a:spcBef>
                <a:spcPct val="0"/>
              </a:spcBef>
              <a:defRPr/>
            </a:pPr>
            <a:r>
              <a:rPr lang="en-US" sz="2400" dirty="0" smtClean="0">
                <a:solidFill>
                  <a:schemeClr val="tx2">
                    <a:lumMod val="10000"/>
                  </a:schemeClr>
                </a:solidFill>
              </a:rPr>
              <a:t> Advertisements</a:t>
            </a:r>
          </a:p>
          <a:p>
            <a:pPr eaLnBrk="1" hangingPunct="1">
              <a:lnSpc>
                <a:spcPct val="90000"/>
              </a:lnSpc>
              <a:spcBef>
                <a:spcPct val="0"/>
              </a:spcBef>
              <a:defRPr/>
            </a:pPr>
            <a:endParaRPr lang="en-US" sz="2400" b="1" dirty="0" smtClean="0">
              <a:solidFill>
                <a:schemeClr val="tx2">
                  <a:lumMod val="10000"/>
                </a:schemeClr>
              </a:solidFill>
            </a:endParaRPr>
          </a:p>
          <a:p>
            <a:pPr eaLnBrk="1" hangingPunct="1">
              <a:lnSpc>
                <a:spcPct val="90000"/>
              </a:lnSpc>
              <a:spcBef>
                <a:spcPct val="0"/>
              </a:spcBef>
              <a:defRPr/>
            </a:pPr>
            <a:r>
              <a:rPr lang="en-US" sz="2400" b="1" dirty="0" smtClean="0">
                <a:solidFill>
                  <a:schemeClr val="tx2">
                    <a:lumMod val="10000"/>
                  </a:schemeClr>
                </a:solidFill>
              </a:rPr>
              <a:t>The Internet danger</a:t>
            </a:r>
          </a:p>
          <a:p>
            <a:pPr eaLnBrk="1" hangingPunct="1">
              <a:lnSpc>
                <a:spcPct val="90000"/>
              </a:lnSpc>
              <a:spcBef>
                <a:spcPct val="0"/>
              </a:spcBef>
              <a:defRPr/>
            </a:pPr>
            <a:endParaRPr lang="en-US" sz="2400" b="1" dirty="0" smtClean="0">
              <a:solidFill>
                <a:schemeClr val="tx2">
                  <a:lumMod val="10000"/>
                </a:schemeClr>
              </a:solidFill>
            </a:endParaRPr>
          </a:p>
          <a:p>
            <a:pPr lvl="1">
              <a:lnSpc>
                <a:spcPct val="90000"/>
              </a:lnSpc>
              <a:spcBef>
                <a:spcPct val="0"/>
              </a:spcBef>
              <a:defRPr/>
            </a:pPr>
            <a:r>
              <a:rPr lang="en-US" dirty="0" smtClean="0">
                <a:solidFill>
                  <a:schemeClr val="tx2">
                    <a:lumMod val="10000"/>
                  </a:schemeClr>
                </a:solidFill>
              </a:rPr>
              <a:t>Suicide chat rooms</a:t>
            </a:r>
          </a:p>
          <a:p>
            <a:pPr eaLnBrk="1" hangingPunct="1">
              <a:lnSpc>
                <a:spcPct val="90000"/>
              </a:lnSpc>
              <a:buFont typeface="Wingdings" pitchFamily="2" charset="2"/>
              <a:buNone/>
              <a:defRPr/>
            </a:pPr>
            <a:endParaRPr lang="en-US" sz="1800" dirty="0" smtClean="0"/>
          </a:p>
        </p:txBody>
      </p:sp>
      <p:sp>
        <p:nvSpPr>
          <p:cNvPr id="4" name="Slide Number Placeholder 5"/>
          <p:cNvSpPr>
            <a:spLocks noGrp="1"/>
          </p:cNvSpPr>
          <p:nvPr>
            <p:ph type="sldNum" sz="quarter" idx="12"/>
          </p:nvPr>
        </p:nvSpPr>
        <p:spPr/>
        <p:txBody>
          <a:bodyPr/>
          <a:lstStyle/>
          <a:p>
            <a:pPr>
              <a:defRPr/>
            </a:pPr>
            <a:fld id="{EA6E427D-35FD-47A6-9CE3-DCC2939F851A}" type="slidenum">
              <a:rPr lang="en-US"/>
              <a:pPr>
                <a:defRPr/>
              </a:pPr>
              <a:t>44</a:t>
            </a:fld>
            <a:endParaRPr lang="en-US"/>
          </a:p>
        </p:txBody>
      </p:sp>
    </p:spTree>
    <p:extLst>
      <p:ext uri="{BB962C8B-B14F-4D97-AF65-F5344CB8AC3E}">
        <p14:creationId xmlns="" xmlns:p14="http://schemas.microsoft.com/office/powerpoint/2010/main" val="13047036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Rectangle 3"/>
          <p:cNvSpPr>
            <a:spLocks noGrp="1" noChangeArrowheads="1"/>
          </p:cNvSpPr>
          <p:nvPr>
            <p:ph idx="1"/>
          </p:nvPr>
        </p:nvSpPr>
        <p:spPr>
          <a:xfrm>
            <a:off x="1058863" y="1992313"/>
            <a:ext cx="7543800" cy="4560887"/>
          </a:xfrm>
        </p:spPr>
        <p:txBody>
          <a:bodyPr/>
          <a:lstStyle/>
          <a:p>
            <a:pPr eaLnBrk="1" hangingPunct="1">
              <a:buFont typeface="Wingdings" pitchFamily="2" charset="2"/>
              <a:buNone/>
              <a:defRPr/>
            </a:pPr>
            <a:endParaRPr lang="en-US" sz="4400" b="1" dirty="0" smtClean="0">
              <a:solidFill>
                <a:srgbClr val="996633"/>
              </a:solidFill>
            </a:endParaRPr>
          </a:p>
          <a:p>
            <a:pPr algn="ctr" eaLnBrk="1" hangingPunct="1">
              <a:buFont typeface="Wingdings" pitchFamily="2" charset="2"/>
              <a:buNone/>
              <a:defRPr/>
            </a:pPr>
            <a:r>
              <a:rPr lang="en-US" sz="7200" b="1" dirty="0" smtClean="0">
                <a:solidFill>
                  <a:srgbClr val="C00000"/>
                </a:solidFill>
              </a:rPr>
              <a:t>How Can Help?</a:t>
            </a:r>
          </a:p>
          <a:p>
            <a:pPr algn="ctr" eaLnBrk="1" hangingPunct="1">
              <a:buFont typeface="Wingdings" pitchFamily="2" charset="2"/>
              <a:buNone/>
              <a:defRPr/>
            </a:pPr>
            <a:endParaRPr lang="en-US" sz="1800" b="1" dirty="0" smtClean="0">
              <a:solidFill>
                <a:schemeClr val="tx2">
                  <a:lumMod val="10000"/>
                </a:schemeClr>
              </a:solidFill>
            </a:endParaRPr>
          </a:p>
          <a:p>
            <a:pPr algn="ctr" eaLnBrk="1" hangingPunct="1">
              <a:buFont typeface="Wingdings" pitchFamily="2" charset="2"/>
              <a:buNone/>
              <a:defRPr/>
            </a:pPr>
            <a:endParaRPr lang="en-US" sz="1800" b="1" dirty="0" smtClean="0">
              <a:solidFill>
                <a:schemeClr val="tx2">
                  <a:lumMod val="10000"/>
                </a:schemeClr>
              </a:solidFill>
            </a:endParaRPr>
          </a:p>
          <a:p>
            <a:pPr algn="ctr" eaLnBrk="1" hangingPunct="1">
              <a:buFont typeface="Wingdings" pitchFamily="2" charset="2"/>
              <a:buNone/>
              <a:defRPr/>
            </a:pPr>
            <a:endParaRPr lang="en-US" sz="1800" b="1" dirty="0">
              <a:solidFill>
                <a:schemeClr val="tx2">
                  <a:lumMod val="10000"/>
                </a:schemeClr>
              </a:solidFill>
            </a:endParaRPr>
          </a:p>
          <a:p>
            <a:pPr algn="ctr" eaLnBrk="1" hangingPunct="1">
              <a:buFont typeface="Wingdings" pitchFamily="2" charset="2"/>
              <a:buNone/>
              <a:defRPr/>
            </a:pPr>
            <a:endParaRPr lang="en-US" sz="1800" b="1" dirty="0" smtClean="0">
              <a:solidFill>
                <a:schemeClr val="tx2">
                  <a:lumMod val="10000"/>
                </a:schemeClr>
              </a:solidFill>
            </a:endParaRPr>
          </a:p>
          <a:p>
            <a:pPr algn="ctr" eaLnBrk="1" hangingPunct="1">
              <a:buFont typeface="Wingdings" pitchFamily="2" charset="2"/>
              <a:buNone/>
              <a:defRPr/>
            </a:pPr>
            <a:endParaRPr lang="en-US" sz="1800" b="1" dirty="0">
              <a:solidFill>
                <a:schemeClr val="tx2">
                  <a:lumMod val="10000"/>
                </a:schemeClr>
              </a:solidFill>
            </a:endParaRPr>
          </a:p>
          <a:p>
            <a:pPr algn="ctr" eaLnBrk="1" hangingPunct="1">
              <a:buFont typeface="Wingdings" pitchFamily="2" charset="2"/>
              <a:buNone/>
              <a:defRPr/>
            </a:pPr>
            <a:endParaRPr lang="en-US" sz="1800" b="1" dirty="0" smtClean="0">
              <a:solidFill>
                <a:schemeClr val="tx2">
                  <a:lumMod val="10000"/>
                </a:schemeClr>
              </a:solidFill>
            </a:endParaRPr>
          </a:p>
        </p:txBody>
      </p:sp>
      <p:sp>
        <p:nvSpPr>
          <p:cNvPr id="3" name="Slide Number Placeholder 5"/>
          <p:cNvSpPr>
            <a:spLocks noGrp="1"/>
          </p:cNvSpPr>
          <p:nvPr>
            <p:ph type="sldNum" sz="quarter" idx="12"/>
          </p:nvPr>
        </p:nvSpPr>
        <p:spPr/>
        <p:txBody>
          <a:bodyPr/>
          <a:lstStyle/>
          <a:p>
            <a:pPr>
              <a:defRPr/>
            </a:pPr>
            <a:fld id="{18FECCB9-ADDF-4E37-A0E7-29A4457EA14B}" type="slidenum">
              <a:rPr lang="en-US"/>
              <a:pPr>
                <a:defRPr/>
              </a:pPr>
              <a:t>45</a:t>
            </a:fld>
            <a:endParaRPr lang="en-US"/>
          </a:p>
        </p:txBody>
      </p:sp>
    </p:spTree>
    <p:extLst>
      <p:ext uri="{BB962C8B-B14F-4D97-AF65-F5344CB8AC3E}">
        <p14:creationId xmlns="" xmlns:p14="http://schemas.microsoft.com/office/powerpoint/2010/main" val="24232582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normAutofit fontScale="90000"/>
          </a:bodyPr>
          <a:lstStyle/>
          <a:p>
            <a:pPr eaLnBrk="1" hangingPunct="1">
              <a:defRPr/>
            </a:pPr>
            <a:r>
              <a:rPr lang="en-US" sz="4000" smtClean="0"/>
              <a:t/>
            </a:r>
            <a:br>
              <a:rPr lang="en-US" sz="4000" smtClean="0"/>
            </a:br>
            <a:r>
              <a:rPr lang="en-US" sz="4000" smtClean="0"/>
              <a:t>You Can Help</a:t>
            </a:r>
          </a:p>
        </p:txBody>
      </p:sp>
      <p:sp>
        <p:nvSpPr>
          <p:cNvPr id="312323" name="Rectangle 3"/>
          <p:cNvSpPr>
            <a:spLocks noGrp="1" noChangeArrowheads="1"/>
          </p:cNvSpPr>
          <p:nvPr>
            <p:ph idx="1"/>
          </p:nvPr>
        </p:nvSpPr>
        <p:spPr>
          <a:xfrm>
            <a:off x="1066800" y="2590800"/>
            <a:ext cx="7543800" cy="3429000"/>
          </a:xfrm>
        </p:spPr>
        <p:txBody>
          <a:bodyPr/>
          <a:lstStyle/>
          <a:p>
            <a:pPr algn="ctr" eaLnBrk="1" hangingPunct="1">
              <a:lnSpc>
                <a:spcPct val="80000"/>
              </a:lnSpc>
              <a:defRPr/>
            </a:pPr>
            <a:r>
              <a:rPr lang="en-US" sz="2400" b="1" dirty="0" smtClean="0">
                <a:solidFill>
                  <a:schemeClr val="tx2">
                    <a:lumMod val="10000"/>
                  </a:schemeClr>
                </a:solidFill>
              </a:rPr>
              <a:t>Know warning signs</a:t>
            </a:r>
          </a:p>
          <a:p>
            <a:pPr lvl="1" algn="ctr" eaLnBrk="1" hangingPunct="1">
              <a:lnSpc>
                <a:spcPct val="80000"/>
              </a:lnSpc>
              <a:buFontTx/>
              <a:buNone/>
              <a:defRPr/>
            </a:pPr>
            <a:endParaRPr lang="en-US" sz="2400" b="1" dirty="0" smtClean="0">
              <a:solidFill>
                <a:schemeClr val="tx2">
                  <a:lumMod val="10000"/>
                </a:schemeClr>
              </a:solidFill>
            </a:endParaRPr>
          </a:p>
          <a:p>
            <a:pPr algn="ctr" eaLnBrk="1" hangingPunct="1">
              <a:lnSpc>
                <a:spcPct val="80000"/>
              </a:lnSpc>
              <a:defRPr/>
            </a:pPr>
            <a:r>
              <a:rPr lang="en-US" sz="2400" b="1" dirty="0" smtClean="0">
                <a:solidFill>
                  <a:schemeClr val="tx2">
                    <a:lumMod val="10000"/>
                  </a:schemeClr>
                </a:solidFill>
              </a:rPr>
              <a:t>Intervention</a:t>
            </a:r>
          </a:p>
          <a:p>
            <a:pPr algn="ctr" eaLnBrk="1" hangingPunct="1">
              <a:lnSpc>
                <a:spcPct val="80000"/>
              </a:lnSpc>
              <a:buFont typeface="Wingdings" pitchFamily="2" charset="2"/>
              <a:buNone/>
              <a:defRPr/>
            </a:pPr>
            <a:endParaRPr lang="en-US" sz="1800" b="1" dirty="0" smtClean="0">
              <a:solidFill>
                <a:schemeClr val="accent1"/>
              </a:solidFill>
            </a:endParaRPr>
          </a:p>
          <a:p>
            <a:pPr algn="ctr" eaLnBrk="1" hangingPunct="1">
              <a:lnSpc>
                <a:spcPct val="80000"/>
              </a:lnSpc>
              <a:buFont typeface="Wingdings" pitchFamily="2" charset="2"/>
              <a:buNone/>
              <a:defRPr/>
            </a:pPr>
            <a:endParaRPr lang="en-US" sz="1800" b="1" dirty="0" smtClean="0">
              <a:solidFill>
                <a:schemeClr val="accent1"/>
              </a:solidFill>
            </a:endParaRPr>
          </a:p>
          <a:p>
            <a:pPr algn="ctr" eaLnBrk="1" hangingPunct="1">
              <a:lnSpc>
                <a:spcPct val="80000"/>
              </a:lnSpc>
              <a:buFont typeface="Wingdings" pitchFamily="2" charset="2"/>
              <a:buNone/>
              <a:defRPr/>
            </a:pPr>
            <a:endParaRPr lang="en-US" sz="1800" b="1" dirty="0" smtClean="0">
              <a:solidFill>
                <a:schemeClr val="accent1"/>
              </a:solidFill>
            </a:endParaRPr>
          </a:p>
          <a:p>
            <a:pPr eaLnBrk="1" hangingPunct="1">
              <a:lnSpc>
                <a:spcPct val="80000"/>
              </a:lnSpc>
              <a:defRPr/>
            </a:pPr>
            <a:endParaRPr lang="en-US" sz="1800" dirty="0" smtClean="0"/>
          </a:p>
        </p:txBody>
      </p:sp>
      <p:sp>
        <p:nvSpPr>
          <p:cNvPr id="4" name="Slide Number Placeholder 5"/>
          <p:cNvSpPr>
            <a:spLocks noGrp="1"/>
          </p:cNvSpPr>
          <p:nvPr>
            <p:ph type="sldNum" sz="quarter" idx="12"/>
          </p:nvPr>
        </p:nvSpPr>
        <p:spPr/>
        <p:txBody>
          <a:bodyPr/>
          <a:lstStyle/>
          <a:p>
            <a:pPr>
              <a:defRPr/>
            </a:pPr>
            <a:fld id="{6D7D676E-C63F-4927-B112-1960D5F1D3F0}" type="slidenum">
              <a:rPr lang="en-US"/>
              <a:pPr>
                <a:defRPr/>
              </a:pPr>
              <a:t>46</a:t>
            </a:fld>
            <a:endParaRPr lang="en-US"/>
          </a:p>
        </p:txBody>
      </p:sp>
    </p:spTree>
    <p:extLst>
      <p:ext uri="{BB962C8B-B14F-4D97-AF65-F5344CB8AC3E}">
        <p14:creationId xmlns="" xmlns:p14="http://schemas.microsoft.com/office/powerpoint/2010/main" val="36927237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p:txBody>
          <a:bodyPr>
            <a:normAutofit fontScale="90000"/>
          </a:bodyPr>
          <a:lstStyle/>
          <a:p>
            <a:pPr eaLnBrk="1" hangingPunct="1">
              <a:defRPr/>
            </a:pPr>
            <a:r>
              <a:rPr lang="en-US" sz="4000" dirty="0" smtClean="0"/>
              <a:t/>
            </a:r>
            <a:br>
              <a:rPr lang="en-US" sz="4000" dirty="0" smtClean="0"/>
            </a:br>
            <a:r>
              <a:rPr lang="en-US" sz="4000" dirty="0" smtClean="0"/>
              <a:t>You Can Help</a:t>
            </a:r>
          </a:p>
        </p:txBody>
      </p:sp>
      <p:sp>
        <p:nvSpPr>
          <p:cNvPr id="401411" name="Rectangle 3"/>
          <p:cNvSpPr>
            <a:spLocks noGrp="1" noChangeArrowheads="1"/>
          </p:cNvSpPr>
          <p:nvPr>
            <p:ph idx="1"/>
          </p:nvPr>
        </p:nvSpPr>
        <p:spPr>
          <a:xfrm>
            <a:off x="500034" y="2285992"/>
            <a:ext cx="8229600" cy="4389120"/>
          </a:xfrm>
        </p:spPr>
        <p:txBody>
          <a:bodyPr/>
          <a:lstStyle/>
          <a:p>
            <a:pPr eaLnBrk="1" hangingPunct="1">
              <a:defRPr/>
            </a:pPr>
            <a:r>
              <a:rPr lang="en-US" sz="2400" b="1" dirty="0" smtClean="0"/>
              <a:t>Most suicidal people </a:t>
            </a:r>
            <a:r>
              <a:rPr lang="en-US" sz="2400" b="1" dirty="0" smtClean="0">
                <a:solidFill>
                  <a:srgbClr val="FF0000"/>
                </a:solidFill>
              </a:rPr>
              <a:t>don't really want to die </a:t>
            </a:r>
            <a:r>
              <a:rPr lang="en-US" sz="2400" b="1" dirty="0" smtClean="0"/>
              <a:t>– </a:t>
            </a:r>
            <a:r>
              <a:rPr lang="en-US" sz="2400" b="1" dirty="0" smtClean="0">
                <a:solidFill>
                  <a:srgbClr val="FF0000"/>
                </a:solidFill>
              </a:rPr>
              <a:t>they just want their pain to end</a:t>
            </a:r>
          </a:p>
          <a:p>
            <a:pPr eaLnBrk="1" hangingPunct="1">
              <a:defRPr/>
            </a:pPr>
            <a:endParaRPr lang="en-US" sz="2400" b="1" dirty="0" smtClean="0"/>
          </a:p>
          <a:p>
            <a:pPr eaLnBrk="1" hangingPunct="1">
              <a:defRPr/>
            </a:pPr>
            <a:r>
              <a:rPr lang="en-US" sz="2400" b="1" dirty="0" smtClean="0"/>
              <a:t>Up to </a:t>
            </a:r>
            <a:r>
              <a:rPr lang="en-US" sz="2400" b="1" dirty="0" smtClean="0">
                <a:solidFill>
                  <a:srgbClr val="FF0000"/>
                </a:solidFill>
              </a:rPr>
              <a:t>80% </a:t>
            </a:r>
            <a:r>
              <a:rPr lang="en-US" sz="2400" b="1" dirty="0" smtClean="0"/>
              <a:t>of the time people who kill themselves have </a:t>
            </a:r>
            <a:r>
              <a:rPr lang="en-US" sz="2400" b="1" dirty="0" smtClean="0">
                <a:solidFill>
                  <a:srgbClr val="FF0000"/>
                </a:solidFill>
              </a:rPr>
              <a:t>given definite signals </a:t>
            </a:r>
            <a:r>
              <a:rPr lang="en-US" sz="2400" b="1" dirty="0" smtClean="0"/>
              <a:t>or talked about suicide</a:t>
            </a:r>
          </a:p>
        </p:txBody>
      </p:sp>
      <p:sp>
        <p:nvSpPr>
          <p:cNvPr id="4" name="Slide Number Placeholder 5"/>
          <p:cNvSpPr>
            <a:spLocks noGrp="1"/>
          </p:cNvSpPr>
          <p:nvPr>
            <p:ph type="sldNum" sz="quarter" idx="12"/>
          </p:nvPr>
        </p:nvSpPr>
        <p:spPr/>
        <p:txBody>
          <a:bodyPr/>
          <a:lstStyle/>
          <a:p>
            <a:pPr>
              <a:defRPr/>
            </a:pPr>
            <a:fld id="{93E26A37-DE3C-4639-8A45-69E1F9CFE668}" type="slidenum">
              <a:rPr lang="en-US"/>
              <a:pPr>
                <a:defRPr/>
              </a:pPr>
              <a:t>47</a:t>
            </a:fld>
            <a:endParaRPr lang="en-US"/>
          </a:p>
        </p:txBody>
      </p:sp>
    </p:spTree>
    <p:extLst>
      <p:ext uri="{BB962C8B-B14F-4D97-AF65-F5344CB8AC3E}">
        <p14:creationId xmlns="" xmlns:p14="http://schemas.microsoft.com/office/powerpoint/2010/main" val="36076935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9" name="Rectangle 1029"/>
          <p:cNvSpPr>
            <a:spLocks noGrp="1" noChangeArrowheads="1"/>
          </p:cNvSpPr>
          <p:nvPr>
            <p:ph type="title"/>
          </p:nvPr>
        </p:nvSpPr>
        <p:spPr>
          <a:xfrm>
            <a:off x="1071538" y="214290"/>
            <a:ext cx="7543800" cy="619108"/>
          </a:xfrm>
        </p:spPr>
        <p:txBody>
          <a:bodyPr>
            <a:normAutofit fontScale="90000"/>
          </a:bodyPr>
          <a:lstStyle/>
          <a:p>
            <a:pPr eaLnBrk="1" hangingPunct="1">
              <a:defRPr/>
            </a:pPr>
            <a:r>
              <a:rPr lang="en-US" sz="4000" dirty="0" smtClean="0"/>
              <a:t>You Can Help</a:t>
            </a:r>
          </a:p>
        </p:txBody>
      </p:sp>
      <p:sp>
        <p:nvSpPr>
          <p:cNvPr id="164867" name="Rectangle 1027"/>
          <p:cNvSpPr>
            <a:spLocks noGrp="1" noChangeArrowheads="1"/>
          </p:cNvSpPr>
          <p:nvPr>
            <p:ph idx="1"/>
          </p:nvPr>
        </p:nvSpPr>
        <p:spPr>
          <a:xfrm>
            <a:off x="357158" y="1071546"/>
            <a:ext cx="8001000" cy="4999039"/>
          </a:xfrm>
        </p:spPr>
        <p:txBody>
          <a:bodyPr>
            <a:normAutofit/>
          </a:bodyPr>
          <a:lstStyle/>
          <a:p>
            <a:pPr eaLnBrk="1" hangingPunct="1">
              <a:lnSpc>
                <a:spcPct val="80000"/>
              </a:lnSpc>
              <a:buFont typeface="Wingdings" pitchFamily="2" charset="2"/>
              <a:buNone/>
              <a:defRPr/>
            </a:pPr>
            <a:r>
              <a:rPr lang="en-US" sz="2400" b="1" i="1" dirty="0" smtClean="0">
                <a:solidFill>
                  <a:srgbClr val="FF0000"/>
                </a:solidFill>
              </a:rPr>
              <a:t>Warning Signs</a:t>
            </a:r>
          </a:p>
          <a:p>
            <a:pPr eaLnBrk="1" hangingPunct="1">
              <a:lnSpc>
                <a:spcPct val="80000"/>
              </a:lnSpc>
              <a:buFont typeface="Wingdings" pitchFamily="2" charset="2"/>
              <a:buNone/>
              <a:defRPr/>
            </a:pPr>
            <a:endParaRPr lang="en-US" sz="1800" b="1" dirty="0" smtClean="0"/>
          </a:p>
          <a:p>
            <a:pPr marL="914400" indent="-452438" eaLnBrk="1" hangingPunct="1">
              <a:lnSpc>
                <a:spcPct val="80000"/>
              </a:lnSpc>
              <a:defRPr/>
            </a:pPr>
            <a:r>
              <a:rPr lang="en-US" sz="1800" b="1" dirty="0" smtClean="0"/>
              <a:t>Observable signs of </a:t>
            </a:r>
            <a:r>
              <a:rPr lang="en-US" sz="1800" b="1" i="1" dirty="0" smtClean="0"/>
              <a:t>serious depression</a:t>
            </a:r>
          </a:p>
          <a:p>
            <a:pPr marL="1376363" lvl="1" indent="-234950">
              <a:lnSpc>
                <a:spcPct val="80000"/>
              </a:lnSpc>
              <a:defRPr/>
            </a:pPr>
            <a:r>
              <a:rPr lang="en-US" sz="1600" dirty="0" smtClean="0">
                <a:solidFill>
                  <a:schemeClr val="tx2">
                    <a:lumMod val="10000"/>
                  </a:schemeClr>
                </a:solidFill>
              </a:rPr>
              <a:t>Anhedonia</a:t>
            </a:r>
          </a:p>
          <a:p>
            <a:pPr marL="1376363" lvl="1" indent="-234950">
              <a:lnSpc>
                <a:spcPct val="80000"/>
              </a:lnSpc>
              <a:defRPr/>
            </a:pPr>
            <a:r>
              <a:rPr lang="en-US" sz="1600" dirty="0" smtClean="0">
                <a:solidFill>
                  <a:schemeClr val="tx2">
                    <a:lumMod val="10000"/>
                  </a:schemeClr>
                </a:solidFill>
              </a:rPr>
              <a:t>Hopelessness</a:t>
            </a:r>
            <a:endParaRPr lang="en-US" sz="1600" dirty="0">
              <a:solidFill>
                <a:schemeClr val="tx2">
                  <a:lumMod val="10000"/>
                </a:schemeClr>
              </a:solidFill>
            </a:endParaRPr>
          </a:p>
          <a:p>
            <a:pPr marL="1376363" lvl="1" indent="-234950">
              <a:lnSpc>
                <a:spcPct val="80000"/>
              </a:lnSpc>
              <a:defRPr/>
            </a:pPr>
            <a:r>
              <a:rPr lang="en-US" sz="1600" dirty="0" smtClean="0">
                <a:solidFill>
                  <a:schemeClr val="tx2">
                    <a:lumMod val="10000"/>
                  </a:schemeClr>
                </a:solidFill>
              </a:rPr>
              <a:t>Anxiety, psychic </a:t>
            </a:r>
            <a:r>
              <a:rPr lang="en-US" sz="1600" dirty="0" smtClean="0">
                <a:solidFill>
                  <a:schemeClr val="tx2">
                    <a:lumMod val="10000"/>
                  </a:schemeClr>
                </a:solidFill>
              </a:rPr>
              <a:t>pain</a:t>
            </a:r>
            <a:endParaRPr lang="en-US" sz="1600" dirty="0" smtClean="0">
              <a:solidFill>
                <a:schemeClr val="tx2">
                  <a:lumMod val="10000"/>
                </a:schemeClr>
              </a:solidFill>
            </a:endParaRPr>
          </a:p>
          <a:p>
            <a:pPr marL="1376363" lvl="1" indent="-234950">
              <a:lnSpc>
                <a:spcPct val="80000"/>
              </a:lnSpc>
              <a:defRPr/>
            </a:pPr>
            <a:r>
              <a:rPr lang="en-US" sz="1600" dirty="0" smtClean="0">
                <a:solidFill>
                  <a:schemeClr val="tx2">
                    <a:lumMod val="10000"/>
                  </a:schemeClr>
                </a:solidFill>
              </a:rPr>
              <a:t>Sleep problems</a:t>
            </a:r>
          </a:p>
          <a:p>
            <a:pPr marL="914400" lvl="1" indent="-452438">
              <a:lnSpc>
                <a:spcPct val="80000"/>
              </a:lnSpc>
              <a:buNone/>
              <a:defRPr/>
            </a:pPr>
            <a:endParaRPr lang="en-US" sz="1600" dirty="0" smtClean="0">
              <a:solidFill>
                <a:schemeClr val="tx2">
                  <a:lumMod val="10000"/>
                </a:schemeClr>
              </a:solidFill>
            </a:endParaRPr>
          </a:p>
          <a:p>
            <a:pPr marL="914400" indent="-452438" eaLnBrk="1" hangingPunct="1">
              <a:lnSpc>
                <a:spcPct val="150000"/>
              </a:lnSpc>
              <a:defRPr/>
            </a:pPr>
            <a:r>
              <a:rPr lang="en-US" sz="1800" b="1" dirty="0" smtClean="0">
                <a:solidFill>
                  <a:schemeClr val="tx2">
                    <a:lumMod val="10000"/>
                  </a:schemeClr>
                </a:solidFill>
              </a:rPr>
              <a:t>Increased substance or other drug use</a:t>
            </a:r>
          </a:p>
          <a:p>
            <a:pPr marL="914400" indent="-452438" eaLnBrk="1" hangingPunct="1">
              <a:lnSpc>
                <a:spcPct val="150000"/>
              </a:lnSpc>
              <a:defRPr/>
            </a:pPr>
            <a:r>
              <a:rPr lang="en-US" sz="1800" b="1" dirty="0" smtClean="0">
                <a:solidFill>
                  <a:schemeClr val="tx2">
                    <a:lumMod val="10000"/>
                  </a:schemeClr>
                </a:solidFill>
              </a:rPr>
              <a:t>Recent </a:t>
            </a:r>
            <a:r>
              <a:rPr lang="en-US" sz="1800" b="1" dirty="0" smtClean="0">
                <a:solidFill>
                  <a:schemeClr val="tx2">
                    <a:lumMod val="10000"/>
                  </a:schemeClr>
                </a:solidFill>
              </a:rPr>
              <a:t>impulsiveness</a:t>
            </a:r>
            <a:endParaRPr lang="en-US" sz="1800" b="1" dirty="0" smtClean="0">
              <a:solidFill>
                <a:schemeClr val="tx2">
                  <a:lumMod val="10000"/>
                </a:schemeClr>
              </a:solidFill>
            </a:endParaRPr>
          </a:p>
          <a:p>
            <a:pPr marL="914400" indent="-452438" eaLnBrk="1" hangingPunct="1">
              <a:lnSpc>
                <a:spcPct val="150000"/>
              </a:lnSpc>
              <a:defRPr/>
            </a:pPr>
            <a:r>
              <a:rPr lang="en-US" sz="1800" b="1" dirty="0" smtClean="0">
                <a:solidFill>
                  <a:schemeClr val="tx2">
                    <a:lumMod val="10000"/>
                  </a:schemeClr>
                </a:solidFill>
              </a:rPr>
              <a:t>Threatening suicide or expressing strong wish to die</a:t>
            </a:r>
          </a:p>
          <a:p>
            <a:pPr marL="914400" indent="-452438" eaLnBrk="1" hangingPunct="1">
              <a:lnSpc>
                <a:spcPct val="150000"/>
              </a:lnSpc>
              <a:defRPr/>
            </a:pPr>
            <a:r>
              <a:rPr lang="en-US" sz="1800" b="1" dirty="0" smtClean="0">
                <a:solidFill>
                  <a:schemeClr val="tx2">
                    <a:lumMod val="10000"/>
                  </a:schemeClr>
                </a:solidFill>
              </a:rPr>
              <a:t>Making a plan</a:t>
            </a:r>
          </a:p>
          <a:p>
            <a:pPr marL="1376363" lvl="1" indent="-234950">
              <a:lnSpc>
                <a:spcPct val="150000"/>
              </a:lnSpc>
              <a:defRPr/>
            </a:pPr>
            <a:r>
              <a:rPr lang="en-US" sz="1600" dirty="0" smtClean="0">
                <a:solidFill>
                  <a:schemeClr val="tx2">
                    <a:lumMod val="10000"/>
                  </a:schemeClr>
                </a:solidFill>
              </a:rPr>
              <a:t>Obtaining other means of killing </a:t>
            </a:r>
            <a:r>
              <a:rPr lang="en-US" sz="1600" dirty="0" smtClean="0">
                <a:solidFill>
                  <a:schemeClr val="tx2">
                    <a:lumMod val="10000"/>
                  </a:schemeClr>
                </a:solidFill>
              </a:rPr>
              <a:t>oneself</a:t>
            </a:r>
            <a:endParaRPr lang="en-US" sz="1600" dirty="0" smtClean="0">
              <a:solidFill>
                <a:schemeClr val="tx2">
                  <a:lumMod val="10000"/>
                </a:schemeClr>
              </a:solidFill>
            </a:endParaRPr>
          </a:p>
        </p:txBody>
      </p:sp>
      <p:sp>
        <p:nvSpPr>
          <p:cNvPr id="4" name="Slide Number Placeholder 5"/>
          <p:cNvSpPr>
            <a:spLocks noGrp="1"/>
          </p:cNvSpPr>
          <p:nvPr>
            <p:ph type="sldNum" sz="quarter" idx="12"/>
          </p:nvPr>
        </p:nvSpPr>
        <p:spPr/>
        <p:txBody>
          <a:bodyPr/>
          <a:lstStyle/>
          <a:p>
            <a:pPr>
              <a:defRPr/>
            </a:pPr>
            <a:fld id="{30199965-8AA4-48B6-86EA-EDC107CD44CE}" type="slidenum">
              <a:rPr lang="en-US"/>
              <a:pPr>
                <a:defRPr/>
              </a:pPr>
              <a:t>48</a:t>
            </a:fld>
            <a:endParaRPr lang="en-US"/>
          </a:p>
        </p:txBody>
      </p:sp>
    </p:spTree>
    <p:extLst>
      <p:ext uri="{BB962C8B-B14F-4D97-AF65-F5344CB8AC3E}">
        <p14:creationId xmlns="" xmlns:p14="http://schemas.microsoft.com/office/powerpoint/2010/main" val="4846052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3" name="Rectangle 5"/>
          <p:cNvSpPr>
            <a:spLocks noGrp="1" noChangeArrowheads="1"/>
          </p:cNvSpPr>
          <p:nvPr>
            <p:ph type="title"/>
          </p:nvPr>
        </p:nvSpPr>
        <p:spPr/>
        <p:txBody>
          <a:bodyPr>
            <a:normAutofit fontScale="90000"/>
          </a:bodyPr>
          <a:lstStyle/>
          <a:p>
            <a:pPr eaLnBrk="1" hangingPunct="1">
              <a:defRPr/>
            </a:pPr>
            <a:r>
              <a:rPr lang="en-US" sz="3600" smtClean="0"/>
              <a:t/>
            </a:r>
            <a:br>
              <a:rPr lang="en-US" sz="3600" smtClean="0"/>
            </a:br>
            <a:r>
              <a:rPr lang="en-US" sz="4000" smtClean="0"/>
              <a:t>You Can Help</a:t>
            </a:r>
          </a:p>
        </p:txBody>
      </p:sp>
      <p:sp>
        <p:nvSpPr>
          <p:cNvPr id="258051" name="Rectangle 3"/>
          <p:cNvSpPr>
            <a:spLocks noGrp="1" noChangeArrowheads="1"/>
          </p:cNvSpPr>
          <p:nvPr>
            <p:ph idx="1"/>
          </p:nvPr>
        </p:nvSpPr>
        <p:spPr>
          <a:xfrm>
            <a:off x="1058863" y="1992313"/>
            <a:ext cx="7543800" cy="3625850"/>
          </a:xfrm>
        </p:spPr>
        <p:txBody>
          <a:bodyPr/>
          <a:lstStyle/>
          <a:p>
            <a:pPr marL="0" indent="0" eaLnBrk="1" hangingPunct="1">
              <a:lnSpc>
                <a:spcPct val="90000"/>
              </a:lnSpc>
              <a:buFont typeface="Wingdings" pitchFamily="2" charset="2"/>
              <a:buNone/>
              <a:defRPr/>
            </a:pPr>
            <a:r>
              <a:rPr lang="en-US" sz="2800" b="1" i="1" dirty="0" smtClean="0">
                <a:solidFill>
                  <a:srgbClr val="FF0000"/>
                </a:solidFill>
              </a:rPr>
              <a:t>Intervention </a:t>
            </a:r>
          </a:p>
          <a:p>
            <a:pPr marL="0" indent="0" eaLnBrk="1" hangingPunct="1">
              <a:lnSpc>
                <a:spcPct val="90000"/>
              </a:lnSpc>
              <a:buFont typeface="Wingdings" pitchFamily="2" charset="2"/>
              <a:buNone/>
              <a:defRPr/>
            </a:pPr>
            <a:endParaRPr lang="en-US" sz="1800" b="1" dirty="0" smtClean="0">
              <a:solidFill>
                <a:schemeClr val="accent6">
                  <a:lumMod val="50000"/>
                </a:schemeClr>
              </a:solidFill>
            </a:endParaRPr>
          </a:p>
          <a:p>
            <a:pPr marL="0" indent="0" eaLnBrk="1" hangingPunct="1">
              <a:lnSpc>
                <a:spcPct val="90000"/>
              </a:lnSpc>
              <a:buFont typeface="Wingdings" pitchFamily="2" charset="2"/>
              <a:buNone/>
              <a:defRPr/>
            </a:pPr>
            <a:r>
              <a:rPr lang="en-US" sz="1800" b="1" dirty="0" smtClean="0">
                <a:solidFill>
                  <a:schemeClr val="accent6">
                    <a:lumMod val="50000"/>
                  </a:schemeClr>
                </a:solidFill>
              </a:rPr>
              <a:t>Three Basic Steps:</a:t>
            </a:r>
          </a:p>
          <a:p>
            <a:pPr marL="0" indent="0" eaLnBrk="1" hangingPunct="1">
              <a:lnSpc>
                <a:spcPct val="90000"/>
              </a:lnSpc>
              <a:buFont typeface="Wingdings" pitchFamily="2" charset="2"/>
              <a:buNone/>
              <a:defRPr/>
            </a:pPr>
            <a:endParaRPr lang="en-US" sz="1800" b="1" dirty="0" smtClean="0">
              <a:solidFill>
                <a:schemeClr val="accent6">
                  <a:lumMod val="50000"/>
                </a:schemeClr>
              </a:solidFill>
            </a:endParaRPr>
          </a:p>
          <a:p>
            <a:pPr marL="0" indent="0" eaLnBrk="1" hangingPunct="1">
              <a:lnSpc>
                <a:spcPct val="90000"/>
              </a:lnSpc>
              <a:buFont typeface="Wingdings" pitchFamily="2" charset="2"/>
              <a:buNone/>
              <a:defRPr/>
            </a:pPr>
            <a:r>
              <a:rPr lang="en-US" sz="1800" b="1" dirty="0" smtClean="0">
                <a:solidFill>
                  <a:schemeClr val="accent6">
                    <a:lumMod val="50000"/>
                  </a:schemeClr>
                </a:solidFill>
              </a:rPr>
              <a:t>	1. Being  empathic</a:t>
            </a:r>
          </a:p>
          <a:p>
            <a:pPr marL="0" indent="0" eaLnBrk="1" hangingPunct="1">
              <a:lnSpc>
                <a:spcPct val="90000"/>
              </a:lnSpc>
              <a:defRPr/>
            </a:pPr>
            <a:endParaRPr lang="en-US" sz="1800" b="1" dirty="0" smtClean="0">
              <a:solidFill>
                <a:schemeClr val="accent6">
                  <a:lumMod val="50000"/>
                </a:schemeClr>
              </a:solidFill>
            </a:endParaRPr>
          </a:p>
          <a:p>
            <a:pPr marL="0" indent="0" eaLnBrk="1" hangingPunct="1">
              <a:lnSpc>
                <a:spcPct val="90000"/>
              </a:lnSpc>
              <a:buFont typeface="Wingdings" pitchFamily="2" charset="2"/>
              <a:buNone/>
              <a:defRPr/>
            </a:pPr>
            <a:r>
              <a:rPr lang="en-US" sz="1800" b="1" dirty="0" smtClean="0">
                <a:solidFill>
                  <a:schemeClr val="accent6">
                    <a:lumMod val="50000"/>
                  </a:schemeClr>
                </a:solidFill>
              </a:rPr>
              <a:t>	2. Ask about suicide</a:t>
            </a:r>
          </a:p>
          <a:p>
            <a:pPr marL="0" indent="0" eaLnBrk="1" hangingPunct="1">
              <a:lnSpc>
                <a:spcPct val="90000"/>
              </a:lnSpc>
              <a:buFont typeface="Wingdings" pitchFamily="2" charset="2"/>
              <a:buNone/>
              <a:defRPr/>
            </a:pPr>
            <a:endParaRPr lang="en-US" sz="1800" b="1" dirty="0" smtClean="0">
              <a:solidFill>
                <a:schemeClr val="accent6">
                  <a:lumMod val="50000"/>
                </a:schemeClr>
              </a:solidFill>
            </a:endParaRPr>
          </a:p>
          <a:p>
            <a:pPr marL="0" indent="0" eaLnBrk="1" hangingPunct="1">
              <a:lnSpc>
                <a:spcPct val="90000"/>
              </a:lnSpc>
              <a:buFont typeface="Wingdings" pitchFamily="2" charset="2"/>
              <a:buNone/>
              <a:defRPr/>
            </a:pPr>
            <a:r>
              <a:rPr lang="en-US" sz="1800" b="1" dirty="0" smtClean="0">
                <a:solidFill>
                  <a:schemeClr val="accent6">
                    <a:lumMod val="50000"/>
                  </a:schemeClr>
                </a:solidFill>
              </a:rPr>
              <a:t>	3. Get help</a:t>
            </a:r>
          </a:p>
        </p:txBody>
      </p:sp>
      <p:sp>
        <p:nvSpPr>
          <p:cNvPr id="4" name="Slide Number Placeholder 5"/>
          <p:cNvSpPr>
            <a:spLocks noGrp="1"/>
          </p:cNvSpPr>
          <p:nvPr>
            <p:ph type="sldNum" sz="quarter" idx="12"/>
          </p:nvPr>
        </p:nvSpPr>
        <p:spPr/>
        <p:txBody>
          <a:bodyPr/>
          <a:lstStyle/>
          <a:p>
            <a:pPr>
              <a:defRPr/>
            </a:pPr>
            <a:fld id="{EC41D2CC-EAD9-434C-B031-BFFF43C6BA75}" type="slidenum">
              <a:rPr lang="en-US"/>
              <a:pPr>
                <a:defRPr/>
              </a:pPr>
              <a:t>49</a:t>
            </a:fld>
            <a:endParaRPr lang="en-US"/>
          </a:p>
        </p:txBody>
      </p:sp>
    </p:spTree>
    <p:extLst>
      <p:ext uri="{BB962C8B-B14F-4D97-AF65-F5344CB8AC3E}">
        <p14:creationId xmlns="" xmlns:p14="http://schemas.microsoft.com/office/powerpoint/2010/main" val="1468241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idx="4294967295"/>
          </p:nvPr>
        </p:nvSpPr>
        <p:spPr>
          <a:xfrm>
            <a:off x="674511" y="0"/>
            <a:ext cx="7772400" cy="1143000"/>
          </a:xfrm>
        </p:spPr>
        <p:txBody>
          <a:bodyPr/>
          <a:lstStyle/>
          <a:p>
            <a:r>
              <a:rPr lang="en-GB"/>
              <a:t>Global Suicide rates, 2008 </a:t>
            </a:r>
          </a:p>
        </p:txBody>
      </p:sp>
      <p:pic>
        <p:nvPicPr>
          <p:cNvPr id="232451" name="Picture 3"/>
          <p:cNvPicPr>
            <a:picLocks noGrp="1" noChangeAspect="1" noChangeArrowheads="1"/>
          </p:cNvPicPr>
          <p:nvPr>
            <p:ph type="body" idx="4294967295"/>
          </p:nvPr>
        </p:nvPicPr>
        <p:blipFill>
          <a:blip r:embed="rId2"/>
          <a:srcRect/>
          <a:stretch>
            <a:fillRect/>
          </a:stretch>
        </p:blipFill>
        <p:spPr>
          <a:xfrm>
            <a:off x="176390" y="979488"/>
            <a:ext cx="8812388" cy="5689600"/>
          </a:xfrm>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81" name="Rectangle 9"/>
          <p:cNvSpPr>
            <a:spLocks noGrp="1" noChangeArrowheads="1"/>
          </p:cNvSpPr>
          <p:nvPr>
            <p:ph type="title"/>
          </p:nvPr>
        </p:nvSpPr>
        <p:spPr/>
        <p:txBody>
          <a:bodyPr>
            <a:normAutofit fontScale="90000"/>
          </a:bodyPr>
          <a:lstStyle/>
          <a:p>
            <a:pPr eaLnBrk="1" hangingPunct="1">
              <a:defRPr/>
            </a:pPr>
            <a:r>
              <a:rPr lang="en-US" sz="3600" smtClean="0"/>
              <a:t/>
            </a:r>
            <a:br>
              <a:rPr lang="en-US" sz="3600" smtClean="0"/>
            </a:br>
            <a:r>
              <a:rPr lang="en-US" sz="4000" smtClean="0"/>
              <a:t>You Can Help</a:t>
            </a:r>
          </a:p>
        </p:txBody>
      </p:sp>
      <p:sp>
        <p:nvSpPr>
          <p:cNvPr id="259075" name="Rectangle 3"/>
          <p:cNvSpPr>
            <a:spLocks noGrp="1" noChangeArrowheads="1"/>
          </p:cNvSpPr>
          <p:nvPr>
            <p:ph idx="1"/>
          </p:nvPr>
        </p:nvSpPr>
        <p:spPr>
          <a:xfrm>
            <a:off x="1058863" y="1992313"/>
            <a:ext cx="7543800" cy="3625850"/>
          </a:xfrm>
        </p:spPr>
        <p:txBody>
          <a:bodyPr/>
          <a:lstStyle/>
          <a:p>
            <a:pPr eaLnBrk="1" hangingPunct="1">
              <a:buFont typeface="Wingdings" pitchFamily="2" charset="2"/>
              <a:buNone/>
              <a:tabLst>
                <a:tab pos="457200" algn="l"/>
              </a:tabLst>
              <a:defRPr/>
            </a:pPr>
            <a:r>
              <a:rPr lang="en-US" sz="2800" b="1" dirty="0" smtClean="0">
                <a:solidFill>
                  <a:srgbClr val="FF0000"/>
                </a:solidFill>
              </a:rPr>
              <a:t>Intervention</a:t>
            </a:r>
          </a:p>
          <a:p>
            <a:pPr eaLnBrk="1" hangingPunct="1">
              <a:buFont typeface="Wingdings" pitchFamily="2" charset="2"/>
              <a:buNone/>
              <a:tabLst>
                <a:tab pos="457200" algn="l"/>
              </a:tabLst>
              <a:defRPr/>
            </a:pPr>
            <a:endParaRPr lang="en-US" sz="2400" b="1" dirty="0" smtClean="0">
              <a:solidFill>
                <a:schemeClr val="accent6">
                  <a:lumMod val="50000"/>
                </a:schemeClr>
              </a:solidFill>
            </a:endParaRPr>
          </a:p>
          <a:p>
            <a:pPr marL="571500" lvl="2" indent="285750" eaLnBrk="1" hangingPunct="1">
              <a:tabLst>
                <a:tab pos="457200" algn="l"/>
              </a:tabLst>
              <a:defRPr/>
            </a:pPr>
            <a:r>
              <a:rPr lang="en-US" sz="2800" b="1" dirty="0" smtClean="0">
                <a:solidFill>
                  <a:schemeClr val="accent6">
                    <a:lumMod val="50000"/>
                  </a:schemeClr>
                </a:solidFill>
              </a:rPr>
              <a:t>Step One:</a:t>
            </a:r>
          </a:p>
          <a:p>
            <a:pPr marL="571500" lvl="2" indent="285750" eaLnBrk="1" hangingPunct="1">
              <a:tabLst>
                <a:tab pos="457200" algn="l"/>
              </a:tabLst>
              <a:defRPr/>
            </a:pPr>
            <a:endParaRPr lang="en-US" sz="2800" b="1" dirty="0" smtClean="0">
              <a:solidFill>
                <a:schemeClr val="accent6">
                  <a:lumMod val="50000"/>
                </a:schemeClr>
              </a:solidFill>
            </a:endParaRPr>
          </a:p>
          <a:p>
            <a:pPr marL="1028700" lvl="3" indent="285750">
              <a:tabLst>
                <a:tab pos="457200" algn="l"/>
              </a:tabLst>
              <a:defRPr/>
            </a:pPr>
            <a:r>
              <a:rPr lang="en-US" b="1" dirty="0" smtClean="0">
                <a:solidFill>
                  <a:schemeClr val="accent6">
                    <a:lumMod val="50000"/>
                  </a:schemeClr>
                </a:solidFill>
              </a:rPr>
              <a:t>Being  empathic</a:t>
            </a:r>
          </a:p>
          <a:p>
            <a:pPr marL="1028700" lvl="3" indent="285750">
              <a:tabLst>
                <a:tab pos="457200" algn="l"/>
              </a:tabLst>
              <a:defRPr/>
            </a:pPr>
            <a:endParaRPr lang="en-US" b="1" dirty="0" smtClean="0">
              <a:solidFill>
                <a:schemeClr val="accent6">
                  <a:lumMod val="50000"/>
                </a:schemeClr>
              </a:solidFill>
            </a:endParaRPr>
          </a:p>
          <a:p>
            <a:pPr marL="1028700" lvl="3" indent="285750">
              <a:tabLst>
                <a:tab pos="457200" algn="l"/>
              </a:tabLst>
              <a:defRPr/>
            </a:pPr>
            <a:r>
              <a:rPr lang="en-US" b="1" dirty="0" smtClean="0">
                <a:solidFill>
                  <a:schemeClr val="accent6">
                    <a:lumMod val="50000"/>
                  </a:schemeClr>
                </a:solidFill>
              </a:rPr>
              <a:t>Be Genuine</a:t>
            </a:r>
          </a:p>
          <a:p>
            <a:pPr eaLnBrk="1" hangingPunct="1">
              <a:buFont typeface="Wingdings" pitchFamily="2" charset="2"/>
              <a:buNone/>
              <a:tabLst>
                <a:tab pos="457200" algn="l"/>
              </a:tabLst>
              <a:defRPr/>
            </a:pPr>
            <a:endParaRPr lang="en-US" sz="1800" b="1" dirty="0" smtClean="0"/>
          </a:p>
        </p:txBody>
      </p:sp>
      <p:sp>
        <p:nvSpPr>
          <p:cNvPr id="4" name="Slide Number Placeholder 5"/>
          <p:cNvSpPr>
            <a:spLocks noGrp="1"/>
          </p:cNvSpPr>
          <p:nvPr>
            <p:ph type="sldNum" sz="quarter" idx="12"/>
          </p:nvPr>
        </p:nvSpPr>
        <p:spPr/>
        <p:txBody>
          <a:bodyPr/>
          <a:lstStyle/>
          <a:p>
            <a:pPr>
              <a:defRPr/>
            </a:pPr>
            <a:fld id="{456B0F72-6F7D-414C-914D-C76E89551221}" type="slidenum">
              <a:rPr lang="en-US"/>
              <a:pPr>
                <a:defRPr/>
              </a:pPr>
              <a:t>50</a:t>
            </a:fld>
            <a:endParaRPr lang="en-US"/>
          </a:p>
        </p:txBody>
      </p:sp>
    </p:spTree>
    <p:extLst>
      <p:ext uri="{BB962C8B-B14F-4D97-AF65-F5344CB8AC3E}">
        <p14:creationId xmlns="" xmlns:p14="http://schemas.microsoft.com/office/powerpoint/2010/main" val="6421363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51" name="Rectangle 7"/>
          <p:cNvSpPr>
            <a:spLocks noGrp="1" noChangeArrowheads="1"/>
          </p:cNvSpPr>
          <p:nvPr>
            <p:ph type="title"/>
          </p:nvPr>
        </p:nvSpPr>
        <p:spPr/>
        <p:txBody>
          <a:bodyPr>
            <a:normAutofit fontScale="90000"/>
          </a:bodyPr>
          <a:lstStyle/>
          <a:p>
            <a:pPr eaLnBrk="1" hangingPunct="1">
              <a:defRPr/>
            </a:pPr>
            <a:r>
              <a:rPr lang="en-US" sz="3600" smtClean="0"/>
              <a:t/>
            </a:r>
            <a:br>
              <a:rPr lang="en-US" sz="3600" smtClean="0"/>
            </a:br>
            <a:r>
              <a:rPr lang="en-US" sz="4000" smtClean="0"/>
              <a:t>You Can Help</a:t>
            </a:r>
          </a:p>
        </p:txBody>
      </p:sp>
      <p:sp>
        <p:nvSpPr>
          <p:cNvPr id="313347" name="Rectangle 3"/>
          <p:cNvSpPr>
            <a:spLocks noGrp="1" noChangeArrowheads="1"/>
          </p:cNvSpPr>
          <p:nvPr>
            <p:ph idx="1"/>
          </p:nvPr>
        </p:nvSpPr>
        <p:spPr>
          <a:xfrm>
            <a:off x="642910" y="2362200"/>
            <a:ext cx="8001000" cy="4495800"/>
          </a:xfrm>
        </p:spPr>
        <p:txBody>
          <a:bodyPr/>
          <a:lstStyle/>
          <a:p>
            <a:pPr marL="0" indent="0">
              <a:lnSpc>
                <a:spcPct val="90000"/>
              </a:lnSpc>
              <a:buNone/>
              <a:defRPr/>
            </a:pPr>
            <a:r>
              <a:rPr lang="en-US" sz="2800" b="1" i="1" u="sng" dirty="0" smtClean="0">
                <a:solidFill>
                  <a:srgbClr val="FF0000"/>
                </a:solidFill>
              </a:rPr>
              <a:t>Being  empathic</a:t>
            </a:r>
          </a:p>
          <a:p>
            <a:pPr marL="0" indent="0">
              <a:lnSpc>
                <a:spcPct val="90000"/>
              </a:lnSpc>
              <a:buNone/>
              <a:defRPr/>
            </a:pPr>
            <a:endParaRPr lang="en-US" sz="2800" b="1" i="1" u="sng" dirty="0" smtClean="0">
              <a:solidFill>
                <a:schemeClr val="accent6">
                  <a:lumMod val="50000"/>
                </a:schemeClr>
              </a:solidFill>
            </a:endParaRPr>
          </a:p>
          <a:p>
            <a:pPr eaLnBrk="1" hangingPunct="1">
              <a:defRPr/>
            </a:pPr>
            <a:r>
              <a:rPr lang="en-US" sz="2400" b="1" dirty="0" smtClean="0">
                <a:solidFill>
                  <a:schemeClr val="accent6">
                    <a:lumMod val="50000"/>
                  </a:schemeClr>
                </a:solidFill>
              </a:rPr>
              <a:t>Take ALL talk of suicide seriously</a:t>
            </a:r>
          </a:p>
          <a:p>
            <a:pPr lvl="1">
              <a:defRPr/>
            </a:pPr>
            <a:r>
              <a:rPr lang="en-US" sz="2400" dirty="0" smtClean="0">
                <a:solidFill>
                  <a:schemeClr val="accent6">
                    <a:lumMod val="50000"/>
                  </a:schemeClr>
                </a:solidFill>
              </a:rPr>
              <a:t>If you are concerned that someone may take their life, trust your judgment! </a:t>
            </a:r>
          </a:p>
          <a:p>
            <a:pPr lvl="1">
              <a:defRPr/>
            </a:pPr>
            <a:endParaRPr lang="en-US" sz="2400" dirty="0" smtClean="0">
              <a:solidFill>
                <a:schemeClr val="accent6">
                  <a:lumMod val="50000"/>
                </a:schemeClr>
              </a:solidFill>
            </a:endParaRPr>
          </a:p>
          <a:p>
            <a:pPr>
              <a:defRPr/>
            </a:pPr>
            <a:r>
              <a:rPr lang="en-US" sz="2400" b="1" dirty="0" smtClean="0">
                <a:solidFill>
                  <a:schemeClr val="accent6">
                    <a:lumMod val="50000"/>
                  </a:schemeClr>
                </a:solidFill>
              </a:rPr>
              <a:t>Listen Carefully</a:t>
            </a:r>
          </a:p>
        </p:txBody>
      </p:sp>
      <p:sp>
        <p:nvSpPr>
          <p:cNvPr id="4" name="Slide Number Placeholder 5"/>
          <p:cNvSpPr>
            <a:spLocks noGrp="1"/>
          </p:cNvSpPr>
          <p:nvPr>
            <p:ph type="sldNum" sz="quarter" idx="12"/>
          </p:nvPr>
        </p:nvSpPr>
        <p:spPr/>
        <p:txBody>
          <a:bodyPr/>
          <a:lstStyle/>
          <a:p>
            <a:pPr>
              <a:defRPr/>
            </a:pPr>
            <a:fld id="{E9DB11D1-57F6-44CE-BC6A-C6E75F2CC365}" type="slidenum">
              <a:rPr lang="en-US"/>
              <a:pPr>
                <a:defRPr/>
              </a:pPr>
              <a:t>51</a:t>
            </a:fld>
            <a:endParaRPr lang="en-US"/>
          </a:p>
        </p:txBody>
      </p:sp>
    </p:spTree>
    <p:extLst>
      <p:ext uri="{BB962C8B-B14F-4D97-AF65-F5344CB8AC3E}">
        <p14:creationId xmlns="" xmlns:p14="http://schemas.microsoft.com/office/powerpoint/2010/main" val="7456363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5" name="Rectangle 7"/>
          <p:cNvSpPr>
            <a:spLocks noGrp="1" noChangeArrowheads="1"/>
          </p:cNvSpPr>
          <p:nvPr>
            <p:ph type="title"/>
          </p:nvPr>
        </p:nvSpPr>
        <p:spPr/>
        <p:txBody>
          <a:bodyPr>
            <a:normAutofit fontScale="90000"/>
          </a:bodyPr>
          <a:lstStyle/>
          <a:p>
            <a:pPr eaLnBrk="1" hangingPunct="1">
              <a:defRPr/>
            </a:pPr>
            <a:r>
              <a:rPr lang="en-US" sz="3600" smtClean="0"/>
              <a:t/>
            </a:r>
            <a:br>
              <a:rPr lang="en-US" sz="3600" smtClean="0"/>
            </a:br>
            <a:r>
              <a:rPr lang="en-US" sz="4000" smtClean="0"/>
              <a:t>You Can Help</a:t>
            </a:r>
          </a:p>
        </p:txBody>
      </p:sp>
      <p:sp>
        <p:nvSpPr>
          <p:cNvPr id="314371" name="Rectangle 3"/>
          <p:cNvSpPr>
            <a:spLocks noGrp="1" noChangeArrowheads="1"/>
          </p:cNvSpPr>
          <p:nvPr>
            <p:ph idx="1"/>
          </p:nvPr>
        </p:nvSpPr>
        <p:spPr>
          <a:xfrm>
            <a:off x="500034" y="2143116"/>
            <a:ext cx="8229600" cy="4343400"/>
          </a:xfrm>
        </p:spPr>
        <p:txBody>
          <a:bodyPr/>
          <a:lstStyle/>
          <a:p>
            <a:pPr lvl="0">
              <a:buClr>
                <a:srgbClr val="611959"/>
              </a:buClr>
              <a:defRPr/>
            </a:pPr>
            <a:r>
              <a:rPr lang="en-US" sz="2400" b="1" dirty="0" smtClean="0">
                <a:solidFill>
                  <a:srgbClr val="007B66">
                    <a:lumMod val="50000"/>
                  </a:srgbClr>
                </a:solidFill>
              </a:rPr>
              <a:t>Let </a:t>
            </a:r>
            <a:r>
              <a:rPr lang="en-US" sz="2400" b="1" dirty="0" smtClean="0">
                <a:solidFill>
                  <a:srgbClr val="007B66">
                    <a:lumMod val="50000"/>
                  </a:srgbClr>
                </a:solidFill>
              </a:rPr>
              <a:t>the person know you really care</a:t>
            </a:r>
          </a:p>
          <a:p>
            <a:pPr lvl="0">
              <a:buClr>
                <a:srgbClr val="611959"/>
              </a:buClr>
              <a:defRPr/>
            </a:pPr>
            <a:endParaRPr lang="en-US" sz="2400" b="1" dirty="0" smtClean="0">
              <a:solidFill>
                <a:srgbClr val="007B66">
                  <a:lumMod val="50000"/>
                </a:srgbClr>
              </a:solidFill>
            </a:endParaRPr>
          </a:p>
          <a:p>
            <a:pPr lvl="0">
              <a:buClr>
                <a:srgbClr val="611959"/>
              </a:buClr>
              <a:defRPr/>
            </a:pPr>
            <a:r>
              <a:rPr lang="en-US" sz="2400" b="1" dirty="0" smtClean="0">
                <a:solidFill>
                  <a:srgbClr val="007B66">
                    <a:lumMod val="50000"/>
                  </a:srgbClr>
                </a:solidFill>
              </a:rPr>
              <a:t>Ask about his or her feelings.</a:t>
            </a:r>
          </a:p>
          <a:p>
            <a:pPr lvl="0">
              <a:buClr>
                <a:srgbClr val="611959"/>
              </a:buClr>
              <a:defRPr/>
            </a:pPr>
            <a:endParaRPr lang="en-US" sz="2400" b="1" dirty="0" smtClean="0">
              <a:solidFill>
                <a:srgbClr val="007B66">
                  <a:lumMod val="50000"/>
                </a:srgbClr>
              </a:solidFill>
            </a:endParaRPr>
          </a:p>
          <a:p>
            <a:pPr>
              <a:buClr>
                <a:srgbClr val="611959"/>
              </a:buClr>
              <a:defRPr/>
            </a:pPr>
            <a:r>
              <a:rPr lang="en-US" sz="2400" b="1" dirty="0" smtClean="0"/>
              <a:t>You do not need to solve all of the person's problems –</a:t>
            </a:r>
            <a:r>
              <a:rPr lang="en-US" sz="2400" b="1" i="1" dirty="0" smtClean="0"/>
              <a:t> just engage them. </a:t>
            </a:r>
            <a:endParaRPr lang="en-US" sz="1800" dirty="0" smtClean="0"/>
          </a:p>
          <a:p>
            <a:pPr lvl="0">
              <a:buClr>
                <a:srgbClr val="611959"/>
              </a:buClr>
              <a:defRPr/>
            </a:pPr>
            <a:endParaRPr lang="en-US" sz="2400" b="1" dirty="0" smtClean="0">
              <a:solidFill>
                <a:srgbClr val="007B66">
                  <a:lumMod val="50000"/>
                </a:srgbClr>
              </a:solidFill>
            </a:endParaRPr>
          </a:p>
          <a:p>
            <a:pPr marL="457200" lvl="1" indent="0" eaLnBrk="1" hangingPunct="1">
              <a:buNone/>
              <a:defRPr/>
            </a:pPr>
            <a:endParaRPr lang="en-US" sz="1800" dirty="0" smtClean="0"/>
          </a:p>
          <a:p>
            <a:pPr eaLnBrk="1" hangingPunct="1">
              <a:defRPr/>
            </a:pPr>
            <a:endParaRPr lang="en-US" sz="1800" dirty="0" smtClean="0"/>
          </a:p>
          <a:p>
            <a:pPr eaLnBrk="1" hangingPunct="1">
              <a:defRPr/>
            </a:pPr>
            <a:endParaRPr lang="en-US" dirty="0" smtClean="0"/>
          </a:p>
        </p:txBody>
      </p:sp>
      <p:sp>
        <p:nvSpPr>
          <p:cNvPr id="4" name="Slide Number Placeholder 5"/>
          <p:cNvSpPr>
            <a:spLocks noGrp="1"/>
          </p:cNvSpPr>
          <p:nvPr>
            <p:ph type="sldNum" sz="quarter" idx="12"/>
          </p:nvPr>
        </p:nvSpPr>
        <p:spPr/>
        <p:txBody>
          <a:bodyPr/>
          <a:lstStyle/>
          <a:p>
            <a:pPr>
              <a:defRPr/>
            </a:pPr>
            <a:fld id="{4A8FE456-CB48-4790-BD9A-C6B19613777A}" type="slidenum">
              <a:rPr lang="en-US"/>
              <a:pPr>
                <a:defRPr/>
              </a:pPr>
              <a:t>52</a:t>
            </a:fld>
            <a:endParaRPr lang="en-US"/>
          </a:p>
        </p:txBody>
      </p:sp>
    </p:spTree>
    <p:extLst>
      <p:ext uri="{BB962C8B-B14F-4D97-AF65-F5344CB8AC3E}">
        <p14:creationId xmlns="" xmlns:p14="http://schemas.microsoft.com/office/powerpoint/2010/main" val="2848054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1" name="Rectangle 5"/>
          <p:cNvSpPr>
            <a:spLocks noGrp="1" noChangeArrowheads="1"/>
          </p:cNvSpPr>
          <p:nvPr>
            <p:ph type="title"/>
          </p:nvPr>
        </p:nvSpPr>
        <p:spPr/>
        <p:txBody>
          <a:bodyPr>
            <a:normAutofit fontScale="90000"/>
          </a:bodyPr>
          <a:lstStyle/>
          <a:p>
            <a:pPr eaLnBrk="1" hangingPunct="1">
              <a:defRPr/>
            </a:pPr>
            <a:r>
              <a:rPr lang="en-US" sz="3600" smtClean="0"/>
              <a:t/>
            </a:r>
            <a:br>
              <a:rPr lang="en-US" sz="3600" smtClean="0"/>
            </a:br>
            <a:r>
              <a:rPr lang="en-US" sz="4000" smtClean="0"/>
              <a:t>You Can Help</a:t>
            </a:r>
          </a:p>
        </p:txBody>
      </p:sp>
      <p:sp>
        <p:nvSpPr>
          <p:cNvPr id="260099" name="Rectangle 3"/>
          <p:cNvSpPr>
            <a:spLocks noGrp="1" noChangeArrowheads="1"/>
          </p:cNvSpPr>
          <p:nvPr>
            <p:ph idx="1"/>
          </p:nvPr>
        </p:nvSpPr>
        <p:spPr>
          <a:xfrm>
            <a:off x="838200" y="2057400"/>
            <a:ext cx="8001000" cy="4038600"/>
          </a:xfrm>
        </p:spPr>
        <p:txBody>
          <a:bodyPr/>
          <a:lstStyle/>
          <a:p>
            <a:pPr marL="0" indent="0" eaLnBrk="1" hangingPunct="1">
              <a:lnSpc>
                <a:spcPct val="80000"/>
              </a:lnSpc>
              <a:buSzTx/>
              <a:buFont typeface="Wingdings" pitchFamily="2" charset="2"/>
              <a:buNone/>
              <a:tabLst>
                <a:tab pos="971550" algn="l"/>
              </a:tabLst>
              <a:defRPr/>
            </a:pPr>
            <a:r>
              <a:rPr lang="en-US" sz="2800" b="1" i="1" dirty="0" smtClean="0">
                <a:solidFill>
                  <a:srgbClr val="FF0000"/>
                </a:solidFill>
              </a:rPr>
              <a:t>Intervention</a:t>
            </a:r>
          </a:p>
          <a:p>
            <a:pPr marL="0" indent="0" eaLnBrk="1" hangingPunct="1">
              <a:lnSpc>
                <a:spcPct val="80000"/>
              </a:lnSpc>
              <a:buSzTx/>
              <a:buFont typeface="Wingdings" pitchFamily="2" charset="2"/>
              <a:buNone/>
              <a:tabLst>
                <a:tab pos="971550" algn="l"/>
              </a:tabLst>
              <a:defRPr/>
            </a:pPr>
            <a:endParaRPr lang="en-US" sz="2800" b="1" dirty="0" smtClean="0">
              <a:solidFill>
                <a:schemeClr val="accent6">
                  <a:lumMod val="50000"/>
                </a:schemeClr>
              </a:solidFill>
            </a:endParaRPr>
          </a:p>
          <a:p>
            <a:pPr lvl="0">
              <a:buClr>
                <a:srgbClr val="611959"/>
              </a:buClr>
              <a:defRPr/>
            </a:pPr>
            <a:r>
              <a:rPr lang="en-US" sz="2400" b="1" dirty="0" smtClean="0">
                <a:solidFill>
                  <a:srgbClr val="007B66">
                    <a:lumMod val="50000"/>
                  </a:srgbClr>
                </a:solidFill>
              </a:rPr>
              <a:t>Step Two</a:t>
            </a:r>
          </a:p>
          <a:p>
            <a:pPr lvl="0">
              <a:buClr>
                <a:srgbClr val="611959"/>
              </a:buClr>
              <a:defRPr/>
            </a:pPr>
            <a:endParaRPr lang="en-US" sz="2400" b="1" dirty="0" smtClean="0">
              <a:solidFill>
                <a:srgbClr val="007B66">
                  <a:lumMod val="50000"/>
                </a:srgbClr>
              </a:solidFill>
            </a:endParaRPr>
          </a:p>
          <a:p>
            <a:pPr lvl="1">
              <a:buClr>
                <a:srgbClr val="611959"/>
              </a:buClr>
              <a:defRPr/>
            </a:pPr>
            <a:r>
              <a:rPr lang="en-US" sz="2400" b="1" dirty="0" smtClean="0">
                <a:solidFill>
                  <a:schemeClr val="accent6">
                    <a:lumMod val="50000"/>
                  </a:schemeClr>
                </a:solidFill>
              </a:rPr>
              <a:t>Ask About Suicide</a:t>
            </a:r>
          </a:p>
          <a:p>
            <a:pPr lvl="1">
              <a:buClr>
                <a:srgbClr val="611959"/>
              </a:buClr>
              <a:defRPr/>
            </a:pPr>
            <a:endParaRPr lang="en-US" sz="2400" b="1" dirty="0" smtClean="0">
              <a:solidFill>
                <a:schemeClr val="accent6">
                  <a:lumMod val="50000"/>
                </a:schemeClr>
              </a:solidFill>
            </a:endParaRPr>
          </a:p>
          <a:p>
            <a:pPr lvl="1">
              <a:buClr>
                <a:srgbClr val="611959"/>
              </a:buClr>
              <a:defRPr/>
            </a:pPr>
            <a:r>
              <a:rPr lang="en-US" sz="2400" b="1" dirty="0" smtClean="0">
                <a:solidFill>
                  <a:schemeClr val="accent6">
                    <a:lumMod val="50000"/>
                  </a:schemeClr>
                </a:solidFill>
              </a:rPr>
              <a:t>Be direct but non-confrontational</a:t>
            </a:r>
            <a:endParaRPr lang="en-US" sz="1800" b="1" dirty="0" smtClean="0">
              <a:solidFill>
                <a:schemeClr val="accent6">
                  <a:lumMod val="50000"/>
                </a:schemeClr>
              </a:solidFill>
            </a:endParaRPr>
          </a:p>
          <a:p>
            <a:pPr marL="514350" lvl="2" indent="0" eaLnBrk="1" hangingPunct="1">
              <a:lnSpc>
                <a:spcPct val="80000"/>
              </a:lnSpc>
              <a:buSzTx/>
              <a:buFont typeface="Wingdings" pitchFamily="2" charset="2"/>
              <a:buChar char="§"/>
              <a:tabLst>
                <a:tab pos="971550" algn="l"/>
              </a:tabLst>
              <a:defRPr/>
            </a:pPr>
            <a:endParaRPr lang="en-US" sz="1800" b="1" dirty="0" smtClean="0">
              <a:solidFill>
                <a:schemeClr val="accent6">
                  <a:lumMod val="50000"/>
                </a:schemeClr>
              </a:solidFill>
            </a:endParaRPr>
          </a:p>
          <a:p>
            <a:pPr marL="0" indent="0" eaLnBrk="1" hangingPunct="1">
              <a:lnSpc>
                <a:spcPct val="80000"/>
              </a:lnSpc>
              <a:buFont typeface="Wingdings" pitchFamily="2" charset="2"/>
              <a:buNone/>
              <a:tabLst>
                <a:tab pos="971550" algn="l"/>
              </a:tabLst>
              <a:defRPr/>
            </a:pPr>
            <a:endParaRPr lang="en-US" sz="1800" dirty="0" smtClean="0">
              <a:solidFill>
                <a:schemeClr val="accent1"/>
              </a:solidFill>
            </a:endParaRPr>
          </a:p>
          <a:p>
            <a:pPr marL="0" indent="0" algn="ctr" eaLnBrk="1" hangingPunct="1">
              <a:lnSpc>
                <a:spcPct val="80000"/>
              </a:lnSpc>
              <a:buFont typeface="Wingdings" pitchFamily="2" charset="2"/>
              <a:buNone/>
              <a:tabLst>
                <a:tab pos="971550" algn="l"/>
              </a:tabLst>
              <a:defRPr/>
            </a:pPr>
            <a:endParaRPr lang="en-US" sz="1800" i="1" dirty="0" smtClean="0"/>
          </a:p>
          <a:p>
            <a:pPr marL="0" indent="0" algn="ctr" eaLnBrk="1" hangingPunct="1">
              <a:lnSpc>
                <a:spcPct val="80000"/>
              </a:lnSpc>
              <a:buFont typeface="Wingdings" pitchFamily="2" charset="2"/>
              <a:buNone/>
              <a:tabLst>
                <a:tab pos="971550" algn="l"/>
              </a:tabLst>
              <a:defRPr/>
            </a:pPr>
            <a:endParaRPr lang="en-US" b="1" dirty="0" smtClean="0"/>
          </a:p>
        </p:txBody>
      </p:sp>
      <p:sp>
        <p:nvSpPr>
          <p:cNvPr id="4" name="Slide Number Placeholder 5"/>
          <p:cNvSpPr>
            <a:spLocks noGrp="1"/>
          </p:cNvSpPr>
          <p:nvPr>
            <p:ph type="sldNum" sz="quarter" idx="12"/>
          </p:nvPr>
        </p:nvSpPr>
        <p:spPr/>
        <p:txBody>
          <a:bodyPr/>
          <a:lstStyle/>
          <a:p>
            <a:pPr>
              <a:defRPr/>
            </a:pPr>
            <a:fld id="{9C7EFD00-3308-4124-9DD3-4C774E3DD9C5}" type="slidenum">
              <a:rPr lang="en-US"/>
              <a:pPr>
                <a:defRPr/>
              </a:pPr>
              <a:t>53</a:t>
            </a:fld>
            <a:endParaRPr lang="en-US"/>
          </a:p>
        </p:txBody>
      </p:sp>
    </p:spTree>
    <p:extLst>
      <p:ext uri="{BB962C8B-B14F-4D97-AF65-F5344CB8AC3E}">
        <p14:creationId xmlns="" xmlns:p14="http://schemas.microsoft.com/office/powerpoint/2010/main" val="5939575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9" name="Rectangle 1031"/>
          <p:cNvSpPr>
            <a:spLocks noGrp="1" noChangeArrowheads="1"/>
          </p:cNvSpPr>
          <p:nvPr>
            <p:ph type="title"/>
          </p:nvPr>
        </p:nvSpPr>
        <p:spPr/>
        <p:txBody>
          <a:bodyPr>
            <a:normAutofit fontScale="90000"/>
          </a:bodyPr>
          <a:lstStyle/>
          <a:p>
            <a:pPr eaLnBrk="1" hangingPunct="1">
              <a:defRPr/>
            </a:pPr>
            <a:r>
              <a:rPr lang="en-US" sz="3600" smtClean="0"/>
              <a:t/>
            </a:r>
            <a:br>
              <a:rPr lang="en-US" sz="3600" smtClean="0"/>
            </a:br>
            <a:r>
              <a:rPr lang="en-US" sz="4000" smtClean="0"/>
              <a:t>You Can Help</a:t>
            </a:r>
          </a:p>
        </p:txBody>
      </p:sp>
      <p:sp>
        <p:nvSpPr>
          <p:cNvPr id="330755" name="Rectangle 1027"/>
          <p:cNvSpPr>
            <a:spLocks noGrp="1" noChangeArrowheads="1"/>
          </p:cNvSpPr>
          <p:nvPr>
            <p:ph sz="half" idx="1"/>
          </p:nvPr>
        </p:nvSpPr>
        <p:spPr/>
        <p:txBody>
          <a:bodyPr/>
          <a:lstStyle/>
          <a:p>
            <a:pPr lvl="3" eaLnBrk="1" hangingPunct="1">
              <a:lnSpc>
                <a:spcPct val="90000"/>
              </a:lnSpc>
              <a:buFont typeface="Wingdings" pitchFamily="2" charset="2"/>
              <a:buNone/>
              <a:defRPr/>
            </a:pPr>
            <a:endParaRPr lang="en-US" sz="2000" smtClean="0"/>
          </a:p>
          <a:p>
            <a:pPr lvl="3" eaLnBrk="1" hangingPunct="1">
              <a:lnSpc>
                <a:spcPct val="90000"/>
              </a:lnSpc>
              <a:buFont typeface="Wingdings" pitchFamily="2" charset="2"/>
              <a:buNone/>
              <a:defRPr/>
            </a:pPr>
            <a:r>
              <a:rPr lang="en-US" sz="2000" smtClean="0"/>
              <a:t>	</a:t>
            </a:r>
          </a:p>
        </p:txBody>
      </p:sp>
      <p:sp>
        <p:nvSpPr>
          <p:cNvPr id="330756" name="Rectangle 1028"/>
          <p:cNvSpPr>
            <a:spLocks noGrp="1" noChangeArrowheads="1"/>
          </p:cNvSpPr>
          <p:nvPr>
            <p:ph sz="half" idx="2"/>
          </p:nvPr>
        </p:nvSpPr>
        <p:spPr>
          <a:xfrm>
            <a:off x="785786" y="2214554"/>
            <a:ext cx="7696200" cy="4114800"/>
          </a:xfrm>
        </p:spPr>
        <p:txBody>
          <a:bodyPr/>
          <a:lstStyle/>
          <a:p>
            <a:pPr eaLnBrk="1" hangingPunct="1">
              <a:lnSpc>
                <a:spcPct val="90000"/>
              </a:lnSpc>
              <a:defRPr/>
            </a:pPr>
            <a:r>
              <a:rPr lang="en-US" b="1" i="1" dirty="0" smtClean="0">
                <a:solidFill>
                  <a:srgbClr val="FF0000"/>
                </a:solidFill>
              </a:rPr>
              <a:t>Ask about treatment:</a:t>
            </a:r>
          </a:p>
          <a:p>
            <a:pPr eaLnBrk="1" hangingPunct="1">
              <a:lnSpc>
                <a:spcPct val="90000"/>
              </a:lnSpc>
              <a:defRPr/>
            </a:pPr>
            <a:endParaRPr lang="en-US" b="1" dirty="0" smtClean="0"/>
          </a:p>
          <a:p>
            <a:pPr lvl="1">
              <a:lnSpc>
                <a:spcPct val="90000"/>
              </a:lnSpc>
              <a:defRPr/>
            </a:pPr>
            <a:r>
              <a:rPr lang="en-US" dirty="0" smtClean="0"/>
              <a:t>Do you have a therapist/doctor?</a:t>
            </a:r>
          </a:p>
          <a:p>
            <a:pPr lvl="1">
              <a:lnSpc>
                <a:spcPct val="90000"/>
              </a:lnSpc>
              <a:defRPr/>
            </a:pPr>
            <a:endParaRPr lang="en-US" dirty="0" smtClean="0"/>
          </a:p>
          <a:p>
            <a:pPr lvl="1">
              <a:lnSpc>
                <a:spcPct val="90000"/>
              </a:lnSpc>
              <a:buNone/>
              <a:defRPr/>
            </a:pPr>
            <a:endParaRPr lang="en-US" dirty="0" smtClean="0"/>
          </a:p>
          <a:p>
            <a:pPr lvl="1">
              <a:lnSpc>
                <a:spcPct val="90000"/>
              </a:lnSpc>
              <a:defRPr/>
            </a:pPr>
            <a:r>
              <a:rPr lang="en-US" dirty="0" smtClean="0"/>
              <a:t>Are you taking your medications?</a:t>
            </a:r>
          </a:p>
        </p:txBody>
      </p:sp>
      <p:sp>
        <p:nvSpPr>
          <p:cNvPr id="5" name="Slide Number Placeholder 6"/>
          <p:cNvSpPr>
            <a:spLocks noGrp="1"/>
          </p:cNvSpPr>
          <p:nvPr>
            <p:ph type="sldNum" sz="quarter" idx="12"/>
          </p:nvPr>
        </p:nvSpPr>
        <p:spPr/>
        <p:txBody>
          <a:bodyPr/>
          <a:lstStyle/>
          <a:p>
            <a:pPr>
              <a:defRPr/>
            </a:pPr>
            <a:fld id="{1AC611AB-D833-4565-8131-83426453E17A}" type="slidenum">
              <a:rPr lang="en-US"/>
              <a:pPr>
                <a:defRPr/>
              </a:pPr>
              <a:t>54</a:t>
            </a:fld>
            <a:endParaRPr lang="en-US"/>
          </a:p>
        </p:txBody>
      </p:sp>
    </p:spTree>
    <p:extLst>
      <p:ext uri="{BB962C8B-B14F-4D97-AF65-F5344CB8AC3E}">
        <p14:creationId xmlns="" xmlns:p14="http://schemas.microsoft.com/office/powerpoint/2010/main" val="3925445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5" name="Rectangle 2053"/>
          <p:cNvSpPr>
            <a:spLocks noGrp="1" noChangeArrowheads="1"/>
          </p:cNvSpPr>
          <p:nvPr>
            <p:ph type="title"/>
          </p:nvPr>
        </p:nvSpPr>
        <p:spPr/>
        <p:txBody>
          <a:bodyPr>
            <a:normAutofit fontScale="90000"/>
          </a:bodyPr>
          <a:lstStyle/>
          <a:p>
            <a:pPr eaLnBrk="1" hangingPunct="1">
              <a:defRPr/>
            </a:pPr>
            <a:r>
              <a:rPr lang="en-US" sz="3600" smtClean="0"/>
              <a:t/>
            </a:r>
            <a:br>
              <a:rPr lang="en-US" sz="3600" smtClean="0"/>
            </a:br>
            <a:r>
              <a:rPr lang="en-US" sz="4000" smtClean="0"/>
              <a:t>You Can Help</a:t>
            </a:r>
          </a:p>
        </p:txBody>
      </p:sp>
      <p:sp>
        <p:nvSpPr>
          <p:cNvPr id="261123" name="Rectangle 2051"/>
          <p:cNvSpPr>
            <a:spLocks noGrp="1" noChangeArrowheads="1"/>
          </p:cNvSpPr>
          <p:nvPr>
            <p:ph idx="1"/>
          </p:nvPr>
        </p:nvSpPr>
        <p:spPr>
          <a:xfrm>
            <a:off x="533400" y="1992312"/>
            <a:ext cx="8069263" cy="4408487"/>
          </a:xfrm>
        </p:spPr>
        <p:txBody>
          <a:bodyPr/>
          <a:lstStyle/>
          <a:p>
            <a:pPr marL="0" indent="0" eaLnBrk="1" hangingPunct="1">
              <a:lnSpc>
                <a:spcPct val="90000"/>
              </a:lnSpc>
              <a:buFont typeface="Wingdings" pitchFamily="2" charset="2"/>
              <a:buNone/>
              <a:defRPr/>
            </a:pPr>
            <a:r>
              <a:rPr lang="en-US" sz="2800" b="1" i="1" dirty="0" smtClean="0">
                <a:solidFill>
                  <a:srgbClr val="FF0000"/>
                </a:solidFill>
              </a:rPr>
              <a:t> </a:t>
            </a:r>
          </a:p>
          <a:p>
            <a:pPr marL="0" indent="0" eaLnBrk="1" hangingPunct="1">
              <a:lnSpc>
                <a:spcPct val="90000"/>
              </a:lnSpc>
              <a:buFont typeface="Wingdings" pitchFamily="2" charset="2"/>
              <a:buNone/>
              <a:defRPr/>
            </a:pPr>
            <a:endParaRPr lang="en-US" sz="2400" b="1" dirty="0" smtClean="0">
              <a:solidFill>
                <a:schemeClr val="accent6">
                  <a:lumMod val="50000"/>
                </a:schemeClr>
              </a:solidFill>
            </a:endParaRPr>
          </a:p>
          <a:p>
            <a:pPr marL="457200" lvl="2" indent="-171450" eaLnBrk="1" hangingPunct="1">
              <a:lnSpc>
                <a:spcPct val="90000"/>
              </a:lnSpc>
              <a:defRPr/>
            </a:pPr>
            <a:r>
              <a:rPr lang="en-US" b="1" dirty="0" smtClean="0">
                <a:solidFill>
                  <a:schemeClr val="accent6">
                    <a:lumMod val="50000"/>
                  </a:schemeClr>
                </a:solidFill>
              </a:rPr>
              <a:t> Step Three:</a:t>
            </a:r>
          </a:p>
          <a:p>
            <a:pPr marL="914400" lvl="3" indent="-171450">
              <a:lnSpc>
                <a:spcPct val="90000"/>
              </a:lnSpc>
              <a:defRPr/>
            </a:pPr>
            <a:r>
              <a:rPr lang="en-US" sz="2400" b="1" dirty="0" smtClean="0">
                <a:solidFill>
                  <a:schemeClr val="accent6">
                    <a:lumMod val="50000"/>
                  </a:schemeClr>
                </a:solidFill>
              </a:rPr>
              <a:t>Get </a:t>
            </a:r>
            <a:r>
              <a:rPr lang="en-US" sz="2400" b="1" dirty="0" smtClean="0">
                <a:solidFill>
                  <a:schemeClr val="accent6">
                    <a:lumMod val="50000"/>
                  </a:schemeClr>
                </a:solidFill>
              </a:rPr>
              <a:t>help</a:t>
            </a:r>
            <a:endParaRPr lang="en-US" sz="2400" b="1" i="1" dirty="0" smtClean="0">
              <a:solidFill>
                <a:schemeClr val="accent6">
                  <a:lumMod val="50000"/>
                </a:schemeClr>
              </a:solidFill>
            </a:endParaRPr>
          </a:p>
          <a:p>
            <a:pPr marL="1371600" lvl="4" indent="-171450">
              <a:lnSpc>
                <a:spcPct val="90000"/>
              </a:lnSpc>
              <a:defRPr/>
            </a:pPr>
            <a:r>
              <a:rPr lang="en-US" sz="2400" dirty="0" smtClean="0">
                <a:solidFill>
                  <a:schemeClr val="accent6">
                    <a:lumMod val="50000"/>
                  </a:schemeClr>
                </a:solidFill>
              </a:rPr>
              <a:t>Know referral resources </a:t>
            </a:r>
          </a:p>
          <a:p>
            <a:pPr marL="1371600" lvl="4" indent="-171450">
              <a:lnSpc>
                <a:spcPct val="90000"/>
              </a:lnSpc>
              <a:defRPr/>
            </a:pPr>
            <a:r>
              <a:rPr lang="en-US" sz="2400" dirty="0" smtClean="0">
                <a:solidFill>
                  <a:schemeClr val="accent6">
                    <a:lumMod val="50000"/>
                  </a:schemeClr>
                </a:solidFill>
              </a:rPr>
              <a:t>Reassure the person</a:t>
            </a:r>
          </a:p>
          <a:p>
            <a:pPr marL="1371600" lvl="4" indent="-171450">
              <a:lnSpc>
                <a:spcPct val="90000"/>
              </a:lnSpc>
              <a:defRPr/>
            </a:pPr>
            <a:r>
              <a:rPr lang="en-US" sz="2400" dirty="0" smtClean="0">
                <a:solidFill>
                  <a:schemeClr val="accent6">
                    <a:lumMod val="50000"/>
                  </a:schemeClr>
                </a:solidFill>
              </a:rPr>
              <a:t>Encourage the person to participate in helping process</a:t>
            </a:r>
          </a:p>
          <a:p>
            <a:pPr marL="914400" lvl="3" indent="-342900" eaLnBrk="1" hangingPunct="1">
              <a:lnSpc>
                <a:spcPct val="90000"/>
              </a:lnSpc>
              <a:defRPr/>
            </a:pPr>
            <a:endParaRPr lang="en-US" sz="1800" dirty="0" smtClean="0"/>
          </a:p>
        </p:txBody>
      </p:sp>
      <p:sp>
        <p:nvSpPr>
          <p:cNvPr id="4" name="Slide Number Placeholder 5"/>
          <p:cNvSpPr>
            <a:spLocks noGrp="1"/>
          </p:cNvSpPr>
          <p:nvPr>
            <p:ph type="sldNum" sz="quarter" idx="12"/>
          </p:nvPr>
        </p:nvSpPr>
        <p:spPr/>
        <p:txBody>
          <a:bodyPr/>
          <a:lstStyle/>
          <a:p>
            <a:pPr>
              <a:defRPr/>
            </a:pPr>
            <a:fld id="{F9B865D8-3421-479A-9727-1ED789AF251E}" type="slidenum">
              <a:rPr lang="en-US"/>
              <a:pPr>
                <a:defRPr/>
              </a:pPr>
              <a:t>55</a:t>
            </a:fld>
            <a:endParaRPr lang="en-US"/>
          </a:p>
        </p:txBody>
      </p:sp>
    </p:spTree>
    <p:extLst>
      <p:ext uri="{BB962C8B-B14F-4D97-AF65-F5344CB8AC3E}">
        <p14:creationId xmlns="" xmlns:p14="http://schemas.microsoft.com/office/powerpoint/2010/main" val="3160536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050"/>
          <p:cNvSpPr>
            <a:spLocks noGrp="1" noChangeArrowheads="1"/>
          </p:cNvSpPr>
          <p:nvPr>
            <p:ph type="title"/>
          </p:nvPr>
        </p:nvSpPr>
        <p:spPr/>
        <p:txBody>
          <a:bodyPr>
            <a:normAutofit fontScale="90000"/>
          </a:bodyPr>
          <a:lstStyle/>
          <a:p>
            <a:pPr eaLnBrk="1" hangingPunct="1">
              <a:defRPr/>
            </a:pPr>
            <a:r>
              <a:rPr lang="en-US" sz="3600" smtClean="0"/>
              <a:t/>
            </a:r>
            <a:br>
              <a:rPr lang="en-US" sz="3600" smtClean="0"/>
            </a:br>
            <a:r>
              <a:rPr lang="en-US" sz="4000" smtClean="0"/>
              <a:t>You Can Help</a:t>
            </a:r>
          </a:p>
        </p:txBody>
      </p:sp>
      <p:sp>
        <p:nvSpPr>
          <p:cNvPr id="324611" name="Rectangle 2051"/>
          <p:cNvSpPr>
            <a:spLocks noGrp="1" noChangeArrowheads="1"/>
          </p:cNvSpPr>
          <p:nvPr>
            <p:ph idx="1"/>
          </p:nvPr>
        </p:nvSpPr>
        <p:spPr>
          <a:xfrm>
            <a:off x="428596" y="2057400"/>
            <a:ext cx="8458200" cy="4800600"/>
          </a:xfrm>
        </p:spPr>
        <p:txBody>
          <a:bodyPr/>
          <a:lstStyle/>
          <a:p>
            <a:pPr eaLnBrk="1" hangingPunct="1">
              <a:buFont typeface="Wingdings" pitchFamily="2" charset="2"/>
              <a:buNone/>
              <a:defRPr/>
            </a:pPr>
            <a:r>
              <a:rPr lang="en-US" sz="2400" b="1" dirty="0" smtClean="0">
                <a:solidFill>
                  <a:schemeClr val="accent6">
                    <a:lumMod val="50000"/>
                  </a:schemeClr>
                </a:solidFill>
              </a:rPr>
              <a:t>Know Referral Resources</a:t>
            </a:r>
            <a:r>
              <a:rPr lang="en-US" sz="2400" dirty="0" smtClean="0">
                <a:solidFill>
                  <a:schemeClr val="accent6">
                    <a:lumMod val="50000"/>
                  </a:schemeClr>
                </a:solidFill>
              </a:rPr>
              <a:t> </a:t>
            </a:r>
            <a:endParaRPr lang="en-US" sz="2400" b="1" dirty="0" smtClean="0">
              <a:solidFill>
                <a:schemeClr val="accent6">
                  <a:lumMod val="50000"/>
                </a:schemeClr>
              </a:solidFill>
            </a:endParaRPr>
          </a:p>
          <a:p>
            <a:pPr lvl="2">
              <a:lnSpc>
                <a:spcPct val="80000"/>
              </a:lnSpc>
              <a:defRPr/>
            </a:pPr>
            <a:endParaRPr lang="en-US" sz="1800" dirty="0" smtClean="0">
              <a:solidFill>
                <a:schemeClr val="accent6">
                  <a:lumMod val="50000"/>
                </a:schemeClr>
              </a:solidFill>
            </a:endParaRPr>
          </a:p>
          <a:p>
            <a:pPr lvl="2">
              <a:lnSpc>
                <a:spcPct val="150000"/>
              </a:lnSpc>
              <a:defRPr/>
            </a:pPr>
            <a:r>
              <a:rPr lang="en-US" sz="2000" dirty="0" smtClean="0">
                <a:solidFill>
                  <a:schemeClr val="accent6">
                    <a:lumMod val="50000"/>
                  </a:schemeClr>
                </a:solidFill>
              </a:rPr>
              <a:t>Psychiatrists</a:t>
            </a:r>
          </a:p>
          <a:p>
            <a:pPr lvl="2">
              <a:lnSpc>
                <a:spcPct val="150000"/>
              </a:lnSpc>
              <a:defRPr/>
            </a:pPr>
            <a:r>
              <a:rPr lang="en-US" sz="2000" dirty="0" smtClean="0">
                <a:solidFill>
                  <a:schemeClr val="accent6">
                    <a:lumMod val="50000"/>
                  </a:schemeClr>
                </a:solidFill>
              </a:rPr>
              <a:t>Local </a:t>
            </a:r>
            <a:r>
              <a:rPr lang="en-US" sz="2000" dirty="0">
                <a:solidFill>
                  <a:schemeClr val="accent6">
                    <a:lumMod val="50000"/>
                  </a:schemeClr>
                </a:solidFill>
              </a:rPr>
              <a:t>medical centers/medical </a:t>
            </a:r>
            <a:r>
              <a:rPr lang="en-US" sz="2000" dirty="0" smtClean="0">
                <a:solidFill>
                  <a:schemeClr val="accent6">
                    <a:lumMod val="50000"/>
                  </a:schemeClr>
                </a:solidFill>
              </a:rPr>
              <a:t>universities</a:t>
            </a:r>
          </a:p>
          <a:p>
            <a:pPr lvl="2">
              <a:lnSpc>
                <a:spcPct val="150000"/>
              </a:lnSpc>
              <a:defRPr/>
            </a:pPr>
            <a:r>
              <a:rPr lang="en-US" sz="2000" dirty="0" smtClean="0">
                <a:solidFill>
                  <a:schemeClr val="accent6">
                    <a:lumMod val="50000"/>
                  </a:schemeClr>
                </a:solidFill>
              </a:rPr>
              <a:t>Local </a:t>
            </a:r>
            <a:r>
              <a:rPr lang="en-US" sz="2000" dirty="0">
                <a:solidFill>
                  <a:schemeClr val="accent6">
                    <a:lumMod val="50000"/>
                  </a:schemeClr>
                </a:solidFill>
              </a:rPr>
              <a:t>mental health </a:t>
            </a:r>
            <a:r>
              <a:rPr lang="en-US" sz="2000" dirty="0" smtClean="0">
                <a:solidFill>
                  <a:schemeClr val="accent6">
                    <a:lumMod val="50000"/>
                  </a:schemeClr>
                </a:solidFill>
              </a:rPr>
              <a:t>services</a:t>
            </a:r>
          </a:p>
          <a:p>
            <a:pPr lvl="2">
              <a:lnSpc>
                <a:spcPct val="150000"/>
              </a:lnSpc>
              <a:defRPr/>
            </a:pPr>
            <a:r>
              <a:rPr lang="en-US" sz="2000" dirty="0" smtClean="0">
                <a:solidFill>
                  <a:schemeClr val="accent6">
                    <a:lumMod val="50000"/>
                  </a:schemeClr>
                </a:solidFill>
              </a:rPr>
              <a:t>Local </a:t>
            </a:r>
            <a:r>
              <a:rPr lang="en-US" sz="2000" dirty="0">
                <a:solidFill>
                  <a:schemeClr val="accent6">
                    <a:lumMod val="50000"/>
                  </a:schemeClr>
                </a:solidFill>
              </a:rPr>
              <a:t>hospital emergency room </a:t>
            </a:r>
            <a:endParaRPr lang="en-US" sz="2000" dirty="0" smtClean="0">
              <a:solidFill>
                <a:schemeClr val="accent6">
                  <a:lumMod val="50000"/>
                </a:schemeClr>
              </a:solidFill>
            </a:endParaRPr>
          </a:p>
          <a:p>
            <a:pPr lvl="2">
              <a:lnSpc>
                <a:spcPct val="150000"/>
              </a:lnSpc>
              <a:defRPr/>
            </a:pPr>
            <a:r>
              <a:rPr lang="en-US" sz="2000" dirty="0" smtClean="0">
                <a:solidFill>
                  <a:schemeClr val="accent6">
                    <a:lumMod val="50000"/>
                  </a:schemeClr>
                </a:solidFill>
              </a:rPr>
              <a:t>Local </a:t>
            </a:r>
            <a:r>
              <a:rPr lang="en-US" sz="2000" dirty="0">
                <a:solidFill>
                  <a:schemeClr val="accent6">
                    <a:lumMod val="50000"/>
                  </a:schemeClr>
                </a:solidFill>
              </a:rPr>
              <a:t>psychiatric hospitals</a:t>
            </a:r>
            <a:r>
              <a:rPr lang="en-US" sz="2000" b="1" dirty="0">
                <a:solidFill>
                  <a:schemeClr val="accent6">
                    <a:lumMod val="50000"/>
                  </a:schemeClr>
                </a:solidFill>
              </a:rPr>
              <a:t> </a:t>
            </a:r>
            <a:endParaRPr lang="en-US" sz="2000" b="1" dirty="0" smtClean="0">
              <a:solidFill>
                <a:schemeClr val="accent6">
                  <a:lumMod val="50000"/>
                </a:schemeClr>
              </a:solidFill>
            </a:endParaRPr>
          </a:p>
        </p:txBody>
      </p:sp>
      <p:sp>
        <p:nvSpPr>
          <p:cNvPr id="4" name="Slide Number Placeholder 5"/>
          <p:cNvSpPr>
            <a:spLocks noGrp="1"/>
          </p:cNvSpPr>
          <p:nvPr>
            <p:ph type="sldNum" sz="quarter" idx="12"/>
          </p:nvPr>
        </p:nvSpPr>
        <p:spPr/>
        <p:txBody>
          <a:bodyPr/>
          <a:lstStyle/>
          <a:p>
            <a:pPr>
              <a:defRPr/>
            </a:pPr>
            <a:fld id="{4D1F7381-DB20-43FA-97A3-812807DE5223}" type="slidenum">
              <a:rPr lang="en-US"/>
              <a:pPr>
                <a:defRPr/>
              </a:pPr>
              <a:t>56</a:t>
            </a:fld>
            <a:endParaRPr lang="en-US"/>
          </a:p>
        </p:txBody>
      </p:sp>
    </p:spTree>
    <p:extLst>
      <p:ext uri="{BB962C8B-B14F-4D97-AF65-F5344CB8AC3E}">
        <p14:creationId xmlns="" xmlns:p14="http://schemas.microsoft.com/office/powerpoint/2010/main" val="35678684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3" name="Rectangle 5"/>
          <p:cNvSpPr>
            <a:spLocks noGrp="1" noChangeArrowheads="1"/>
          </p:cNvSpPr>
          <p:nvPr>
            <p:ph type="title"/>
          </p:nvPr>
        </p:nvSpPr>
        <p:spPr/>
        <p:txBody>
          <a:bodyPr>
            <a:normAutofit fontScale="90000"/>
          </a:bodyPr>
          <a:lstStyle/>
          <a:p>
            <a:pPr eaLnBrk="1" hangingPunct="1">
              <a:defRPr/>
            </a:pPr>
            <a:r>
              <a:rPr lang="en-US" sz="3600" smtClean="0"/>
              <a:t/>
            </a:r>
            <a:br>
              <a:rPr lang="en-US" sz="3600" smtClean="0"/>
            </a:br>
            <a:r>
              <a:rPr lang="en-US" sz="4000" smtClean="0"/>
              <a:t>You Can Help</a:t>
            </a:r>
          </a:p>
        </p:txBody>
      </p:sp>
      <p:sp>
        <p:nvSpPr>
          <p:cNvPr id="186371" name="Rectangle 3"/>
          <p:cNvSpPr>
            <a:spLocks noGrp="1" noChangeArrowheads="1"/>
          </p:cNvSpPr>
          <p:nvPr>
            <p:ph idx="1"/>
          </p:nvPr>
        </p:nvSpPr>
        <p:spPr>
          <a:xfrm>
            <a:off x="457200" y="2285992"/>
            <a:ext cx="8077200" cy="3810008"/>
          </a:xfrm>
        </p:spPr>
        <p:txBody>
          <a:bodyPr/>
          <a:lstStyle/>
          <a:p>
            <a:pPr eaLnBrk="1" hangingPunct="1">
              <a:lnSpc>
                <a:spcPct val="80000"/>
              </a:lnSpc>
              <a:defRPr/>
            </a:pPr>
            <a:r>
              <a:rPr lang="en-US" sz="2000" b="1" dirty="0" smtClean="0">
                <a:solidFill>
                  <a:schemeClr val="accent6">
                    <a:lumMod val="50000"/>
                  </a:schemeClr>
                </a:solidFill>
              </a:rPr>
              <a:t>Reassure the person that help is available and that you will help them get help.</a:t>
            </a:r>
            <a:endParaRPr lang="en-US" sz="2000" b="1" dirty="0">
              <a:solidFill>
                <a:schemeClr val="accent6">
                  <a:lumMod val="50000"/>
                </a:schemeClr>
              </a:solidFill>
            </a:endParaRPr>
          </a:p>
          <a:p>
            <a:pPr lvl="1" eaLnBrk="1" hangingPunct="1">
              <a:lnSpc>
                <a:spcPct val="80000"/>
              </a:lnSpc>
              <a:buFont typeface="Wingdings" pitchFamily="2" charset="2"/>
              <a:buNone/>
              <a:defRPr/>
            </a:pPr>
            <a:endParaRPr lang="en-US" sz="1600" dirty="0" smtClean="0">
              <a:solidFill>
                <a:schemeClr val="accent6">
                  <a:lumMod val="50000"/>
                </a:schemeClr>
              </a:solidFill>
            </a:endParaRPr>
          </a:p>
          <a:p>
            <a:pPr eaLnBrk="1" hangingPunct="1">
              <a:lnSpc>
                <a:spcPct val="80000"/>
              </a:lnSpc>
              <a:defRPr/>
            </a:pPr>
            <a:r>
              <a:rPr lang="en-US" sz="2000" b="1" dirty="0" smtClean="0">
                <a:solidFill>
                  <a:schemeClr val="accent6">
                    <a:lumMod val="50000"/>
                  </a:schemeClr>
                </a:solidFill>
              </a:rPr>
              <a:t>Encourage the suicidal person to identify other people in their life who can also help:</a:t>
            </a:r>
          </a:p>
          <a:p>
            <a:pPr eaLnBrk="1" hangingPunct="1">
              <a:lnSpc>
                <a:spcPct val="80000"/>
              </a:lnSpc>
              <a:defRPr/>
            </a:pPr>
            <a:endParaRPr lang="en-US" sz="2000" b="1" dirty="0" smtClean="0">
              <a:solidFill>
                <a:schemeClr val="accent6">
                  <a:lumMod val="50000"/>
                </a:schemeClr>
              </a:solidFill>
            </a:endParaRPr>
          </a:p>
          <a:p>
            <a:pPr lvl="1">
              <a:lnSpc>
                <a:spcPct val="80000"/>
              </a:lnSpc>
              <a:defRPr/>
            </a:pPr>
            <a:r>
              <a:rPr lang="en-US" sz="1800" dirty="0" smtClean="0">
                <a:solidFill>
                  <a:schemeClr val="accent6">
                    <a:lumMod val="50000"/>
                  </a:schemeClr>
                </a:solidFill>
              </a:rPr>
              <a:t>Parent/Family Members</a:t>
            </a:r>
          </a:p>
          <a:p>
            <a:pPr lvl="1">
              <a:lnSpc>
                <a:spcPct val="80000"/>
              </a:lnSpc>
              <a:defRPr/>
            </a:pPr>
            <a:r>
              <a:rPr lang="en-US" sz="1800" dirty="0" smtClean="0">
                <a:solidFill>
                  <a:schemeClr val="accent6">
                    <a:lumMod val="50000"/>
                  </a:schemeClr>
                </a:solidFill>
              </a:rPr>
              <a:t>Religious Leader</a:t>
            </a:r>
          </a:p>
          <a:p>
            <a:pPr lvl="1">
              <a:lnSpc>
                <a:spcPct val="80000"/>
              </a:lnSpc>
              <a:defRPr/>
            </a:pPr>
            <a:r>
              <a:rPr lang="en-US" sz="1800" dirty="0" smtClean="0">
                <a:solidFill>
                  <a:schemeClr val="accent6">
                    <a:lumMod val="50000"/>
                  </a:schemeClr>
                </a:solidFill>
              </a:rPr>
              <a:t>Family doctor</a:t>
            </a:r>
          </a:p>
        </p:txBody>
      </p:sp>
      <p:sp>
        <p:nvSpPr>
          <p:cNvPr id="4" name="Slide Number Placeholder 5"/>
          <p:cNvSpPr>
            <a:spLocks noGrp="1"/>
          </p:cNvSpPr>
          <p:nvPr>
            <p:ph type="sldNum" sz="quarter" idx="12"/>
          </p:nvPr>
        </p:nvSpPr>
        <p:spPr/>
        <p:txBody>
          <a:bodyPr/>
          <a:lstStyle/>
          <a:p>
            <a:pPr>
              <a:defRPr/>
            </a:pPr>
            <a:fld id="{D7F85257-D692-443E-B8DE-DE2419AA2526}" type="slidenum">
              <a:rPr lang="en-US"/>
              <a:pPr>
                <a:defRPr/>
              </a:pPr>
              <a:t>57</a:t>
            </a:fld>
            <a:endParaRPr lang="en-US"/>
          </a:p>
        </p:txBody>
      </p:sp>
    </p:spTree>
    <p:extLst>
      <p:ext uri="{BB962C8B-B14F-4D97-AF65-F5344CB8AC3E}">
        <p14:creationId xmlns="" xmlns:p14="http://schemas.microsoft.com/office/powerpoint/2010/main" val="2769114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Slide Number Placeholder 2"/>
          <p:cNvSpPr>
            <a:spLocks noGrp="1"/>
          </p:cNvSpPr>
          <p:nvPr>
            <p:ph type="sldNum" sz="quarter" idx="12"/>
          </p:nvPr>
        </p:nvSpPr>
        <p:spPr/>
        <p:txBody>
          <a:bodyPr/>
          <a:lstStyle/>
          <a:p>
            <a:fld id="{779C428B-2738-47E1-9C00-E74864123E61}" type="slidenum">
              <a:rPr lang="en-US" smtClean="0"/>
              <a:pPr/>
              <a:t>58</a:t>
            </a:fld>
            <a:endParaRPr lang="en-US"/>
          </a:p>
        </p:txBody>
      </p:sp>
      <p:pic>
        <p:nvPicPr>
          <p:cNvPr id="1026" name="Picture 2" descr="C:\Users\vahid\Desktop\pictures and movies\عکس کتی\IMG_1099.JPG"/>
          <p:cNvPicPr>
            <a:picLocks noChangeAspect="1" noChangeArrowheads="1"/>
          </p:cNvPicPr>
          <p:nvPr/>
        </p:nvPicPr>
        <p:blipFill>
          <a:blip r:embed="rId2"/>
          <a:srcRect/>
          <a:stretch>
            <a:fillRect/>
          </a:stretch>
        </p:blipFill>
        <p:spPr bwMode="auto">
          <a:xfrm>
            <a:off x="-3714808" y="-4286304"/>
            <a:ext cx="20320000" cy="15240000"/>
          </a:xfrm>
          <a:prstGeom prst="rect">
            <a:avLst/>
          </a:prstGeom>
          <a:noFill/>
        </p:spPr>
      </p:pic>
      <p:sp>
        <p:nvSpPr>
          <p:cNvPr id="5" name="Rectangle 4"/>
          <p:cNvSpPr/>
          <p:nvPr/>
        </p:nvSpPr>
        <p:spPr>
          <a:xfrm>
            <a:off x="928662" y="857232"/>
            <a:ext cx="4357718" cy="707886"/>
          </a:xfrm>
          <a:prstGeom prst="rect">
            <a:avLst/>
          </a:prstGeom>
        </p:spPr>
        <p:txBody>
          <a:bodyPr wrap="square">
            <a:spAutoFit/>
          </a:bodyPr>
          <a:lstStyle/>
          <a:p>
            <a:r>
              <a:rPr lang="en-US" sz="4000" b="1" dirty="0" smtClean="0">
                <a:solidFill>
                  <a:srgbClr val="FF0000"/>
                </a:solidFill>
                <a:latin typeface="Brush Script MT" pitchFamily="66" charset="0"/>
              </a:rPr>
              <a:t>Thank you</a:t>
            </a:r>
            <a:endParaRPr lang="en-US" sz="4000" b="1" dirty="0">
              <a:solidFill>
                <a:srgbClr val="FF0000"/>
              </a:solidFill>
              <a:latin typeface="Brush Script MT" pitchFamily="66" charset="0"/>
            </a:endParaRPr>
          </a:p>
        </p:txBody>
      </p:sp>
    </p:spTree>
    <p:extLst>
      <p:ext uri="{BB962C8B-B14F-4D97-AF65-F5344CB8AC3E}">
        <p14:creationId xmlns="" xmlns:p14="http://schemas.microsoft.com/office/powerpoint/2010/main" val="207383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Asia Ma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6387" name="Text Box 3"/>
          <p:cNvSpPr txBox="1">
            <a:spLocks noChangeArrowheads="1"/>
          </p:cNvSpPr>
          <p:nvPr/>
        </p:nvSpPr>
        <p:spPr bwMode="auto">
          <a:xfrm>
            <a:off x="1299634" y="2209800"/>
            <a:ext cx="6726766" cy="1446550"/>
          </a:xfrm>
          <a:prstGeom prst="rect">
            <a:avLst/>
          </a:prstGeom>
          <a:noFill/>
          <a:ln w="9525">
            <a:noFill/>
            <a:miter lim="800000"/>
            <a:headEnd/>
            <a:tailEnd/>
          </a:ln>
          <a:effectLst/>
        </p:spPr>
        <p:txBody>
          <a:bodyPr>
            <a:spAutoFit/>
          </a:bodyPr>
          <a:lstStyle/>
          <a:p>
            <a:pPr>
              <a:spcBef>
                <a:spcPct val="50000"/>
              </a:spcBef>
            </a:pPr>
            <a:r>
              <a:rPr lang="en-US" sz="4400" b="1">
                <a:latin typeface="Arial Black" pitchFamily="34" charset="0"/>
              </a:rPr>
              <a:t>500,000 suicides a year</a:t>
            </a:r>
          </a:p>
        </p:txBody>
      </p:sp>
      <p:sp>
        <p:nvSpPr>
          <p:cNvPr id="16388" name="Text Box 4"/>
          <p:cNvSpPr txBox="1">
            <a:spLocks noChangeArrowheads="1"/>
          </p:cNvSpPr>
          <p:nvPr/>
        </p:nvSpPr>
        <p:spPr bwMode="auto">
          <a:xfrm>
            <a:off x="347133" y="6172201"/>
            <a:ext cx="4114800" cy="519113"/>
          </a:xfrm>
          <a:prstGeom prst="rect">
            <a:avLst/>
          </a:prstGeom>
          <a:noFill/>
          <a:ln w="9525">
            <a:noFill/>
            <a:miter lim="800000"/>
            <a:headEnd/>
            <a:tailEnd/>
          </a:ln>
          <a:effectLst/>
        </p:spPr>
        <p:txBody>
          <a:bodyPr>
            <a:spAutoFit/>
          </a:bodyPr>
          <a:lstStyle/>
          <a:p>
            <a:pPr>
              <a:spcBef>
                <a:spcPct val="50000"/>
              </a:spcBef>
            </a:pPr>
            <a:r>
              <a:rPr lang="en-US" sz="2800" b="1">
                <a:solidFill>
                  <a:srgbClr val="57010F"/>
                </a:solidFill>
              </a:rPr>
              <a:t>61%  of  world suicides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Rectangle 2"/>
          <p:cNvSpPr>
            <a:spLocks noGrp="1" noChangeArrowheads="1"/>
          </p:cNvSpPr>
          <p:nvPr>
            <p:ph type="title"/>
          </p:nvPr>
        </p:nvSpPr>
        <p:spPr/>
        <p:txBody>
          <a:bodyPr/>
          <a:lstStyle/>
          <a:p>
            <a:r>
              <a:rPr lang="en-US" sz="3200" b="1" dirty="0" smtClean="0">
                <a:solidFill>
                  <a:srgbClr val="C00000"/>
                </a:solidFill>
                <a:effectLst/>
              </a:rPr>
              <a:t>SUICIDE Attempters </a:t>
            </a:r>
            <a:r>
              <a:rPr lang="en-US" sz="3200" b="1" dirty="0">
                <a:solidFill>
                  <a:srgbClr val="C00000"/>
                </a:solidFill>
                <a:effectLst/>
              </a:rPr>
              <a:t>and Completers</a:t>
            </a:r>
          </a:p>
        </p:txBody>
      </p:sp>
      <p:graphicFrame>
        <p:nvGraphicFramePr>
          <p:cNvPr id="918579" name="Group 51"/>
          <p:cNvGraphicFramePr>
            <a:graphicFrameLocks noGrp="1"/>
          </p:cNvGraphicFramePr>
          <p:nvPr>
            <p:ph type="tbl" idx="1"/>
          </p:nvPr>
        </p:nvGraphicFramePr>
        <p:xfrm>
          <a:off x="457200" y="1600200"/>
          <a:ext cx="8229600" cy="5101590"/>
        </p:xfrm>
        <a:graphic>
          <a:graphicData uri="http://schemas.openxmlformats.org/drawingml/2006/table">
            <a:tbl>
              <a:tblPr/>
              <a:tblGrid>
                <a:gridCol w="2743200"/>
                <a:gridCol w="2743200"/>
                <a:gridCol w="2743200"/>
              </a:tblGrid>
              <a:tr h="7556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dirty="0" smtClean="0">
                          <a:ln>
                            <a:noFill/>
                          </a:ln>
                          <a:solidFill>
                            <a:schemeClr val="tx2"/>
                          </a:solidFill>
                          <a:effectLst>
                            <a:outerShdw blurRad="38100" dist="38100" dir="2700000" algn="tl">
                              <a:srgbClr val="000000"/>
                            </a:outerShdw>
                          </a:effectLst>
                          <a:latin typeface="Arial" charset="0"/>
                        </a:rPr>
                        <a:t>Characteristic</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smtClean="0">
                          <a:ln>
                            <a:noFill/>
                          </a:ln>
                          <a:solidFill>
                            <a:schemeClr val="tx2"/>
                          </a:solidFill>
                          <a:effectLst>
                            <a:outerShdw blurRad="38100" dist="38100" dir="2700000" algn="tl">
                              <a:srgbClr val="000000"/>
                            </a:outerShdw>
                          </a:effectLst>
                          <a:latin typeface="Arial" charset="0"/>
                        </a:rPr>
                        <a:t>Attempters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smtClean="0">
                          <a:ln>
                            <a:noFill/>
                          </a:ln>
                          <a:solidFill>
                            <a:schemeClr val="tx2"/>
                          </a:solidFill>
                          <a:effectLst>
                            <a:outerShdw blurRad="38100" dist="38100" dir="2700000" algn="tl">
                              <a:srgbClr val="000000"/>
                            </a:outerShdw>
                          </a:effectLst>
                          <a:latin typeface="Arial" charset="0"/>
                        </a:rPr>
                        <a:t>Completers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smtClean="0">
                          <a:ln>
                            <a:noFill/>
                          </a:ln>
                          <a:solidFill>
                            <a:schemeClr val="tx2"/>
                          </a:solidFill>
                          <a:effectLst>
                            <a:outerShdw blurRad="38100" dist="38100" dir="2700000" algn="tl">
                              <a:srgbClr val="000000"/>
                            </a:outerShdw>
                          </a:effectLst>
                          <a:latin typeface="Arial" charset="0"/>
                        </a:rPr>
                        <a:t>Sex</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smtClean="0">
                          <a:ln>
                            <a:noFill/>
                          </a:ln>
                          <a:solidFill>
                            <a:schemeClr val="tx2"/>
                          </a:solidFill>
                          <a:effectLst>
                            <a:outerShdw blurRad="38100" dist="38100" dir="2700000" algn="tl">
                              <a:srgbClr val="000000"/>
                            </a:outerShdw>
                          </a:effectLst>
                          <a:latin typeface="Arial" charset="0"/>
                        </a:rPr>
                        <a:t>More often female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smtClean="0">
                          <a:ln>
                            <a:noFill/>
                          </a:ln>
                          <a:solidFill>
                            <a:schemeClr val="tx2"/>
                          </a:solidFill>
                          <a:effectLst>
                            <a:outerShdw blurRad="38100" dist="38100" dir="2700000" algn="tl">
                              <a:srgbClr val="000000"/>
                            </a:outerShdw>
                          </a:effectLst>
                          <a:latin typeface="Arial" charset="0"/>
                        </a:rPr>
                        <a:t>More often male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55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smtClean="0">
                          <a:ln>
                            <a:noFill/>
                          </a:ln>
                          <a:solidFill>
                            <a:schemeClr val="tx2"/>
                          </a:solidFill>
                          <a:effectLst>
                            <a:outerShdw blurRad="38100" dist="38100" dir="2700000" algn="tl">
                              <a:srgbClr val="000000"/>
                            </a:outerShdw>
                          </a:effectLst>
                          <a:latin typeface="Arial" charset="0"/>
                        </a:rPr>
                        <a:t>Age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smtClean="0">
                          <a:ln>
                            <a:noFill/>
                          </a:ln>
                          <a:solidFill>
                            <a:schemeClr val="tx2"/>
                          </a:solidFill>
                          <a:effectLst>
                            <a:outerShdw blurRad="38100" dist="38100" dir="2700000" algn="tl">
                              <a:srgbClr val="000000"/>
                            </a:outerShdw>
                          </a:effectLst>
                          <a:latin typeface="Arial" charset="0"/>
                        </a:rPr>
                        <a:t>Younger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smtClean="0">
                          <a:ln>
                            <a:noFill/>
                          </a:ln>
                          <a:solidFill>
                            <a:schemeClr val="tx2"/>
                          </a:solidFill>
                          <a:effectLst>
                            <a:outerShdw blurRad="38100" dist="38100" dir="2700000" algn="tl">
                              <a:srgbClr val="000000"/>
                            </a:outerShdw>
                          </a:effectLst>
                          <a:latin typeface="Arial" charset="0"/>
                        </a:rPr>
                        <a:t>Older</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55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dirty="0" smtClean="0">
                          <a:ln>
                            <a:noFill/>
                          </a:ln>
                          <a:solidFill>
                            <a:schemeClr val="tx2"/>
                          </a:solidFill>
                          <a:effectLst>
                            <a:outerShdw blurRad="38100" dist="38100" dir="2700000" algn="tl">
                              <a:srgbClr val="000000"/>
                            </a:outerShdw>
                          </a:effectLst>
                          <a:latin typeface="Arial" charset="0"/>
                        </a:rPr>
                        <a:t>Methods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dirty="0" smtClean="0">
                          <a:ln>
                            <a:noFill/>
                          </a:ln>
                          <a:solidFill>
                            <a:schemeClr val="tx2"/>
                          </a:solidFill>
                          <a:effectLst>
                            <a:outerShdw blurRad="38100" dist="38100" dir="2700000" algn="tl">
                              <a:srgbClr val="000000"/>
                            </a:outerShdw>
                          </a:effectLst>
                          <a:latin typeface="Arial" charset="0"/>
                        </a:rPr>
                        <a:t>Less aggressive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dirty="0" smtClean="0">
                          <a:ln>
                            <a:noFill/>
                          </a:ln>
                          <a:solidFill>
                            <a:schemeClr val="tx2"/>
                          </a:solidFill>
                          <a:effectLst>
                            <a:outerShdw blurRad="38100" dist="38100" dir="2700000" algn="tl">
                              <a:srgbClr val="000000"/>
                            </a:outerShdw>
                          </a:effectLst>
                          <a:latin typeface="Arial" charset="0"/>
                        </a:rPr>
                        <a:t>More aggressive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smtClean="0">
                          <a:ln>
                            <a:noFill/>
                          </a:ln>
                          <a:solidFill>
                            <a:schemeClr val="tx2"/>
                          </a:solidFill>
                          <a:effectLst>
                            <a:outerShdw blurRad="38100" dist="38100" dir="2700000" algn="tl">
                              <a:srgbClr val="000000"/>
                            </a:outerShdw>
                          </a:effectLst>
                          <a:latin typeface="Arial" charset="0"/>
                        </a:rPr>
                        <a:t>Setting</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smtClean="0">
                          <a:ln>
                            <a:noFill/>
                          </a:ln>
                          <a:solidFill>
                            <a:schemeClr val="tx2"/>
                          </a:solidFill>
                          <a:effectLst>
                            <a:outerShdw blurRad="38100" dist="38100" dir="2700000" algn="tl">
                              <a:srgbClr val="000000"/>
                            </a:outerShdw>
                          </a:effectLst>
                          <a:latin typeface="Arial" charset="0"/>
                        </a:rPr>
                        <a:t>High chance of rescue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smtClean="0">
                          <a:ln>
                            <a:noFill/>
                          </a:ln>
                          <a:solidFill>
                            <a:schemeClr val="tx2"/>
                          </a:solidFill>
                          <a:effectLst>
                            <a:outerShdw blurRad="38100" dist="38100" dir="2700000" algn="tl">
                              <a:srgbClr val="000000"/>
                            </a:outerShdw>
                          </a:effectLst>
                          <a:latin typeface="Arial" charset="0"/>
                        </a:rPr>
                        <a:t>Low chance of rescue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55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smtClean="0">
                          <a:ln>
                            <a:noFill/>
                          </a:ln>
                          <a:solidFill>
                            <a:schemeClr val="tx2"/>
                          </a:solidFill>
                          <a:effectLst>
                            <a:outerShdw blurRad="38100" dist="38100" dir="2700000" algn="tl">
                              <a:srgbClr val="000000"/>
                            </a:outerShdw>
                          </a:effectLst>
                          <a:latin typeface="Arial" charset="0"/>
                        </a:rPr>
                        <a:t>Diagnoses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smtClean="0">
                          <a:ln>
                            <a:noFill/>
                          </a:ln>
                          <a:solidFill>
                            <a:schemeClr val="tx2"/>
                          </a:solidFill>
                          <a:effectLst>
                            <a:outerShdw blurRad="38100" dist="38100" dir="2700000" algn="tl">
                              <a:srgbClr val="000000"/>
                            </a:outerShdw>
                          </a:effectLst>
                          <a:latin typeface="Arial" charset="0"/>
                        </a:rPr>
                        <a:t>Dysthymia, Borderline Personality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smtClean="0">
                          <a:ln>
                            <a:noFill/>
                          </a:ln>
                          <a:solidFill>
                            <a:schemeClr val="tx2"/>
                          </a:solidFill>
                          <a:effectLst>
                            <a:outerShdw blurRad="38100" dist="38100" dir="2700000" algn="tl">
                              <a:srgbClr val="000000"/>
                            </a:outerShdw>
                          </a:effectLst>
                          <a:latin typeface="Arial" charset="0"/>
                        </a:rPr>
                        <a:t>Mood disorder, Schizophrenia, Substance Abuse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Facing the Facts</a:t>
            </a:r>
            <a:endParaRPr lang="en-US" dirty="0"/>
          </a:p>
        </p:txBody>
      </p:sp>
      <p:sp>
        <p:nvSpPr>
          <p:cNvPr id="3" name="Content Placeholder 2"/>
          <p:cNvSpPr>
            <a:spLocks noGrp="1"/>
          </p:cNvSpPr>
          <p:nvPr>
            <p:ph idx="1"/>
          </p:nvPr>
        </p:nvSpPr>
        <p:spPr>
          <a:xfrm>
            <a:off x="500034" y="2214554"/>
            <a:ext cx="7772400" cy="4343400"/>
          </a:xfrm>
        </p:spPr>
        <p:txBody>
          <a:bodyPr>
            <a:noAutofit/>
          </a:bodyPr>
          <a:lstStyle/>
          <a:p>
            <a:pPr marL="0" indent="0">
              <a:buNone/>
            </a:pPr>
            <a:endParaRPr lang="en-US" sz="2400" dirty="0"/>
          </a:p>
          <a:p>
            <a:r>
              <a:rPr lang="en-US" sz="2400" dirty="0" smtClean="0"/>
              <a:t>Suicide is </a:t>
            </a:r>
            <a:r>
              <a:rPr lang="en-US" sz="2400" dirty="0" smtClean="0">
                <a:solidFill>
                  <a:srgbClr val="FF0000"/>
                </a:solidFill>
              </a:rPr>
              <a:t>the third leading cause </a:t>
            </a:r>
            <a:r>
              <a:rPr lang="en-US" sz="2400" dirty="0" smtClean="0"/>
              <a:t>of death for people aged 10-24.</a:t>
            </a:r>
          </a:p>
          <a:p>
            <a:endParaRPr lang="en-US" sz="2400" dirty="0" smtClean="0"/>
          </a:p>
          <a:p>
            <a:r>
              <a:rPr lang="en-US" sz="2400" dirty="0" smtClean="0"/>
              <a:t>Suicide </a:t>
            </a:r>
            <a:r>
              <a:rPr lang="en-US" sz="2400" dirty="0"/>
              <a:t>is </a:t>
            </a:r>
            <a:r>
              <a:rPr lang="en-US" sz="2400" dirty="0">
                <a:solidFill>
                  <a:srgbClr val="FF0000"/>
                </a:solidFill>
              </a:rPr>
              <a:t>the second leading cause of death </a:t>
            </a:r>
            <a:r>
              <a:rPr lang="en-US" sz="2400" dirty="0"/>
              <a:t>for people aged 25-34</a:t>
            </a:r>
            <a:r>
              <a:rPr lang="en-US" sz="2400" dirty="0" smtClean="0"/>
              <a:t>.</a:t>
            </a:r>
          </a:p>
          <a:p>
            <a:pPr marL="0" indent="0">
              <a:buNone/>
            </a:pPr>
            <a:endParaRPr lang="en-US" sz="2400" dirty="0"/>
          </a:p>
          <a:p>
            <a:pPr marL="0" indent="0">
              <a:buNone/>
            </a:pPr>
            <a:endParaRPr lang="en-US" sz="2400" dirty="0"/>
          </a:p>
          <a:p>
            <a:pPr>
              <a:buNone/>
            </a:pPr>
            <a:endParaRPr lang="en-US" sz="2400" dirty="0"/>
          </a:p>
        </p:txBody>
      </p:sp>
      <p:sp>
        <p:nvSpPr>
          <p:cNvPr id="4" name="Slide Number Placeholder 3"/>
          <p:cNvSpPr>
            <a:spLocks noGrp="1"/>
          </p:cNvSpPr>
          <p:nvPr>
            <p:ph type="sldNum" sz="quarter" idx="12"/>
          </p:nvPr>
        </p:nvSpPr>
        <p:spPr/>
        <p:txBody>
          <a:bodyPr/>
          <a:lstStyle/>
          <a:p>
            <a:fld id="{779C428B-2738-47E1-9C00-E74864123E61}" type="slidenum">
              <a:rPr lang="en-US" smtClean="0"/>
              <a:pPr/>
              <a:t>8</a:t>
            </a:fld>
            <a:endParaRPr lang="en-US"/>
          </a:p>
        </p:txBody>
      </p:sp>
    </p:spTree>
    <p:extLst>
      <p:ext uri="{BB962C8B-B14F-4D97-AF65-F5344CB8AC3E}">
        <p14:creationId xmlns="" xmlns:p14="http://schemas.microsoft.com/office/powerpoint/2010/main" val="1783452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Facing the Facts</a:t>
            </a:r>
            <a:endParaRPr lang="en-US" dirty="0"/>
          </a:p>
        </p:txBody>
      </p:sp>
      <p:sp>
        <p:nvSpPr>
          <p:cNvPr id="3" name="Content Placeholder 2"/>
          <p:cNvSpPr>
            <a:spLocks noGrp="1"/>
          </p:cNvSpPr>
          <p:nvPr>
            <p:ph idx="1"/>
          </p:nvPr>
        </p:nvSpPr>
        <p:spPr/>
        <p:txBody>
          <a:bodyPr/>
          <a:lstStyle/>
          <a:p>
            <a:r>
              <a:rPr lang="en-US" sz="2800" dirty="0"/>
              <a:t>The suicide rate was </a:t>
            </a:r>
            <a:r>
              <a:rPr lang="en-US" sz="2800" dirty="0" smtClean="0">
                <a:solidFill>
                  <a:srgbClr val="FF0000"/>
                </a:solidFill>
              </a:rPr>
              <a:t>13/100,000 </a:t>
            </a:r>
            <a:r>
              <a:rPr lang="en-US" sz="2800" dirty="0">
                <a:solidFill>
                  <a:srgbClr val="FF0000"/>
                </a:solidFill>
              </a:rPr>
              <a:t>in </a:t>
            </a:r>
            <a:r>
              <a:rPr lang="en-US" sz="2800" dirty="0" smtClean="0">
                <a:solidFill>
                  <a:srgbClr val="FF0000"/>
                </a:solidFill>
              </a:rPr>
              <a:t>2010</a:t>
            </a:r>
            <a:r>
              <a:rPr lang="en-US" sz="2800" dirty="0" smtClean="0"/>
              <a:t>.</a:t>
            </a:r>
          </a:p>
          <a:p>
            <a:pPr marL="0" indent="0">
              <a:buNone/>
            </a:pPr>
            <a:endParaRPr lang="en-US" sz="2800" dirty="0"/>
          </a:p>
          <a:p>
            <a:r>
              <a:rPr lang="en-US" sz="2800" dirty="0"/>
              <a:t>It greatly exceeds the rate of homicide. (</a:t>
            </a:r>
            <a:r>
              <a:rPr lang="en-US" sz="2800" dirty="0" smtClean="0">
                <a:solidFill>
                  <a:srgbClr val="FF0000"/>
                </a:solidFill>
              </a:rPr>
              <a:t>5.3/100,000</a:t>
            </a:r>
            <a:r>
              <a:rPr lang="en-US" sz="2800" dirty="0" smtClean="0"/>
              <a:t>)</a:t>
            </a:r>
          </a:p>
          <a:p>
            <a:pPr marL="0" indent="0">
              <a:buNone/>
            </a:pPr>
            <a:endParaRPr lang="en-US" sz="2800" dirty="0"/>
          </a:p>
          <a:p>
            <a:r>
              <a:rPr lang="en-US" sz="2800" dirty="0"/>
              <a:t>From </a:t>
            </a:r>
            <a:r>
              <a:rPr lang="en-US" sz="2800" i="1" dirty="0" smtClean="0"/>
              <a:t>1981-2010</a:t>
            </a:r>
            <a:r>
              <a:rPr lang="en-US" sz="2800" dirty="0" smtClean="0"/>
              <a:t>, </a:t>
            </a:r>
            <a:r>
              <a:rPr lang="en-US" sz="2800" dirty="0" smtClean="0">
                <a:solidFill>
                  <a:srgbClr val="FF0000"/>
                </a:solidFill>
              </a:rPr>
              <a:t>people </a:t>
            </a:r>
            <a:r>
              <a:rPr lang="en-US" sz="2800" dirty="0">
                <a:solidFill>
                  <a:srgbClr val="FF0000"/>
                </a:solidFill>
              </a:rPr>
              <a:t>died by </a:t>
            </a:r>
            <a:r>
              <a:rPr lang="en-US" sz="2800" dirty="0" smtClean="0">
                <a:solidFill>
                  <a:srgbClr val="FF0000"/>
                </a:solidFill>
              </a:rPr>
              <a:t>suicide were twice of people whom </a:t>
            </a:r>
            <a:r>
              <a:rPr lang="en-US" sz="2800" dirty="0" smtClean="0">
                <a:solidFill>
                  <a:srgbClr val="FF0000"/>
                </a:solidFill>
              </a:rPr>
              <a:t>died </a:t>
            </a:r>
            <a:r>
              <a:rPr lang="en-US" sz="2800" dirty="0" smtClean="0">
                <a:solidFill>
                  <a:srgbClr val="FF0000"/>
                </a:solidFill>
              </a:rPr>
              <a:t>from AIDS </a:t>
            </a:r>
            <a:r>
              <a:rPr lang="en-US" sz="2800" dirty="0" smtClean="0">
                <a:solidFill>
                  <a:srgbClr val="FF0000"/>
                </a:solidFill>
              </a:rPr>
              <a:t>and </a:t>
            </a:r>
            <a:r>
              <a:rPr lang="en-US" sz="2800" dirty="0" smtClean="0">
                <a:solidFill>
                  <a:srgbClr val="FF0000"/>
                </a:solidFill>
              </a:rPr>
              <a:t>HIV</a:t>
            </a:r>
            <a:r>
              <a:rPr lang="en-US" sz="2800" dirty="0" smtClean="0"/>
              <a:t>-related</a:t>
            </a:r>
            <a:endParaRPr lang="en-US" sz="2800" dirty="0"/>
          </a:p>
          <a:p>
            <a:endParaRPr lang="en-US" dirty="0"/>
          </a:p>
        </p:txBody>
      </p:sp>
      <p:sp>
        <p:nvSpPr>
          <p:cNvPr id="4" name="Slide Number Placeholder 3"/>
          <p:cNvSpPr>
            <a:spLocks noGrp="1"/>
          </p:cNvSpPr>
          <p:nvPr>
            <p:ph type="sldNum" sz="quarter" idx="12"/>
          </p:nvPr>
        </p:nvSpPr>
        <p:spPr/>
        <p:txBody>
          <a:bodyPr/>
          <a:lstStyle/>
          <a:p>
            <a:fld id="{779C428B-2738-47E1-9C00-E74864123E61}" type="slidenum">
              <a:rPr lang="en-US" smtClean="0"/>
              <a:pPr/>
              <a:t>9</a:t>
            </a:fld>
            <a:endParaRPr lang="en-US"/>
          </a:p>
        </p:txBody>
      </p:sp>
    </p:spTree>
    <p:extLst>
      <p:ext uri="{BB962C8B-B14F-4D97-AF65-F5344CB8AC3E}">
        <p14:creationId xmlns="" xmlns:p14="http://schemas.microsoft.com/office/powerpoint/2010/main" val="11531887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7028</TotalTime>
  <Words>3031</Words>
  <Application>Microsoft Office PowerPoint</Application>
  <PresentationFormat>On-screen Show (4:3)</PresentationFormat>
  <Paragraphs>634</Paragraphs>
  <Slides>58</Slides>
  <Notes>47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Flow</vt:lpstr>
      <vt:lpstr>Chart</vt:lpstr>
      <vt:lpstr>Suicide , and Suicide Prevention </vt:lpstr>
      <vt:lpstr>Slide 2</vt:lpstr>
      <vt:lpstr>Facing the facts an overview of suicide</vt:lpstr>
      <vt:lpstr>Slide 4</vt:lpstr>
      <vt:lpstr>Global Suicide rates, 2008 </vt:lpstr>
      <vt:lpstr>Slide 6</vt:lpstr>
      <vt:lpstr>SUICIDE Attempters and Completers</vt:lpstr>
      <vt:lpstr>Facing the Facts</vt:lpstr>
      <vt:lpstr>Facing the Facts</vt:lpstr>
      <vt:lpstr>Facing the Facts</vt:lpstr>
      <vt:lpstr>Slide 11</vt:lpstr>
      <vt:lpstr>Facing the Facts</vt:lpstr>
      <vt:lpstr>Annual Deaths, by Cause</vt:lpstr>
      <vt:lpstr>Spending for Medical Research</vt:lpstr>
      <vt:lpstr>Myths versus facts about suicide</vt:lpstr>
      <vt:lpstr> Myths versus Facts</vt:lpstr>
      <vt:lpstr> Myths versus Facts</vt:lpstr>
      <vt:lpstr> Myths versus Facts</vt:lpstr>
      <vt:lpstr> Myths versus Facts</vt:lpstr>
      <vt:lpstr> Myths versus Facts</vt:lpstr>
      <vt:lpstr> Myths versus Facts</vt:lpstr>
      <vt:lpstr> Myths versus Facts</vt:lpstr>
      <vt:lpstr> Myths versus Facts</vt:lpstr>
      <vt:lpstr>Risk Factors For Suicide </vt:lpstr>
      <vt:lpstr> Risk Factors</vt:lpstr>
      <vt:lpstr> Risk Factors</vt:lpstr>
      <vt:lpstr> Risk Factors</vt:lpstr>
      <vt:lpstr> Risk Factors</vt:lpstr>
      <vt:lpstr> Risk Factors</vt:lpstr>
      <vt:lpstr> Risk Factors</vt:lpstr>
      <vt:lpstr> Risk Factors</vt:lpstr>
      <vt:lpstr> Risk Factors</vt:lpstr>
      <vt:lpstr>Preventing Suicide  </vt:lpstr>
      <vt:lpstr> Preventing Suicide</vt:lpstr>
      <vt:lpstr> Preventing Suicide</vt:lpstr>
      <vt:lpstr> Preventing Suicide</vt:lpstr>
      <vt:lpstr> Preventing Suicide</vt:lpstr>
      <vt:lpstr> Preventing Suicide</vt:lpstr>
      <vt:lpstr> Preventing Suicide</vt:lpstr>
      <vt:lpstr> Preventing Suicide</vt:lpstr>
      <vt:lpstr> Preventing Suicide</vt:lpstr>
      <vt:lpstr> Preventing Suicide</vt:lpstr>
      <vt:lpstr> Preventing Suicide</vt:lpstr>
      <vt:lpstr> Preventing Suicide</vt:lpstr>
      <vt:lpstr>Slide 45</vt:lpstr>
      <vt:lpstr> You Can Help</vt:lpstr>
      <vt:lpstr> You Can Help</vt:lpstr>
      <vt:lpstr>You Can Help</vt:lpstr>
      <vt:lpstr> You Can Help</vt:lpstr>
      <vt:lpstr> You Can Help</vt:lpstr>
      <vt:lpstr> You Can Help</vt:lpstr>
      <vt:lpstr> You Can Help</vt:lpstr>
      <vt:lpstr> You Can Help</vt:lpstr>
      <vt:lpstr> You Can Help</vt:lpstr>
      <vt:lpstr> You Can Help</vt:lpstr>
      <vt:lpstr> You Can Help</vt:lpstr>
      <vt:lpstr> You Can Help</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Dozier-Ezell</dc:creator>
  <cp:lastModifiedBy>EGP</cp:lastModifiedBy>
  <cp:revision>229</cp:revision>
  <dcterms:created xsi:type="dcterms:W3CDTF">2013-02-05T19:16:06Z</dcterms:created>
  <dcterms:modified xsi:type="dcterms:W3CDTF">2015-10-26T04:42:09Z</dcterms:modified>
</cp:coreProperties>
</file>