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12" r:id="rId4"/>
    <p:sldId id="313" r:id="rId5"/>
    <p:sldId id="315" r:id="rId6"/>
    <p:sldId id="316" r:id="rId7"/>
    <p:sldId id="317" r:id="rId8"/>
    <p:sldId id="318" r:id="rId9"/>
    <p:sldId id="319" r:id="rId10"/>
    <p:sldId id="321" r:id="rId11"/>
    <p:sldId id="322" r:id="rId12"/>
    <p:sldId id="323" r:id="rId13"/>
    <p:sldId id="320" r:id="rId14"/>
    <p:sldId id="314" r:id="rId15"/>
    <p:sldId id="257" r:id="rId16"/>
    <p:sldId id="258" r:id="rId17"/>
    <p:sldId id="259" r:id="rId18"/>
    <p:sldId id="260" r:id="rId19"/>
    <p:sldId id="261" r:id="rId20"/>
    <p:sldId id="285" r:id="rId21"/>
    <p:sldId id="287" r:id="rId22"/>
    <p:sldId id="288" r:id="rId23"/>
    <p:sldId id="289" r:id="rId24"/>
    <p:sldId id="294" r:id="rId25"/>
    <p:sldId id="292" r:id="rId26"/>
    <p:sldId id="291" r:id="rId27"/>
    <p:sldId id="274" r:id="rId28"/>
    <p:sldId id="293" r:id="rId29"/>
    <p:sldId id="290" r:id="rId30"/>
    <p:sldId id="271" r:id="rId31"/>
    <p:sldId id="272" r:id="rId32"/>
    <p:sldId id="295" r:id="rId33"/>
    <p:sldId id="275" r:id="rId34"/>
    <p:sldId id="296" r:id="rId35"/>
    <p:sldId id="297" r:id="rId36"/>
    <p:sldId id="283" r:id="rId37"/>
    <p:sldId id="309" r:id="rId38"/>
    <p:sldId id="299" r:id="rId39"/>
    <p:sldId id="298" r:id="rId40"/>
    <p:sldId id="300" r:id="rId41"/>
    <p:sldId id="301" r:id="rId42"/>
    <p:sldId id="303" r:id="rId43"/>
    <p:sldId id="310" r:id="rId44"/>
    <p:sldId id="302" r:id="rId45"/>
    <p:sldId id="304" r:id="rId46"/>
    <p:sldId id="305" r:id="rId47"/>
    <p:sldId id="306" r:id="rId48"/>
    <p:sldId id="308" r:id="rId49"/>
    <p:sldId id="30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A43A3-BB59-4A45-97BF-EC0941290F2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0D5481A-4233-4066-8B6A-ACD699DDE61F}">
      <dgm:prSet phldrT="[Text]"/>
      <dgm:spPr/>
      <dgm:t>
        <a:bodyPr/>
        <a:lstStyle/>
        <a:p>
          <a:pPr rtl="1"/>
          <a:r>
            <a:rPr lang="en-US" dirty="0" smtClean="0"/>
            <a:t>VMT applies a traction on the retina</a:t>
          </a:r>
          <a:endParaRPr lang="fa-IR" dirty="0"/>
        </a:p>
      </dgm:t>
    </dgm:pt>
    <dgm:pt modelId="{718BDF9A-74C7-4C72-B4A3-F6D3A1054102}" type="parTrans" cxnId="{66EDF6D4-4C0C-4862-9E30-E572E45A3BC9}">
      <dgm:prSet/>
      <dgm:spPr/>
      <dgm:t>
        <a:bodyPr/>
        <a:lstStyle/>
        <a:p>
          <a:pPr rtl="1"/>
          <a:endParaRPr lang="fa-IR"/>
        </a:p>
      </dgm:t>
    </dgm:pt>
    <dgm:pt modelId="{6FDA23CA-F7A6-4F71-9B62-F65F64CACA21}" type="sibTrans" cxnId="{66EDF6D4-4C0C-4862-9E30-E572E45A3BC9}">
      <dgm:prSet/>
      <dgm:spPr/>
      <dgm:t>
        <a:bodyPr/>
        <a:lstStyle/>
        <a:p>
          <a:pPr rtl="1"/>
          <a:endParaRPr lang="fa-IR"/>
        </a:p>
      </dgm:t>
    </dgm:pt>
    <dgm:pt modelId="{35B1F122-E8E7-4CFA-8A35-DB6D6559CEB1}">
      <dgm:prSet phldrT="[Text]"/>
      <dgm:spPr/>
      <dgm:t>
        <a:bodyPr/>
        <a:lstStyle/>
        <a:p>
          <a:pPr rtl="1"/>
          <a:r>
            <a:rPr lang="en-US" dirty="0" smtClean="0"/>
            <a:t>The equal opposite force pulls apart retina</a:t>
          </a:r>
          <a:endParaRPr lang="fa-IR" dirty="0"/>
        </a:p>
      </dgm:t>
    </dgm:pt>
    <dgm:pt modelId="{C1D42B41-262F-4781-830F-494F2DCC85E2}" type="parTrans" cxnId="{106542EB-B9DF-43CF-A459-3B0AB89326BA}">
      <dgm:prSet/>
      <dgm:spPr/>
      <dgm:t>
        <a:bodyPr/>
        <a:lstStyle/>
        <a:p>
          <a:pPr rtl="1"/>
          <a:endParaRPr lang="fa-IR"/>
        </a:p>
      </dgm:t>
    </dgm:pt>
    <dgm:pt modelId="{4F3BC2D7-E893-421B-B91E-C3CB95259FF1}" type="sibTrans" cxnId="{106542EB-B9DF-43CF-A459-3B0AB89326BA}">
      <dgm:prSet/>
      <dgm:spPr/>
      <dgm:t>
        <a:bodyPr/>
        <a:lstStyle/>
        <a:p>
          <a:pPr rtl="1"/>
          <a:endParaRPr lang="fa-IR"/>
        </a:p>
      </dgm:t>
    </dgm:pt>
    <dgm:pt modelId="{F0A128D7-12B9-4CB9-A829-F4B2A8692B67}">
      <dgm:prSet phldrT="[Text]"/>
      <dgm:spPr/>
      <dgm:t>
        <a:bodyPr/>
        <a:lstStyle/>
        <a:p>
          <a:pPr rtl="1"/>
          <a:r>
            <a:rPr lang="en-US" dirty="0" smtClean="0"/>
            <a:t>TRD, cyst, </a:t>
          </a:r>
          <a:r>
            <a:rPr lang="en-US" dirty="0" err="1" smtClean="0"/>
            <a:t>schisis</a:t>
          </a:r>
          <a:endParaRPr lang="fa-IR" dirty="0"/>
        </a:p>
      </dgm:t>
    </dgm:pt>
    <dgm:pt modelId="{9A98B35B-BD1F-486A-B232-7346E847D229}" type="parTrans" cxnId="{9578104D-B6AF-4893-ADA6-63EDA990EC56}">
      <dgm:prSet/>
      <dgm:spPr/>
      <dgm:t>
        <a:bodyPr/>
        <a:lstStyle/>
        <a:p>
          <a:pPr rtl="1"/>
          <a:endParaRPr lang="fa-IR"/>
        </a:p>
      </dgm:t>
    </dgm:pt>
    <dgm:pt modelId="{04E47F2D-6E8B-48D0-B999-2B9A2E02B852}" type="sibTrans" cxnId="{9578104D-B6AF-4893-ADA6-63EDA990EC56}">
      <dgm:prSet/>
      <dgm:spPr/>
      <dgm:t>
        <a:bodyPr/>
        <a:lstStyle/>
        <a:p>
          <a:pPr rtl="1"/>
          <a:endParaRPr lang="fa-IR"/>
        </a:p>
      </dgm:t>
    </dgm:pt>
    <dgm:pt modelId="{89CFDCD5-D6FC-4259-80D6-3BFF0D159A82}" type="pres">
      <dgm:prSet presAssocID="{B58A43A3-BB59-4A45-97BF-EC0941290F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94EFAFD-A6DB-4DB4-9C05-CA24F9E0E95D}" type="pres">
      <dgm:prSet presAssocID="{F0A128D7-12B9-4CB9-A829-F4B2A8692B67}" presName="boxAndChildren" presStyleCnt="0"/>
      <dgm:spPr/>
    </dgm:pt>
    <dgm:pt modelId="{9BB1D2F3-7948-4073-9E0D-A15992FCB376}" type="pres">
      <dgm:prSet presAssocID="{F0A128D7-12B9-4CB9-A829-F4B2A8692B67}" presName="parentTextBox" presStyleLbl="node1" presStyleIdx="0" presStyleCnt="3"/>
      <dgm:spPr/>
      <dgm:t>
        <a:bodyPr/>
        <a:lstStyle/>
        <a:p>
          <a:pPr rtl="1"/>
          <a:endParaRPr lang="fa-IR"/>
        </a:p>
      </dgm:t>
    </dgm:pt>
    <dgm:pt modelId="{EE574D3F-9CCE-462E-B1FF-03BF29A4B202}" type="pres">
      <dgm:prSet presAssocID="{4F3BC2D7-E893-421B-B91E-C3CB95259FF1}" presName="sp" presStyleCnt="0"/>
      <dgm:spPr/>
    </dgm:pt>
    <dgm:pt modelId="{C067F126-B66B-4B5F-AA2E-C6A5F53A44F2}" type="pres">
      <dgm:prSet presAssocID="{35B1F122-E8E7-4CFA-8A35-DB6D6559CEB1}" presName="arrowAndChildren" presStyleCnt="0"/>
      <dgm:spPr/>
    </dgm:pt>
    <dgm:pt modelId="{C98B0555-4474-4B76-956F-9A22BD33FF29}" type="pres">
      <dgm:prSet presAssocID="{35B1F122-E8E7-4CFA-8A35-DB6D6559CEB1}" presName="parentTextArrow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AFF00F6-7B1A-46A4-BF19-3ED3387EF63F}" type="pres">
      <dgm:prSet presAssocID="{6FDA23CA-F7A6-4F71-9B62-F65F64CACA21}" presName="sp" presStyleCnt="0"/>
      <dgm:spPr/>
    </dgm:pt>
    <dgm:pt modelId="{4A03F5AD-4D48-4AE2-A0F4-54D2E499F8E4}" type="pres">
      <dgm:prSet presAssocID="{80D5481A-4233-4066-8B6A-ACD699DDE61F}" presName="arrowAndChildren" presStyleCnt="0"/>
      <dgm:spPr/>
    </dgm:pt>
    <dgm:pt modelId="{E9F2DE08-0BC2-47BB-B599-3DC66F9EB57F}" type="pres">
      <dgm:prSet presAssocID="{80D5481A-4233-4066-8B6A-ACD699DDE61F}" presName="parentTextArrow" presStyleLbl="node1" presStyleIdx="2" presStyleCnt="3"/>
      <dgm:spPr/>
      <dgm:t>
        <a:bodyPr/>
        <a:lstStyle/>
        <a:p>
          <a:pPr rtl="1"/>
          <a:endParaRPr lang="fa-IR"/>
        </a:p>
      </dgm:t>
    </dgm:pt>
  </dgm:ptLst>
  <dgm:cxnLst>
    <dgm:cxn modelId="{9411E925-6A81-4292-9B82-E2982264E769}" type="presOf" srcId="{35B1F122-E8E7-4CFA-8A35-DB6D6559CEB1}" destId="{C98B0555-4474-4B76-956F-9A22BD33FF29}" srcOrd="0" destOrd="0" presId="urn:microsoft.com/office/officeart/2005/8/layout/process4"/>
    <dgm:cxn modelId="{9578104D-B6AF-4893-ADA6-63EDA990EC56}" srcId="{B58A43A3-BB59-4A45-97BF-EC0941290F2A}" destId="{F0A128D7-12B9-4CB9-A829-F4B2A8692B67}" srcOrd="2" destOrd="0" parTransId="{9A98B35B-BD1F-486A-B232-7346E847D229}" sibTransId="{04E47F2D-6E8B-48D0-B999-2B9A2E02B852}"/>
    <dgm:cxn modelId="{66EDF6D4-4C0C-4862-9E30-E572E45A3BC9}" srcId="{B58A43A3-BB59-4A45-97BF-EC0941290F2A}" destId="{80D5481A-4233-4066-8B6A-ACD699DDE61F}" srcOrd="0" destOrd="0" parTransId="{718BDF9A-74C7-4C72-B4A3-F6D3A1054102}" sibTransId="{6FDA23CA-F7A6-4F71-9B62-F65F64CACA21}"/>
    <dgm:cxn modelId="{246EADAF-2317-4C73-A69C-723DC23C8695}" type="presOf" srcId="{F0A128D7-12B9-4CB9-A829-F4B2A8692B67}" destId="{9BB1D2F3-7948-4073-9E0D-A15992FCB376}" srcOrd="0" destOrd="0" presId="urn:microsoft.com/office/officeart/2005/8/layout/process4"/>
    <dgm:cxn modelId="{6904DD06-AC00-4E38-A6AD-34C113BE54F6}" type="presOf" srcId="{80D5481A-4233-4066-8B6A-ACD699DDE61F}" destId="{E9F2DE08-0BC2-47BB-B599-3DC66F9EB57F}" srcOrd="0" destOrd="0" presId="urn:microsoft.com/office/officeart/2005/8/layout/process4"/>
    <dgm:cxn modelId="{106542EB-B9DF-43CF-A459-3B0AB89326BA}" srcId="{B58A43A3-BB59-4A45-97BF-EC0941290F2A}" destId="{35B1F122-E8E7-4CFA-8A35-DB6D6559CEB1}" srcOrd="1" destOrd="0" parTransId="{C1D42B41-262F-4781-830F-494F2DCC85E2}" sibTransId="{4F3BC2D7-E893-421B-B91E-C3CB95259FF1}"/>
    <dgm:cxn modelId="{C2C9818E-9848-4D8B-A528-8C95DD156BDB}" type="presOf" srcId="{B58A43A3-BB59-4A45-97BF-EC0941290F2A}" destId="{89CFDCD5-D6FC-4259-80D6-3BFF0D159A82}" srcOrd="0" destOrd="0" presId="urn:microsoft.com/office/officeart/2005/8/layout/process4"/>
    <dgm:cxn modelId="{77F96298-0F78-41AD-9891-60C89D84A65E}" type="presParOf" srcId="{89CFDCD5-D6FC-4259-80D6-3BFF0D159A82}" destId="{294EFAFD-A6DB-4DB4-9C05-CA24F9E0E95D}" srcOrd="0" destOrd="0" presId="urn:microsoft.com/office/officeart/2005/8/layout/process4"/>
    <dgm:cxn modelId="{8AD6B380-8502-4546-A568-73D5A80C7076}" type="presParOf" srcId="{294EFAFD-A6DB-4DB4-9C05-CA24F9E0E95D}" destId="{9BB1D2F3-7948-4073-9E0D-A15992FCB376}" srcOrd="0" destOrd="0" presId="urn:microsoft.com/office/officeart/2005/8/layout/process4"/>
    <dgm:cxn modelId="{56FC9BF1-21B2-4885-AC36-AB49F216A0A4}" type="presParOf" srcId="{89CFDCD5-D6FC-4259-80D6-3BFF0D159A82}" destId="{EE574D3F-9CCE-462E-B1FF-03BF29A4B202}" srcOrd="1" destOrd="0" presId="urn:microsoft.com/office/officeart/2005/8/layout/process4"/>
    <dgm:cxn modelId="{4D0FD26D-D9DB-49C7-AFDF-6C873FFF2C60}" type="presParOf" srcId="{89CFDCD5-D6FC-4259-80D6-3BFF0D159A82}" destId="{C067F126-B66B-4B5F-AA2E-C6A5F53A44F2}" srcOrd="2" destOrd="0" presId="urn:microsoft.com/office/officeart/2005/8/layout/process4"/>
    <dgm:cxn modelId="{8AC6BFDA-D751-4588-94B7-515E9696AB98}" type="presParOf" srcId="{C067F126-B66B-4B5F-AA2E-C6A5F53A44F2}" destId="{C98B0555-4474-4B76-956F-9A22BD33FF29}" srcOrd="0" destOrd="0" presId="urn:microsoft.com/office/officeart/2005/8/layout/process4"/>
    <dgm:cxn modelId="{8724CCFA-1934-4799-B39C-286852F79F59}" type="presParOf" srcId="{89CFDCD5-D6FC-4259-80D6-3BFF0D159A82}" destId="{9AFF00F6-7B1A-46A4-BF19-3ED3387EF63F}" srcOrd="3" destOrd="0" presId="urn:microsoft.com/office/officeart/2005/8/layout/process4"/>
    <dgm:cxn modelId="{49367345-F753-4DDE-88FB-DEC7446C041F}" type="presParOf" srcId="{89CFDCD5-D6FC-4259-80D6-3BFF0D159A82}" destId="{4A03F5AD-4D48-4AE2-A0F4-54D2E499F8E4}" srcOrd="4" destOrd="0" presId="urn:microsoft.com/office/officeart/2005/8/layout/process4"/>
    <dgm:cxn modelId="{E4A93D32-2EEF-454E-B823-8E74F546C823}" type="presParOf" srcId="{4A03F5AD-4D48-4AE2-A0F4-54D2E499F8E4}" destId="{E9F2DE08-0BC2-47BB-B599-3DC66F9EB57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01BDB-36A6-4B7E-9518-FB20DC57E17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4B36246-4EAE-420C-973A-069B8BB50863}">
      <dgm:prSet phldrT="[Text]"/>
      <dgm:spPr/>
      <dgm:t>
        <a:bodyPr/>
        <a:lstStyle/>
        <a:p>
          <a:pPr rtl="1"/>
          <a:r>
            <a:rPr lang="en-US" dirty="0" smtClean="0"/>
            <a:t>Retina being pulled apart</a:t>
          </a:r>
          <a:endParaRPr lang="fa-IR" dirty="0"/>
        </a:p>
      </dgm:t>
    </dgm:pt>
    <dgm:pt modelId="{A730B449-8CF2-4830-8226-399D565BE443}" type="parTrans" cxnId="{6B436E4C-7BB7-4975-8F65-4B95EF146E45}">
      <dgm:prSet/>
      <dgm:spPr/>
      <dgm:t>
        <a:bodyPr/>
        <a:lstStyle/>
        <a:p>
          <a:pPr rtl="1"/>
          <a:endParaRPr lang="fa-IR"/>
        </a:p>
      </dgm:t>
    </dgm:pt>
    <dgm:pt modelId="{744AAE27-5E9D-440A-A274-5A934496B99A}" type="sibTrans" cxnId="{6B436E4C-7BB7-4975-8F65-4B95EF146E45}">
      <dgm:prSet/>
      <dgm:spPr/>
      <dgm:t>
        <a:bodyPr/>
        <a:lstStyle/>
        <a:p>
          <a:pPr rtl="1"/>
          <a:endParaRPr lang="fa-IR"/>
        </a:p>
      </dgm:t>
    </dgm:pt>
    <dgm:pt modelId="{30112900-9FEC-43FB-B8F9-CF328C89A900}">
      <dgm:prSet phldrT="[Text]" phldr="1"/>
      <dgm:spPr/>
      <dgm:t>
        <a:bodyPr/>
        <a:lstStyle/>
        <a:p>
          <a:pPr rtl="1"/>
          <a:endParaRPr lang="fa-IR"/>
        </a:p>
      </dgm:t>
    </dgm:pt>
    <dgm:pt modelId="{BBD757B2-2F61-4613-8940-F8D837245C70}" type="parTrans" cxnId="{7D6DC22F-292A-4495-9846-CAB8640D3436}">
      <dgm:prSet/>
      <dgm:spPr/>
      <dgm:t>
        <a:bodyPr/>
        <a:lstStyle/>
        <a:p>
          <a:pPr rtl="1"/>
          <a:endParaRPr lang="fa-IR"/>
        </a:p>
      </dgm:t>
    </dgm:pt>
    <dgm:pt modelId="{DFDE6A49-EFC7-4DEE-8733-B5890B0E38AD}" type="sibTrans" cxnId="{7D6DC22F-292A-4495-9846-CAB8640D3436}">
      <dgm:prSet/>
      <dgm:spPr/>
      <dgm:t>
        <a:bodyPr/>
        <a:lstStyle/>
        <a:p>
          <a:pPr rtl="1"/>
          <a:endParaRPr lang="fa-IR"/>
        </a:p>
      </dgm:t>
    </dgm:pt>
    <dgm:pt modelId="{41611EAB-ABB0-427C-857F-D87BEE12F930}">
      <dgm:prSet phldrT="[Text]"/>
      <dgm:spPr/>
      <dgm:t>
        <a:bodyPr/>
        <a:lstStyle/>
        <a:p>
          <a:pPr rtl="1"/>
          <a:r>
            <a:rPr lang="en-US" dirty="0" smtClean="0"/>
            <a:t>Decreased the </a:t>
          </a:r>
          <a:r>
            <a:rPr lang="en-US" dirty="0" err="1" smtClean="0"/>
            <a:t>intrestitial</a:t>
          </a:r>
          <a:r>
            <a:rPr lang="en-US" dirty="0" smtClean="0"/>
            <a:t> pressure</a:t>
          </a:r>
          <a:endParaRPr lang="fa-IR" dirty="0"/>
        </a:p>
      </dgm:t>
    </dgm:pt>
    <dgm:pt modelId="{00A6A1E8-423D-44A5-AB95-BB317D0D94F3}" type="parTrans" cxnId="{3DF76A53-58DF-4D53-9683-D4628EC67982}">
      <dgm:prSet/>
      <dgm:spPr/>
      <dgm:t>
        <a:bodyPr/>
        <a:lstStyle/>
        <a:p>
          <a:pPr rtl="1"/>
          <a:endParaRPr lang="fa-IR"/>
        </a:p>
      </dgm:t>
    </dgm:pt>
    <dgm:pt modelId="{31038C90-D51D-4343-8595-A032496363EB}" type="sibTrans" cxnId="{3DF76A53-58DF-4D53-9683-D4628EC67982}">
      <dgm:prSet/>
      <dgm:spPr/>
      <dgm:t>
        <a:bodyPr/>
        <a:lstStyle/>
        <a:p>
          <a:pPr rtl="1"/>
          <a:endParaRPr lang="fa-IR"/>
        </a:p>
      </dgm:t>
    </dgm:pt>
    <dgm:pt modelId="{38657537-9E56-466B-AFAB-001AEE88FB0E}">
      <dgm:prSet phldrT="[Text]" phldr="1"/>
      <dgm:spPr/>
      <dgm:t>
        <a:bodyPr/>
        <a:lstStyle/>
        <a:p>
          <a:pPr rtl="1"/>
          <a:endParaRPr lang="fa-IR"/>
        </a:p>
      </dgm:t>
    </dgm:pt>
    <dgm:pt modelId="{67289176-659B-4EA7-9F59-BC27767488A8}" type="parTrans" cxnId="{995D6032-DEEF-47CF-BBEB-6E1F6994701D}">
      <dgm:prSet/>
      <dgm:spPr/>
      <dgm:t>
        <a:bodyPr/>
        <a:lstStyle/>
        <a:p>
          <a:pPr rtl="1"/>
          <a:endParaRPr lang="fa-IR"/>
        </a:p>
      </dgm:t>
    </dgm:pt>
    <dgm:pt modelId="{B33692A7-999F-4971-9E68-44161FAE6A18}" type="sibTrans" cxnId="{995D6032-DEEF-47CF-BBEB-6E1F6994701D}">
      <dgm:prSet/>
      <dgm:spPr/>
      <dgm:t>
        <a:bodyPr/>
        <a:lstStyle/>
        <a:p>
          <a:pPr rtl="1"/>
          <a:endParaRPr lang="fa-IR"/>
        </a:p>
      </dgm:t>
    </dgm:pt>
    <dgm:pt modelId="{49C4F050-40E8-4294-A34A-9DA1B6D2AEC8}">
      <dgm:prSet phldrT="[Text]"/>
      <dgm:spPr/>
      <dgm:t>
        <a:bodyPr/>
        <a:lstStyle/>
        <a:p>
          <a:pPr rtl="1"/>
          <a:r>
            <a:rPr lang="en-US" dirty="0" smtClean="0"/>
            <a:t>Fluid efflux from the vessels </a:t>
          </a:r>
          <a:r>
            <a:rPr lang="en-US" dirty="0" err="1" smtClean="0"/>
            <a:t>leadind</a:t>
          </a:r>
          <a:r>
            <a:rPr lang="en-US" dirty="0" smtClean="0"/>
            <a:t> to edema: VMT, </a:t>
          </a:r>
          <a:r>
            <a:rPr lang="en-US" dirty="0" err="1" smtClean="0"/>
            <a:t>nAMD</a:t>
          </a:r>
          <a:endParaRPr lang="fa-IR" dirty="0"/>
        </a:p>
      </dgm:t>
    </dgm:pt>
    <dgm:pt modelId="{A988788B-A5E0-41D6-A9CD-B5C66924E3F3}" type="parTrans" cxnId="{C6239095-78DA-4118-852E-382DC8C9D67C}">
      <dgm:prSet/>
      <dgm:spPr/>
      <dgm:t>
        <a:bodyPr/>
        <a:lstStyle/>
        <a:p>
          <a:pPr rtl="1"/>
          <a:endParaRPr lang="fa-IR"/>
        </a:p>
      </dgm:t>
    </dgm:pt>
    <dgm:pt modelId="{9580ED55-0399-4233-AD52-4028F25D02FE}" type="sibTrans" cxnId="{C6239095-78DA-4118-852E-382DC8C9D67C}">
      <dgm:prSet/>
      <dgm:spPr/>
      <dgm:t>
        <a:bodyPr/>
        <a:lstStyle/>
        <a:p>
          <a:pPr rtl="1"/>
          <a:endParaRPr lang="fa-IR"/>
        </a:p>
      </dgm:t>
    </dgm:pt>
    <dgm:pt modelId="{D9467B32-23D9-4B8A-8CDD-0B9B618483EE}">
      <dgm:prSet phldrT="[Text]" phldr="1"/>
      <dgm:spPr/>
      <dgm:t>
        <a:bodyPr/>
        <a:lstStyle/>
        <a:p>
          <a:pPr rtl="1"/>
          <a:endParaRPr lang="fa-IR"/>
        </a:p>
      </dgm:t>
    </dgm:pt>
    <dgm:pt modelId="{34179416-ACBD-437B-ACC8-00FB20716F98}" type="parTrans" cxnId="{5063B398-BDB9-480A-A9EE-0B474C6AC267}">
      <dgm:prSet/>
      <dgm:spPr/>
      <dgm:t>
        <a:bodyPr/>
        <a:lstStyle/>
        <a:p>
          <a:pPr rtl="1"/>
          <a:endParaRPr lang="fa-IR"/>
        </a:p>
      </dgm:t>
    </dgm:pt>
    <dgm:pt modelId="{949B16A1-F97A-40E7-A85C-8024C9EA920A}" type="sibTrans" cxnId="{5063B398-BDB9-480A-A9EE-0B474C6AC267}">
      <dgm:prSet/>
      <dgm:spPr/>
      <dgm:t>
        <a:bodyPr/>
        <a:lstStyle/>
        <a:p>
          <a:pPr rtl="1"/>
          <a:endParaRPr lang="fa-IR"/>
        </a:p>
      </dgm:t>
    </dgm:pt>
    <dgm:pt modelId="{B2B68087-E3A2-4436-A720-6BA9D5BCEDB9}" type="pres">
      <dgm:prSet presAssocID="{CE401BDB-36A6-4B7E-9518-FB20DC57E17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0608F9B4-3E73-4428-AA41-E395B67119DD}" type="pres">
      <dgm:prSet presAssocID="{C4B36246-4EAE-420C-973A-069B8BB50863}" presName="composite" presStyleCnt="0"/>
      <dgm:spPr/>
    </dgm:pt>
    <dgm:pt modelId="{FA02268D-C8DF-45CD-B888-40E5F9B21F18}" type="pres">
      <dgm:prSet presAssocID="{C4B36246-4EAE-420C-973A-069B8BB50863}" presName="bentUpArrow1" presStyleLbl="alignImgPlace1" presStyleIdx="0" presStyleCnt="2"/>
      <dgm:spPr/>
    </dgm:pt>
    <dgm:pt modelId="{ECEFD9D2-7CFD-476A-A85A-9A6B07BC2903}" type="pres">
      <dgm:prSet presAssocID="{C4B36246-4EAE-420C-973A-069B8BB5086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84174C-B4D9-4055-8B81-8B014511D6BD}" type="pres">
      <dgm:prSet presAssocID="{C4B36246-4EAE-420C-973A-069B8BB5086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72D7BB-9516-4BC3-858C-649044C33D05}" type="pres">
      <dgm:prSet presAssocID="{744AAE27-5E9D-440A-A274-5A934496B99A}" presName="sibTrans" presStyleCnt="0"/>
      <dgm:spPr/>
    </dgm:pt>
    <dgm:pt modelId="{2C737548-3E63-4346-9EDB-491D1E0463D6}" type="pres">
      <dgm:prSet presAssocID="{41611EAB-ABB0-427C-857F-D87BEE12F930}" presName="composite" presStyleCnt="0"/>
      <dgm:spPr/>
    </dgm:pt>
    <dgm:pt modelId="{ED730DD4-BCDA-4234-90FE-A58AE11AB70E}" type="pres">
      <dgm:prSet presAssocID="{41611EAB-ABB0-427C-857F-D87BEE12F930}" presName="bentUpArrow1" presStyleLbl="alignImgPlace1" presStyleIdx="1" presStyleCnt="2"/>
      <dgm:spPr/>
    </dgm:pt>
    <dgm:pt modelId="{E7CE7558-56E7-4034-B9C7-2D43FAFBA4EE}" type="pres">
      <dgm:prSet presAssocID="{41611EAB-ABB0-427C-857F-D87BEE12F930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DC3C7D0-A081-4FE6-BA21-2368BCBCBE03}" type="pres">
      <dgm:prSet presAssocID="{41611EAB-ABB0-427C-857F-D87BEE12F930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98BBFB-E213-404A-9E26-C451761DBC3B}" type="pres">
      <dgm:prSet presAssocID="{31038C90-D51D-4343-8595-A032496363EB}" presName="sibTrans" presStyleCnt="0"/>
      <dgm:spPr/>
    </dgm:pt>
    <dgm:pt modelId="{7BB8B57A-0527-487A-9936-F6A242F1DDD8}" type="pres">
      <dgm:prSet presAssocID="{49C4F050-40E8-4294-A34A-9DA1B6D2AEC8}" presName="composite" presStyleCnt="0"/>
      <dgm:spPr/>
    </dgm:pt>
    <dgm:pt modelId="{501EB890-FAE2-42DB-B28F-A97A51F8FA28}" type="pres">
      <dgm:prSet presAssocID="{49C4F050-40E8-4294-A34A-9DA1B6D2AEC8}" presName="ParentText" presStyleLbl="node1" presStyleIdx="2" presStyleCnt="3" custScaleX="3326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62DF2A-34F1-4B2E-870C-F17988721BC8}" type="pres">
      <dgm:prSet presAssocID="{49C4F050-40E8-4294-A34A-9DA1B6D2AEC8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2CD95E3-9FFC-4634-9AAA-7A9051BBC3F5}" type="presOf" srcId="{D9467B32-23D9-4B8A-8CDD-0B9B618483EE}" destId="{1162DF2A-34F1-4B2E-870C-F17988721BC8}" srcOrd="0" destOrd="0" presId="urn:microsoft.com/office/officeart/2005/8/layout/StepDownProcess"/>
    <dgm:cxn modelId="{497C62A0-3F33-4D5F-BD3B-1D79D4BC8CF6}" type="presOf" srcId="{CE401BDB-36A6-4B7E-9518-FB20DC57E17B}" destId="{B2B68087-E3A2-4436-A720-6BA9D5BCEDB9}" srcOrd="0" destOrd="0" presId="urn:microsoft.com/office/officeart/2005/8/layout/StepDownProcess"/>
    <dgm:cxn modelId="{C6239095-78DA-4118-852E-382DC8C9D67C}" srcId="{CE401BDB-36A6-4B7E-9518-FB20DC57E17B}" destId="{49C4F050-40E8-4294-A34A-9DA1B6D2AEC8}" srcOrd="2" destOrd="0" parTransId="{A988788B-A5E0-41D6-A9CD-B5C66924E3F3}" sibTransId="{9580ED55-0399-4233-AD52-4028F25D02FE}"/>
    <dgm:cxn modelId="{25637008-68FE-4696-BF0D-97ACA602883A}" type="presOf" srcId="{41611EAB-ABB0-427C-857F-D87BEE12F930}" destId="{E7CE7558-56E7-4034-B9C7-2D43FAFBA4EE}" srcOrd="0" destOrd="0" presId="urn:microsoft.com/office/officeart/2005/8/layout/StepDownProcess"/>
    <dgm:cxn modelId="{5063B398-BDB9-480A-A9EE-0B474C6AC267}" srcId="{49C4F050-40E8-4294-A34A-9DA1B6D2AEC8}" destId="{D9467B32-23D9-4B8A-8CDD-0B9B618483EE}" srcOrd="0" destOrd="0" parTransId="{34179416-ACBD-437B-ACC8-00FB20716F98}" sibTransId="{949B16A1-F97A-40E7-A85C-8024C9EA920A}"/>
    <dgm:cxn modelId="{3DF76A53-58DF-4D53-9683-D4628EC67982}" srcId="{CE401BDB-36A6-4B7E-9518-FB20DC57E17B}" destId="{41611EAB-ABB0-427C-857F-D87BEE12F930}" srcOrd="1" destOrd="0" parTransId="{00A6A1E8-423D-44A5-AB95-BB317D0D94F3}" sibTransId="{31038C90-D51D-4343-8595-A032496363EB}"/>
    <dgm:cxn modelId="{E0FF94C2-53EF-428C-AE61-38E9698365FC}" type="presOf" srcId="{30112900-9FEC-43FB-B8F9-CF328C89A900}" destId="{9B84174C-B4D9-4055-8B81-8B014511D6BD}" srcOrd="0" destOrd="0" presId="urn:microsoft.com/office/officeart/2005/8/layout/StepDownProcess"/>
    <dgm:cxn modelId="{A74CACCF-A0CF-445D-BA4C-788360615CFA}" type="presOf" srcId="{C4B36246-4EAE-420C-973A-069B8BB50863}" destId="{ECEFD9D2-7CFD-476A-A85A-9A6B07BC2903}" srcOrd="0" destOrd="0" presId="urn:microsoft.com/office/officeart/2005/8/layout/StepDownProcess"/>
    <dgm:cxn modelId="{76770656-0518-4CA5-B0F1-07B3B33789D3}" type="presOf" srcId="{49C4F050-40E8-4294-A34A-9DA1B6D2AEC8}" destId="{501EB890-FAE2-42DB-B28F-A97A51F8FA28}" srcOrd="0" destOrd="0" presId="urn:microsoft.com/office/officeart/2005/8/layout/StepDownProcess"/>
    <dgm:cxn modelId="{995D6032-DEEF-47CF-BBEB-6E1F6994701D}" srcId="{41611EAB-ABB0-427C-857F-D87BEE12F930}" destId="{38657537-9E56-466B-AFAB-001AEE88FB0E}" srcOrd="0" destOrd="0" parTransId="{67289176-659B-4EA7-9F59-BC27767488A8}" sibTransId="{B33692A7-999F-4971-9E68-44161FAE6A18}"/>
    <dgm:cxn modelId="{7D6DC22F-292A-4495-9846-CAB8640D3436}" srcId="{C4B36246-4EAE-420C-973A-069B8BB50863}" destId="{30112900-9FEC-43FB-B8F9-CF328C89A900}" srcOrd="0" destOrd="0" parTransId="{BBD757B2-2F61-4613-8940-F8D837245C70}" sibTransId="{DFDE6A49-EFC7-4DEE-8733-B5890B0E38AD}"/>
    <dgm:cxn modelId="{6B436E4C-7BB7-4975-8F65-4B95EF146E45}" srcId="{CE401BDB-36A6-4B7E-9518-FB20DC57E17B}" destId="{C4B36246-4EAE-420C-973A-069B8BB50863}" srcOrd="0" destOrd="0" parTransId="{A730B449-8CF2-4830-8226-399D565BE443}" sibTransId="{744AAE27-5E9D-440A-A274-5A934496B99A}"/>
    <dgm:cxn modelId="{54C905DD-A3B9-47D6-B876-172B4E3C3E88}" type="presOf" srcId="{38657537-9E56-466B-AFAB-001AEE88FB0E}" destId="{6DC3C7D0-A081-4FE6-BA21-2368BCBCBE03}" srcOrd="0" destOrd="0" presId="urn:microsoft.com/office/officeart/2005/8/layout/StepDownProcess"/>
    <dgm:cxn modelId="{C2E640A9-2E80-45A2-A95F-3033B61F79F5}" type="presParOf" srcId="{B2B68087-E3A2-4436-A720-6BA9D5BCEDB9}" destId="{0608F9B4-3E73-4428-AA41-E395B67119DD}" srcOrd="0" destOrd="0" presId="urn:microsoft.com/office/officeart/2005/8/layout/StepDownProcess"/>
    <dgm:cxn modelId="{C5D384EA-9417-460F-99B0-39433E40E7AD}" type="presParOf" srcId="{0608F9B4-3E73-4428-AA41-E395B67119DD}" destId="{FA02268D-C8DF-45CD-B888-40E5F9B21F18}" srcOrd="0" destOrd="0" presId="urn:microsoft.com/office/officeart/2005/8/layout/StepDownProcess"/>
    <dgm:cxn modelId="{2FBACCE8-1B0E-4E73-A0F5-D47C8EE86B6D}" type="presParOf" srcId="{0608F9B4-3E73-4428-AA41-E395B67119DD}" destId="{ECEFD9D2-7CFD-476A-A85A-9A6B07BC2903}" srcOrd="1" destOrd="0" presId="urn:microsoft.com/office/officeart/2005/8/layout/StepDownProcess"/>
    <dgm:cxn modelId="{8F95FB4B-133A-405E-BFFA-C5C192F8BF31}" type="presParOf" srcId="{0608F9B4-3E73-4428-AA41-E395B67119DD}" destId="{9B84174C-B4D9-4055-8B81-8B014511D6BD}" srcOrd="2" destOrd="0" presId="urn:microsoft.com/office/officeart/2005/8/layout/StepDownProcess"/>
    <dgm:cxn modelId="{04C44B5F-6F24-4243-8669-E57A1CFCB228}" type="presParOf" srcId="{B2B68087-E3A2-4436-A720-6BA9D5BCEDB9}" destId="{2372D7BB-9516-4BC3-858C-649044C33D05}" srcOrd="1" destOrd="0" presId="urn:microsoft.com/office/officeart/2005/8/layout/StepDownProcess"/>
    <dgm:cxn modelId="{254B8E5C-289E-44FC-9E7D-679D4FDD48FB}" type="presParOf" srcId="{B2B68087-E3A2-4436-A720-6BA9D5BCEDB9}" destId="{2C737548-3E63-4346-9EDB-491D1E0463D6}" srcOrd="2" destOrd="0" presId="urn:microsoft.com/office/officeart/2005/8/layout/StepDownProcess"/>
    <dgm:cxn modelId="{8305F69B-0582-40E4-B083-EEA6AAA931A5}" type="presParOf" srcId="{2C737548-3E63-4346-9EDB-491D1E0463D6}" destId="{ED730DD4-BCDA-4234-90FE-A58AE11AB70E}" srcOrd="0" destOrd="0" presId="urn:microsoft.com/office/officeart/2005/8/layout/StepDownProcess"/>
    <dgm:cxn modelId="{105B21D4-2CE3-4E4A-8565-84893C69B30D}" type="presParOf" srcId="{2C737548-3E63-4346-9EDB-491D1E0463D6}" destId="{E7CE7558-56E7-4034-B9C7-2D43FAFBA4EE}" srcOrd="1" destOrd="0" presId="urn:microsoft.com/office/officeart/2005/8/layout/StepDownProcess"/>
    <dgm:cxn modelId="{31025CF9-90DB-4CA3-A6C8-E625E4BA6E29}" type="presParOf" srcId="{2C737548-3E63-4346-9EDB-491D1E0463D6}" destId="{6DC3C7D0-A081-4FE6-BA21-2368BCBCBE03}" srcOrd="2" destOrd="0" presId="urn:microsoft.com/office/officeart/2005/8/layout/StepDownProcess"/>
    <dgm:cxn modelId="{D7912465-7598-4285-B170-B583ED99D3FB}" type="presParOf" srcId="{B2B68087-E3A2-4436-A720-6BA9D5BCEDB9}" destId="{EC98BBFB-E213-404A-9E26-C451761DBC3B}" srcOrd="3" destOrd="0" presId="urn:microsoft.com/office/officeart/2005/8/layout/StepDownProcess"/>
    <dgm:cxn modelId="{7B3438DE-041F-4A91-BB6A-E64F7271620A}" type="presParOf" srcId="{B2B68087-E3A2-4436-A720-6BA9D5BCEDB9}" destId="{7BB8B57A-0527-487A-9936-F6A242F1DDD8}" srcOrd="4" destOrd="0" presId="urn:microsoft.com/office/officeart/2005/8/layout/StepDownProcess"/>
    <dgm:cxn modelId="{B846DF3C-69B7-45DA-9A28-F013B1D80C6F}" type="presParOf" srcId="{7BB8B57A-0527-487A-9936-F6A242F1DDD8}" destId="{501EB890-FAE2-42DB-B28F-A97A51F8FA28}" srcOrd="0" destOrd="0" presId="urn:microsoft.com/office/officeart/2005/8/layout/StepDownProcess"/>
    <dgm:cxn modelId="{17FD0ACC-FF14-49B8-8B92-0F991A2081E6}" type="presParOf" srcId="{7BB8B57A-0527-487A-9936-F6A242F1DDD8}" destId="{1162DF2A-34F1-4B2E-870C-F17988721BC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1D2F3-7948-4073-9E0D-A15992FCB376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TRD, cyst, </a:t>
          </a:r>
          <a:r>
            <a:rPr lang="en-US" sz="3500" kern="1200" dirty="0" err="1" smtClean="0"/>
            <a:t>schisis</a:t>
          </a:r>
          <a:endParaRPr lang="fa-IR" sz="3500" kern="1200" dirty="0"/>
        </a:p>
      </dsp:txBody>
      <dsp:txXfrm>
        <a:off x="0" y="3406931"/>
        <a:ext cx="8229600" cy="1118231"/>
      </dsp:txXfrm>
    </dsp:sp>
    <dsp:sp modelId="{C98B0555-4474-4B76-956F-9A22BD33FF29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The equal opposite force pulls apart retina</a:t>
          </a:r>
          <a:endParaRPr lang="fa-IR" sz="3500" kern="1200" dirty="0"/>
        </a:p>
      </dsp:txBody>
      <dsp:txXfrm rot="10800000">
        <a:off x="0" y="1703865"/>
        <a:ext cx="8229600" cy="1117500"/>
      </dsp:txXfrm>
    </dsp:sp>
    <dsp:sp modelId="{E9F2DE08-0BC2-47BB-B599-3DC66F9EB57F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VMT applies a traction on the retina</a:t>
          </a:r>
          <a:endParaRPr lang="fa-IR" sz="3500" kern="1200" dirty="0"/>
        </a:p>
      </dsp:txBody>
      <dsp:txXfrm rot="10800000">
        <a:off x="0" y="799"/>
        <a:ext cx="8229600" cy="111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2268D-C8DF-45CD-B888-40E5F9B21F18}">
      <dsp:nvSpPr>
        <dsp:cNvPr id="0" name=""/>
        <dsp:cNvSpPr/>
      </dsp:nvSpPr>
      <dsp:spPr>
        <a:xfrm rot="5400000">
          <a:off x="261997" y="1474640"/>
          <a:ext cx="980153" cy="111587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FD9D2-7CFD-476A-A85A-9A6B07BC2903}">
      <dsp:nvSpPr>
        <dsp:cNvPr id="0" name=""/>
        <dsp:cNvSpPr/>
      </dsp:nvSpPr>
      <dsp:spPr>
        <a:xfrm>
          <a:off x="2316" y="388119"/>
          <a:ext cx="1650002" cy="115494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Retina being pulled apart</a:t>
          </a:r>
          <a:endParaRPr lang="fa-IR" sz="1900" kern="1200" dirty="0"/>
        </a:p>
      </dsp:txBody>
      <dsp:txXfrm>
        <a:off x="58706" y="444509"/>
        <a:ext cx="1537222" cy="1042167"/>
      </dsp:txXfrm>
    </dsp:sp>
    <dsp:sp modelId="{9B84174C-B4D9-4055-8B81-8B014511D6BD}">
      <dsp:nvSpPr>
        <dsp:cNvPr id="0" name=""/>
        <dsp:cNvSpPr/>
      </dsp:nvSpPr>
      <dsp:spPr>
        <a:xfrm>
          <a:off x="1652318" y="498270"/>
          <a:ext cx="1200054" cy="933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500" kern="1200"/>
        </a:p>
      </dsp:txBody>
      <dsp:txXfrm>
        <a:off x="1652318" y="498270"/>
        <a:ext cx="1200054" cy="933479"/>
      </dsp:txXfrm>
    </dsp:sp>
    <dsp:sp modelId="{ED730DD4-BCDA-4234-90FE-A58AE11AB70E}">
      <dsp:nvSpPr>
        <dsp:cNvPr id="0" name=""/>
        <dsp:cNvSpPr/>
      </dsp:nvSpPr>
      <dsp:spPr>
        <a:xfrm rot="5400000">
          <a:off x="1630024" y="2772027"/>
          <a:ext cx="980153" cy="111587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E7558-56E7-4034-B9C7-2D43FAFBA4EE}">
      <dsp:nvSpPr>
        <dsp:cNvPr id="0" name=""/>
        <dsp:cNvSpPr/>
      </dsp:nvSpPr>
      <dsp:spPr>
        <a:xfrm>
          <a:off x="1370343" y="1685507"/>
          <a:ext cx="1650002" cy="115494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Decreased the </a:t>
          </a:r>
          <a:r>
            <a:rPr lang="en-US" sz="1900" kern="1200" dirty="0" err="1" smtClean="0"/>
            <a:t>intrestitial</a:t>
          </a:r>
          <a:r>
            <a:rPr lang="en-US" sz="1900" kern="1200" dirty="0" smtClean="0"/>
            <a:t> pressure</a:t>
          </a:r>
          <a:endParaRPr lang="fa-IR" sz="1900" kern="1200" dirty="0"/>
        </a:p>
      </dsp:txBody>
      <dsp:txXfrm>
        <a:off x="1426733" y="1741897"/>
        <a:ext cx="1537222" cy="1042167"/>
      </dsp:txXfrm>
    </dsp:sp>
    <dsp:sp modelId="{6DC3C7D0-A081-4FE6-BA21-2368BCBCBE03}">
      <dsp:nvSpPr>
        <dsp:cNvPr id="0" name=""/>
        <dsp:cNvSpPr/>
      </dsp:nvSpPr>
      <dsp:spPr>
        <a:xfrm>
          <a:off x="3020345" y="1795658"/>
          <a:ext cx="1200054" cy="933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500" kern="1200"/>
        </a:p>
      </dsp:txBody>
      <dsp:txXfrm>
        <a:off x="3020345" y="1795658"/>
        <a:ext cx="1200054" cy="933479"/>
      </dsp:txXfrm>
    </dsp:sp>
    <dsp:sp modelId="{501EB890-FAE2-42DB-B28F-A97A51F8FA28}">
      <dsp:nvSpPr>
        <dsp:cNvPr id="0" name=""/>
        <dsp:cNvSpPr/>
      </dsp:nvSpPr>
      <dsp:spPr>
        <a:xfrm>
          <a:off x="2738370" y="2982895"/>
          <a:ext cx="5488913" cy="115494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Fluid efflux from the vessels </a:t>
          </a:r>
          <a:r>
            <a:rPr lang="en-US" sz="1900" kern="1200" dirty="0" err="1" smtClean="0"/>
            <a:t>leadind</a:t>
          </a:r>
          <a:r>
            <a:rPr lang="en-US" sz="1900" kern="1200" dirty="0" smtClean="0"/>
            <a:t> to edema: VMT, </a:t>
          </a:r>
          <a:r>
            <a:rPr lang="en-US" sz="1900" kern="1200" dirty="0" err="1" smtClean="0"/>
            <a:t>nAMD</a:t>
          </a:r>
          <a:endParaRPr lang="fa-IR" sz="1900" kern="1200" dirty="0"/>
        </a:p>
      </dsp:txBody>
      <dsp:txXfrm>
        <a:off x="2794760" y="3039285"/>
        <a:ext cx="5376133" cy="1042167"/>
      </dsp:txXfrm>
    </dsp:sp>
    <dsp:sp modelId="{1162DF2A-34F1-4B2E-870C-F17988721BC8}">
      <dsp:nvSpPr>
        <dsp:cNvPr id="0" name=""/>
        <dsp:cNvSpPr/>
      </dsp:nvSpPr>
      <dsp:spPr>
        <a:xfrm>
          <a:off x="6307828" y="3093045"/>
          <a:ext cx="1200054" cy="933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500" kern="1200"/>
        </a:p>
      </dsp:txBody>
      <dsp:txXfrm>
        <a:off x="6307828" y="3093045"/>
        <a:ext cx="1200054" cy="93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VMT in AMD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36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Vitrectomy in </a:t>
            </a:r>
            <a:r>
              <a:rPr lang="en-US" dirty="0"/>
              <a:t>diabetic </a:t>
            </a:r>
            <a:r>
              <a:rPr lang="en-US" dirty="0" smtClean="0"/>
              <a:t>eyes→↑NVI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↑ oxygen diffusion from the AC into </a:t>
            </a:r>
            <a:r>
              <a:rPr lang="en-US" dirty="0"/>
              <a:t>the vitreous </a:t>
            </a:r>
            <a:r>
              <a:rPr lang="en-US" dirty="0" smtClean="0"/>
              <a:t>cavity</a:t>
            </a:r>
            <a:r>
              <a:rPr lang="en-US" dirty="0"/>
              <a:t> </a:t>
            </a:r>
            <a:r>
              <a:rPr lang="en-US" dirty="0" smtClean="0"/>
              <a:t>+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↑</a:t>
            </a:r>
            <a:r>
              <a:rPr lang="en-US" dirty="0" smtClean="0"/>
              <a:t>growth </a:t>
            </a:r>
            <a:r>
              <a:rPr lang="en-US" dirty="0"/>
              <a:t>factors </a:t>
            </a:r>
            <a:r>
              <a:rPr lang="en-US" dirty="0" smtClean="0"/>
              <a:t>diffuse </a:t>
            </a:r>
            <a:r>
              <a:rPr lang="en-US" dirty="0"/>
              <a:t>from the retina and vitreous </a:t>
            </a:r>
            <a:r>
              <a:rPr lang="en-US" dirty="0" smtClean="0"/>
              <a:t>cavity into the AC,</a:t>
            </a:r>
          </a:p>
          <a:p>
            <a:pPr lvl="1"/>
            <a:r>
              <a:rPr lang="en-US" i="1" dirty="0"/>
              <a:t>VEGFs are large </a:t>
            </a:r>
            <a:r>
              <a:rPr lang="en-US" i="1" dirty="0" smtClean="0"/>
              <a:t>molecules, with </a:t>
            </a:r>
            <a:r>
              <a:rPr lang="en-US" i="1" dirty="0"/>
              <a:t>VEGF-A165, </a:t>
            </a:r>
            <a:r>
              <a:rPr lang="en-US" i="1" dirty="0" smtClean="0"/>
              <a:t>as the </a:t>
            </a:r>
            <a:r>
              <a:rPr lang="en-US" i="1" dirty="0"/>
              <a:t>most </a:t>
            </a:r>
            <a:r>
              <a:rPr lang="en-US" i="1" dirty="0" smtClean="0"/>
              <a:t>abundant and </a:t>
            </a:r>
            <a:r>
              <a:rPr lang="en-US" i="1" dirty="0"/>
              <a:t>biologically active isoform in humans, </a:t>
            </a:r>
            <a:r>
              <a:rPr lang="en-US" i="1" dirty="0" smtClean="0"/>
              <a:t>weighing 46 </a:t>
            </a:r>
            <a:r>
              <a:rPr lang="en-US" i="1" dirty="0" err="1" smtClean="0"/>
              <a:t>kDa</a:t>
            </a:r>
            <a:endParaRPr lang="en-US" i="1" dirty="0" smtClean="0"/>
          </a:p>
          <a:p>
            <a:r>
              <a:rPr lang="en-US" i="1" dirty="0"/>
              <a:t>In </a:t>
            </a:r>
            <a:r>
              <a:rPr lang="en-US" i="1" dirty="0" smtClean="0"/>
              <a:t>incomplete PVD</a:t>
            </a:r>
            <a:r>
              <a:rPr lang="en-US" i="1" dirty="0"/>
              <a:t>, growth factors </a:t>
            </a:r>
            <a:r>
              <a:rPr lang="en-US" i="1" dirty="0" smtClean="0"/>
              <a:t>are </a:t>
            </a:r>
            <a:r>
              <a:rPr lang="en-US" i="1" dirty="0"/>
              <a:t>less able to diffuse away from the retina into </a:t>
            </a:r>
            <a:r>
              <a:rPr lang="en-US" i="1" dirty="0" smtClean="0"/>
              <a:t>the vitreous cavity → VEGF ↑ at </a:t>
            </a:r>
            <a:r>
              <a:rPr lang="en-US" i="1" dirty="0"/>
              <a:t>the retina→↑</a:t>
            </a:r>
            <a:r>
              <a:rPr lang="en-US" i="1" dirty="0" smtClean="0"/>
              <a:t>inflammation/neovascularization:</a:t>
            </a:r>
          </a:p>
          <a:p>
            <a:pPr marL="0" indent="0" algn="ctr">
              <a:buNone/>
            </a:pPr>
            <a:r>
              <a:rPr lang="en-US" sz="3500" b="1" i="1" dirty="0" smtClean="0">
                <a:solidFill>
                  <a:srgbClr val="FF0000"/>
                </a:solidFill>
              </a:rPr>
              <a:t>VMA →↑ AMD </a:t>
            </a:r>
            <a:r>
              <a:rPr lang="en-US" sz="3500" b="1" i="1" dirty="0">
                <a:solidFill>
                  <a:srgbClr val="FF0000"/>
                </a:solidFill>
              </a:rPr>
              <a:t>activity </a:t>
            </a:r>
            <a:r>
              <a:rPr lang="en-US" sz="3500" b="1" i="1" dirty="0" smtClean="0">
                <a:solidFill>
                  <a:srgbClr val="FF0000"/>
                </a:solidFill>
              </a:rPr>
              <a:t>→ </a:t>
            </a:r>
            <a:r>
              <a:rPr lang="en-US" sz="3500" b="1" i="1" dirty="0" err="1" smtClean="0">
                <a:solidFill>
                  <a:srgbClr val="FF0000"/>
                </a:solidFill>
              </a:rPr>
              <a:t>nAMD</a:t>
            </a:r>
            <a:r>
              <a:rPr lang="en-US" sz="35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90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300" i="1" u="sng" dirty="0"/>
              <a:t>ALTERED INTRAVITREAL </a:t>
            </a:r>
            <a:r>
              <a:rPr lang="en-US" sz="3300" i="1" u="sng" dirty="0" smtClean="0"/>
              <a:t>DRUG PHARMACOKINETICS</a:t>
            </a:r>
            <a:endParaRPr lang="fa-IR" sz="33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/>
              <a:t>following vitrectomy </a:t>
            </a:r>
            <a:r>
              <a:rPr lang="en-US" dirty="0" smtClean="0"/>
              <a:t>or PVD: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↓ drug </a:t>
            </a:r>
            <a:r>
              <a:rPr lang="en-US" i="1" dirty="0" err="1"/>
              <a:t>loculation</a:t>
            </a:r>
            <a:r>
              <a:rPr lang="en-US" i="1" dirty="0"/>
              <a:t> in the </a:t>
            </a:r>
            <a:r>
              <a:rPr lang="en-US" i="1" dirty="0" smtClean="0"/>
              <a:t>mid-vitreous →↑ anti-VEGF drug delivery </a:t>
            </a:r>
            <a:r>
              <a:rPr lang="en-US" i="1" dirty="0"/>
              <a:t>to the macula immediately </a:t>
            </a:r>
            <a:r>
              <a:rPr lang="en-US" i="1" dirty="0" smtClean="0"/>
              <a:t>following injection</a:t>
            </a:r>
            <a:r>
              <a:rPr lang="en-US" i="1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↑vitreous diffusion </a:t>
            </a:r>
            <a:r>
              <a:rPr lang="en-US" i="1" dirty="0"/>
              <a:t>coefficients →↑</a:t>
            </a:r>
            <a:r>
              <a:rPr lang="en-US" i="1" dirty="0" smtClean="0"/>
              <a:t>anti-VEGF - VEGF binding likelihood, but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↑drug </a:t>
            </a:r>
            <a:r>
              <a:rPr lang="en-US" i="1" dirty="0"/>
              <a:t>diffusion </a:t>
            </a:r>
            <a:r>
              <a:rPr lang="en-US" i="1" dirty="0" smtClean="0"/>
              <a:t>→↑ drug clearance →↓ drug duration </a:t>
            </a:r>
            <a:r>
              <a:rPr lang="en-US" i="1" dirty="0"/>
              <a:t>of action</a:t>
            </a:r>
          </a:p>
        </p:txBody>
      </p:sp>
    </p:spTree>
    <p:extLst>
      <p:ext uri="{BB962C8B-B14F-4D97-AF65-F5344CB8AC3E}">
        <p14:creationId xmlns:p14="http://schemas.microsoft.com/office/powerpoint/2010/main" val="26483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i="1" u="sng" dirty="0"/>
              <a:t>Potential </a:t>
            </a:r>
            <a:r>
              <a:rPr lang="en-US" sz="3200" i="1" u="sng" dirty="0" smtClean="0"/>
              <a:t>Therapies : VITRECTOMY</a:t>
            </a:r>
            <a:endParaRPr lang="fa-IR" sz="32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bod of evidence shows that </a:t>
            </a:r>
          </a:p>
          <a:p>
            <a:pPr lvl="1"/>
            <a:r>
              <a:rPr lang="en-US" i="1" dirty="0" smtClean="0"/>
              <a:t>In </a:t>
            </a:r>
            <a:r>
              <a:rPr lang="en-US" i="1" dirty="0" err="1" smtClean="0"/>
              <a:t>nAMD</a:t>
            </a:r>
            <a:r>
              <a:rPr lang="en-US" i="1" dirty="0"/>
              <a:t> </a:t>
            </a:r>
            <a:r>
              <a:rPr lang="en-US" i="1" dirty="0" smtClean="0"/>
              <a:t>+ VMT: vitrectomy ( pharmacologic </a:t>
            </a:r>
            <a:r>
              <a:rPr lang="en-US" i="1" dirty="0" err="1" smtClean="0"/>
              <a:t>vitreolysis</a:t>
            </a:r>
            <a:r>
              <a:rPr lang="en-US" i="1" dirty="0" smtClean="0"/>
              <a:t> ?? ) →↑improves the functional </a:t>
            </a:r>
            <a:r>
              <a:rPr lang="en-US" i="1" dirty="0"/>
              <a:t>and anatomical outcome </a:t>
            </a:r>
            <a:endParaRPr lang="en-US" i="1" dirty="0" smtClean="0"/>
          </a:p>
          <a:p>
            <a:pPr lvl="1"/>
            <a:r>
              <a:rPr lang="en-US" i="1" dirty="0" smtClean="0"/>
              <a:t>PVD is protective against </a:t>
            </a:r>
            <a:r>
              <a:rPr lang="en-US" i="1" dirty="0"/>
              <a:t>the development of </a:t>
            </a:r>
            <a:r>
              <a:rPr lang="en-US" i="1" dirty="0" smtClean="0"/>
              <a:t>both dry </a:t>
            </a:r>
            <a:r>
              <a:rPr lang="en-US" i="1" dirty="0"/>
              <a:t>and wet forms of the disease. </a:t>
            </a:r>
            <a:endParaRPr lang="en-US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r>
              <a:rPr lang="en-US" b="1" dirty="0" smtClean="0"/>
              <a:t>it </a:t>
            </a:r>
            <a:r>
              <a:rPr lang="en-US" b="1" dirty="0"/>
              <a:t>is not appropriate to </a:t>
            </a:r>
            <a:r>
              <a:rPr lang="en-US" b="1" dirty="0" smtClean="0"/>
              <a:t>recommend vitrectomy </a:t>
            </a:r>
            <a:r>
              <a:rPr lang="en-US" b="1" dirty="0"/>
              <a:t>for all cases of </a:t>
            </a:r>
            <a:r>
              <a:rPr lang="en-US" b="1" dirty="0" err="1"/>
              <a:t>nAMD</a:t>
            </a:r>
            <a:r>
              <a:rPr lang="en-US" b="1" dirty="0"/>
              <a:t>; </a:t>
            </a:r>
            <a:r>
              <a:rPr lang="en-US" b="1" dirty="0" smtClean="0"/>
              <a:t>but those </a:t>
            </a:r>
            <a:r>
              <a:rPr lang="en-US" b="1" dirty="0"/>
              <a:t>with </a:t>
            </a:r>
            <a:r>
              <a:rPr lang="en-US" b="1" dirty="0" smtClean="0"/>
              <a:t>VMT + </a:t>
            </a:r>
            <a:r>
              <a:rPr lang="en-US" b="1" dirty="0" err="1" smtClean="0"/>
              <a:t>nAMD</a:t>
            </a:r>
            <a:r>
              <a:rPr lang="en-US" b="1" dirty="0" smtClean="0"/>
              <a:t> may benefit </a:t>
            </a:r>
            <a:r>
              <a:rPr lang="en-US" b="1" dirty="0"/>
              <a:t>from </a:t>
            </a:r>
            <a:r>
              <a:rPr lang="en-US" b="1" dirty="0" smtClean="0"/>
              <a:t>vitrectomy.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8612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Molecules Diffusion</a:t>
            </a:r>
            <a:endParaRPr lang="fa-I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59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law of hydrostatic pressure.117 This fluid build-up</a:t>
            </a:r>
          </a:p>
          <a:p>
            <a:r>
              <a:rPr lang="en-US" dirty="0"/>
              <a:t>leads to the macular edema commonly seen in VMT.</a:t>
            </a:r>
          </a:p>
          <a:p>
            <a:r>
              <a:rPr lang="en-US" dirty="0"/>
              <a:t>Given that </a:t>
            </a:r>
            <a:r>
              <a:rPr lang="en-US" dirty="0" err="1"/>
              <a:t>nAMD</a:t>
            </a:r>
            <a:r>
              <a:rPr lang="en-US" dirty="0"/>
              <a:t>, like VMT, is characterized by fluid</a:t>
            </a:r>
          </a:p>
          <a:p>
            <a:r>
              <a:rPr lang="en-US" dirty="0"/>
              <a:t>accumulation and retinal thickening, it seems</a:t>
            </a:r>
          </a:p>
          <a:p>
            <a:r>
              <a:rPr lang="en-US" dirty="0"/>
              <a:t>reasonable to assume that, in cases with coexisting</a:t>
            </a:r>
          </a:p>
          <a:p>
            <a:r>
              <a:rPr lang="en-US" dirty="0"/>
              <a:t>VMT, the two may both contribute to the observed</a:t>
            </a:r>
          </a:p>
          <a:p>
            <a:r>
              <a:rPr lang="en-US" dirty="0"/>
              <a:t>retinal edema and structural change.</a:t>
            </a:r>
          </a:p>
          <a:p>
            <a:r>
              <a:rPr lang="en-US" dirty="0"/>
              <a:t>What is less clear is whether the </a:t>
            </a:r>
            <a:r>
              <a:rPr lang="en-US" dirty="0" err="1"/>
              <a:t>VMTactually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90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</a:t>
            </a:r>
            <a:r>
              <a:rPr lang="en-US" dirty="0" err="1"/>
              <a:t>PrONTO</a:t>
            </a:r>
            <a:r>
              <a:rPr lang="en-US" dirty="0"/>
              <a:t> and </a:t>
            </a:r>
            <a:r>
              <a:rPr lang="en-US" dirty="0" smtClean="0"/>
              <a:t>the HARBOR Study: no resolution of retinal exudates after 24 months: 5.4 % and 7% respectively!!! Why?</a:t>
            </a:r>
          </a:p>
          <a:p>
            <a:r>
              <a:rPr lang="en-US" dirty="0" smtClean="0"/>
              <a:t>genetic backgrounds, </a:t>
            </a:r>
          </a:p>
          <a:p>
            <a:r>
              <a:rPr lang="en-US" dirty="0" smtClean="0"/>
              <a:t>lifestyle factors,</a:t>
            </a:r>
          </a:p>
          <a:p>
            <a:r>
              <a:rPr lang="en-US" dirty="0" err="1" smtClean="0"/>
              <a:t>Tachyphylaxis</a:t>
            </a:r>
            <a:r>
              <a:rPr lang="en-US" dirty="0"/>
              <a:t>,</a:t>
            </a:r>
            <a:endParaRPr lang="en-US" dirty="0" smtClean="0"/>
          </a:p>
          <a:p>
            <a:r>
              <a:rPr lang="en-US" dirty="0" smtClean="0"/>
              <a:t>VMA and VMT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33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Efficacy of vitrectomy and inner limiting membrane peeling</a:t>
            </a:r>
            <a:br>
              <a:rPr lang="en-US" sz="1600" dirty="0"/>
            </a:br>
            <a:r>
              <a:rPr lang="en-US" sz="1600" dirty="0"/>
              <a:t>in age-related macular degeneration resistant to anti-vascular</a:t>
            </a:r>
            <a:br>
              <a:rPr lang="en-US" sz="1600" dirty="0"/>
            </a:br>
            <a:r>
              <a:rPr lang="en-US" sz="1600" dirty="0"/>
              <a:t>endothelial growth factor therapy, with </a:t>
            </a:r>
            <a:r>
              <a:rPr lang="en-US" sz="1600" dirty="0" err="1"/>
              <a:t>vitreomacular</a:t>
            </a:r>
            <a:r>
              <a:rPr lang="en-US" sz="1600" dirty="0"/>
              <a:t> traction</a:t>
            </a:r>
            <a:br>
              <a:rPr lang="en-US" sz="1600" dirty="0"/>
            </a:br>
            <a:r>
              <a:rPr lang="en-US" sz="1600" dirty="0"/>
              <a:t>or </a:t>
            </a:r>
            <a:r>
              <a:rPr lang="en-US" sz="1600" dirty="0" err="1"/>
              <a:t>epiretinal</a:t>
            </a:r>
            <a:r>
              <a:rPr lang="en-US" sz="1600" dirty="0"/>
              <a:t> membrane</a:t>
            </a:r>
            <a:br>
              <a:rPr lang="en-US" sz="1600" dirty="0"/>
            </a:br>
            <a:r>
              <a:rPr lang="en-US" sz="1600" dirty="0" err="1"/>
              <a:t>Shuhei</a:t>
            </a:r>
            <a:r>
              <a:rPr lang="en-US" sz="1600" dirty="0"/>
              <a:t> </a:t>
            </a:r>
            <a:r>
              <a:rPr lang="en-US" sz="1600" dirty="0" smtClean="0"/>
              <a:t>Kimura et al.</a:t>
            </a:r>
            <a:br>
              <a:rPr lang="en-US" sz="1600" dirty="0" smtClean="0"/>
            </a:br>
            <a:r>
              <a:rPr lang="en-US" sz="1600" dirty="0" err="1" smtClean="0"/>
              <a:t>Graefes</a:t>
            </a:r>
            <a:r>
              <a:rPr lang="en-US" sz="1600" dirty="0" smtClean="0"/>
              <a:t> </a:t>
            </a:r>
            <a:r>
              <a:rPr lang="en-US" sz="1600" dirty="0"/>
              <a:t>Arch </a:t>
            </a:r>
            <a:r>
              <a:rPr lang="en-US" sz="1600" dirty="0" err="1"/>
              <a:t>Clin</a:t>
            </a:r>
            <a:r>
              <a:rPr lang="en-US" sz="1600" dirty="0"/>
              <a:t> </a:t>
            </a:r>
            <a:r>
              <a:rPr lang="en-US" sz="1600" dirty="0" err="1"/>
              <a:t>Exp</a:t>
            </a:r>
            <a:r>
              <a:rPr lang="en-US" sz="1600" dirty="0"/>
              <a:t> </a:t>
            </a:r>
            <a:r>
              <a:rPr lang="en-US" sz="1600" dirty="0" err="1"/>
              <a:t>Ophthalmol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DOI 10.1007/s00417-016-3314-1</a:t>
            </a:r>
            <a:endParaRPr lang="fa-I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identified </a:t>
            </a:r>
            <a:r>
              <a:rPr lang="en-US" dirty="0" smtClean="0"/>
              <a:t>patients with </a:t>
            </a:r>
            <a:r>
              <a:rPr lang="en-US" dirty="0"/>
              <a:t>VMT or ERMs who had been resistant to </a:t>
            </a:r>
            <a:r>
              <a:rPr lang="en-US" dirty="0" smtClean="0"/>
              <a:t>anti-VEGF therapy</a:t>
            </a:r>
            <a:r>
              <a:rPr lang="en-US" dirty="0"/>
              <a:t>, which we defined as showing no response after </a:t>
            </a:r>
            <a:r>
              <a:rPr lang="en-US" dirty="0" smtClean="0"/>
              <a:t>at least </a:t>
            </a:r>
            <a:r>
              <a:rPr lang="en-US" dirty="0"/>
              <a:t>three anti-VEGF injections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SD-OCT</a:t>
            </a:r>
            <a:r>
              <a:rPr lang="en-US" dirty="0"/>
              <a:t>. </a:t>
            </a:r>
            <a:r>
              <a:rPr lang="en-US" dirty="0" smtClean="0"/>
              <a:t>VMT was </a:t>
            </a:r>
            <a:r>
              <a:rPr lang="en-US" dirty="0"/>
              <a:t>diagnosed by SD-</a:t>
            </a:r>
            <a:r>
              <a:rPr lang="en-US" dirty="0" err="1"/>
              <a:t>OCTwhen</a:t>
            </a:r>
            <a:r>
              <a:rPr lang="en-US" dirty="0"/>
              <a:t> a steeply sloping inner </a:t>
            </a:r>
            <a:r>
              <a:rPr lang="en-US" dirty="0" smtClean="0"/>
              <a:t>macular surface </a:t>
            </a:r>
            <a:r>
              <a:rPr lang="en-US" dirty="0"/>
              <a:t>or a sharp angulation and localized deformation </a:t>
            </a:r>
            <a:r>
              <a:rPr lang="en-US" dirty="0" smtClean="0"/>
              <a:t>of the </a:t>
            </a:r>
            <a:r>
              <a:rPr lang="en-US" dirty="0"/>
              <a:t>retinal profile at the junction with the </a:t>
            </a:r>
            <a:r>
              <a:rPr lang="en-US" dirty="0" err="1"/>
              <a:t>hyaloid</a:t>
            </a:r>
            <a:r>
              <a:rPr lang="en-US" dirty="0"/>
              <a:t> </a:t>
            </a:r>
            <a:r>
              <a:rPr lang="en-US" dirty="0" smtClean="0"/>
              <a:t>membrane was </a:t>
            </a:r>
            <a:r>
              <a:rPr lang="en-US" dirty="0"/>
              <a:t>detected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802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Preoperative </a:t>
            </a:r>
            <a:r>
              <a:rPr lang="en-US" dirty="0" err="1"/>
              <a:t>intravitreal</a:t>
            </a:r>
            <a:r>
              <a:rPr lang="en-US" dirty="0"/>
              <a:t> injections of anti-VEGF reagents were</a:t>
            </a:r>
          </a:p>
          <a:p>
            <a:r>
              <a:rPr lang="en-US" dirty="0"/>
              <a:t>given monthly or pro re </a:t>
            </a:r>
            <a:r>
              <a:rPr lang="en-US" dirty="0" err="1"/>
              <a:t>nata</a:t>
            </a:r>
            <a:r>
              <a:rPr lang="en-US" dirty="0"/>
              <a:t> when exudative and/or hemorrhagic</a:t>
            </a:r>
          </a:p>
          <a:p>
            <a:r>
              <a:rPr lang="en-US" dirty="0"/>
              <a:t>changes such as the accumulation of </a:t>
            </a:r>
            <a:r>
              <a:rPr lang="en-US" dirty="0" err="1"/>
              <a:t>subretinal</a:t>
            </a:r>
            <a:r>
              <a:rPr lang="en-US" dirty="0"/>
              <a:t> fluid and</a:t>
            </a:r>
          </a:p>
          <a:p>
            <a:r>
              <a:rPr lang="en-US" dirty="0"/>
              <a:t>recurrence of retinal hemorrhage occurred.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55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Postoperative </a:t>
            </a:r>
            <a:r>
              <a:rPr lang="en-US" dirty="0" err="1"/>
              <a:t>intravitreal</a:t>
            </a:r>
            <a:endParaRPr lang="en-US" dirty="0"/>
          </a:p>
          <a:p>
            <a:r>
              <a:rPr lang="en-US" dirty="0"/>
              <a:t>injections of anti-VEGF reagents were administered bimonthly,</a:t>
            </a:r>
          </a:p>
          <a:p>
            <a:r>
              <a:rPr lang="en-US" dirty="0"/>
              <a:t>trimonthly, pro re </a:t>
            </a:r>
            <a:r>
              <a:rPr lang="en-US" dirty="0" err="1"/>
              <a:t>nata</a:t>
            </a:r>
            <a:r>
              <a:rPr lang="en-US" dirty="0"/>
              <a:t>, or on a treat-and-extend basis,</a:t>
            </a:r>
          </a:p>
          <a:p>
            <a:r>
              <a:rPr lang="en-US" dirty="0"/>
              <a:t>depending on the severity of the exudative changes seen after</a:t>
            </a:r>
          </a:p>
          <a:p>
            <a:r>
              <a:rPr lang="en-US" dirty="0"/>
              <a:t>surgery. We used either 0.5 mg </a:t>
            </a:r>
            <a:r>
              <a:rPr lang="en-US" dirty="0" err="1"/>
              <a:t>ranibizumab</a:t>
            </a:r>
            <a:r>
              <a:rPr lang="en-US" dirty="0"/>
              <a:t> (</a:t>
            </a:r>
            <a:r>
              <a:rPr lang="en-US" dirty="0" err="1"/>
              <a:t>Lucentis</a:t>
            </a:r>
            <a:r>
              <a:rPr lang="en-US" dirty="0"/>
              <a:t>;</a:t>
            </a:r>
          </a:p>
          <a:p>
            <a:r>
              <a:rPr lang="en-US" dirty="0"/>
              <a:t>Genentech, Inc., South San Francisco, CA, USA) or 0.5 mg</a:t>
            </a:r>
          </a:p>
          <a:p>
            <a:r>
              <a:rPr lang="en-US" dirty="0" err="1"/>
              <a:t>aflibercept</a:t>
            </a:r>
            <a:r>
              <a:rPr lang="en-US" dirty="0"/>
              <a:t> (</a:t>
            </a:r>
            <a:r>
              <a:rPr lang="en-US" dirty="0" err="1"/>
              <a:t>Eylea</a:t>
            </a:r>
            <a:r>
              <a:rPr lang="en-US" dirty="0"/>
              <a:t>; Bayer, Basel, Switzerland).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55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Surgical techniques</a:t>
            </a:r>
          </a:p>
          <a:p>
            <a:r>
              <a:rPr lang="en-US" dirty="0"/>
              <a:t>All patients underwent 25-gauge </a:t>
            </a:r>
            <a:r>
              <a:rPr lang="en-US" dirty="0" err="1"/>
              <a:t>transconjunctival</a:t>
            </a:r>
            <a:r>
              <a:rPr lang="en-US" dirty="0"/>
              <a:t>, </a:t>
            </a:r>
            <a:r>
              <a:rPr lang="en-US" dirty="0" err="1"/>
              <a:t>sutureless</a:t>
            </a:r>
            <a:r>
              <a:rPr lang="en-US" dirty="0"/>
              <a:t>,</a:t>
            </a:r>
          </a:p>
          <a:p>
            <a:r>
              <a:rPr lang="en-US" dirty="0"/>
              <a:t>micro-incision vitrectomy using the Constellation</a:t>
            </a:r>
          </a:p>
          <a:p>
            <a:r>
              <a:rPr lang="en-US" dirty="0"/>
              <a:t>Vision System (Alcon Laboratories, Inc., Fort Worth, TX,</a:t>
            </a:r>
          </a:p>
          <a:p>
            <a:r>
              <a:rPr lang="en-US" dirty="0"/>
              <a:t>USA). Surgeries were performed by three different surgeons</a:t>
            </a:r>
          </a:p>
          <a:p>
            <a:r>
              <a:rPr lang="en-US" dirty="0"/>
              <a:t>(F.S., Y.M., S. K.). </a:t>
            </a:r>
            <a:r>
              <a:rPr lang="en-US" dirty="0" err="1"/>
              <a:t>AfterVMT</a:t>
            </a:r>
            <a:r>
              <a:rPr lang="en-US" dirty="0"/>
              <a:t> release or </a:t>
            </a:r>
            <a:r>
              <a:rPr lang="en-US" dirty="0" err="1"/>
              <a:t>ERMremoval</a:t>
            </a:r>
            <a:r>
              <a:rPr lang="en-US" dirty="0"/>
              <a:t>, ILMs</a:t>
            </a:r>
          </a:p>
          <a:p>
            <a:r>
              <a:rPr lang="en-US" dirty="0"/>
              <a:t>were peeled in all cases. The ILM was stained with 0.25 mg/</a:t>
            </a:r>
          </a:p>
          <a:p>
            <a:r>
              <a:rPr lang="en-US" dirty="0"/>
              <a:t>mL </a:t>
            </a:r>
            <a:r>
              <a:rPr lang="en-US" dirty="0" err="1"/>
              <a:t>Coomassie</a:t>
            </a:r>
            <a:r>
              <a:rPr lang="en-US" dirty="0"/>
              <a:t> Brilliant Blue G250 (Sigma-Aldrich, St.</a:t>
            </a:r>
          </a:p>
          <a:p>
            <a:r>
              <a:rPr lang="en-US"/>
              <a:t>Louis, MO, USA).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46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45163"/>
          </a:xfrm>
        </p:spPr>
        <p:txBody>
          <a:bodyPr>
            <a:normAutofit/>
          </a:bodyPr>
          <a:lstStyle/>
          <a:p>
            <a:r>
              <a:rPr lang="en-US" dirty="0"/>
              <a:t>Weber-Krause </a:t>
            </a:r>
            <a:r>
              <a:rPr lang="en-US" dirty="0" smtClean="0"/>
              <a:t>et </a:t>
            </a:r>
            <a:r>
              <a:rPr lang="en-US" dirty="0"/>
              <a:t>al</a:t>
            </a:r>
            <a:r>
              <a:rPr lang="en-US" dirty="0" smtClean="0"/>
              <a:t>.:</a:t>
            </a:r>
            <a:r>
              <a:rPr lang="en-US" dirty="0"/>
              <a:t> </a:t>
            </a:r>
            <a:r>
              <a:rPr lang="en-US" dirty="0" smtClean="0"/>
              <a:t>Incomplete PVD in eyes </a:t>
            </a:r>
            <a:r>
              <a:rPr lang="en-US" dirty="0"/>
              <a:t>with </a:t>
            </a:r>
            <a:r>
              <a:rPr lang="en-US" dirty="0" smtClean="0"/>
              <a:t>AMD is significantly higher than </a:t>
            </a:r>
            <a:r>
              <a:rPr lang="en-US" dirty="0"/>
              <a:t>eyes without </a:t>
            </a:r>
            <a:r>
              <a:rPr lang="en-US" dirty="0" smtClean="0"/>
              <a:t>AMD.</a:t>
            </a:r>
          </a:p>
          <a:p>
            <a:pPr marL="0" indent="0">
              <a:buNone/>
            </a:pPr>
            <a:r>
              <a:rPr lang="en-US" sz="2000" i="1" dirty="0" smtClean="0"/>
              <a:t>   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Weber-Krause et al. </a:t>
            </a:r>
            <a:r>
              <a:rPr lang="en-US" sz="2000" i="1" dirty="0" err="1" smtClean="0"/>
              <a:t>Ophthalmologe</a:t>
            </a:r>
            <a:r>
              <a:rPr lang="en-US" sz="2000" i="1" dirty="0" smtClean="0"/>
              <a:t>. 1996;93:660—5</a:t>
            </a:r>
          </a:p>
          <a:p>
            <a:pPr marL="0" indent="0">
              <a:buNone/>
            </a:pP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26790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i="1" u="sng" dirty="0" smtClean="0"/>
              <a:t>VMT in DM</a:t>
            </a:r>
            <a:endParaRPr lang="fa-IR" sz="7200" i="1" u="sng" dirty="0"/>
          </a:p>
        </p:txBody>
      </p:sp>
    </p:spTree>
    <p:extLst>
      <p:ext uri="{BB962C8B-B14F-4D97-AF65-F5344CB8AC3E}">
        <p14:creationId xmlns:p14="http://schemas.microsoft.com/office/powerpoint/2010/main" val="7423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108816" cy="691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Method: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for DME, monthly </a:t>
            </a:r>
            <a:r>
              <a:rPr lang="en-US" i="1" dirty="0" err="1"/>
              <a:t>intravitreal</a:t>
            </a:r>
            <a:r>
              <a:rPr lang="en-US" i="1" dirty="0"/>
              <a:t> injections of either 0.5 or </a:t>
            </a:r>
            <a:r>
              <a:rPr lang="en-US" i="1" dirty="0" smtClean="0"/>
              <a:t>2.0 mg </a:t>
            </a:r>
            <a:r>
              <a:rPr lang="en-US" i="1" dirty="0" err="1" smtClean="0"/>
              <a:t>ranibizumab</a:t>
            </a:r>
            <a:r>
              <a:rPr lang="en-US" i="1" dirty="0" smtClean="0"/>
              <a:t>,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lvl="1"/>
            <a:r>
              <a:rPr lang="en-US" i="1" dirty="0"/>
              <a:t>any degree of </a:t>
            </a:r>
            <a:r>
              <a:rPr lang="en-US" i="1" dirty="0" smtClean="0"/>
              <a:t>VMT were excluded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lvl="1"/>
            <a:r>
              <a:rPr lang="en-US" i="1" dirty="0" smtClean="0"/>
              <a:t>In patients </a:t>
            </a:r>
            <a:r>
              <a:rPr lang="en-US" i="1" dirty="0"/>
              <a:t>who completed the month 6 </a:t>
            </a:r>
            <a:r>
              <a:rPr lang="en-US" i="1" dirty="0" smtClean="0"/>
              <a:t>visit, the baseline OCT images </a:t>
            </a:r>
            <a:r>
              <a:rPr lang="en-US" i="1" dirty="0"/>
              <a:t>were analyzed </a:t>
            </a:r>
            <a:r>
              <a:rPr lang="en-US" i="1" dirty="0" smtClean="0"/>
              <a:t>for the presence and size of VMA.</a:t>
            </a:r>
            <a:endParaRPr lang="fa-IR" i="1" dirty="0"/>
          </a:p>
        </p:txBody>
      </p:sp>
    </p:spTree>
    <p:extLst>
      <p:ext uri="{BB962C8B-B14F-4D97-AF65-F5344CB8AC3E}">
        <p14:creationId xmlns:p14="http://schemas.microsoft.com/office/powerpoint/2010/main" val="26672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dirty="0"/>
              <a:t>Results: </a:t>
            </a:r>
            <a:r>
              <a:rPr lang="en-US" dirty="0" smtClean="0"/>
              <a:t>124 patients</a:t>
            </a:r>
            <a:r>
              <a:rPr lang="en-US" dirty="0"/>
              <a:t> </a:t>
            </a:r>
            <a:r>
              <a:rPr lang="en-US" dirty="0" smtClean="0"/>
              <a:t>were included,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At baseline, 26 </a:t>
            </a:r>
            <a:r>
              <a:rPr lang="en-US" dirty="0" smtClean="0"/>
              <a:t>patients: VMA+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98 patients: VMA-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At month </a:t>
            </a:r>
            <a:r>
              <a:rPr lang="en-US" dirty="0" smtClean="0"/>
              <a:t>6: </a:t>
            </a:r>
          </a:p>
          <a:p>
            <a:pPr lvl="1"/>
            <a:r>
              <a:rPr lang="en-US" i="1" dirty="0"/>
              <a:t>M</a:t>
            </a:r>
            <a:r>
              <a:rPr lang="en-US" i="1" dirty="0" smtClean="0"/>
              <a:t>ean </a:t>
            </a:r>
            <a:r>
              <a:rPr lang="en-US" i="1" dirty="0"/>
              <a:t>improvement in </a:t>
            </a:r>
            <a:r>
              <a:rPr lang="en-US" i="1" dirty="0" smtClean="0"/>
              <a:t>BCVA: 11 and 6 letters </a:t>
            </a:r>
            <a:r>
              <a:rPr lang="en-US" i="1" dirty="0"/>
              <a:t>in the </a:t>
            </a:r>
            <a:r>
              <a:rPr lang="en-US" i="1" dirty="0" smtClean="0"/>
              <a:t>VMA + and  VMA - groups</a:t>
            </a:r>
            <a:r>
              <a:rPr lang="en-US" i="1" dirty="0"/>
              <a:t>, respectively (</a:t>
            </a:r>
            <a:r>
              <a:rPr lang="en-US" i="1" dirty="0" smtClean="0"/>
              <a:t>P = 0.007</a:t>
            </a:r>
            <a:r>
              <a:rPr lang="en-US" i="1" dirty="0"/>
              <a:t>). </a:t>
            </a:r>
            <a:endParaRPr lang="en-US" i="1" dirty="0" smtClean="0"/>
          </a:p>
          <a:p>
            <a:pPr lvl="1"/>
            <a:r>
              <a:rPr lang="en-US" i="1" dirty="0" smtClean="0"/>
              <a:t>Mean </a:t>
            </a:r>
            <a:r>
              <a:rPr lang="en-US" i="1" dirty="0"/>
              <a:t>improvement in CRT </a:t>
            </a:r>
            <a:r>
              <a:rPr lang="en-US" i="1" dirty="0" smtClean="0"/>
              <a:t>was 173 and 161 µ </a:t>
            </a:r>
            <a:r>
              <a:rPr lang="en-US" i="1" dirty="0"/>
              <a:t>in the </a:t>
            </a:r>
            <a:r>
              <a:rPr lang="en-US" i="1" dirty="0" smtClean="0"/>
              <a:t>VMA + and VMA</a:t>
            </a:r>
            <a:r>
              <a:rPr lang="en-US" i="1" dirty="0"/>
              <a:t> </a:t>
            </a:r>
            <a:r>
              <a:rPr lang="en-US" i="1" dirty="0" smtClean="0"/>
              <a:t>- groups</a:t>
            </a:r>
            <a:r>
              <a:rPr lang="en-US" i="1" dirty="0"/>
              <a:t>, respectively (</a:t>
            </a:r>
            <a:r>
              <a:rPr lang="en-US" i="1" dirty="0" smtClean="0"/>
              <a:t>P = 0.681).</a:t>
            </a:r>
            <a:endParaRPr lang="fa-IR" i="1" dirty="0"/>
          </a:p>
        </p:txBody>
      </p:sp>
    </p:spTree>
    <p:extLst>
      <p:ext uri="{BB962C8B-B14F-4D97-AF65-F5344CB8AC3E}">
        <p14:creationId xmlns:p14="http://schemas.microsoft.com/office/powerpoint/2010/main" val="40580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" y="152400"/>
            <a:ext cx="9096447" cy="658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8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READ- 3: focal vs. broad VMA</a:t>
            </a:r>
            <a:endParaRPr lang="fa-I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/>
              <a:t>Mean change in </a:t>
            </a:r>
            <a:r>
              <a:rPr lang="en-US" dirty="0" smtClean="0"/>
              <a:t>BCVA: 10.6 ± 3.58 </a:t>
            </a:r>
            <a:r>
              <a:rPr lang="en-US" dirty="0"/>
              <a:t>and </a:t>
            </a:r>
            <a:r>
              <a:rPr lang="en-US" dirty="0" smtClean="0"/>
              <a:t>11.48 ± 7.27 </a:t>
            </a:r>
            <a:r>
              <a:rPr lang="en-US" dirty="0"/>
              <a:t>letters </a:t>
            </a:r>
            <a:r>
              <a:rPr lang="en-US" dirty="0" smtClean="0"/>
              <a:t>in eyes </a:t>
            </a:r>
            <a:r>
              <a:rPr lang="en-US" dirty="0"/>
              <a:t>with focal and broad VMA, respectively (</a:t>
            </a:r>
            <a:r>
              <a:rPr lang="en-US" dirty="0" smtClean="0"/>
              <a:t>P = 0.80).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Mean change </a:t>
            </a:r>
            <a:r>
              <a:rPr lang="en-US" dirty="0"/>
              <a:t>in </a:t>
            </a:r>
            <a:r>
              <a:rPr lang="en-US" dirty="0" smtClean="0"/>
              <a:t>CRT: 295.20 ± 144.91 and 144.90 ± 114.55 µ in eyes </a:t>
            </a:r>
            <a:r>
              <a:rPr lang="en-US" dirty="0"/>
              <a:t>with focal and broad VMA, respectively (</a:t>
            </a:r>
            <a:r>
              <a:rPr lang="en-US" dirty="0" smtClean="0"/>
              <a:t>P = 0.02</a:t>
            </a:r>
            <a:r>
              <a:rPr lang="en-US" dirty="0"/>
              <a:t>).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507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change in </a:t>
            </a:r>
            <a:r>
              <a:rPr lang="en-US" dirty="0" smtClean="0"/>
              <a:t>BCVA:</a:t>
            </a:r>
          </a:p>
          <a:p>
            <a:pPr lvl="1"/>
            <a:r>
              <a:rPr lang="en-US" dirty="0" smtClean="0"/>
              <a:t>10 and 11 letters in eyes </a:t>
            </a:r>
            <a:r>
              <a:rPr lang="en-US" dirty="0"/>
              <a:t>with focal and broad VMA, respectively (P </a:t>
            </a:r>
            <a:r>
              <a:rPr lang="en-US" dirty="0" smtClean="0"/>
              <a:t>= </a:t>
            </a:r>
            <a:r>
              <a:rPr lang="en-US" dirty="0"/>
              <a:t>0.80). </a:t>
            </a:r>
            <a:endParaRPr lang="en-US" dirty="0" smtClean="0"/>
          </a:p>
          <a:p>
            <a:r>
              <a:rPr lang="en-US" dirty="0" smtClean="0"/>
              <a:t>Mean</a:t>
            </a:r>
            <a:r>
              <a:rPr lang="en-US" dirty="0"/>
              <a:t> </a:t>
            </a:r>
            <a:r>
              <a:rPr lang="en-US" dirty="0" smtClean="0"/>
              <a:t>change </a:t>
            </a:r>
            <a:r>
              <a:rPr lang="en-US" dirty="0"/>
              <a:t>in </a:t>
            </a:r>
            <a:r>
              <a:rPr lang="en-US" dirty="0" smtClean="0"/>
              <a:t>CRT:</a:t>
            </a:r>
          </a:p>
          <a:p>
            <a:pPr lvl="1"/>
            <a:r>
              <a:rPr lang="en-US" dirty="0" smtClean="0"/>
              <a:t>295 and 144 µ in eyes </a:t>
            </a:r>
            <a:r>
              <a:rPr lang="en-US" dirty="0"/>
              <a:t>with focal and broad VMA, respectively (P </a:t>
            </a:r>
            <a:r>
              <a:rPr lang="en-US" dirty="0" smtClean="0"/>
              <a:t>= </a:t>
            </a:r>
            <a:r>
              <a:rPr lang="en-US" dirty="0"/>
              <a:t>0.02).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750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focal VMA is more likely to demonstrate PVD during the disease course and so would show better outcomes than broad</a:t>
            </a:r>
            <a:r>
              <a:rPr lang="en-US" dirty="0"/>
              <a:t> </a:t>
            </a:r>
            <a:r>
              <a:rPr lang="en-US" dirty="0" smtClean="0"/>
              <a:t>VMA. </a:t>
            </a:r>
          </a:p>
          <a:p>
            <a:r>
              <a:rPr lang="en-US" dirty="0" smtClean="0"/>
              <a:t>broad VMA may require a longer time for the vitreous separation.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403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subset of patients with PVD (</a:t>
            </a:r>
            <a:r>
              <a:rPr lang="en-US" dirty="0" smtClean="0"/>
              <a:t>n = 7</a:t>
            </a:r>
            <a:r>
              <a:rPr lang="en-US" dirty="0"/>
              <a:t>) by month </a:t>
            </a:r>
            <a:r>
              <a:rPr lang="en-US" dirty="0" smtClean="0"/>
              <a:t>6 demonstrated </a:t>
            </a:r>
            <a:r>
              <a:rPr lang="en-US" dirty="0"/>
              <a:t>a higher gain in BCVA (</a:t>
            </a:r>
            <a:r>
              <a:rPr lang="en-US" dirty="0" smtClean="0"/>
              <a:t>14  letters) and </a:t>
            </a:r>
            <a:r>
              <a:rPr lang="en-US" dirty="0"/>
              <a:t>may be responsible for the overall better performance </a:t>
            </a:r>
            <a:r>
              <a:rPr lang="en-US" dirty="0" smtClean="0"/>
              <a:t>of the VMA + group </a:t>
            </a:r>
            <a:r>
              <a:rPr lang="en-US" dirty="0"/>
              <a:t>compared with the </a:t>
            </a:r>
            <a:r>
              <a:rPr lang="en-US" dirty="0" smtClean="0"/>
              <a:t>VMA - group.</a:t>
            </a:r>
          </a:p>
          <a:p>
            <a:r>
              <a:rPr lang="en-US" dirty="0" smtClean="0"/>
              <a:t>In addition</a:t>
            </a:r>
            <a:r>
              <a:rPr lang="en-US" dirty="0"/>
              <a:t>, these eyes had a greater reduction in </a:t>
            </a:r>
            <a:r>
              <a:rPr lang="en-US" dirty="0" smtClean="0"/>
              <a:t>CRT compared </a:t>
            </a:r>
            <a:r>
              <a:rPr lang="en-US" dirty="0"/>
              <a:t>with the 17 eyes in which PVD did not </a:t>
            </a:r>
            <a:r>
              <a:rPr lang="en-US" dirty="0" smtClean="0"/>
              <a:t>develop (245 vs</a:t>
            </a:r>
            <a:r>
              <a:rPr lang="en-US" dirty="0"/>
              <a:t>. </a:t>
            </a:r>
            <a:r>
              <a:rPr lang="en-US" dirty="0" smtClean="0"/>
              <a:t>164 µ). </a:t>
            </a:r>
          </a:p>
          <a:p>
            <a:r>
              <a:rPr lang="en-US" dirty="0" smtClean="0"/>
              <a:t>occurrence </a:t>
            </a:r>
            <a:r>
              <a:rPr lang="en-US" dirty="0"/>
              <a:t>of PVD may be beneficial </a:t>
            </a:r>
            <a:r>
              <a:rPr lang="en-US" dirty="0" smtClean="0"/>
              <a:t>in the </a:t>
            </a:r>
            <a:r>
              <a:rPr lang="en-US" dirty="0"/>
              <a:t>natural history of DME.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01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/>
              <a:t>Diabetic macular edema </a:t>
            </a:r>
            <a:r>
              <a:rPr lang="en-US" dirty="0" smtClean="0"/>
              <a:t>with VMA shows a </a:t>
            </a:r>
            <a:r>
              <a:rPr lang="en-US" dirty="0"/>
              <a:t>greater potential </a:t>
            </a:r>
            <a:r>
              <a:rPr lang="en-US" dirty="0" smtClean="0"/>
              <a:t>for visual improvement with anti – VEGF.</a:t>
            </a:r>
          </a:p>
          <a:p>
            <a:pPr marL="457200" lvl="1" indent="0">
              <a:buNone/>
            </a:pPr>
            <a:r>
              <a:rPr lang="en-US" sz="2000" i="1" dirty="0" smtClean="0"/>
              <a:t>                                                                    </a:t>
            </a:r>
            <a:r>
              <a:rPr lang="en-US" sz="2000" i="1" dirty="0" err="1" smtClean="0"/>
              <a:t>Terao</a:t>
            </a:r>
            <a:r>
              <a:rPr lang="en-US" sz="2000" i="1" dirty="0" smtClean="0"/>
              <a:t> </a:t>
            </a:r>
            <a:r>
              <a:rPr lang="en-US" sz="2000" i="1" dirty="0"/>
              <a:t>et </a:t>
            </a:r>
            <a:r>
              <a:rPr lang="en-US" sz="2000" i="1" dirty="0" smtClean="0"/>
              <a:t>al. J </a:t>
            </a:r>
            <a:r>
              <a:rPr lang="en-US" sz="2000" i="1" dirty="0" err="1"/>
              <a:t>Ophthalmol</a:t>
            </a:r>
            <a:r>
              <a:rPr lang="en-US" sz="2000" i="1" dirty="0"/>
              <a:t> 2014;58:139–45.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the presence of VMA </a:t>
            </a:r>
            <a:r>
              <a:rPr lang="en-US" dirty="0" smtClean="0"/>
              <a:t>alone</a:t>
            </a:r>
            <a:r>
              <a:rPr lang="en-US" dirty="0"/>
              <a:t>, </a:t>
            </a:r>
            <a:r>
              <a:rPr lang="en-US" dirty="0" smtClean="0"/>
              <a:t>in the </a:t>
            </a:r>
            <a:r>
              <a:rPr lang="en-US" dirty="0"/>
              <a:t>absence of retinal traction, may not adversely affect </a:t>
            </a:r>
            <a:r>
              <a:rPr lang="en-US" dirty="0" smtClean="0"/>
              <a:t>the treatment outcomes and should not be precluded from </a:t>
            </a:r>
            <a:r>
              <a:rPr lang="en-US" dirty="0"/>
              <a:t>receiving </a:t>
            </a:r>
            <a:r>
              <a:rPr lang="en-US" dirty="0" smtClean="0"/>
              <a:t>treatment.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27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The Body Of Evidence:</a:t>
            </a:r>
            <a:endParaRPr lang="fa-IR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371600"/>
                <a:ext cx="9144000" cy="5486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 </a:t>
                </a:r>
                <a:r>
                  <a:rPr lang="en-US" dirty="0" err="1" smtClean="0"/>
                  <a:t>nAMD</a:t>
                </a:r>
                <a:r>
                  <a:rPr lang="en-US" dirty="0" smtClean="0"/>
                  <a:t> compared to dry AMD or no disease:</a:t>
                </a:r>
              </a:p>
              <a:p>
                <a:pPr lvl="1"/>
                <a:r>
                  <a:rPr lang="en-US" i="1" dirty="0" smtClean="0"/>
                  <a:t>VMA/ VMT ↑↑</a:t>
                </a:r>
              </a:p>
              <a:p>
                <a:pPr lvl="1"/>
                <a:r>
                  <a:rPr lang="en-US" i="1" dirty="0" smtClean="0"/>
                  <a:t>PVD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↓↓</m:t>
                    </m:r>
                  </m:oMath>
                </a14:m>
                <a:endParaRPr lang="en-US" i="1" dirty="0" smtClean="0"/>
              </a:p>
              <a:p>
                <a:pPr marL="457200" lvl="1" indent="0">
                  <a:buNone/>
                </a:pPr>
                <a:endParaRPr lang="en-US" i="1" dirty="0" smtClean="0"/>
              </a:p>
              <a:p>
                <a:r>
                  <a:rPr lang="en-US" dirty="0" smtClean="0"/>
                  <a:t>??? </a:t>
                </a:r>
                <a:r>
                  <a:rPr lang="en-US" dirty="0" err="1" smtClean="0"/>
                  <a:t>nAMD</a:t>
                </a:r>
                <a:r>
                  <a:rPr lang="en-US" dirty="0" smtClean="0"/>
                  <a:t> ↔ VMA:</a:t>
                </a:r>
              </a:p>
              <a:p>
                <a:pPr lvl="1"/>
                <a:r>
                  <a:rPr lang="en-US" dirty="0" smtClean="0"/>
                  <a:t>It </a:t>
                </a:r>
                <a:r>
                  <a:rPr lang="en-US" dirty="0"/>
                  <a:t>is </a:t>
                </a:r>
                <a:r>
                  <a:rPr lang="en-US" dirty="0" smtClean="0"/>
                  <a:t>plausible that </a:t>
                </a:r>
                <a:r>
                  <a:rPr lang="en-US" dirty="0" err="1"/>
                  <a:t>nAMD</a:t>
                </a:r>
                <a:r>
                  <a:rPr lang="en-US" dirty="0"/>
                  <a:t>, through local inflammatory </a:t>
                </a:r>
                <a:r>
                  <a:rPr lang="en-US" dirty="0" smtClean="0"/>
                  <a:t>changes, may </a:t>
                </a:r>
                <a:r>
                  <a:rPr lang="en-US" dirty="0"/>
                  <a:t>strengthen the adhesion between the </a:t>
                </a:r>
                <a:r>
                  <a:rPr lang="en-US" dirty="0" smtClean="0"/>
                  <a:t>posterior vitreous </a:t>
                </a:r>
                <a:r>
                  <a:rPr lang="en-US" dirty="0"/>
                  <a:t>face and </a:t>
                </a:r>
                <a:r>
                  <a:rPr lang="en-US" dirty="0" smtClean="0"/>
                  <a:t>ILM, thereby </a:t>
                </a:r>
                <a:r>
                  <a:rPr lang="en-US" dirty="0"/>
                  <a:t>increasing rates </a:t>
                </a:r>
                <a:r>
                  <a:rPr lang="en-US" dirty="0" smtClean="0"/>
                  <a:t>of VMA.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i="1" dirty="0"/>
                  <a:t> </a:t>
                </a:r>
                <a:r>
                  <a:rPr lang="en-US" sz="2000" i="1" dirty="0" smtClean="0"/>
                  <a:t>                                                            </a:t>
                </a:r>
                <a:r>
                  <a:rPr lang="en-US" sz="2000" i="1" dirty="0" err="1" smtClean="0"/>
                  <a:t>Marmor</a:t>
                </a:r>
                <a:r>
                  <a:rPr lang="en-US" sz="2000" i="1" dirty="0" smtClean="0"/>
                  <a:t> M. Retina. Mosby, </a:t>
                </a:r>
                <a:r>
                  <a:rPr lang="en-US" sz="2000" i="1" dirty="0" err="1" smtClean="0"/>
                  <a:t>Phildelphia</a:t>
                </a:r>
                <a:r>
                  <a:rPr lang="en-US" sz="2000" i="1" dirty="0" smtClean="0"/>
                  <a:t>; 2001. </a:t>
                </a:r>
                <a:r>
                  <a:rPr lang="en-US" sz="2000" i="1" dirty="0" err="1" smtClean="0"/>
                  <a:t>ed</a:t>
                </a:r>
                <a:r>
                  <a:rPr lang="en-US" sz="2000" i="1" dirty="0" smtClean="0"/>
                  <a:t> 3.</a:t>
                </a:r>
                <a:endParaRPr lang="fa-IR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71600"/>
                <a:ext cx="9144000" cy="5486400"/>
              </a:xfrm>
              <a:blipFill rotWithShape="1">
                <a:blip r:embed="rId2"/>
                <a:stretch>
                  <a:fillRect l="-1467" t="-1444" r="-120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3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PVD increases the chance of DME resolution</a:t>
            </a:r>
            <a:endParaRPr lang="fa-IR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Hikichi</a:t>
            </a:r>
            <a:r>
              <a:rPr lang="en-US" dirty="0" smtClean="0"/>
              <a:t> et al.: spontaneous resolution of </a:t>
            </a:r>
            <a:r>
              <a:rPr lang="en-US" dirty="0"/>
              <a:t>DME was seen in 55% of eyes in which </a:t>
            </a:r>
            <a:r>
              <a:rPr lang="en-US" dirty="0" smtClean="0"/>
              <a:t>PVD developed </a:t>
            </a:r>
            <a:r>
              <a:rPr lang="en-US" dirty="0"/>
              <a:t>compared with only 25% in those in which </a:t>
            </a:r>
            <a:r>
              <a:rPr lang="en-US" dirty="0" smtClean="0"/>
              <a:t>it did not.</a:t>
            </a:r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                Ophthalmology 1997;104:473–8.</a:t>
            </a:r>
          </a:p>
          <a:p>
            <a:endParaRPr lang="en-US" sz="2000" i="1" dirty="0"/>
          </a:p>
          <a:p>
            <a:endParaRPr lang="en-US" sz="2000" i="1" dirty="0" smtClean="0"/>
          </a:p>
          <a:p>
            <a:r>
              <a:rPr lang="en-US" dirty="0" err="1" smtClean="0"/>
              <a:t>Nasrallah</a:t>
            </a:r>
            <a:r>
              <a:rPr lang="en-US" dirty="0" smtClean="0"/>
              <a:t> et al.: there is a statistically significant </a:t>
            </a:r>
            <a:r>
              <a:rPr lang="en-US" dirty="0" err="1" smtClean="0"/>
              <a:t>elationship</a:t>
            </a:r>
            <a:r>
              <a:rPr lang="en-US" dirty="0" smtClean="0"/>
              <a:t> between PVD and lack of DME.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</a:t>
            </a:r>
            <a:r>
              <a:rPr lang="en-US" sz="2000" i="1" dirty="0"/>
              <a:t>Ophthalmology, vol.95, no. 10, pp. 1335–1339, 1988.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4984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What Mechanisms?</a:t>
            </a:r>
            <a:endParaRPr lang="fa-I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improved </a:t>
            </a:r>
            <a:r>
              <a:rPr lang="en-US" dirty="0" err="1"/>
              <a:t>transvitreal</a:t>
            </a:r>
            <a:r>
              <a:rPr lang="en-US" dirty="0"/>
              <a:t> </a:t>
            </a:r>
            <a:r>
              <a:rPr lang="en-US" dirty="0" smtClean="0"/>
              <a:t>oxygenation.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i="1" dirty="0"/>
              <a:t>Stefansson E. Ocular oxygenation and the treatment of </a:t>
            </a:r>
            <a:r>
              <a:rPr lang="en-US" sz="2200" i="1" dirty="0" smtClean="0"/>
              <a:t>diabetic retinopathy</a:t>
            </a:r>
            <a:r>
              <a:rPr lang="en-US" sz="2200" i="1" dirty="0"/>
              <a:t>. </a:t>
            </a:r>
            <a:r>
              <a:rPr lang="en-US" sz="2200" i="1" dirty="0" err="1"/>
              <a:t>Surv</a:t>
            </a:r>
            <a:r>
              <a:rPr lang="en-US" sz="2200" i="1" dirty="0"/>
              <a:t> </a:t>
            </a:r>
            <a:r>
              <a:rPr lang="en-US" sz="2200" i="1" dirty="0" err="1"/>
              <a:t>Ophthalmol</a:t>
            </a:r>
            <a:r>
              <a:rPr lang="en-US" sz="2200" i="1" dirty="0"/>
              <a:t> 2006;51:364–80.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Removing the nearby growth factor reservoir: increased concentration of </a:t>
            </a:r>
            <a:r>
              <a:rPr lang="en-US" dirty="0"/>
              <a:t>growth factor in the </a:t>
            </a:r>
            <a:r>
              <a:rPr lang="en-US" dirty="0" err="1"/>
              <a:t>premacular</a:t>
            </a:r>
            <a:r>
              <a:rPr lang="en-US" dirty="0"/>
              <a:t> </a:t>
            </a:r>
            <a:r>
              <a:rPr lang="en-US" dirty="0" err="1"/>
              <a:t>hyaloid</a:t>
            </a:r>
            <a:r>
              <a:rPr lang="en-US" dirty="0"/>
              <a:t> secondary </a:t>
            </a:r>
            <a:r>
              <a:rPr lang="en-US" dirty="0" smtClean="0"/>
              <a:t>to increased </a:t>
            </a:r>
            <a:r>
              <a:rPr lang="en-US" dirty="0"/>
              <a:t>enzyme-mediated collagen cross-linking in </a:t>
            </a:r>
            <a:r>
              <a:rPr lang="en-US" dirty="0" smtClean="0"/>
              <a:t>the vitreous</a:t>
            </a:r>
            <a:r>
              <a:rPr lang="en-US" dirty="0"/>
              <a:t>. Detachment of the posterior </a:t>
            </a:r>
            <a:r>
              <a:rPr lang="en-US" dirty="0" err="1"/>
              <a:t>hyaloid</a:t>
            </a:r>
            <a:r>
              <a:rPr lang="en-US" dirty="0"/>
              <a:t> in these </a:t>
            </a:r>
            <a:r>
              <a:rPr lang="en-US" dirty="0" smtClean="0"/>
              <a:t>eyes may </a:t>
            </a:r>
            <a:r>
              <a:rPr lang="en-US" dirty="0"/>
              <a:t>remove this reservoir of growth factor from the </a:t>
            </a:r>
            <a:r>
              <a:rPr lang="en-US" dirty="0" smtClean="0"/>
              <a:t>vicinity of </a:t>
            </a:r>
            <a:r>
              <a:rPr lang="en-US" dirty="0"/>
              <a:t>the retina and therefore may lead to </a:t>
            </a:r>
            <a:r>
              <a:rPr lang="en-US" dirty="0" smtClean="0"/>
              <a:t>improved outcomes of vitrectomy/ PVD.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err="1"/>
              <a:t>Stolba</a:t>
            </a:r>
            <a:r>
              <a:rPr lang="en-US" sz="2200" dirty="0"/>
              <a:t> U, Binder S, Gruber D, et al. Vitrectomy for </a:t>
            </a:r>
            <a:r>
              <a:rPr lang="en-US" sz="2200" dirty="0" smtClean="0"/>
              <a:t>persistent diffuse </a:t>
            </a:r>
            <a:r>
              <a:rPr lang="en-US" sz="2200" dirty="0"/>
              <a:t>diabetic macular edema. Am J </a:t>
            </a:r>
            <a:r>
              <a:rPr lang="en-US" sz="2200" dirty="0" err="1"/>
              <a:t>Ophthalmol</a:t>
            </a:r>
            <a:r>
              <a:rPr lang="en-US" sz="2200" dirty="0"/>
              <a:t> </a:t>
            </a:r>
            <a:r>
              <a:rPr lang="en-US" sz="2200" dirty="0" smtClean="0"/>
              <a:t>2005;140: 295–301</a:t>
            </a:r>
            <a:r>
              <a:rPr lang="en-US" sz="2200" dirty="0"/>
              <a:t>.</a:t>
            </a:r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34957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i="1" u="sng" dirty="0" smtClean="0"/>
              <a:t>mean </a:t>
            </a:r>
            <a:r>
              <a:rPr lang="en-US" i="1" u="sng" dirty="0"/>
              <a:t>age in the </a:t>
            </a:r>
            <a:r>
              <a:rPr lang="en-US" i="1" u="sng" dirty="0" smtClean="0"/>
              <a:t>VMA +  </a:t>
            </a:r>
            <a:r>
              <a:rPr lang="en-US" i="1" u="sng" dirty="0"/>
              <a:t>group </a:t>
            </a:r>
            <a:r>
              <a:rPr lang="en-US" i="1" u="sng" dirty="0" smtClean="0"/>
              <a:t>&lt;&lt; VMA - </a:t>
            </a:r>
            <a:r>
              <a:rPr lang="en-US" i="1" u="sng" dirty="0"/>
              <a:t>group; </a:t>
            </a:r>
            <a:endParaRPr lang="en-US" i="1" u="sng" dirty="0" smtClean="0"/>
          </a:p>
          <a:p>
            <a:pPr marL="0" indent="0">
              <a:buNone/>
            </a:pPr>
            <a:endParaRPr lang="en-US" i="1" u="sng" dirty="0" smtClean="0"/>
          </a:p>
          <a:p>
            <a:r>
              <a:rPr lang="en-US" dirty="0" err="1" smtClean="0"/>
              <a:t>Bressler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smtClean="0"/>
              <a:t>al. previously </a:t>
            </a:r>
            <a:r>
              <a:rPr lang="en-US" dirty="0"/>
              <a:t>reported that </a:t>
            </a:r>
            <a:r>
              <a:rPr lang="en-US" dirty="0" smtClean="0"/>
              <a:t>in patients </a:t>
            </a:r>
            <a:r>
              <a:rPr lang="en-US" dirty="0"/>
              <a:t>with DME, a younger age at time of </a:t>
            </a:r>
            <a:r>
              <a:rPr lang="en-US" dirty="0" smtClean="0"/>
              <a:t>treatment may </a:t>
            </a:r>
            <a:r>
              <a:rPr lang="en-US" dirty="0"/>
              <a:t>result in favorable visual outcomes.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158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PVD</a:t>
            </a:r>
            <a:r>
              <a:rPr lang="en-US" dirty="0" smtClean="0"/>
              <a:t> </a:t>
            </a:r>
            <a:r>
              <a:rPr lang="en-US" dirty="0"/>
              <a:t>may be related to a number of factors </a:t>
            </a:r>
            <a:r>
              <a:rPr lang="en-US" dirty="0" smtClean="0"/>
              <a:t>in the </a:t>
            </a:r>
            <a:r>
              <a:rPr lang="en-US" dirty="0"/>
              <a:t>natural course of the disease </a:t>
            </a:r>
            <a:r>
              <a:rPr lang="en-US" i="1" u="sng" dirty="0">
                <a:solidFill>
                  <a:srgbClr val="FF0000"/>
                </a:solidFill>
              </a:rPr>
              <a:t>apart from the </a:t>
            </a:r>
            <a:r>
              <a:rPr lang="en-US" i="1" u="sng" dirty="0" smtClean="0">
                <a:solidFill>
                  <a:srgbClr val="FF0000"/>
                </a:solidFill>
              </a:rPr>
              <a:t>mechanical or </a:t>
            </a:r>
            <a:r>
              <a:rPr lang="en-US" i="1" u="sng" dirty="0">
                <a:solidFill>
                  <a:srgbClr val="FF0000"/>
                </a:solidFill>
              </a:rPr>
              <a:t>pharmacologic actions of the drug</a:t>
            </a:r>
            <a:endParaRPr lang="fa-IR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00374"/>
            <a:ext cx="9144000" cy="3857625"/>
          </a:xfrm>
        </p:spPr>
        <p:txBody>
          <a:bodyPr>
            <a:normAutofit/>
          </a:bodyPr>
          <a:lstStyle/>
          <a:p>
            <a:r>
              <a:rPr lang="en-US" dirty="0"/>
              <a:t>the posterior vitreous is attached to the </a:t>
            </a:r>
            <a:r>
              <a:rPr lang="en-US" dirty="0" smtClean="0"/>
              <a:t>ILM </a:t>
            </a:r>
            <a:r>
              <a:rPr lang="en-US" dirty="0"/>
              <a:t>by collagen </a:t>
            </a:r>
            <a:r>
              <a:rPr lang="en-US" dirty="0" smtClean="0"/>
              <a:t>along </a:t>
            </a:r>
            <a:r>
              <a:rPr lang="en-US" dirty="0"/>
              <a:t>with </a:t>
            </a:r>
            <a:r>
              <a:rPr lang="en-US" dirty="0" err="1"/>
              <a:t>laminin</a:t>
            </a:r>
            <a:r>
              <a:rPr lang="en-US" dirty="0"/>
              <a:t>, </a:t>
            </a:r>
            <a:r>
              <a:rPr lang="en-US" dirty="0" err="1"/>
              <a:t>fibronectin</a:t>
            </a:r>
            <a:r>
              <a:rPr lang="en-US" dirty="0"/>
              <a:t>, and </a:t>
            </a:r>
            <a:r>
              <a:rPr lang="en-US" dirty="0" smtClean="0"/>
              <a:t>chondroitin.</a:t>
            </a:r>
            <a:endParaRPr lang="en-US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                                      Barak et al. Journal </a:t>
            </a:r>
            <a:r>
              <a:rPr lang="en-US" sz="2000" i="1" dirty="0"/>
              <a:t>of </a:t>
            </a:r>
            <a:r>
              <a:rPr lang="en-US" sz="2000" i="1" dirty="0" smtClean="0"/>
              <a:t>Ophthalmology,2012</a:t>
            </a:r>
            <a:r>
              <a:rPr lang="en-US" sz="2000" i="1" dirty="0"/>
              <a:t>, Article ID </a:t>
            </a:r>
            <a:r>
              <a:rPr lang="en-US" sz="2000" i="1" dirty="0" smtClean="0"/>
              <a:t>876472.</a:t>
            </a:r>
            <a:endParaRPr lang="en-US" sz="2000" i="1" dirty="0"/>
          </a:p>
          <a:p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5532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6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</a:t>
            </a:r>
            <a:r>
              <a:rPr lang="en-US" dirty="0"/>
              <a:t>PVD </a:t>
            </a:r>
            <a:r>
              <a:rPr lang="en-US" dirty="0" smtClean="0"/>
              <a:t>in NPDR &gt;&gt; PDR</a:t>
            </a:r>
            <a:r>
              <a:rPr lang="en-US" dirty="0"/>
              <a:t>,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err="1"/>
              <a:t>Muqit</a:t>
            </a:r>
            <a:r>
              <a:rPr lang="en-US" dirty="0"/>
              <a:t> </a:t>
            </a:r>
            <a:r>
              <a:rPr lang="en-US" dirty="0" smtClean="0"/>
              <a:t>et al.: </a:t>
            </a:r>
            <a:r>
              <a:rPr lang="en-US" dirty="0"/>
              <a:t>SS </a:t>
            </a:r>
            <a:r>
              <a:rPr lang="en-US" dirty="0" smtClean="0"/>
              <a:t>OCT shows VMT and VMA in  PDR, confirming a </a:t>
            </a:r>
            <a:r>
              <a:rPr lang="en-US" dirty="0"/>
              <a:t>higher incidence of complete PVD </a:t>
            </a:r>
            <a:r>
              <a:rPr lang="en-US" dirty="0" smtClean="0"/>
              <a:t>in patients </a:t>
            </a:r>
            <a:r>
              <a:rPr lang="en-US" dirty="0"/>
              <a:t>with </a:t>
            </a:r>
            <a:r>
              <a:rPr lang="en-US" dirty="0" smtClean="0"/>
              <a:t>NPDR versus PDR,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          BJO, </a:t>
            </a:r>
            <a:r>
              <a:rPr lang="en-US" sz="2000" i="1" dirty="0"/>
              <a:t>vol. 98, no. </a:t>
            </a:r>
            <a:r>
              <a:rPr lang="en-US" sz="2000" i="1" dirty="0" smtClean="0"/>
              <a:t>7, </a:t>
            </a:r>
            <a:r>
              <a:rPr lang="en-US" sz="2000" i="1" dirty="0"/>
              <a:t>994–997, 2014.</a:t>
            </a:r>
          </a:p>
          <a:p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54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Gandorfer</a:t>
            </a:r>
            <a:r>
              <a:rPr lang="en-US" dirty="0" smtClean="0"/>
              <a:t> et al.: in </a:t>
            </a:r>
            <a:r>
              <a:rPr lang="en-US" dirty="0"/>
              <a:t>diffuse DME</a:t>
            </a:r>
            <a:r>
              <a:rPr lang="en-US" dirty="0" smtClean="0"/>
              <a:t>: prominent </a:t>
            </a:r>
            <a:r>
              <a:rPr lang="en-US" dirty="0" err="1"/>
              <a:t>premacular</a:t>
            </a:r>
            <a:r>
              <a:rPr lang="en-US" dirty="0"/>
              <a:t> cortical </a:t>
            </a:r>
            <a:r>
              <a:rPr lang="en-US" dirty="0" smtClean="0"/>
              <a:t>vitreous covering </a:t>
            </a:r>
            <a:r>
              <a:rPr lang="en-US" dirty="0"/>
              <a:t>the </a:t>
            </a:r>
            <a:r>
              <a:rPr lang="en-US" dirty="0" smtClean="0"/>
              <a:t>ILM + fibroblasts + astrocytes </a:t>
            </a:r>
            <a:r>
              <a:rPr lang="en-US" dirty="0"/>
              <a:t>embedded </a:t>
            </a:r>
            <a:r>
              <a:rPr lang="en-US" dirty="0" smtClean="0"/>
              <a:t>in vitreous </a:t>
            </a:r>
            <a:r>
              <a:rPr lang="en-US" dirty="0"/>
              <a:t>collagen in </a:t>
            </a:r>
            <a:r>
              <a:rPr lang="en-US" dirty="0" smtClean="0"/>
              <a:t>single </a:t>
            </a:r>
            <a:r>
              <a:rPr lang="en-US" dirty="0"/>
              <a:t>or multilayers </a:t>
            </a: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                          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                     AJO, </a:t>
            </a:r>
            <a:r>
              <a:rPr lang="en-US" sz="2000" i="1" dirty="0"/>
              <a:t>vol. 139, no. 4, pp. 638–652, 2005.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17042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vitrectomy for diabetic retinopathy: </a:t>
            </a:r>
          </a:p>
          <a:p>
            <a:r>
              <a:rPr lang="en-US" dirty="0" smtClean="0"/>
              <a:t>↑↑ NVI                        </a:t>
            </a:r>
            <a:r>
              <a:rPr lang="en-US" sz="2000" i="1" dirty="0" smtClean="0"/>
              <a:t>Rice et al. Am J </a:t>
            </a:r>
            <a:r>
              <a:rPr lang="en-US" sz="2000" i="1" dirty="0" err="1" smtClean="0"/>
              <a:t>Ophthalmol</a:t>
            </a:r>
            <a:r>
              <a:rPr lang="en-US" sz="2000" i="1" dirty="0" smtClean="0"/>
              <a:t>. 1983;95:1—11 </a:t>
            </a:r>
          </a:p>
          <a:p>
            <a:r>
              <a:rPr lang="en-US" dirty="0" smtClean="0"/>
              <a:t>↓↓ Retinal neovascularization,</a:t>
            </a:r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Blankenship et al., Ophthalmology.1985;92:503—6</a:t>
            </a:r>
          </a:p>
          <a:p>
            <a:r>
              <a:rPr lang="en-US" dirty="0"/>
              <a:t>↓↓DME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Laidlaw. Eye (</a:t>
            </a:r>
            <a:r>
              <a:rPr lang="en-US" sz="2000" i="1" dirty="0" err="1" smtClean="0"/>
              <a:t>Lond</a:t>
            </a:r>
            <a:r>
              <a:rPr lang="en-US" sz="2000" i="1" dirty="0"/>
              <a:t>). </a:t>
            </a:r>
            <a:r>
              <a:rPr lang="en-US" sz="2000" i="1" dirty="0" smtClean="0"/>
              <a:t>2008;22:1337—41</a:t>
            </a:r>
          </a:p>
        </p:txBody>
      </p:sp>
    </p:spTree>
    <p:extLst>
      <p:ext uri="{BB962C8B-B14F-4D97-AF65-F5344CB8AC3E}">
        <p14:creationId xmlns:p14="http://schemas.microsoft.com/office/powerpoint/2010/main" val="1301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773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i="1" dirty="0" smtClean="0"/>
              <a:t>VMT in AMD</a:t>
            </a:r>
            <a:endParaRPr lang="fa-IR" sz="8000" i="1" dirty="0"/>
          </a:p>
        </p:txBody>
      </p:sp>
    </p:spTree>
    <p:extLst>
      <p:ext uri="{BB962C8B-B14F-4D97-AF65-F5344CB8AC3E}">
        <p14:creationId xmlns:p14="http://schemas.microsoft.com/office/powerpoint/2010/main" val="3557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8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3600" i="1" u="sng" dirty="0"/>
              <a:t>Frequent development of CNV at the sites of VM</a:t>
            </a:r>
            <a:r>
              <a:rPr lang="en-US" sz="3600" dirty="0"/>
              <a:t>T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VMT by stretching of retinal </a:t>
            </a:r>
            <a:r>
              <a:rPr lang="en-US" dirty="0"/>
              <a:t>cells may </a:t>
            </a:r>
            <a:r>
              <a:rPr lang="en-US" dirty="0" smtClean="0"/>
              <a:t>trigger release </a:t>
            </a:r>
            <a:r>
              <a:rPr lang="en-US" dirty="0"/>
              <a:t>of VEGF.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VMT contributes to </a:t>
            </a:r>
            <a:r>
              <a:rPr lang="en-US" dirty="0"/>
              <a:t>VEGF release either directly or </a:t>
            </a:r>
            <a:r>
              <a:rPr lang="en-US" dirty="0" smtClean="0"/>
              <a:t>indirectly via </a:t>
            </a:r>
            <a:r>
              <a:rPr lang="en-US" dirty="0"/>
              <a:t>contributing to retinal hypoxia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i="1" dirty="0" smtClean="0"/>
              <a:t>    Stefansson </a:t>
            </a:r>
            <a:r>
              <a:rPr lang="en-US" sz="2000" i="1" dirty="0"/>
              <a:t>E. Physiology of vitreous </a:t>
            </a:r>
            <a:r>
              <a:rPr lang="en-US" sz="2000" i="1" dirty="0" smtClean="0"/>
              <a:t>surgery. </a:t>
            </a:r>
            <a:r>
              <a:rPr lang="en-US" sz="2000" i="1" dirty="0" err="1" smtClean="0"/>
              <a:t>Graefes</a:t>
            </a:r>
            <a:r>
              <a:rPr lang="en-US" sz="2000" i="1" dirty="0" smtClean="0"/>
              <a:t> </a:t>
            </a:r>
            <a:r>
              <a:rPr lang="en-US" sz="2000" i="1" dirty="0"/>
              <a:t>Arch </a:t>
            </a:r>
            <a:r>
              <a:rPr lang="en-US" sz="2000" i="1" dirty="0" err="1"/>
              <a:t>Clin</a:t>
            </a:r>
            <a:r>
              <a:rPr lang="en-US" sz="2000" i="1" dirty="0"/>
              <a:t> </a:t>
            </a:r>
            <a:r>
              <a:rPr lang="en-US" sz="2000" i="1" dirty="0" err="1" smtClean="0"/>
              <a:t>Exp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Ophthalmol</a:t>
            </a:r>
            <a:r>
              <a:rPr lang="en-US" sz="2000" i="1" dirty="0"/>
              <a:t>. 2009;247(2):147-163.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42328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Biological Principles</a:t>
            </a:r>
            <a:endParaRPr lang="fa-I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VMT → </a:t>
            </a:r>
            <a:r>
              <a:rPr lang="en-US" sz="2900" dirty="0"/>
              <a:t>anterior--posterior or tangential </a:t>
            </a:r>
            <a:r>
              <a:rPr lang="en-US" sz="2900" dirty="0" smtClean="0"/>
              <a:t>forces on the </a:t>
            </a:r>
            <a:r>
              <a:rPr lang="en-US" sz="2900" dirty="0"/>
              <a:t>retina </a:t>
            </a:r>
            <a:r>
              <a:rPr lang="en-US" sz="2900" dirty="0" smtClean="0"/>
              <a:t>→ alterations </a:t>
            </a:r>
            <a:r>
              <a:rPr lang="en-US" sz="2900" dirty="0"/>
              <a:t>in retinal structure or function →</a:t>
            </a:r>
            <a:endParaRPr lang="en-US" sz="2900" dirty="0" smtClean="0"/>
          </a:p>
          <a:p>
            <a:pPr lvl="1"/>
            <a:r>
              <a:rPr lang="en-US" sz="2500" i="1" dirty="0" smtClean="0"/>
              <a:t>FTMH,</a:t>
            </a:r>
          </a:p>
          <a:p>
            <a:pPr lvl="1"/>
            <a:r>
              <a:rPr lang="en-US" i="1" dirty="0" smtClean="0"/>
              <a:t>VMT syndrome,</a:t>
            </a:r>
          </a:p>
          <a:p>
            <a:pPr lvl="1"/>
            <a:r>
              <a:rPr lang="en-US" i="1" dirty="0" smtClean="0"/>
              <a:t>diabetic macular edema, and </a:t>
            </a:r>
          </a:p>
          <a:p>
            <a:pPr lvl="1"/>
            <a:r>
              <a:rPr lang="en-US" i="1" dirty="0" err="1" smtClean="0"/>
              <a:t>nAMD</a:t>
            </a:r>
            <a:r>
              <a:rPr lang="en-US" i="1" dirty="0" smtClean="0"/>
              <a:t>, … </a:t>
            </a:r>
          </a:p>
          <a:p>
            <a:r>
              <a:rPr lang="en-US" dirty="0" smtClean="0"/>
              <a:t>When complete PVD:</a:t>
            </a:r>
          </a:p>
          <a:p>
            <a:pPr lvl="1"/>
            <a:r>
              <a:rPr lang="en-US" i="1" dirty="0" smtClean="0"/>
              <a:t>release </a:t>
            </a:r>
            <a:r>
              <a:rPr lang="en-US" i="1" dirty="0"/>
              <a:t>of the traction </a:t>
            </a:r>
            <a:endParaRPr lang="en-US" i="1" dirty="0" smtClean="0"/>
          </a:p>
          <a:p>
            <a:pPr lvl="1"/>
            <a:r>
              <a:rPr lang="en-US" i="1" dirty="0" smtClean="0"/>
              <a:t>increased </a:t>
            </a:r>
            <a:r>
              <a:rPr lang="en-US" i="1" dirty="0"/>
              <a:t>oxygenation or </a:t>
            </a:r>
            <a:endParaRPr lang="en-US" i="1" dirty="0" smtClean="0"/>
          </a:p>
          <a:p>
            <a:pPr lvl="1"/>
            <a:r>
              <a:rPr lang="en-US" i="1" dirty="0" smtClean="0"/>
              <a:t>altered </a:t>
            </a:r>
            <a:r>
              <a:rPr lang="en-US" i="1" dirty="0"/>
              <a:t>molecular diffusion.</a:t>
            </a:r>
            <a:endParaRPr lang="fa-IR" i="1" dirty="0"/>
          </a:p>
        </p:txBody>
      </p:sp>
    </p:spTree>
    <p:extLst>
      <p:ext uri="{BB962C8B-B14F-4D97-AF65-F5344CB8AC3E}">
        <p14:creationId xmlns:p14="http://schemas.microsoft.com/office/powerpoint/2010/main" val="31576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/>
              <a:t>flattening of the </a:t>
            </a:r>
            <a:r>
              <a:rPr lang="en-US" dirty="0" smtClean="0"/>
              <a:t>PED following vitrectomy </a:t>
            </a:r>
            <a:r>
              <a:rPr lang="en-US" dirty="0"/>
              <a:t>suggests that vertical traction </a:t>
            </a:r>
            <a:r>
              <a:rPr lang="en-US" dirty="0" smtClean="0"/>
              <a:t>on the RPE cells </a:t>
            </a:r>
            <a:r>
              <a:rPr lang="en-US" dirty="0"/>
              <a:t>may be </a:t>
            </a:r>
            <a:r>
              <a:rPr lang="en-US" dirty="0" smtClean="0"/>
              <a:t>implicated in </a:t>
            </a:r>
            <a:r>
              <a:rPr lang="en-US" dirty="0"/>
              <a:t>the pathogenic pathway of </a:t>
            </a:r>
            <a:r>
              <a:rPr lang="en-US" dirty="0" smtClean="0"/>
              <a:t>AMD.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Gross-</a:t>
            </a:r>
            <a:r>
              <a:rPr lang="en-US" sz="2000" i="1" dirty="0" err="1" smtClean="0"/>
              <a:t>Jendroska</a:t>
            </a:r>
            <a:r>
              <a:rPr lang="en-US" sz="2000" i="1" dirty="0" smtClean="0"/>
              <a:t> et </a:t>
            </a:r>
            <a:r>
              <a:rPr lang="en-US" sz="2000" i="1" dirty="0"/>
              <a:t>al. </a:t>
            </a:r>
            <a:r>
              <a:rPr lang="en-US" sz="2000" i="1" dirty="0" err="1" smtClean="0"/>
              <a:t>Aust</a:t>
            </a:r>
            <a:r>
              <a:rPr lang="en-US" sz="2000" i="1" dirty="0" smtClean="0"/>
              <a:t> </a:t>
            </a:r>
            <a:r>
              <a:rPr lang="en-US" sz="2000" i="1" dirty="0"/>
              <a:t>NZ J </a:t>
            </a:r>
            <a:r>
              <a:rPr lang="en-US" sz="2000" i="1" dirty="0" err="1" smtClean="0"/>
              <a:t>Ophthalmol</a:t>
            </a:r>
            <a:r>
              <a:rPr lang="en-US" sz="2000" i="1" dirty="0" smtClean="0"/>
              <a:t>. 1998;26(4</a:t>
            </a:r>
            <a:r>
              <a:rPr lang="en-US" sz="2000" i="1" dirty="0"/>
              <a:t>):311-317.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42513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wet </a:t>
            </a:r>
            <a:r>
              <a:rPr lang="en-US" dirty="0" err="1" smtClean="0"/>
              <a:t>neovascular</a:t>
            </a:r>
            <a:r>
              <a:rPr lang="en-US" dirty="0" smtClean="0"/>
              <a:t> AMD with concomitant VMA, At 12 months’ follow-up, </a:t>
            </a:r>
            <a:r>
              <a:rPr lang="en-US" dirty="0" err="1" smtClean="0"/>
              <a:t>microplasmin</a:t>
            </a:r>
            <a:r>
              <a:rPr lang="en-US" dirty="0" smtClean="0"/>
              <a:t> did not show significant clinical difference versus sham in reducing the frequency of anti-VEGF injections and improving visual acuity or average macular thickness.</a:t>
            </a:r>
          </a:p>
          <a:p>
            <a:endParaRPr lang="en-US" sz="2000" i="1" dirty="0" smtClean="0"/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</a:t>
            </a:r>
            <a:r>
              <a:rPr lang="en-US" sz="2000" i="1" dirty="0" err="1" smtClean="0"/>
              <a:t>Novack</a:t>
            </a:r>
            <a:r>
              <a:rPr lang="en-US" sz="2000" i="1" dirty="0" smtClean="0"/>
              <a:t> et al. Ophthalmology. 2015;122(4</a:t>
            </a:r>
            <a:r>
              <a:rPr lang="en-US" sz="2000" i="1" dirty="0"/>
              <a:t>):796-802.</a:t>
            </a:r>
            <a:endParaRPr lang="en-US" sz="2000" i="1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983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i="1" dirty="0" smtClean="0"/>
              <a:t>VMT in RVO</a:t>
            </a:r>
            <a:endParaRPr lang="fa-IR" sz="8000" i="1" dirty="0"/>
          </a:p>
        </p:txBody>
      </p:sp>
    </p:spTree>
    <p:extLst>
      <p:ext uri="{BB962C8B-B14F-4D97-AF65-F5344CB8AC3E}">
        <p14:creationId xmlns:p14="http://schemas.microsoft.com/office/powerpoint/2010/main" val="24238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complete PVD is protective in </a:t>
            </a:r>
          </a:p>
          <a:p>
            <a:pPr lvl="1"/>
            <a:r>
              <a:rPr lang="en-US" i="1" dirty="0" smtClean="0"/>
              <a:t>ischemic CRVO by ↓ </a:t>
            </a:r>
            <a:r>
              <a:rPr lang="en-US" i="1" dirty="0"/>
              <a:t>the likelihood of </a:t>
            </a:r>
            <a:r>
              <a:rPr lang="en-US" i="1" dirty="0" smtClean="0"/>
              <a:t> NVD/ NVE,</a:t>
            </a:r>
          </a:p>
          <a:p>
            <a:pPr lvl="1"/>
            <a:r>
              <a:rPr lang="en-US" i="1" dirty="0" smtClean="0"/>
              <a:t>non-ischemic </a:t>
            </a:r>
            <a:r>
              <a:rPr lang="en-US" i="1" dirty="0"/>
              <a:t>CRVO by</a:t>
            </a:r>
            <a:r>
              <a:rPr lang="en-US" i="1" dirty="0" smtClean="0"/>
              <a:t>↓ ME. central retinal</a:t>
            </a:r>
          </a:p>
          <a:p>
            <a:pPr marL="457200" lvl="1" indent="0">
              <a:buNone/>
            </a:pPr>
            <a:r>
              <a:rPr lang="en-US" sz="2000" i="1" dirty="0" smtClean="0"/>
              <a:t>                                                                            </a:t>
            </a:r>
            <a:r>
              <a:rPr lang="en-US" sz="2000" i="1" dirty="0" err="1" smtClean="0"/>
              <a:t>Hikichi</a:t>
            </a:r>
            <a:r>
              <a:rPr lang="en-US" sz="2000" i="1" dirty="0" smtClean="0"/>
              <a:t> et al., Retina</a:t>
            </a:r>
            <a:r>
              <a:rPr lang="en-US" sz="2000" i="1" dirty="0"/>
              <a:t>. </a:t>
            </a:r>
            <a:r>
              <a:rPr lang="en-US" sz="2000" i="1" dirty="0" smtClean="0"/>
              <a:t>1995;15:29—33</a:t>
            </a:r>
          </a:p>
          <a:p>
            <a:pPr marL="457200" lvl="1" indent="0">
              <a:buNone/>
            </a:pPr>
            <a:endParaRPr lang="en-US" sz="2000" i="1" dirty="0"/>
          </a:p>
          <a:p>
            <a:pPr marL="457200" lvl="1" indent="0">
              <a:buNone/>
            </a:pPr>
            <a:endParaRPr lang="en-US" sz="2000" i="1" dirty="0"/>
          </a:p>
          <a:p>
            <a:r>
              <a:rPr lang="en-US" dirty="0" smtClean="0"/>
              <a:t>Similar </a:t>
            </a:r>
            <a:r>
              <a:rPr lang="en-US" dirty="0"/>
              <a:t>results have been reported with </a:t>
            </a:r>
            <a:r>
              <a:rPr lang="en-US" dirty="0" smtClean="0"/>
              <a:t>BRVO.</a:t>
            </a:r>
          </a:p>
          <a:p>
            <a:pPr marL="0" indent="0">
              <a:buNone/>
            </a:pPr>
            <a:r>
              <a:rPr lang="en-US" sz="2000" i="1" dirty="0" smtClean="0"/>
              <a:t>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Takahashi et al. Ophthalmic </a:t>
            </a:r>
            <a:r>
              <a:rPr lang="en-US" sz="2000" i="1" dirty="0" err="1"/>
              <a:t>Surg</a:t>
            </a:r>
            <a:r>
              <a:rPr lang="en-US" sz="2000" i="1" dirty="0"/>
              <a:t> Lasers. 1997;28:294--9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28608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During </a:t>
            </a:r>
            <a:r>
              <a:rPr lang="en-US" dirty="0" err="1" smtClean="0"/>
              <a:t>vitrectomyInduction</a:t>
            </a:r>
            <a:r>
              <a:rPr lang="en-US" dirty="0" smtClean="0"/>
              <a:t> of </a:t>
            </a:r>
            <a:r>
              <a:rPr lang="en-US" dirty="0"/>
              <a:t>PVD and complete removal of PVC </a:t>
            </a:r>
            <a:r>
              <a:rPr lang="en-US" dirty="0" smtClean="0"/>
              <a:t>has </a:t>
            </a:r>
            <a:r>
              <a:rPr lang="en-US" dirty="0"/>
              <a:t>been associated with improved </a:t>
            </a:r>
            <a:r>
              <a:rPr lang="en-US" dirty="0" smtClean="0"/>
              <a:t>visual acuity </a:t>
            </a:r>
            <a:r>
              <a:rPr lang="en-US" dirty="0"/>
              <a:t>and reduced retinal thickness in patients </a:t>
            </a:r>
            <a:r>
              <a:rPr lang="en-US" dirty="0" smtClean="0"/>
              <a:t>with RVO</a:t>
            </a:r>
          </a:p>
          <a:p>
            <a:endParaRPr lang="en-US" sz="2000" i="1" dirty="0" smtClean="0"/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</a:t>
            </a:r>
            <a:r>
              <a:rPr lang="en-US" sz="2000" i="1" dirty="0" err="1" smtClean="0"/>
              <a:t>Uemura</a:t>
            </a:r>
            <a:r>
              <a:rPr lang="en-US" sz="2000" i="1" dirty="0" smtClean="0"/>
              <a:t> et al. </a:t>
            </a:r>
            <a:r>
              <a:rPr lang="en-US" sz="2000" i="1" dirty="0"/>
              <a:t>Ophthalmic </a:t>
            </a:r>
            <a:r>
              <a:rPr lang="en-US" sz="2000" i="1" dirty="0" err="1"/>
              <a:t>Surg</a:t>
            </a:r>
            <a:r>
              <a:rPr lang="en-US" sz="2000" i="1" dirty="0"/>
              <a:t> Lasers Imaging. 2009;40(1):</a:t>
            </a:r>
            <a:r>
              <a:rPr lang="en-US" sz="2000" i="1" dirty="0" smtClean="0"/>
              <a:t>6-12</a:t>
            </a:r>
            <a:r>
              <a:rPr lang="en-US" sz="2000" i="1" dirty="0"/>
              <a:t>.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10521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In ME due </a:t>
            </a:r>
            <a:r>
              <a:rPr lang="en-US" dirty="0"/>
              <a:t>to </a:t>
            </a:r>
            <a:r>
              <a:rPr lang="en-US" dirty="0" smtClean="0"/>
              <a:t>CRVO treated with </a:t>
            </a:r>
            <a:r>
              <a:rPr lang="en-US" dirty="0" err="1"/>
              <a:t>intravitreal</a:t>
            </a:r>
            <a:r>
              <a:rPr lang="en-US" dirty="0"/>
              <a:t> </a:t>
            </a:r>
            <a:r>
              <a:rPr lang="en-US" dirty="0" err="1"/>
              <a:t>tPA</a:t>
            </a:r>
            <a:r>
              <a:rPr lang="en-US" dirty="0"/>
              <a:t> demonstrated PVD in </a:t>
            </a:r>
            <a:r>
              <a:rPr lang="en-US" dirty="0" smtClean="0"/>
              <a:t>76% eyes:</a:t>
            </a:r>
          </a:p>
          <a:p>
            <a:pPr lvl="1"/>
            <a:r>
              <a:rPr lang="en-US" i="1" dirty="0" smtClean="0"/>
              <a:t>↑↑BCVA correlated </a:t>
            </a:r>
            <a:r>
              <a:rPr lang="en-US" i="1" dirty="0"/>
              <a:t>with </a:t>
            </a:r>
            <a:r>
              <a:rPr lang="en-US" i="1" dirty="0" smtClean="0"/>
              <a:t>PVD induction,</a:t>
            </a:r>
          </a:p>
          <a:p>
            <a:pPr lvl="1"/>
            <a:r>
              <a:rPr lang="en-US" i="1" dirty="0" smtClean="0"/>
              <a:t>↓↓macular thickness </a:t>
            </a:r>
          </a:p>
          <a:p>
            <a:pPr lvl="1"/>
            <a:r>
              <a:rPr lang="en-US" i="1" dirty="0" smtClean="0"/>
              <a:t>suggesting </a:t>
            </a:r>
            <a:r>
              <a:rPr lang="en-US" i="1" dirty="0"/>
              <a:t>the useful </a:t>
            </a:r>
            <a:r>
              <a:rPr lang="en-US" i="1" dirty="0" smtClean="0"/>
              <a:t>role of </a:t>
            </a:r>
            <a:r>
              <a:rPr lang="en-US" i="1" dirty="0" err="1"/>
              <a:t>vitreolytic</a:t>
            </a:r>
            <a:r>
              <a:rPr lang="en-US" i="1" dirty="0"/>
              <a:t> agents in </a:t>
            </a:r>
            <a:r>
              <a:rPr lang="en-US" i="1" dirty="0" smtClean="0"/>
              <a:t>RVO</a:t>
            </a:r>
          </a:p>
          <a:p>
            <a:endParaRPr lang="en-US" sz="1800" i="1" dirty="0" smtClean="0"/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                                                                         Murakami et al. Retina. 2007;27(8</a:t>
            </a:r>
            <a:r>
              <a:rPr lang="en-US" sz="1800" i="1" dirty="0"/>
              <a:t>):</a:t>
            </a:r>
            <a:r>
              <a:rPr lang="en-US" sz="1800" i="1"/>
              <a:t>1031-1037</a:t>
            </a:r>
            <a:r>
              <a:rPr lang="en-US" sz="1800" i="1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r>
              <a:rPr lang="en-US" dirty="0" smtClean="0"/>
              <a:t>Surgical vitrectomy </a:t>
            </a:r>
            <a:r>
              <a:rPr lang="en-US" dirty="0"/>
              <a:t>can reduce the macular edema </a:t>
            </a:r>
            <a:r>
              <a:rPr lang="en-US" dirty="0" smtClean="0"/>
              <a:t>associated with RVO.</a:t>
            </a:r>
          </a:p>
          <a:p>
            <a:pPr marL="0" indent="0">
              <a:buNone/>
            </a:pPr>
            <a:r>
              <a:rPr lang="en-US" sz="2000" i="1" dirty="0" smtClean="0"/>
              <a:t>                                                                              </a:t>
            </a:r>
            <a:r>
              <a:rPr lang="en-US" sz="2000" i="1" dirty="0" err="1" smtClean="0"/>
              <a:t>Kumagai</a:t>
            </a:r>
            <a:r>
              <a:rPr lang="en-US" sz="2000" i="1" dirty="0" smtClean="0"/>
              <a:t> et al. Retina. 2007;27:49-</a:t>
            </a:r>
            <a:r>
              <a:rPr lang="en-US" sz="2000" i="1" dirty="0"/>
              <a:t>-54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18809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dirty="0" smtClean="0"/>
              <a:t>VMT </a:t>
            </a:r>
            <a:r>
              <a:rPr lang="en-US" sz="5400" i="1" dirty="0" smtClean="0"/>
              <a:t>And</a:t>
            </a:r>
            <a:r>
              <a:rPr lang="en-US" sz="6600" i="1" dirty="0" smtClean="0"/>
              <a:t> </a:t>
            </a:r>
          </a:p>
          <a:p>
            <a:pPr marL="0" indent="0" algn="ctr">
              <a:buNone/>
            </a:pPr>
            <a:r>
              <a:rPr lang="en-US" sz="5400" i="1" dirty="0" smtClean="0"/>
              <a:t>Pigment Epithelial Detachment</a:t>
            </a:r>
            <a:endParaRPr lang="fa-IR" sz="5400" i="1" dirty="0"/>
          </a:p>
        </p:txBody>
      </p:sp>
    </p:spTree>
    <p:extLst>
      <p:ext uri="{BB962C8B-B14F-4D97-AF65-F5344CB8AC3E}">
        <p14:creationId xmlns:p14="http://schemas.microsoft.com/office/powerpoint/2010/main" val="32892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Rarely PED could </a:t>
            </a:r>
            <a:r>
              <a:rPr lang="en-US" dirty="0"/>
              <a:t>be associated with </a:t>
            </a:r>
            <a:r>
              <a:rPr lang="en-US" dirty="0" smtClean="0"/>
              <a:t>VMT.</a:t>
            </a:r>
          </a:p>
          <a:p>
            <a:pPr marL="0" indent="0">
              <a:buNone/>
            </a:pPr>
            <a:r>
              <a:rPr lang="en-US" sz="2000" i="1" dirty="0" smtClean="0"/>
              <a:t>   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</a:t>
            </a:r>
            <a:r>
              <a:rPr lang="en-US" sz="2000" i="1" dirty="0" err="1" smtClean="0"/>
              <a:t>Georgalas</a:t>
            </a:r>
            <a:r>
              <a:rPr lang="en-US" sz="2000" i="1" dirty="0" smtClean="0"/>
              <a:t> et al., </a:t>
            </a:r>
            <a:r>
              <a:rPr lang="en-US" sz="2000" i="1" dirty="0" err="1" smtClean="0"/>
              <a:t>Int</a:t>
            </a:r>
            <a:r>
              <a:rPr lang="en-US" sz="2000" i="1" dirty="0" smtClean="0"/>
              <a:t> </a:t>
            </a:r>
            <a:r>
              <a:rPr lang="en-US" sz="2000" i="1" dirty="0" err="1"/>
              <a:t>Ophthalmol</a:t>
            </a:r>
            <a:r>
              <a:rPr lang="en-US" sz="2000" i="1" dirty="0"/>
              <a:t>. </a:t>
            </a:r>
            <a:r>
              <a:rPr lang="en-US" sz="2000" i="1" dirty="0" smtClean="0"/>
              <a:t>2009;29(5</a:t>
            </a:r>
            <a:r>
              <a:rPr lang="en-US" sz="2000" i="1" dirty="0"/>
              <a:t>):</a:t>
            </a:r>
            <a:r>
              <a:rPr lang="en-US" sz="2000" i="1" dirty="0" smtClean="0"/>
              <a:t>431-3.</a:t>
            </a:r>
          </a:p>
          <a:p>
            <a:r>
              <a:rPr lang="en-US" i="1" dirty="0" err="1" smtClean="0"/>
              <a:t>Foveomacular</a:t>
            </a:r>
            <a:r>
              <a:rPr lang="en-US" i="1" dirty="0" smtClean="0"/>
              <a:t> </a:t>
            </a:r>
            <a:r>
              <a:rPr lang="en-US" i="1" dirty="0" err="1" smtClean="0"/>
              <a:t>retinoschisis</a:t>
            </a:r>
            <a:endParaRPr lang="en-US" i="1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      </a:t>
            </a:r>
            <a:r>
              <a:rPr lang="en-US" sz="2000" i="1" dirty="0" err="1" smtClean="0"/>
              <a:t>Duker</a:t>
            </a:r>
            <a:r>
              <a:rPr lang="en-US" sz="2000" i="1" dirty="0" smtClean="0"/>
              <a:t> et </a:t>
            </a:r>
            <a:r>
              <a:rPr lang="en-US" sz="2000" i="1" dirty="0"/>
              <a:t>al. </a:t>
            </a:r>
            <a:r>
              <a:rPr lang="en-US" sz="2000" i="1" dirty="0" smtClean="0"/>
              <a:t>Ophthalmology 2013;120:2611–2619</a:t>
            </a:r>
            <a:r>
              <a:rPr lang="en-US" sz="2000" i="1" dirty="0"/>
              <a:t>.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9271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endParaRPr lang="fa-IR" sz="32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symptomatic dynamic </a:t>
            </a:r>
            <a:r>
              <a:rPr lang="en-US" dirty="0" err="1" smtClean="0"/>
              <a:t>vmt</a:t>
            </a:r>
            <a:r>
              <a:rPr lang="en-US" dirty="0" smtClean="0"/>
              <a:t> induced by near-vision,</a:t>
            </a:r>
          </a:p>
          <a:p>
            <a:pPr marL="0" indent="0">
              <a:buNone/>
            </a:pPr>
            <a:r>
              <a:rPr lang="en-US" sz="2000" i="1" dirty="0" smtClean="0"/>
              <a:t>  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Griffin </a:t>
            </a:r>
            <a:r>
              <a:rPr lang="en-US" sz="2000" i="1" dirty="0"/>
              <a:t>et al., RETINAL CASES &amp; BRIEF REPORTS 0:1–3, 2015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19085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7200"/>
            <a:ext cx="9144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15200" y="2590800"/>
            <a:ext cx="1828801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VMA</a:t>
            </a:r>
            <a:endParaRPr lang="fa-IR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9144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63 y-o m, complaining of </a:t>
            </a:r>
            <a:r>
              <a:rPr lang="en-US" dirty="0" err="1" smtClean="0"/>
              <a:t>metamorphopsia,after</a:t>
            </a:r>
            <a:r>
              <a:rPr lang="en-US" dirty="0" smtClean="0"/>
              <a:t> 15 minutes of near working, relieved after 15- 30 relaxation. dynamic VMT  </a:t>
            </a:r>
            <a:r>
              <a:rPr lang="en-US" dirty="0"/>
              <a:t>after </a:t>
            </a:r>
            <a:r>
              <a:rPr lang="en-US" dirty="0" smtClean="0"/>
              <a:t>approximately 15 </a:t>
            </a:r>
            <a:r>
              <a:rPr lang="en-US" dirty="0"/>
              <a:t>minutes of induced </a:t>
            </a:r>
            <a:r>
              <a:rPr lang="en-US" dirty="0" err="1" smtClean="0"/>
              <a:t>nearvision</a:t>
            </a:r>
            <a:r>
              <a:rPr lang="en-US" dirty="0" smtClean="0"/>
              <a:t> with </a:t>
            </a:r>
            <a:r>
              <a:rPr lang="en-US" dirty="0"/>
              <a:t>formation of </a:t>
            </a:r>
            <a:r>
              <a:rPr lang="en-US" dirty="0" smtClean="0"/>
              <a:t>cystic spaces </a:t>
            </a:r>
            <a:r>
              <a:rPr lang="en-US" dirty="0"/>
              <a:t>in the left eye.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695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Newton`s 3</a:t>
            </a:r>
            <a:r>
              <a:rPr lang="en-US" i="1" u="sng" baseline="30000" dirty="0" smtClean="0"/>
              <a:t>rd</a:t>
            </a:r>
            <a:r>
              <a:rPr lang="en-US" i="1" u="sng" dirty="0" smtClean="0"/>
              <a:t> law</a:t>
            </a:r>
            <a:endParaRPr lang="fa-IR" i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01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/>
              <a:t>Starling`s law of hydrostatic pressure</a:t>
            </a:r>
            <a:endParaRPr lang="fa-IR" i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4208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4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Does the VMT activates the AMD directly?</a:t>
            </a:r>
            <a:endParaRPr lang="fa-IR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distortion </a:t>
            </a:r>
            <a:r>
              <a:rPr lang="en-US" dirty="0"/>
              <a:t>of normal anatomy </a:t>
            </a:r>
            <a:r>
              <a:rPr lang="en-US" dirty="0" smtClean="0"/>
              <a:t>→ ↓nutrient </a:t>
            </a:r>
            <a:r>
              <a:rPr lang="en-US" dirty="0"/>
              <a:t>supply to the retinal tissues </a:t>
            </a:r>
            <a:r>
              <a:rPr lang="en-US" dirty="0" smtClean="0"/>
              <a:t>→ reparative </a:t>
            </a:r>
            <a:r>
              <a:rPr lang="en-US" dirty="0"/>
              <a:t>mechanisms </a:t>
            </a:r>
            <a:r>
              <a:rPr lang="en-US" dirty="0" smtClean="0"/>
              <a:t>→ potentiates the </a:t>
            </a:r>
            <a:r>
              <a:rPr lang="en-US" dirty="0"/>
              <a:t>disease </a:t>
            </a:r>
            <a:r>
              <a:rPr lang="en-US" dirty="0" smtClean="0"/>
              <a:t>activity.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VMT → disruption of </a:t>
            </a:r>
            <a:r>
              <a:rPr lang="en-US" dirty="0" err="1" smtClean="0"/>
              <a:t>choroidal</a:t>
            </a:r>
            <a:r>
              <a:rPr lang="en-US" dirty="0" smtClean="0"/>
              <a:t> </a:t>
            </a:r>
            <a:r>
              <a:rPr lang="en-US" dirty="0"/>
              <a:t>blood supply to the macula </a:t>
            </a:r>
            <a:r>
              <a:rPr lang="en-US" dirty="0" smtClean="0"/>
              <a:t>→ hypoxia → ↑VEGF.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  Reese et al. Am J </a:t>
            </a:r>
            <a:r>
              <a:rPr lang="en-US" sz="2000" i="1" dirty="0" err="1" smtClean="0"/>
              <a:t>Ophthalmol</a:t>
            </a:r>
            <a:r>
              <a:rPr lang="en-US" sz="2000" i="1" dirty="0" smtClean="0"/>
              <a:t>. 1967; 64(</a:t>
            </a:r>
            <a:r>
              <a:rPr lang="en-US" sz="2000" i="1" dirty="0" err="1" smtClean="0"/>
              <a:t>Suppl</a:t>
            </a:r>
            <a:r>
              <a:rPr lang="en-US" sz="2000" i="1" dirty="0" smtClean="0"/>
              <a:t>):544—9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VMT → RPE structural distortion → ↑RPE </a:t>
            </a:r>
            <a:r>
              <a:rPr lang="en-US" dirty="0"/>
              <a:t>VEGFs </a:t>
            </a:r>
            <a:r>
              <a:rPr lang="en-US" dirty="0" smtClean="0"/>
              <a:t>levels.</a:t>
            </a:r>
          </a:p>
          <a:p>
            <a:pPr marL="0" indent="0"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                                                                                 </a:t>
            </a:r>
            <a:r>
              <a:rPr lang="en-US" sz="2200" i="1" dirty="0" err="1" smtClean="0"/>
              <a:t>Seko</a:t>
            </a:r>
            <a:r>
              <a:rPr lang="en-US" sz="2200" i="1" dirty="0" smtClean="0"/>
              <a:t> et al. IOVS.1999;40:3287—91</a:t>
            </a:r>
          </a:p>
          <a:p>
            <a:pPr marL="514350" indent="-514350">
              <a:buAutoNum type="arabicPeriod" startAt="4"/>
            </a:pPr>
            <a:r>
              <a:rPr lang="en-US" sz="3000" dirty="0" smtClean="0"/>
              <a:t>VMT→ low grade </a:t>
            </a:r>
            <a:r>
              <a:rPr lang="en-US" sz="3000" dirty="0" err="1" smtClean="0"/>
              <a:t>reinal</a:t>
            </a:r>
            <a:r>
              <a:rPr lang="en-US" sz="3000" dirty="0" smtClean="0"/>
              <a:t> inflammation</a:t>
            </a:r>
          </a:p>
          <a:p>
            <a:pPr marL="0" indent="0">
              <a:buNone/>
            </a:pPr>
            <a:r>
              <a:rPr lang="en-US" sz="2200" i="1" dirty="0" smtClean="0"/>
              <a:t>                                                              Krebs et </a:t>
            </a:r>
            <a:r>
              <a:rPr lang="en-US" sz="2200" i="1" dirty="0"/>
              <a:t>al. </a:t>
            </a:r>
            <a:r>
              <a:rPr lang="en-US" sz="2200" i="1" dirty="0" smtClean="0"/>
              <a:t>Am </a:t>
            </a:r>
            <a:r>
              <a:rPr lang="en-US" sz="2200" i="1" dirty="0"/>
              <a:t>J </a:t>
            </a:r>
            <a:r>
              <a:rPr lang="en-US" sz="2200" i="1" dirty="0" err="1" smtClean="0"/>
              <a:t>Ophthalmol</a:t>
            </a:r>
            <a:r>
              <a:rPr lang="en-US" sz="2200" i="1" dirty="0" smtClean="0"/>
              <a:t>. 2007;144:741-</a:t>
            </a:r>
            <a:r>
              <a:rPr lang="en-US" sz="2200" i="1" dirty="0"/>
              <a:t>-6</a:t>
            </a:r>
            <a:endParaRPr lang="en-US" sz="2200" i="1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76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i="1" u="sng" dirty="0"/>
              <a:t>VITREOUS OXYGENATION AND </a:t>
            </a:r>
            <a:r>
              <a:rPr lang="en-US" sz="3200" i="1" u="sng" dirty="0" smtClean="0"/>
              <a:t>VEGF EXPRESSION</a:t>
            </a:r>
            <a:endParaRPr lang="fa-IR" sz="32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/>
              <a:t>retinal oxygenation is at least partly influenced </a:t>
            </a:r>
            <a:r>
              <a:rPr lang="en-US" dirty="0" smtClean="0"/>
              <a:t>by the vitreous,</a:t>
            </a:r>
          </a:p>
          <a:p>
            <a:r>
              <a:rPr lang="en-US" dirty="0" smtClean="0"/>
              <a:t>Following </a:t>
            </a:r>
            <a:r>
              <a:rPr lang="en-US" dirty="0" err="1" smtClean="0"/>
              <a:t>lensectomy</a:t>
            </a:r>
            <a:r>
              <a:rPr lang="en-US" dirty="0" smtClean="0"/>
              <a:t> and vitrectomy in cat eyes:</a:t>
            </a:r>
          </a:p>
          <a:p>
            <a:pPr lvl="1"/>
            <a:r>
              <a:rPr lang="en-US" i="1" dirty="0" smtClean="0"/>
              <a:t>↓↓ AC pO2 ( esp. in RVO ) → ↑ NVI,</a:t>
            </a:r>
          </a:p>
          <a:p>
            <a:pPr marL="457200" lvl="1" indent="0">
              <a:buNone/>
            </a:pPr>
            <a:r>
              <a:rPr lang="en-US" sz="2000" i="1" dirty="0" smtClean="0"/>
              <a:t>                                                                  Stefansson  </a:t>
            </a:r>
            <a:r>
              <a:rPr lang="en-US" sz="2000" i="1" dirty="0"/>
              <a:t>et al. </a:t>
            </a:r>
            <a:r>
              <a:rPr lang="en-US" sz="2000" i="1" dirty="0" smtClean="0"/>
              <a:t>Retina</a:t>
            </a:r>
            <a:r>
              <a:rPr lang="en-US" sz="2000" i="1" dirty="0"/>
              <a:t>. 1982;2:159--66</a:t>
            </a:r>
            <a:endParaRPr lang="en-US" sz="2000" i="1" dirty="0" smtClean="0"/>
          </a:p>
          <a:p>
            <a:r>
              <a:rPr lang="en-US" dirty="0" smtClean="0"/>
              <a:t>the </a:t>
            </a:r>
            <a:r>
              <a:rPr lang="en-US" dirty="0"/>
              <a:t>vitreous gel consumes a small amount </a:t>
            </a:r>
            <a:r>
              <a:rPr lang="en-US" dirty="0" smtClean="0"/>
              <a:t>of oxygen</a:t>
            </a:r>
            <a:r>
              <a:rPr lang="en-US" dirty="0"/>
              <a:t>, and hence removal of the vitreous </a:t>
            </a:r>
            <a:r>
              <a:rPr lang="en-US" dirty="0" smtClean="0"/>
              <a:t>→↑vitreous </a:t>
            </a:r>
            <a:r>
              <a:rPr lang="en-US" dirty="0"/>
              <a:t>cavity </a:t>
            </a:r>
            <a:r>
              <a:rPr lang="en-US" dirty="0" smtClean="0"/>
              <a:t>oxygenation.109</a:t>
            </a:r>
          </a:p>
          <a:p>
            <a:pPr marL="457200" lvl="1" indent="0">
              <a:buNone/>
            </a:pPr>
            <a:r>
              <a:rPr lang="en-US" sz="2000" i="1" dirty="0" smtClean="0"/>
              <a:t>                                                       </a:t>
            </a:r>
            <a:r>
              <a:rPr lang="en-US" sz="2000" i="1" dirty="0" err="1" smtClean="0"/>
              <a:t>Shui</a:t>
            </a:r>
            <a:r>
              <a:rPr lang="en-US" sz="2000" i="1" dirty="0" smtClean="0"/>
              <a:t> et </a:t>
            </a:r>
            <a:r>
              <a:rPr lang="en-US" sz="2000" i="1" dirty="0"/>
              <a:t>al. </a:t>
            </a:r>
            <a:r>
              <a:rPr lang="en-US" sz="2000" i="1" dirty="0" smtClean="0"/>
              <a:t>Arch </a:t>
            </a:r>
            <a:r>
              <a:rPr lang="en-US" sz="2000" i="1" dirty="0" err="1" smtClean="0"/>
              <a:t>Ophthalmol</a:t>
            </a:r>
            <a:r>
              <a:rPr lang="en-US" sz="2000" i="1" dirty="0"/>
              <a:t>. 2009;127:475--82</a:t>
            </a:r>
            <a:endParaRPr lang="fa-IR" sz="2000" i="1" dirty="0"/>
          </a:p>
        </p:txBody>
      </p:sp>
    </p:spTree>
    <p:extLst>
      <p:ext uri="{BB962C8B-B14F-4D97-AF65-F5344CB8AC3E}">
        <p14:creationId xmlns:p14="http://schemas.microsoft.com/office/powerpoint/2010/main" val="18749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PVD ( e.g. pharmacologic </a:t>
            </a:r>
            <a:r>
              <a:rPr lang="en-US" dirty="0" err="1" smtClean="0"/>
              <a:t>vitreolysis</a:t>
            </a:r>
            <a:r>
              <a:rPr lang="en-US" dirty="0"/>
              <a:t>)/ vitrectomy→↑</a:t>
            </a:r>
            <a:r>
              <a:rPr lang="en-US" dirty="0" smtClean="0"/>
              <a:t>oxygen and  </a:t>
            </a:r>
            <a:r>
              <a:rPr lang="en-US" dirty="0"/>
              <a:t>other </a:t>
            </a:r>
            <a:r>
              <a:rPr lang="en-US" dirty="0" smtClean="0"/>
              <a:t>molecules (e.g. growth factors/ pro-inflammatory cytokines) diffusion, </a:t>
            </a:r>
          </a:p>
          <a:p>
            <a:r>
              <a:rPr lang="en-US" dirty="0" err="1" smtClean="0"/>
              <a:t>ocriplasmin</a:t>
            </a:r>
            <a:r>
              <a:rPr lang="en-US" dirty="0" smtClean="0"/>
              <a:t> → </a:t>
            </a:r>
            <a:r>
              <a:rPr lang="en-US" dirty="0" err="1" smtClean="0"/>
              <a:t>vitreolysis</a:t>
            </a:r>
            <a:r>
              <a:rPr lang="en-US" dirty="0" smtClean="0"/>
              <a:t> </a:t>
            </a:r>
            <a:r>
              <a:rPr lang="en-US" dirty="0"/>
              <a:t>→ PVD →↑oxygen </a:t>
            </a:r>
            <a:r>
              <a:rPr lang="en-US" dirty="0" smtClean="0"/>
              <a:t>diffusion → ↑vitreous oxygenation.</a:t>
            </a:r>
          </a:p>
          <a:p>
            <a:pPr marL="457200" lvl="1" indent="0">
              <a:buNone/>
            </a:pPr>
            <a:r>
              <a:rPr lang="en-US" sz="2000" i="1" dirty="0" smtClean="0"/>
              <a:t>                                                               </a:t>
            </a:r>
            <a:r>
              <a:rPr lang="en-US" sz="2000" i="1" dirty="0" err="1" smtClean="0"/>
              <a:t>Quiram</a:t>
            </a:r>
            <a:r>
              <a:rPr lang="en-US" sz="2000" i="1" dirty="0" smtClean="0"/>
              <a:t> et al. Retina</a:t>
            </a:r>
            <a:r>
              <a:rPr lang="en-US" sz="2000" i="1" dirty="0"/>
              <a:t>. </a:t>
            </a:r>
            <a:r>
              <a:rPr lang="en-US" sz="2000" i="1" dirty="0" smtClean="0"/>
              <a:t>2007;27:1090—6</a:t>
            </a:r>
          </a:p>
          <a:p>
            <a:pPr marL="400050"/>
            <a:r>
              <a:rPr lang="en-US" i="1" dirty="0"/>
              <a:t>following </a:t>
            </a:r>
            <a:r>
              <a:rPr lang="en-US" i="1" dirty="0" smtClean="0"/>
              <a:t>vitrectomy:</a:t>
            </a:r>
          </a:p>
          <a:p>
            <a:pPr marL="800100" lvl="1"/>
            <a:r>
              <a:rPr lang="en-US" i="1" dirty="0" smtClean="0"/>
              <a:t>little </a:t>
            </a:r>
            <a:r>
              <a:rPr lang="en-US" i="1" dirty="0"/>
              <a:t>chemical </a:t>
            </a:r>
            <a:r>
              <a:rPr lang="en-US" i="1" dirty="0" smtClean="0"/>
              <a:t>change</a:t>
            </a:r>
            <a:r>
              <a:rPr lang="en-US" i="1" dirty="0"/>
              <a:t>, </a:t>
            </a:r>
            <a:r>
              <a:rPr lang="en-US" i="1" dirty="0" smtClean="0"/>
              <a:t>because aqueous </a:t>
            </a:r>
            <a:r>
              <a:rPr lang="en-US" i="1" dirty="0" err="1"/>
              <a:t>humour</a:t>
            </a:r>
            <a:r>
              <a:rPr lang="en-US" i="1" dirty="0"/>
              <a:t> (≈ </a:t>
            </a:r>
            <a:r>
              <a:rPr lang="en-US" i="1" dirty="0" smtClean="0"/>
              <a:t>100</a:t>
            </a:r>
            <a:r>
              <a:rPr lang="en-US" i="1" dirty="0"/>
              <a:t>% water) </a:t>
            </a:r>
            <a:r>
              <a:rPr lang="en-US" i="1" dirty="0" smtClean="0"/>
              <a:t>≈ vitreous </a:t>
            </a:r>
            <a:r>
              <a:rPr lang="en-US" i="1" dirty="0"/>
              <a:t>itself </a:t>
            </a:r>
            <a:r>
              <a:rPr lang="en-US" i="1" dirty="0" smtClean="0"/>
              <a:t>( ≈ 99</a:t>
            </a:r>
            <a:r>
              <a:rPr lang="en-US" i="1" dirty="0"/>
              <a:t>% </a:t>
            </a:r>
            <a:r>
              <a:rPr lang="en-US" i="1" dirty="0" smtClean="0"/>
              <a:t>water )</a:t>
            </a:r>
            <a:endParaRPr lang="en-US" i="1" dirty="0"/>
          </a:p>
          <a:p>
            <a:pPr marL="800100" lvl="1"/>
            <a:r>
              <a:rPr lang="en-US" i="1" dirty="0" smtClean="0"/>
              <a:t>But substantial reduction </a:t>
            </a:r>
            <a:r>
              <a:rPr lang="en-US" i="1" dirty="0"/>
              <a:t>in </a:t>
            </a:r>
            <a:r>
              <a:rPr lang="en-US" i="1" dirty="0" smtClean="0"/>
              <a:t>viscosity (centipoise </a:t>
            </a:r>
            <a:r>
              <a:rPr lang="en-US" i="1" dirty="0"/>
              <a:t>(</a:t>
            </a:r>
            <a:r>
              <a:rPr lang="en-US" i="1" dirty="0" err="1"/>
              <a:t>cP</a:t>
            </a:r>
            <a:r>
              <a:rPr lang="en-US" i="1" dirty="0"/>
              <a:t>)), </a:t>
            </a:r>
            <a:r>
              <a:rPr lang="en-US" i="1" dirty="0" smtClean="0"/>
              <a:t>1.00 </a:t>
            </a:r>
            <a:r>
              <a:rPr lang="en-US" i="1" dirty="0" err="1" smtClean="0"/>
              <a:t>cP</a:t>
            </a:r>
            <a:r>
              <a:rPr lang="en-US" i="1" dirty="0" smtClean="0"/>
              <a:t> vs. 300 </a:t>
            </a:r>
            <a:r>
              <a:rPr lang="en-US" i="1" dirty="0"/>
              <a:t>to 2000 </a:t>
            </a:r>
            <a:r>
              <a:rPr lang="en-US" i="1" dirty="0" err="1"/>
              <a:t>cP</a:t>
            </a:r>
            <a:r>
              <a:rPr lang="en-US" i="1" dirty="0" err="1" smtClean="0"/>
              <a:t>.</a:t>
            </a:r>
            <a:endParaRPr lang="en-US" i="1" dirty="0" smtClean="0"/>
          </a:p>
          <a:p>
            <a:pPr marL="1200150" lvl="2"/>
            <a:r>
              <a:rPr lang="en-US" i="1" dirty="0" smtClean="0"/>
              <a:t>Stokes-Einstein equation: ↓viscosity  following </a:t>
            </a:r>
            <a:r>
              <a:rPr lang="en-US" i="1" dirty="0"/>
              <a:t>vitrectomy (and </a:t>
            </a:r>
            <a:r>
              <a:rPr lang="en-US" i="1" dirty="0" smtClean="0"/>
              <a:t>PVD</a:t>
            </a:r>
            <a:r>
              <a:rPr lang="en-US" i="1" dirty="0"/>
              <a:t>) </a:t>
            </a:r>
            <a:r>
              <a:rPr lang="en-US" i="1" dirty="0" smtClean="0"/>
              <a:t>→↑molecular diffusion.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23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2260</Words>
  <Application>Microsoft Office PowerPoint</Application>
  <PresentationFormat>On-screen Show (4:3)</PresentationFormat>
  <Paragraphs>227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VMT in AMD</vt:lpstr>
      <vt:lpstr>PowerPoint Presentation</vt:lpstr>
      <vt:lpstr>The Body Of Evidence:</vt:lpstr>
      <vt:lpstr>Biological Principles</vt:lpstr>
      <vt:lpstr>Newton`s 3rd law</vt:lpstr>
      <vt:lpstr>Starling`s law of hydrostatic pressure</vt:lpstr>
      <vt:lpstr>Does the VMT activates the AMD directly?</vt:lpstr>
      <vt:lpstr>VITREOUS OXYGENATION AND VEGF EXPRESSION</vt:lpstr>
      <vt:lpstr>PowerPoint Presentation</vt:lpstr>
      <vt:lpstr>Vitrectomy in diabetic eyes→↑NVI</vt:lpstr>
      <vt:lpstr>ALTERED INTRAVITREAL DRUG PHARMACOKINETICS</vt:lpstr>
      <vt:lpstr>Potential Therapies : VITRECTOMY</vt:lpstr>
      <vt:lpstr>Molecules Diffusion</vt:lpstr>
      <vt:lpstr>PowerPoint Presentation</vt:lpstr>
      <vt:lpstr>PowerPoint Presentation</vt:lpstr>
      <vt:lpstr>Efficacy of vitrectomy and inner limiting membrane peeling in age-related macular degeneration resistant to anti-vascular endothelial growth factor therapy, with vitreomacular traction or epiretinal membrane Shuhei Kimura et al. Graefes Arch Clin Exp Ophthalmol DOI 10.1007/s00417-016-3314-1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READ- 3: focal vs. broad VMA</vt:lpstr>
      <vt:lpstr>PowerPoint Presentation</vt:lpstr>
      <vt:lpstr>PowerPoint Presentation</vt:lpstr>
      <vt:lpstr>PowerPoint Presentation</vt:lpstr>
      <vt:lpstr>PowerPoint Presentation</vt:lpstr>
      <vt:lpstr>PVD increases the chance of DME resolution</vt:lpstr>
      <vt:lpstr>What Mechanisms?</vt:lpstr>
      <vt:lpstr>PowerPoint Presentation</vt:lpstr>
      <vt:lpstr>PowerPoint Presentation</vt:lpstr>
      <vt:lpstr>PowerPoint Presentation</vt:lpstr>
      <vt:lpstr>complete PVD in NPDR &gt;&gt; PDR, </vt:lpstr>
      <vt:lpstr>PowerPoint Presentation</vt:lpstr>
      <vt:lpstr>PowerPoint Presentation</vt:lpstr>
      <vt:lpstr>PowerPoint Presentation</vt:lpstr>
      <vt:lpstr>Frequent development of CNV at the sites of VMT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VMT</dc:title>
  <dc:creator>P.Azadi  09126757827</dc:creator>
  <cp:lastModifiedBy>respina</cp:lastModifiedBy>
  <cp:revision>84</cp:revision>
  <dcterms:created xsi:type="dcterms:W3CDTF">2006-08-16T00:00:00Z</dcterms:created>
  <dcterms:modified xsi:type="dcterms:W3CDTF">2016-04-19T06:23:57Z</dcterms:modified>
</cp:coreProperties>
</file>