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256" r:id="rId3"/>
    <p:sldId id="310" r:id="rId4"/>
    <p:sldId id="258" r:id="rId5"/>
    <p:sldId id="257" r:id="rId6"/>
    <p:sldId id="260" r:id="rId7"/>
    <p:sldId id="303" r:id="rId8"/>
    <p:sldId id="261" r:id="rId9"/>
    <p:sldId id="262" r:id="rId10"/>
    <p:sldId id="299" r:id="rId11"/>
    <p:sldId id="263" r:id="rId12"/>
    <p:sldId id="266" r:id="rId13"/>
    <p:sldId id="315" r:id="rId14"/>
    <p:sldId id="300" r:id="rId15"/>
    <p:sldId id="302" r:id="rId16"/>
    <p:sldId id="301" r:id="rId17"/>
    <p:sldId id="269" r:id="rId18"/>
    <p:sldId id="316" r:id="rId19"/>
    <p:sldId id="272" r:id="rId20"/>
    <p:sldId id="304" r:id="rId21"/>
    <p:sldId id="308" r:id="rId22"/>
    <p:sldId id="274" r:id="rId23"/>
    <p:sldId id="278" r:id="rId24"/>
    <p:sldId id="275" r:id="rId25"/>
    <p:sldId id="276" r:id="rId26"/>
    <p:sldId id="277" r:id="rId27"/>
    <p:sldId id="306" r:id="rId28"/>
    <p:sldId id="284" r:id="rId29"/>
    <p:sldId id="280" r:id="rId30"/>
    <p:sldId id="283" r:id="rId31"/>
    <p:sldId id="286" r:id="rId32"/>
    <p:sldId id="291" r:id="rId33"/>
    <p:sldId id="295" r:id="rId34"/>
    <p:sldId id="307" r:id="rId35"/>
    <p:sldId id="296" r:id="rId36"/>
    <p:sldId id="297" r:id="rId37"/>
    <p:sldId id="298" r:id="rId38"/>
    <p:sldId id="317" r:id="rId39"/>
    <p:sldId id="312" r:id="rId40"/>
    <p:sldId id="314" r:id="rId41"/>
    <p:sldId id="31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65" d="100"/>
          <a:sy n="65" d="100"/>
        </p:scale>
        <p:origin x="-108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36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3428999"/>
          </a:xfrm>
        </p:spPr>
        <p:txBody>
          <a:bodyPr>
            <a:normAutofit/>
          </a:bodyPr>
          <a:lstStyle/>
          <a:p>
            <a:r>
              <a:rPr lang="fa-IR" sz="8800" dirty="0" smtClean="0"/>
              <a:t>بسم الله الرحمن الرحیم</a:t>
            </a:r>
            <a:endParaRPr lang="fa-IR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105400"/>
            <a:ext cx="6400800" cy="1752600"/>
          </a:xfrm>
        </p:spPr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8695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But!!!</a:t>
            </a:r>
            <a:endParaRPr lang="fa-I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Even in </a:t>
            </a:r>
            <a:r>
              <a:rPr lang="en-US" sz="3600" i="1" dirty="0" err="1">
                <a:solidFill>
                  <a:srgbClr val="FF0000"/>
                </a:solidFill>
              </a:rPr>
              <a:t>immunocompetent</a:t>
            </a:r>
            <a:r>
              <a:rPr lang="en-US" sz="3600" i="1" dirty="0">
                <a:solidFill>
                  <a:srgbClr val="FF0000"/>
                </a:solidFill>
              </a:rPr>
              <a:t> patients without underlying predisposing </a:t>
            </a:r>
            <a:r>
              <a:rPr lang="en-US" sz="3600" i="1" dirty="0" smtClean="0">
                <a:solidFill>
                  <a:srgbClr val="FF0000"/>
                </a:solidFill>
              </a:rPr>
              <a:t>conditions,</a:t>
            </a:r>
          </a:p>
          <a:p>
            <a:pPr marL="0" indent="0">
              <a:buNone/>
            </a:pPr>
            <a:endParaRPr lang="en-US" sz="3600" i="1" dirty="0" smtClean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FF0000"/>
                </a:solidFill>
              </a:rPr>
              <a:t>may be the first manifestation</a:t>
            </a:r>
            <a:br>
              <a:rPr lang="en-US" sz="3600" i="1" dirty="0">
                <a:solidFill>
                  <a:srgbClr val="FF0000"/>
                </a:solidFill>
              </a:rPr>
            </a:br>
            <a:r>
              <a:rPr lang="en-US" sz="3600" i="1" dirty="0">
                <a:solidFill>
                  <a:srgbClr val="FF0000"/>
                </a:solidFill>
              </a:rPr>
              <a:t>of an underlying occult systemic </a:t>
            </a:r>
            <a:r>
              <a:rPr lang="en-US" sz="3600" i="1" dirty="0" smtClean="0">
                <a:solidFill>
                  <a:srgbClr val="FF0000"/>
                </a:solidFill>
              </a:rPr>
              <a:t>infection</a:t>
            </a:r>
            <a:r>
              <a:rPr lang="en-US" sz="3600" i="1" dirty="0">
                <a:solidFill>
                  <a:srgbClr val="FF0000"/>
                </a:solidFill>
              </a:rPr>
              <a:t>, </a:t>
            </a:r>
            <a:r>
              <a:rPr lang="en-US" sz="3600" i="1" dirty="0" smtClean="0">
                <a:solidFill>
                  <a:srgbClr val="FF0000"/>
                </a:solidFill>
              </a:rPr>
              <a:t>with </a:t>
            </a:r>
            <a:r>
              <a:rPr lang="en-US" sz="3600" i="1" dirty="0">
                <a:solidFill>
                  <a:srgbClr val="FF0000"/>
                </a:solidFill>
              </a:rPr>
              <a:t>still </a:t>
            </a:r>
            <a:r>
              <a:rPr lang="en-US" sz="3600" i="1" dirty="0" smtClean="0">
                <a:solidFill>
                  <a:srgbClr val="FF0000"/>
                </a:solidFill>
              </a:rPr>
              <a:t>negative cultures.</a:t>
            </a:r>
            <a:endParaRPr lang="fa-IR" sz="3600" dirty="0"/>
          </a:p>
        </p:txBody>
      </p:sp>
    </p:spTree>
    <p:extLst>
      <p:ext uri="{BB962C8B-B14F-4D97-AF65-F5344CB8AC3E}">
        <p14:creationId xmlns:p14="http://schemas.microsoft.com/office/powerpoint/2010/main" val="354764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 smtClean="0"/>
              <a:t>In neonates!!!</a:t>
            </a:r>
            <a:endParaRPr lang="en-US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300" i="1" dirty="0" smtClean="0"/>
              <a:t>Bacteremia ( OR= 21.11): </a:t>
            </a:r>
          </a:p>
          <a:p>
            <a:pPr lvl="1">
              <a:lnSpc>
                <a:spcPct val="120000"/>
              </a:lnSpc>
            </a:pPr>
            <a:r>
              <a:rPr lang="en-US" sz="3300" i="1" dirty="0" smtClean="0"/>
              <a:t>Streptococci species</a:t>
            </a:r>
            <a:r>
              <a:rPr lang="en-US" sz="3300" i="1" dirty="0"/>
              <a:t>, especially S. </a:t>
            </a:r>
            <a:r>
              <a:rPr lang="en-US" sz="3300" i="1" dirty="0" err="1"/>
              <a:t>agalactiae</a:t>
            </a:r>
            <a:r>
              <a:rPr lang="en-US" sz="3300" i="1" dirty="0"/>
              <a:t>, </a:t>
            </a:r>
            <a:endParaRPr lang="en-US" sz="3300" i="1" dirty="0" smtClean="0"/>
          </a:p>
          <a:p>
            <a:pPr lvl="1">
              <a:lnSpc>
                <a:spcPct val="120000"/>
              </a:lnSpc>
            </a:pPr>
            <a:r>
              <a:rPr lang="en-US" sz="3300" i="1" dirty="0" smtClean="0"/>
              <a:t>gram-negative rods: </a:t>
            </a:r>
            <a:r>
              <a:rPr lang="en-US" sz="3300" i="1" dirty="0" err="1" smtClean="0"/>
              <a:t>Klebsiella</a:t>
            </a:r>
            <a:r>
              <a:rPr lang="en-US" sz="3300" i="1" dirty="0" smtClean="0"/>
              <a:t> </a:t>
            </a:r>
            <a:r>
              <a:rPr lang="en-US" sz="3300" i="1" dirty="0"/>
              <a:t>or </a:t>
            </a:r>
            <a:endParaRPr lang="en-US" sz="3300" i="1" dirty="0" smtClean="0"/>
          </a:p>
          <a:p>
            <a:pPr lvl="1">
              <a:lnSpc>
                <a:spcPct val="120000"/>
              </a:lnSpc>
            </a:pPr>
            <a:r>
              <a:rPr lang="en-US" sz="3300" i="1" dirty="0" smtClean="0"/>
              <a:t>Pseudomonas </a:t>
            </a:r>
          </a:p>
          <a:p>
            <a:pPr>
              <a:lnSpc>
                <a:spcPct val="120000"/>
              </a:lnSpc>
            </a:pPr>
            <a:r>
              <a:rPr lang="en-US" sz="3300" i="1" dirty="0" err="1" smtClean="0"/>
              <a:t>Candidemia</a:t>
            </a:r>
            <a:r>
              <a:rPr lang="en-US" sz="3300" i="1" dirty="0" smtClean="0"/>
              <a:t> ( </a:t>
            </a:r>
            <a:r>
              <a:rPr lang="en-US" sz="3300" i="1" dirty="0"/>
              <a:t>OR= 2.36</a:t>
            </a:r>
            <a:r>
              <a:rPr lang="en-US" sz="3300" i="1" dirty="0" smtClean="0"/>
              <a:t>),</a:t>
            </a:r>
          </a:p>
          <a:p>
            <a:pPr>
              <a:lnSpc>
                <a:spcPct val="120000"/>
              </a:lnSpc>
            </a:pPr>
            <a:r>
              <a:rPr lang="en-US" sz="3300" i="1" dirty="0" smtClean="0"/>
              <a:t>retinopathy of prematurity( OR</a:t>
            </a:r>
            <a:r>
              <a:rPr lang="en-US" sz="3300" i="1" dirty="0"/>
              <a:t>=  </a:t>
            </a:r>
            <a:r>
              <a:rPr lang="en-US" sz="3300" i="1" dirty="0" smtClean="0"/>
              <a:t>2.05)</a:t>
            </a:r>
          </a:p>
          <a:p>
            <a:pPr>
              <a:lnSpc>
                <a:spcPct val="120000"/>
              </a:lnSpc>
            </a:pPr>
            <a:r>
              <a:rPr lang="en-US" sz="3300" i="1" dirty="0" smtClean="0"/>
              <a:t>LBW,</a:t>
            </a:r>
            <a:br>
              <a:rPr lang="en-US" sz="3300" i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 smtClean="0"/>
              <a:t>Pathophysiology</a:t>
            </a:r>
            <a:endParaRPr lang="en-US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postoperative </a:t>
            </a:r>
            <a:r>
              <a:rPr lang="en-US" dirty="0" err="1" smtClean="0"/>
              <a:t>endophthalmitis</a:t>
            </a:r>
            <a:r>
              <a:rPr lang="en-US" dirty="0" smtClean="0"/>
              <a:t>: the organism toxins makes  tissue damage.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endogenous </a:t>
            </a:r>
            <a:r>
              <a:rPr lang="en-US" dirty="0" err="1" smtClean="0"/>
              <a:t>endophthalmitis</a:t>
            </a:r>
            <a:r>
              <a:rPr lang="en-US" dirty="0" smtClean="0"/>
              <a:t>: 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 </a:t>
            </a:r>
            <a:r>
              <a:rPr lang="en-US" dirty="0" err="1" smtClean="0"/>
              <a:t>fungemia</a:t>
            </a:r>
            <a:r>
              <a:rPr lang="en-US" dirty="0" smtClean="0"/>
              <a:t>/ bacteremia: a septic embolus </a:t>
            </a:r>
            <a:r>
              <a:rPr lang="en-US" dirty="0" smtClean="0"/>
              <a:t>enters the posterior segment vasculature</a:t>
            </a:r>
            <a:r>
              <a:rPr lang="en-US" dirty="0"/>
              <a:t>, </a:t>
            </a:r>
            <a:r>
              <a:rPr lang="en-US" dirty="0" smtClean="0"/>
              <a:t>crosses </a:t>
            </a:r>
            <a:r>
              <a:rPr lang="en-US" dirty="0"/>
              <a:t>the </a:t>
            </a:r>
            <a:r>
              <a:rPr lang="en-US" dirty="0" smtClean="0"/>
              <a:t>blood ocular </a:t>
            </a:r>
            <a:r>
              <a:rPr lang="en-US" dirty="0" smtClean="0"/>
              <a:t>barrier, …</a:t>
            </a:r>
          </a:p>
          <a:p>
            <a:pPr marL="1371600" lvl="2" indent="-514350"/>
            <a:r>
              <a:rPr lang="en-US" i="1" dirty="0"/>
              <a:t>The right eye is more commonly involved probably due to the more direct route through the right carotid artery.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Direct spread in CNS infection via the optic nerve</a:t>
            </a:r>
            <a:r>
              <a:rPr lang="en-US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90600"/>
            <a:ext cx="4345323" cy="53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53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3733800"/>
          </a:xfrm>
        </p:spPr>
        <p:txBody>
          <a:bodyPr>
            <a:normAutofit/>
          </a:bodyPr>
          <a:lstStyle/>
          <a:p>
            <a:r>
              <a:rPr lang="en-US" sz="7200" b="1" i="1" dirty="0" smtClean="0"/>
              <a:t>Clinical features</a:t>
            </a:r>
            <a:endParaRPr lang="fa-IR" sz="7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792163"/>
          </a:xfrm>
        </p:spPr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9159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2800" i="1" u="sng" dirty="0" smtClean="0"/>
              <a:t>↓ </a:t>
            </a:r>
            <a:r>
              <a:rPr lang="en-US" sz="2800" i="1" u="sng" dirty="0"/>
              <a:t>vision</a:t>
            </a:r>
            <a:r>
              <a:rPr lang="en-US" sz="2800" dirty="0"/>
              <a:t>, pain, photophobia and floaters </a:t>
            </a:r>
            <a:endParaRPr lang="en-US" sz="2800" dirty="0" smtClean="0"/>
          </a:p>
          <a:p>
            <a:pPr>
              <a:lnSpc>
                <a:spcPct val="170000"/>
              </a:lnSpc>
            </a:pPr>
            <a:r>
              <a:rPr lang="en-US" sz="2800" dirty="0" smtClean="0"/>
              <a:t>Eyelid edema, </a:t>
            </a:r>
            <a:r>
              <a:rPr lang="en-US" sz="2800" dirty="0" err="1" smtClean="0"/>
              <a:t>conjunctival</a:t>
            </a:r>
            <a:r>
              <a:rPr lang="en-US" sz="2800" dirty="0" smtClean="0"/>
              <a:t> injection,</a:t>
            </a:r>
            <a:r>
              <a:rPr lang="en-US" sz="2800" dirty="0"/>
              <a:t> </a:t>
            </a:r>
            <a:r>
              <a:rPr lang="en-US" sz="2800" dirty="0" smtClean="0"/>
              <a:t>Anterior chamber inflammation with </a:t>
            </a:r>
            <a:r>
              <a:rPr lang="en-US" sz="2800" dirty="0" err="1" smtClean="0"/>
              <a:t>hypopyon</a:t>
            </a:r>
            <a:r>
              <a:rPr lang="en-US" sz="2800" dirty="0" smtClean="0"/>
              <a:t>, </a:t>
            </a:r>
          </a:p>
          <a:p>
            <a:pPr>
              <a:lnSpc>
                <a:spcPct val="170000"/>
              </a:lnSpc>
            </a:pPr>
            <a:r>
              <a:rPr lang="en-US" sz="2800" dirty="0" smtClean="0"/>
              <a:t>iris nodules, and pupillary distortion secondary to </a:t>
            </a:r>
            <a:r>
              <a:rPr lang="en-US" sz="2800" dirty="0" err="1" smtClean="0"/>
              <a:t>synechiae</a:t>
            </a:r>
            <a:r>
              <a:rPr lang="en-US" sz="2800" dirty="0" smtClean="0"/>
              <a:t> formation</a:t>
            </a:r>
          </a:p>
          <a:p>
            <a:pPr>
              <a:lnSpc>
                <a:spcPct val="170000"/>
              </a:lnSpc>
            </a:pPr>
            <a:r>
              <a:rPr lang="en-US" sz="2800" i="1" dirty="0">
                <a:solidFill>
                  <a:srgbClr val="FF0000"/>
                </a:solidFill>
              </a:rPr>
              <a:t>The anterior chamber involvement is </a:t>
            </a:r>
            <a:r>
              <a:rPr lang="en-US" sz="2800" i="1" dirty="0" smtClean="0">
                <a:solidFill>
                  <a:srgbClr val="FF0000"/>
                </a:solidFill>
              </a:rPr>
              <a:t>more common </a:t>
            </a:r>
            <a:r>
              <a:rPr lang="en-US" sz="2800" i="1" dirty="0">
                <a:solidFill>
                  <a:srgbClr val="FF0000"/>
                </a:solidFill>
              </a:rPr>
              <a:t>in bacterial </a:t>
            </a:r>
            <a:r>
              <a:rPr lang="en-US" sz="2800" i="1" dirty="0" smtClean="0">
                <a:solidFill>
                  <a:srgbClr val="FF0000"/>
                </a:solidFill>
              </a:rPr>
              <a:t>cases</a:t>
            </a:r>
          </a:p>
          <a:p>
            <a:pPr>
              <a:lnSpc>
                <a:spcPct val="170000"/>
              </a:lnSpc>
            </a:pPr>
            <a:r>
              <a:rPr lang="en-US" sz="2800" i="1" dirty="0">
                <a:solidFill>
                  <a:srgbClr val="FF0000"/>
                </a:solidFill>
              </a:rPr>
              <a:t>Bilateral involvement: possible like </a:t>
            </a:r>
            <a:r>
              <a:rPr lang="en-US" sz="2800" i="1" dirty="0" smtClean="0">
                <a:solidFill>
                  <a:srgbClr val="FF0000"/>
                </a:solidFill>
              </a:rPr>
              <a:t>TB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622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1" y="76200"/>
            <a:ext cx="6781799" cy="670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Callout 2"/>
          <p:cNvSpPr/>
          <p:nvPr/>
        </p:nvSpPr>
        <p:spPr>
          <a:xfrm>
            <a:off x="0" y="25021"/>
            <a:ext cx="1676400" cy="762000"/>
          </a:xfrm>
          <a:prstGeom prst="wedgeEllipseCallout">
            <a:avLst>
              <a:gd name="adj1" fmla="val 23292"/>
              <a:gd name="adj2" fmla="val 696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Strongly suggestive</a:t>
            </a:r>
            <a:endParaRPr lang="fa-IR" dirty="0"/>
          </a:p>
        </p:txBody>
      </p:sp>
      <p:sp>
        <p:nvSpPr>
          <p:cNvPr id="4" name="Oval Callout 3"/>
          <p:cNvSpPr/>
          <p:nvPr/>
        </p:nvSpPr>
        <p:spPr>
          <a:xfrm>
            <a:off x="6324600" y="25021"/>
            <a:ext cx="2819400" cy="762000"/>
          </a:xfrm>
          <a:prstGeom prst="wedgeEllipseCallout">
            <a:avLst>
              <a:gd name="adj1" fmla="val -37931"/>
              <a:gd name="adj2" fmla="val 678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Not specific but could be present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5892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i="1" u="sng" dirty="0" smtClean="0"/>
              <a:t>Significant </a:t>
            </a:r>
            <a:r>
              <a:rPr lang="en-US" i="1" u="sng" dirty="0" err="1" smtClean="0"/>
              <a:t>vitritis</a:t>
            </a:r>
            <a:r>
              <a:rPr lang="en-US" i="1" u="sng" dirty="0" smtClean="0"/>
              <a:t>, the hallmark</a:t>
            </a:r>
            <a:endParaRPr lang="en-US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6248400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 smtClean="0"/>
              <a:t>Candida: </a:t>
            </a:r>
            <a:r>
              <a:rPr lang="en-US" sz="11200" dirty="0" err="1" smtClean="0"/>
              <a:t>vitritis</a:t>
            </a:r>
            <a:r>
              <a:rPr lang="en-US" sz="11200" dirty="0" smtClean="0"/>
              <a:t> or fluffy white retinal lesions extending into the vitreous</a:t>
            </a:r>
          </a:p>
          <a:p>
            <a:pPr marL="0" indent="0">
              <a:buNone/>
            </a:pPr>
            <a:r>
              <a:rPr lang="en-US" sz="11200" dirty="0" smtClean="0"/>
              <a:t> </a:t>
            </a:r>
          </a:p>
          <a:p>
            <a:r>
              <a:rPr lang="en-US" sz="11200" dirty="0"/>
              <a:t>In </a:t>
            </a:r>
            <a:r>
              <a:rPr lang="en-US" sz="11200" dirty="0" err="1"/>
              <a:t>candidemia</a:t>
            </a:r>
            <a:r>
              <a:rPr lang="en-US" sz="11200" dirty="0"/>
              <a:t>: significant time delay between seeding </a:t>
            </a:r>
            <a:r>
              <a:rPr lang="en-US" sz="11200" dirty="0" smtClean="0"/>
              <a:t>and development </a:t>
            </a:r>
            <a:r>
              <a:rPr lang="en-US" sz="11200" dirty="0"/>
              <a:t>of visible </a:t>
            </a:r>
            <a:endParaRPr lang="en-US" sz="11200" dirty="0" smtClean="0"/>
          </a:p>
          <a:p>
            <a:pPr marL="0" indent="0">
              <a:buNone/>
            </a:pPr>
            <a:r>
              <a:rPr lang="en-US" sz="11200" dirty="0"/>
              <a:t> </a:t>
            </a:r>
            <a:r>
              <a:rPr lang="en-US" sz="11200" dirty="0" smtClean="0"/>
              <a:t>   retinal </a:t>
            </a:r>
            <a:r>
              <a:rPr lang="en-US" sz="11200" dirty="0"/>
              <a:t>lesions; therefore, </a:t>
            </a:r>
          </a:p>
          <a:p>
            <a:endParaRPr lang="en-US" sz="11200" dirty="0"/>
          </a:p>
          <a:p>
            <a:r>
              <a:rPr lang="en-US" sz="11200" dirty="0"/>
              <a:t>patients may have a </a:t>
            </a:r>
            <a:endParaRPr lang="en-US" sz="11200" dirty="0" smtClean="0"/>
          </a:p>
          <a:p>
            <a:pPr marL="0" indent="0">
              <a:buNone/>
            </a:pPr>
            <a:r>
              <a:rPr lang="en-US" sz="11200" dirty="0" smtClean="0"/>
              <a:t>normal </a:t>
            </a:r>
            <a:r>
              <a:rPr lang="en-US" sz="11200" dirty="0"/>
              <a:t>retinal exam </a:t>
            </a:r>
            <a:r>
              <a:rPr lang="en-US" sz="11200" dirty="0" smtClean="0"/>
              <a:t>initially</a:t>
            </a:r>
            <a:r>
              <a:rPr lang="en-US" sz="11200" dirty="0" smtClean="0"/>
              <a:t/>
            </a:r>
            <a:br>
              <a:rPr lang="en-US" sz="11200" dirty="0" smtClean="0"/>
            </a:br>
            <a:r>
              <a:rPr lang="en-US" sz="11200" dirty="0" smtClean="0"/>
              <a:t/>
            </a:r>
            <a:br>
              <a:rPr lang="en-US" sz="11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686" y="2720692"/>
            <a:ext cx="4579314" cy="408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90696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Aspergillus</a:t>
            </a:r>
            <a:r>
              <a:rPr lang="en-US" dirty="0"/>
              <a:t>: focal or diffuse yellow/ white lesions,</a:t>
            </a:r>
          </a:p>
          <a:p>
            <a:endParaRPr lang="en-US" dirty="0"/>
          </a:p>
          <a:p>
            <a:r>
              <a:rPr lang="en-US" dirty="0"/>
              <a:t>bacterial EE: sub-retinal and </a:t>
            </a:r>
            <a:r>
              <a:rPr lang="en-US" dirty="0" err="1"/>
              <a:t>choroidal</a:t>
            </a:r>
            <a:r>
              <a:rPr lang="en-US" dirty="0"/>
              <a:t> abscess </a:t>
            </a:r>
          </a:p>
          <a:p>
            <a:endParaRPr lang="en-US" dirty="0"/>
          </a:p>
          <a:p>
            <a:r>
              <a:rPr lang="en-US" dirty="0"/>
              <a:t>Methicillin-resistant Staphylococcus </a:t>
            </a:r>
            <a:r>
              <a:rPr lang="en-US" dirty="0" err="1"/>
              <a:t>aureus</a:t>
            </a:r>
            <a:r>
              <a:rPr lang="en-US" dirty="0"/>
              <a:t> (MRSA) associated </a:t>
            </a:r>
            <a:r>
              <a:rPr lang="en-US" dirty="0" err="1"/>
              <a:t>endophthalmitis</a:t>
            </a:r>
            <a:r>
              <a:rPr lang="en-US" dirty="0"/>
              <a:t>: high rates of retinal detachment esp. with &gt; 2 weeks diagnostic delay</a:t>
            </a:r>
          </a:p>
          <a:p>
            <a:endParaRPr lang="en-US" dirty="0"/>
          </a:p>
          <a:p>
            <a:r>
              <a:rPr lang="en-US" dirty="0"/>
              <a:t>flame-shaped hemorrhages , Roth spots and cotton wool spots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2906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Visual acuity + dilated </a:t>
            </a:r>
            <a:r>
              <a:rPr lang="en-US" dirty="0" err="1" smtClean="0"/>
              <a:t>funduscopy</a:t>
            </a:r>
            <a:r>
              <a:rPr lang="en-US" dirty="0" smtClean="0"/>
              <a:t> = outcome measures</a:t>
            </a:r>
            <a:r>
              <a:rPr lang="en-US" dirty="0"/>
              <a:t> </a:t>
            </a:r>
            <a:r>
              <a:rPr lang="en-US" dirty="0" smtClean="0"/>
              <a:t>during follow up.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relative afferent pupillary defect (RAPD): </a:t>
            </a:r>
            <a:r>
              <a:rPr lang="en-US" dirty="0"/>
              <a:t>guides </a:t>
            </a:r>
            <a:r>
              <a:rPr lang="en-US" dirty="0" smtClean="0"/>
              <a:t>the vitrectomy necessity.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b="1" i="1" dirty="0" smtClean="0"/>
              <a:t>Endogenous endophthalmitis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90800"/>
            <a:ext cx="9144000" cy="3276600"/>
          </a:xfrm>
        </p:spPr>
        <p:txBody>
          <a:bodyPr>
            <a:normAutofit/>
          </a:bodyPr>
          <a:lstStyle/>
          <a:p>
            <a:r>
              <a:rPr lang="en-US" i="1" dirty="0" smtClean="0"/>
              <a:t>Pejvak Azadi, MD.</a:t>
            </a:r>
          </a:p>
          <a:p>
            <a:r>
              <a:rPr lang="en-US" i="1" dirty="0" smtClean="0"/>
              <a:t>Fellowship Of </a:t>
            </a:r>
            <a:r>
              <a:rPr lang="en-US" i="1" dirty="0" err="1" smtClean="0"/>
              <a:t>Vitreoretinal</a:t>
            </a:r>
            <a:r>
              <a:rPr lang="en-US" i="1" dirty="0" smtClean="0"/>
              <a:t> Surgeries.</a:t>
            </a:r>
          </a:p>
          <a:p>
            <a:r>
              <a:rPr lang="en-US" i="1" dirty="0" smtClean="0"/>
              <a:t>Assistant Professor Of Ophthalmology</a:t>
            </a:r>
          </a:p>
          <a:p>
            <a:r>
              <a:rPr lang="en-US" i="1" dirty="0" smtClean="0"/>
              <a:t>Kermanshah University Of Medical Sciences </a:t>
            </a:r>
            <a:endParaRPr lang="en-US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r="11375"/>
          <a:stretch/>
        </p:blipFill>
        <p:spPr bwMode="auto">
          <a:xfrm>
            <a:off x="0" y="-2458"/>
            <a:ext cx="1135626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154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i="1" dirty="0"/>
              <a:t>Diagnosis</a:t>
            </a:r>
            <a:r>
              <a:rPr lang="en-US" sz="4400" i="1" u="sng" dirty="0"/>
              <a:t/>
            </a:r>
            <a:br>
              <a:rPr lang="en-US" sz="4400" i="1" u="sng" dirty="0"/>
            </a:br>
            <a:endParaRPr lang="fa-IR" sz="4400" i="1" u="sng" dirty="0"/>
          </a:p>
        </p:txBody>
      </p:sp>
    </p:spTree>
    <p:extLst>
      <p:ext uri="{BB962C8B-B14F-4D97-AF65-F5344CB8AC3E}">
        <p14:creationId xmlns:p14="http://schemas.microsoft.com/office/powerpoint/2010/main" val="91400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65" y="228600"/>
            <a:ext cx="7141824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67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i="1" u="sng" dirty="0"/>
              <a:t>A High Index Of Suspicion:</a:t>
            </a:r>
            <a:br>
              <a:rPr lang="en-US" i="1" u="sng" dirty="0"/>
            </a:br>
            <a:r>
              <a:rPr lang="en-US" i="1" u="sng" dirty="0" smtClean="0"/>
              <a:t/>
            </a:r>
            <a:br>
              <a:rPr lang="en-US" i="1" u="sng" dirty="0" smtClean="0"/>
            </a:br>
            <a:endParaRPr lang="en-US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sz="2800" dirty="0" smtClean="0"/>
              <a:t>Systemic risk </a:t>
            </a:r>
            <a:r>
              <a:rPr lang="en-US" sz="2800" dirty="0" smtClean="0"/>
              <a:t>factors </a:t>
            </a:r>
            <a:r>
              <a:rPr lang="en-US" sz="2800" dirty="0" smtClean="0"/>
              <a:t>and/or presence of characteristic ocular findings </a:t>
            </a:r>
          </a:p>
          <a:p>
            <a:pPr>
              <a:lnSpc>
                <a:spcPct val="170000"/>
              </a:lnSpc>
            </a:pPr>
            <a:r>
              <a:rPr lang="en-US" sz="2800" dirty="0" smtClean="0"/>
              <a:t>Multiple visits</a:t>
            </a:r>
          </a:p>
          <a:p>
            <a:pPr>
              <a:lnSpc>
                <a:spcPct val="170000"/>
              </a:lnSpc>
            </a:pPr>
            <a:r>
              <a:rPr lang="en-US" sz="2800" dirty="0" smtClean="0"/>
              <a:t>EE is generally not among the major concerns in patient s with life-threatening invasive fungal diseases or sepsis</a:t>
            </a:r>
          </a:p>
          <a:p>
            <a:pPr>
              <a:lnSpc>
                <a:spcPct val="170000"/>
              </a:lnSpc>
            </a:pPr>
            <a:r>
              <a:rPr lang="en-US" sz="2800" dirty="0" smtClean="0"/>
              <a:t>the diagnosis of EE may be delayed with other morbidities being managed acutely.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u="sng" dirty="0" smtClean="0"/>
              <a:t>Imaging</a:t>
            </a:r>
            <a:br>
              <a:rPr lang="en-US" i="1" u="sng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B-scan:</a:t>
            </a:r>
          </a:p>
          <a:p>
            <a:pPr lvl="1"/>
            <a:r>
              <a:rPr lang="en-US" sz="9600" i="1" dirty="0" err="1" smtClean="0"/>
              <a:t>Vitritis</a:t>
            </a:r>
            <a:r>
              <a:rPr lang="en-US" sz="9600" i="1" dirty="0" smtClean="0"/>
              <a:t>,</a:t>
            </a:r>
          </a:p>
          <a:p>
            <a:pPr lvl="1"/>
            <a:r>
              <a:rPr lang="en-US" sz="9600" i="1" dirty="0" err="1" smtClean="0"/>
              <a:t>Choroidal</a:t>
            </a:r>
            <a:r>
              <a:rPr lang="en-US" sz="9600" i="1" dirty="0" smtClean="0"/>
              <a:t> </a:t>
            </a:r>
            <a:r>
              <a:rPr lang="en-US" sz="9600" i="1" dirty="0" err="1" smtClean="0"/>
              <a:t>abcesses</a:t>
            </a:r>
            <a:r>
              <a:rPr lang="en-US" sz="9600" i="1" dirty="0" smtClean="0"/>
              <a:t>: dome-shaped lesions arising from the choroid</a:t>
            </a:r>
            <a:endParaRPr lang="en-US" sz="9600" i="1" dirty="0"/>
          </a:p>
          <a:p>
            <a:pPr lvl="1"/>
            <a:r>
              <a:rPr lang="en-US" sz="9600" i="1" dirty="0" smtClean="0"/>
              <a:t>Complications of EE: retinal detachment</a:t>
            </a:r>
          </a:p>
          <a:p>
            <a:pPr marL="457200" lvl="1" indent="0">
              <a:buNone/>
            </a:pPr>
            <a:endParaRPr lang="en-US" sz="9600" i="1" dirty="0"/>
          </a:p>
          <a:p>
            <a:pPr marL="457200" lvl="1" indent="0">
              <a:buNone/>
            </a:pPr>
            <a:r>
              <a:rPr lang="en-US" sz="9600" i="1" dirty="0" smtClean="0"/>
              <a:t> </a:t>
            </a:r>
          </a:p>
          <a:p>
            <a:r>
              <a:rPr lang="en-US" sz="9600" dirty="0" smtClean="0"/>
              <a:t>OCT</a:t>
            </a:r>
            <a:r>
              <a:rPr lang="en-US" sz="9600" i="1" dirty="0" smtClean="0"/>
              <a:t> </a:t>
            </a:r>
            <a:endParaRPr lang="en-US" sz="9600" i="1" dirty="0"/>
          </a:p>
          <a:p>
            <a:pPr lvl="1"/>
            <a:r>
              <a:rPr lang="en-US" sz="9600" i="1" dirty="0"/>
              <a:t>localizing the </a:t>
            </a:r>
            <a:r>
              <a:rPr lang="en-US" sz="9600" i="1" dirty="0" smtClean="0"/>
              <a:t>pathology within the retina or </a:t>
            </a:r>
            <a:r>
              <a:rPr lang="en-US" sz="9600" i="1" dirty="0" err="1" smtClean="0"/>
              <a:t>subretina</a:t>
            </a:r>
            <a:r>
              <a:rPr lang="en-US" sz="9600" i="1" dirty="0" smtClean="0"/>
              <a:t>,</a:t>
            </a:r>
          </a:p>
          <a:p>
            <a:pPr lvl="1"/>
            <a:r>
              <a:rPr lang="en-US" sz="9600" i="1" dirty="0" smtClean="0"/>
              <a:t>elevation </a:t>
            </a:r>
            <a:r>
              <a:rPr lang="en-US" sz="9600" i="1" dirty="0"/>
              <a:t>of  </a:t>
            </a:r>
            <a:r>
              <a:rPr lang="en-US" sz="9600" i="1" dirty="0" smtClean="0"/>
              <a:t>RPE, </a:t>
            </a:r>
            <a:r>
              <a:rPr lang="en-US" sz="9600" i="1" dirty="0"/>
              <a:t>intra-retinal lesions with or without extrusion into the vitreous, </a:t>
            </a:r>
            <a:r>
              <a:rPr lang="en-US" sz="9600" i="1" dirty="0" err="1"/>
              <a:t>choroidal</a:t>
            </a:r>
            <a:r>
              <a:rPr lang="en-US" sz="9600" i="1" dirty="0"/>
              <a:t> thickening, and posterior vitreous cells</a:t>
            </a:r>
            <a:br>
              <a:rPr lang="en-US" sz="9600" i="1" dirty="0"/>
            </a:br>
            <a:r>
              <a:rPr lang="en-US" sz="9600" i="1" dirty="0" smtClean="0"/>
              <a:t/>
            </a:r>
            <a:br>
              <a:rPr lang="en-US" sz="9600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52800"/>
            <a:ext cx="5268197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770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To confirm a specific etiology: </a:t>
            </a:r>
            <a:r>
              <a:rPr lang="en-US" sz="2800" dirty="0" smtClean="0"/>
              <a:t>vitreous sample culture/ smear through  </a:t>
            </a:r>
            <a:r>
              <a:rPr lang="en-US" sz="2800" dirty="0" smtClean="0"/>
              <a:t>aspiration </a:t>
            </a:r>
            <a:r>
              <a:rPr lang="en-US" sz="2800" dirty="0" smtClean="0"/>
              <a:t>or </a:t>
            </a:r>
            <a:r>
              <a:rPr lang="en-US" sz="2800" dirty="0" smtClean="0"/>
              <a:t>diagnostic </a:t>
            </a:r>
            <a:r>
              <a:rPr lang="en-US" sz="2800" dirty="0" smtClean="0"/>
              <a:t>vitrectomy</a:t>
            </a:r>
            <a:endParaRPr lang="en-US" sz="2800" dirty="0"/>
          </a:p>
          <a:p>
            <a:pPr>
              <a:lnSpc>
                <a:spcPct val="120000"/>
              </a:lnSpc>
            </a:pPr>
            <a:r>
              <a:rPr lang="en-US" sz="2800" dirty="0" smtClean="0"/>
              <a:t>Diagnostic vitrectomy:</a:t>
            </a:r>
          </a:p>
          <a:p>
            <a:pPr lvl="1">
              <a:lnSpc>
                <a:spcPct val="120000"/>
              </a:lnSpc>
            </a:pPr>
            <a:r>
              <a:rPr lang="en-US" sz="2700" i="1" dirty="0" smtClean="0"/>
              <a:t>Clinical  judgment.</a:t>
            </a:r>
          </a:p>
          <a:p>
            <a:pPr lvl="1">
              <a:lnSpc>
                <a:spcPct val="120000"/>
              </a:lnSpc>
            </a:pPr>
            <a:r>
              <a:rPr lang="en-US" sz="2700" i="1" dirty="0" smtClean="0"/>
              <a:t>The  </a:t>
            </a:r>
            <a:r>
              <a:rPr lang="en-US" sz="2700" i="1" dirty="0"/>
              <a:t>early or localized infection </a:t>
            </a:r>
            <a:r>
              <a:rPr lang="en-US" sz="2700" i="1" dirty="0" smtClean="0"/>
              <a:t>is located near </a:t>
            </a:r>
            <a:r>
              <a:rPr lang="en-US" sz="2700" i="1" dirty="0"/>
              <a:t>the retinal surface , </a:t>
            </a:r>
            <a:r>
              <a:rPr lang="en-US" sz="2700" i="1" dirty="0" smtClean="0"/>
              <a:t>so the needle biopsy culture could be negative. </a:t>
            </a:r>
          </a:p>
          <a:p>
            <a:pPr lvl="1">
              <a:lnSpc>
                <a:spcPct val="120000"/>
              </a:lnSpc>
            </a:pPr>
            <a:r>
              <a:rPr lang="en-US" sz="2700" i="1" dirty="0" smtClean="0"/>
              <a:t>culture diagnostic value (92 %) &gt;&gt; vitreous aspirate (44 %)</a:t>
            </a:r>
          </a:p>
          <a:p>
            <a:pPr lvl="1">
              <a:lnSpc>
                <a:spcPct val="120000"/>
              </a:lnSpc>
            </a:pPr>
            <a:r>
              <a:rPr lang="en-US" sz="2700" i="1" dirty="0" smtClean="0"/>
              <a:t>So if negative vitreous biopsy </a:t>
            </a:r>
            <a:r>
              <a:rPr lang="en-US" sz="2700" i="1" dirty="0"/>
              <a:t>culture </a:t>
            </a:r>
            <a:r>
              <a:rPr lang="en-US" sz="2700" i="1" dirty="0" smtClean="0"/>
              <a:t>+ clinical suspicion then </a:t>
            </a:r>
            <a:r>
              <a:rPr lang="en-US" sz="2700" i="1" dirty="0" smtClean="0"/>
              <a:t>diagnostic vitrectomy.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real-time polymerase chain reaction (RT-PCR) of aqueous and vitreous samples </a:t>
            </a:r>
          </a:p>
          <a:p>
            <a:pPr lvl="1"/>
            <a:r>
              <a:rPr lang="en-US" sz="3500" i="1" dirty="0" smtClean="0"/>
              <a:t>Excellent sensitivity and specificity</a:t>
            </a:r>
            <a:r>
              <a:rPr lang="en-US" sz="3500" i="1" dirty="0"/>
              <a:t> </a:t>
            </a:r>
            <a:r>
              <a:rPr lang="en-US" sz="3500" i="1" dirty="0" smtClean="0"/>
              <a:t>for </a:t>
            </a:r>
            <a:r>
              <a:rPr lang="en-US" sz="3500" i="1" dirty="0" smtClean="0"/>
              <a:t>fungi ( better than culture)</a:t>
            </a:r>
            <a:endParaRPr lang="en-US" sz="3500" i="1" dirty="0" smtClean="0"/>
          </a:p>
          <a:p>
            <a:pPr lvl="1"/>
            <a:r>
              <a:rPr lang="en-US" sz="3500" i="1" dirty="0" smtClean="0"/>
              <a:t>rapid diagnosis (within 90 min), </a:t>
            </a:r>
          </a:p>
          <a:p>
            <a:pPr lvl="1"/>
            <a:r>
              <a:rPr lang="en-US" sz="3500" i="1" dirty="0" smtClean="0"/>
              <a:t>no </a:t>
            </a:r>
            <a:r>
              <a:rPr lang="en-US" sz="3500" i="1" dirty="0" smtClean="0"/>
              <a:t>fear of contamination</a:t>
            </a:r>
            <a:endParaRPr lang="en-US" sz="3500" i="1" dirty="0"/>
          </a:p>
          <a:p>
            <a:pPr lvl="1"/>
            <a:r>
              <a:rPr lang="en-US" sz="3500" i="1" dirty="0" smtClean="0"/>
              <a:t>But no ability to determine the antibiotic susceptibility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 smtClean="0"/>
              <a:t>Systemic evaluation</a:t>
            </a:r>
            <a:endParaRPr lang="en-US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4525963"/>
          </a:xfrm>
        </p:spPr>
        <p:txBody>
          <a:bodyPr>
            <a:normAutofit fontScale="25000" lnSpcReduction="20000"/>
          </a:bodyPr>
          <a:lstStyle/>
          <a:p>
            <a:r>
              <a:rPr lang="pt-BR" sz="12800" i="1" u="sng" dirty="0" smtClean="0">
                <a:solidFill>
                  <a:srgbClr val="FF0000"/>
                </a:solidFill>
              </a:rPr>
              <a:t>Blood culture x 3 consecutive days</a:t>
            </a:r>
          </a:p>
          <a:p>
            <a:pPr marL="0" indent="0">
              <a:buNone/>
            </a:pPr>
            <a:endParaRPr lang="pt-BR" sz="12800" i="1" u="sng" dirty="0" smtClean="0">
              <a:solidFill>
                <a:srgbClr val="FF0000"/>
              </a:solidFill>
            </a:endParaRPr>
          </a:p>
          <a:p>
            <a:r>
              <a:rPr lang="en-US" sz="12800" dirty="0" smtClean="0"/>
              <a:t>culture other possible </a:t>
            </a:r>
            <a:r>
              <a:rPr lang="en-US" sz="12800" dirty="0" err="1" smtClean="0"/>
              <a:t>nidus</a:t>
            </a:r>
            <a:r>
              <a:rPr lang="en-US" sz="12800" dirty="0" smtClean="0"/>
              <a:t> e.g. urine cultures,</a:t>
            </a:r>
          </a:p>
          <a:p>
            <a:pPr marL="0" indent="0">
              <a:buNone/>
            </a:pPr>
            <a:endParaRPr lang="en-US" sz="12800" dirty="0" smtClean="0"/>
          </a:p>
          <a:p>
            <a:r>
              <a:rPr lang="en-US" sz="12800" dirty="0" smtClean="0"/>
              <a:t>Confirmatory identification of extra ocular sources:  21– 100 % of cases,</a:t>
            </a:r>
            <a:br>
              <a:rPr lang="en-US" sz="12800" dirty="0" smtClean="0"/>
            </a:br>
            <a:r>
              <a:rPr lang="en-US" sz="12800" dirty="0" smtClean="0"/>
              <a:t/>
            </a:r>
            <a:br>
              <a:rPr lang="en-US" sz="12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001963"/>
          </a:xfrm>
        </p:spPr>
        <p:txBody>
          <a:bodyPr>
            <a:normAutofit fontScale="97500"/>
          </a:bodyPr>
          <a:lstStyle/>
          <a:p>
            <a:pPr marL="0" indent="0" algn="ctr">
              <a:buNone/>
            </a:pPr>
            <a:r>
              <a:rPr lang="en-US" sz="8200" b="1" i="1" dirty="0" smtClean="0"/>
              <a:t>Treatment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57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"/>
            <a:ext cx="6092592" cy="647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483510" y="3886200"/>
            <a:ext cx="304800" cy="1524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Bacterial EE: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Systemic antibiotic </a:t>
            </a:r>
            <a:r>
              <a:rPr lang="en-US" i="1" u="sng" dirty="0" smtClean="0">
                <a:solidFill>
                  <a:srgbClr val="FF0000"/>
                </a:solidFill>
              </a:rPr>
              <a:t>after</a:t>
            </a:r>
            <a:r>
              <a:rPr lang="en-US" dirty="0" smtClean="0"/>
              <a:t> blood culturing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Local therapy</a:t>
            </a:r>
          </a:p>
          <a:p>
            <a:pPr lvl="2"/>
            <a:r>
              <a:rPr lang="en-US" i="1" dirty="0" smtClean="0">
                <a:solidFill>
                  <a:srgbClr val="FF0000"/>
                </a:solidFill>
              </a:rPr>
              <a:t>ASAP</a:t>
            </a:r>
            <a:r>
              <a:rPr lang="en-US" i="1" dirty="0">
                <a:solidFill>
                  <a:srgbClr val="FF0000"/>
                </a:solidFill>
              </a:rPr>
              <a:t>: within 24 h, then favorable outcome;</a:t>
            </a:r>
          </a:p>
          <a:p>
            <a:pPr lvl="2"/>
            <a:r>
              <a:rPr lang="en-US" dirty="0" smtClean="0"/>
              <a:t>as </a:t>
            </a:r>
            <a:r>
              <a:rPr lang="en-US" dirty="0"/>
              <a:t>soon as infectious </a:t>
            </a:r>
            <a:r>
              <a:rPr lang="en-US" dirty="0" err="1"/>
              <a:t>endophthalmitis</a:t>
            </a:r>
            <a:r>
              <a:rPr lang="en-US" dirty="0"/>
              <a:t> is </a:t>
            </a:r>
            <a:r>
              <a:rPr lang="en-US" dirty="0" smtClean="0"/>
              <a:t>suspected then vitreous  cultures through needle aspiration/ vitrectomy </a:t>
            </a:r>
          </a:p>
          <a:p>
            <a:pPr lvl="2"/>
            <a:r>
              <a:rPr lang="en-US" dirty="0" smtClean="0"/>
              <a:t>If unknown etiology then first empirical</a:t>
            </a:r>
            <a:r>
              <a:rPr lang="en-US" dirty="0"/>
              <a:t> </a:t>
            </a:r>
            <a:r>
              <a:rPr lang="en-US" dirty="0" err="1" smtClean="0"/>
              <a:t>intravitreal</a:t>
            </a:r>
            <a:r>
              <a:rPr lang="en-US" dirty="0" smtClean="0"/>
              <a:t> antibiotics, covering both G + and G -:</a:t>
            </a:r>
          </a:p>
          <a:p>
            <a:pPr lvl="3"/>
            <a:r>
              <a:rPr lang="en-US" i="1" dirty="0" smtClean="0"/>
              <a:t>G+: </a:t>
            </a:r>
            <a:r>
              <a:rPr lang="en-US" i="1" dirty="0" err="1" smtClean="0"/>
              <a:t>vancomycin</a:t>
            </a:r>
            <a:r>
              <a:rPr lang="en-US" i="1" dirty="0" smtClean="0"/>
              <a:t> 1 mg / 0.1 ml but…</a:t>
            </a:r>
          </a:p>
          <a:p>
            <a:pPr lvl="3"/>
            <a:r>
              <a:rPr lang="en-US" i="1" dirty="0" smtClean="0"/>
              <a:t>G - : </a:t>
            </a:r>
            <a:r>
              <a:rPr lang="en-US" i="1" dirty="0" err="1" smtClean="0"/>
              <a:t>ceftazidime</a:t>
            </a:r>
            <a:r>
              <a:rPr lang="en-US" i="1" dirty="0" smtClean="0"/>
              <a:t> 2.25 mg/0.1 ml or </a:t>
            </a:r>
            <a:r>
              <a:rPr lang="en-US" i="1" dirty="0" err="1" smtClean="0"/>
              <a:t>amikacin</a:t>
            </a:r>
            <a:r>
              <a:rPr lang="en-US" i="1" dirty="0" smtClean="0"/>
              <a:t> 0.4 mg/ 0.1 ml </a:t>
            </a:r>
          </a:p>
          <a:p>
            <a:pPr lvl="3"/>
            <a:r>
              <a:rPr lang="en-US" i="1" dirty="0" err="1" smtClean="0"/>
              <a:t>Fluoroquinolo</a:t>
            </a:r>
            <a:r>
              <a:rPr lang="en-US" i="1" dirty="0" smtClean="0"/>
              <a:t> esp. 4</a:t>
            </a:r>
            <a:r>
              <a:rPr lang="en-US" i="1" baseline="30000" dirty="0" smtClean="0"/>
              <a:t>th</a:t>
            </a:r>
            <a:r>
              <a:rPr lang="en-US" i="1" dirty="0" smtClean="0"/>
              <a:t>. Generation: both G + and G – but recent resistance is growing.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230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i="1" u="sng" dirty="0" smtClean="0"/>
              <a:t>Introduction</a:t>
            </a:r>
            <a:endParaRPr lang="fa-IR" sz="6000" i="1" u="sng" dirty="0"/>
          </a:p>
        </p:txBody>
      </p:sp>
    </p:spTree>
    <p:extLst>
      <p:ext uri="{BB962C8B-B14F-4D97-AF65-F5344CB8AC3E}">
        <p14:creationId xmlns:p14="http://schemas.microsoft.com/office/powerpoint/2010/main" val="130873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pregnant and breastfeeding women: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>
            <a:normAutofit/>
          </a:bodyPr>
          <a:lstStyle/>
          <a:p>
            <a:r>
              <a:rPr lang="en-US" sz="3300" dirty="0" err="1" smtClean="0"/>
              <a:t>Penicillins</a:t>
            </a:r>
            <a:r>
              <a:rPr lang="en-US" sz="3300" dirty="0" smtClean="0"/>
              <a:t> , </a:t>
            </a:r>
            <a:r>
              <a:rPr lang="en-US" sz="3300" dirty="0" err="1" smtClean="0"/>
              <a:t>cephalosporins</a:t>
            </a:r>
            <a:r>
              <a:rPr lang="en-US" sz="3300" dirty="0" smtClean="0"/>
              <a:t>, and erythromycin: good</a:t>
            </a:r>
            <a:r>
              <a:rPr lang="en-US" sz="3300" dirty="0"/>
              <a:t> </a:t>
            </a:r>
            <a:r>
              <a:rPr lang="en-US" sz="3300" dirty="0" smtClean="0"/>
              <a:t>safety profiles</a:t>
            </a:r>
          </a:p>
          <a:p>
            <a:pPr marL="0" indent="0">
              <a:buNone/>
            </a:pPr>
            <a:endParaRPr lang="en-US" sz="3300" dirty="0" smtClean="0"/>
          </a:p>
          <a:p>
            <a:r>
              <a:rPr lang="en-US" sz="3300" dirty="0" err="1" smtClean="0"/>
              <a:t>Fluoroquinolones</a:t>
            </a:r>
            <a:r>
              <a:rPr lang="en-US" sz="3300" dirty="0" smtClean="0"/>
              <a:t>:</a:t>
            </a:r>
          </a:p>
          <a:p>
            <a:pPr lvl="1"/>
            <a:r>
              <a:rPr lang="en-US" sz="3300" i="1" dirty="0" smtClean="0"/>
              <a:t>abnormalities of developing cartilage just in animal studies so,</a:t>
            </a:r>
          </a:p>
          <a:p>
            <a:pPr lvl="1"/>
            <a:r>
              <a:rPr lang="en-US" sz="3300" i="1" dirty="0" smtClean="0"/>
              <a:t>use </a:t>
            </a:r>
            <a:r>
              <a:rPr lang="en-US" sz="3300" i="1" dirty="0" err="1" smtClean="0"/>
              <a:t>fluoroquinolones</a:t>
            </a:r>
            <a:r>
              <a:rPr lang="en-US" sz="3300" i="1" dirty="0" smtClean="0"/>
              <a:t> only when there is no other safer alternatives</a:t>
            </a:r>
            <a:br>
              <a:rPr lang="en-US" sz="3300" i="1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2700" i="1" u="sng" dirty="0" smtClean="0"/>
              <a:t>Candida endogenous </a:t>
            </a:r>
            <a:r>
              <a:rPr lang="en-US" sz="2700" i="1" u="sng" dirty="0" err="1" smtClean="0"/>
              <a:t>endophthalmitis</a:t>
            </a:r>
            <a:r>
              <a:rPr lang="en-US" sz="2700" i="1" u="sng" dirty="0" smtClean="0"/>
              <a:t/>
            </a:r>
            <a:br>
              <a:rPr lang="en-US" sz="2700" i="1" u="sng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40000" lnSpcReduction="20000"/>
          </a:bodyPr>
          <a:lstStyle/>
          <a:p>
            <a:r>
              <a:rPr lang="en-US" sz="7400" dirty="0" smtClean="0"/>
              <a:t>severe </a:t>
            </a:r>
            <a:r>
              <a:rPr lang="en-US" sz="7400" dirty="0" err="1" smtClean="0"/>
              <a:t>vitritis</a:t>
            </a:r>
            <a:r>
              <a:rPr lang="en-US" sz="7400" dirty="0" smtClean="0"/>
              <a:t>:</a:t>
            </a:r>
          </a:p>
          <a:p>
            <a:pPr marL="400050" lvl="1" indent="0">
              <a:buNone/>
            </a:pPr>
            <a:r>
              <a:rPr lang="en-US" sz="7000" dirty="0" smtClean="0"/>
              <a:t>1.   </a:t>
            </a:r>
            <a:r>
              <a:rPr lang="en-US" sz="6600" dirty="0" smtClean="0"/>
              <a:t>vitrectomy with IOL removal,</a:t>
            </a:r>
          </a:p>
          <a:p>
            <a:pPr marL="457200" lvl="1" indent="0">
              <a:buNone/>
            </a:pPr>
            <a:endParaRPr lang="en-US" sz="7000" dirty="0" smtClean="0"/>
          </a:p>
          <a:p>
            <a:pPr marL="457200" lvl="1" indent="0">
              <a:buNone/>
            </a:pPr>
            <a:r>
              <a:rPr lang="en-US" sz="7000" dirty="0" smtClean="0"/>
              <a:t>2.  + </a:t>
            </a:r>
            <a:r>
              <a:rPr lang="en-US" sz="7000" dirty="0" err="1" smtClean="0"/>
              <a:t>intravitreal</a:t>
            </a:r>
            <a:r>
              <a:rPr lang="en-US" sz="7000" dirty="0" smtClean="0"/>
              <a:t> amphotericin or </a:t>
            </a:r>
            <a:r>
              <a:rPr lang="en-US" sz="7000" dirty="0" err="1" smtClean="0"/>
              <a:t>voriconazole</a:t>
            </a:r>
            <a:r>
              <a:rPr lang="en-US" sz="7000" dirty="0"/>
              <a:t> </a:t>
            </a:r>
            <a:endParaRPr lang="en-US" sz="7000" dirty="0" smtClean="0"/>
          </a:p>
          <a:p>
            <a:pPr lvl="2">
              <a:buFont typeface="Wingdings" pitchFamily="2" charset="2"/>
              <a:buChar char="ü"/>
            </a:pPr>
            <a:r>
              <a:rPr lang="en-US" sz="6600" i="1" dirty="0" err="1" smtClean="0"/>
              <a:t>Intravitreal</a:t>
            </a:r>
            <a:r>
              <a:rPr lang="en-US" sz="6600" i="1" dirty="0" smtClean="0"/>
              <a:t> amphotericin B (AMB): 5 to 10 mcg in 0.1 ml sterile water or dextrose.</a:t>
            </a:r>
          </a:p>
          <a:p>
            <a:pPr lvl="2">
              <a:buFont typeface="Wingdings" pitchFamily="2" charset="2"/>
              <a:buChar char="ü"/>
            </a:pPr>
            <a:r>
              <a:rPr lang="en-US" sz="6600" i="1" dirty="0" smtClean="0"/>
              <a:t>If persistent </a:t>
            </a:r>
            <a:r>
              <a:rPr lang="en-US" sz="6600" i="1" dirty="0"/>
              <a:t>intraocular </a:t>
            </a:r>
            <a:r>
              <a:rPr lang="en-US" sz="6600" i="1" dirty="0" smtClean="0"/>
              <a:t>infection then could be repeated after ≥ 48 h or more.</a:t>
            </a:r>
          </a:p>
          <a:p>
            <a:pPr marL="914400" lvl="2" indent="0">
              <a:buNone/>
            </a:pPr>
            <a:endParaRPr lang="en-US" sz="6600" i="1" dirty="0" smtClean="0"/>
          </a:p>
          <a:p>
            <a:pPr marL="457200" lvl="1" indent="0">
              <a:buNone/>
            </a:pPr>
            <a:r>
              <a:rPr lang="en-US" sz="7000" dirty="0" smtClean="0"/>
              <a:t>3.   + Systemic AMB: </a:t>
            </a:r>
          </a:p>
          <a:p>
            <a:pPr marL="2000250" lvl="2" indent="-1143000">
              <a:buFont typeface="Wingdings" pitchFamily="2" charset="2"/>
              <a:buChar char="ü"/>
            </a:pPr>
            <a:r>
              <a:rPr lang="en-US" sz="6600" i="1" dirty="0" smtClean="0"/>
              <a:t>dose limiting nephrotoxicity, hypotension, arrhythmias, and infusion -related fever and chills (“shake and bake”)</a:t>
            </a:r>
          </a:p>
          <a:p>
            <a:pPr marL="2000250" lvl="2" indent="-1143000">
              <a:buFont typeface="Wingdings" pitchFamily="2" charset="2"/>
              <a:buChar char="ü"/>
            </a:pPr>
            <a:r>
              <a:rPr lang="en-US" sz="6600" i="1" dirty="0"/>
              <a:t>At least 6 weeks </a:t>
            </a:r>
            <a:endParaRPr lang="en-US" sz="6600" i="1" dirty="0" smtClean="0"/>
          </a:p>
          <a:p>
            <a:pPr marL="1600200" lvl="1" indent="-11430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 smtClean="0"/>
              <a:t>When Vitrectomy?</a:t>
            </a:r>
            <a:endParaRPr lang="en-US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77500" lnSpcReduction="20000"/>
          </a:bodyPr>
          <a:lstStyle/>
          <a:p>
            <a:r>
              <a:rPr lang="en-US" sz="4300" dirty="0" smtClean="0"/>
              <a:t>Commonly used: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4300" i="1" dirty="0" smtClean="0"/>
              <a:t>severe and sight-threatening fungal/ bacterial EE 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4300" i="1" dirty="0" smtClean="0"/>
              <a:t>irresponsive to systemic/ local therapy within </a:t>
            </a:r>
            <a:r>
              <a:rPr lang="en-US" sz="4300" i="1" dirty="0"/>
              <a:t>24– 48 h of </a:t>
            </a:r>
            <a:r>
              <a:rPr lang="en-US" sz="4300" i="1" dirty="0" smtClean="0"/>
              <a:t>presentation or worsening</a:t>
            </a:r>
            <a:r>
              <a:rPr lang="en-US" sz="4300" i="1" dirty="0"/>
              <a:t> </a:t>
            </a:r>
            <a:r>
              <a:rPr lang="en-US" sz="4300" i="1" dirty="0" smtClean="0"/>
              <a:t>e.g. RAPD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4300" i="1" dirty="0" err="1" smtClean="0"/>
              <a:t>Klebsiella</a:t>
            </a:r>
            <a:r>
              <a:rPr lang="en-US" sz="4300" i="1" dirty="0" smtClean="0"/>
              <a:t> : esp. with AC inflammation.</a:t>
            </a:r>
            <a:r>
              <a:rPr lang="en-US" sz="4300" i="1" dirty="0"/>
              <a:t/>
            </a:r>
            <a:br>
              <a:rPr lang="en-US" sz="4300" i="1" dirty="0"/>
            </a:br>
            <a:endParaRPr lang="en-US" sz="4300" i="1" dirty="0" smtClean="0"/>
          </a:p>
          <a:p>
            <a:r>
              <a:rPr lang="en-US" sz="4300" dirty="0"/>
              <a:t>if not </a:t>
            </a:r>
            <a:r>
              <a:rPr lang="en-US" sz="4300" dirty="0" smtClean="0"/>
              <a:t>tolerating, </a:t>
            </a:r>
            <a:r>
              <a:rPr lang="en-US" sz="4300" dirty="0"/>
              <a:t>then </a:t>
            </a:r>
            <a:r>
              <a:rPr lang="en-US" sz="4300" dirty="0" smtClean="0"/>
              <a:t>repeating </a:t>
            </a:r>
            <a:r>
              <a:rPr lang="en-US" sz="4300" dirty="0" err="1" smtClean="0"/>
              <a:t>intravitreal</a:t>
            </a:r>
            <a:r>
              <a:rPr lang="en-US" sz="4300" dirty="0"/>
              <a:t> </a:t>
            </a:r>
            <a:r>
              <a:rPr lang="en-US" sz="4300" dirty="0" smtClean="0"/>
              <a:t>injections,</a:t>
            </a:r>
          </a:p>
          <a:p>
            <a:r>
              <a:rPr lang="en-US" sz="4300" dirty="0" smtClean="0"/>
              <a:t>the </a:t>
            </a:r>
            <a:r>
              <a:rPr lang="en-US" sz="4300" dirty="0"/>
              <a:t>earlier </a:t>
            </a:r>
            <a:r>
              <a:rPr lang="en-US" sz="4300" dirty="0" smtClean="0"/>
              <a:t>surgery →↑final vision + ↓ complications</a:t>
            </a:r>
            <a:r>
              <a:rPr lang="en-US" sz="4300" dirty="0"/>
              <a:t>, e.g. RD, evisceration, </a:t>
            </a:r>
            <a:r>
              <a:rPr lang="en-US" sz="4300" dirty="0" err="1"/>
              <a:t>enucleation</a:t>
            </a:r>
            <a:r>
              <a:rPr lang="en-US" sz="4300" dirty="0" smtClean="0"/>
              <a:t>,</a:t>
            </a:r>
            <a:endParaRPr lang="en-US" sz="4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u="sng" dirty="0" smtClean="0"/>
              <a:t>Role of corticosteroids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Inflammation combats invading organisms, but may</a:t>
            </a:r>
            <a:br>
              <a:rPr lang="en-US" sz="2800" dirty="0" smtClean="0"/>
            </a:br>
            <a:r>
              <a:rPr lang="en-US" sz="2800" dirty="0" smtClean="0"/>
              <a:t>ends up with damaging retinal structures</a:t>
            </a:r>
          </a:p>
          <a:p>
            <a:r>
              <a:rPr lang="en-US" sz="2800" dirty="0" smtClean="0"/>
              <a:t>Still </a:t>
            </a:r>
            <a:r>
              <a:rPr lang="en-US" sz="2800" dirty="0" err="1" smtClean="0"/>
              <a:t>contraversial</a:t>
            </a:r>
            <a:r>
              <a:rPr lang="en-US" sz="2800" dirty="0" smtClean="0"/>
              <a:t>:</a:t>
            </a:r>
          </a:p>
          <a:p>
            <a:pPr lvl="1"/>
            <a:r>
              <a:rPr lang="en-US" dirty="0" smtClean="0"/>
              <a:t>Some reports of better visual outcomes with additional intraocular steroids </a:t>
            </a:r>
          </a:p>
          <a:p>
            <a:pPr lvl="1"/>
            <a:r>
              <a:rPr lang="en-US" dirty="0" smtClean="0"/>
              <a:t>Some </a:t>
            </a:r>
            <a:r>
              <a:rPr lang="en-US" dirty="0" smtClean="0"/>
              <a:t>trials </a:t>
            </a:r>
            <a:r>
              <a:rPr lang="en-US" dirty="0" smtClean="0"/>
              <a:t>of </a:t>
            </a:r>
            <a:r>
              <a:rPr lang="en-US" dirty="0" err="1" smtClean="0"/>
              <a:t>intravitreal</a:t>
            </a:r>
            <a:r>
              <a:rPr lang="en-US" dirty="0" smtClean="0"/>
              <a:t> dexamethasone did not report any safety risks </a:t>
            </a:r>
          </a:p>
          <a:p>
            <a:pPr lvl="1"/>
            <a:r>
              <a:rPr lang="en-US" dirty="0" err="1" smtClean="0"/>
              <a:t>Shuwan</a:t>
            </a:r>
            <a:r>
              <a:rPr lang="en-US" dirty="0" smtClean="0"/>
              <a:t> lee: no significant vision increments </a:t>
            </a:r>
          </a:p>
          <a:p>
            <a:pPr lvl="1"/>
            <a:r>
              <a:rPr lang="en-US" dirty="0" smtClean="0"/>
              <a:t>Shah: significant reduction of obtaining a three-line improvement in visual outcomes, therefore:</a:t>
            </a:r>
          </a:p>
          <a:p>
            <a:r>
              <a:rPr lang="en-US" sz="2800" i="1" u="sng" dirty="0" smtClean="0">
                <a:solidFill>
                  <a:srgbClr val="FF0000"/>
                </a:solidFill>
              </a:rPr>
              <a:t>judicious use of steroids is recommended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i="1" u="sng" dirty="0"/>
              <a:t>Prognosis</a:t>
            </a:r>
            <a:endParaRPr lang="fa-IR" sz="8000" i="1" u="sng" dirty="0"/>
          </a:p>
        </p:txBody>
      </p:sp>
    </p:spTree>
    <p:extLst>
      <p:ext uri="{BB962C8B-B14F-4D97-AF65-F5344CB8AC3E}">
        <p14:creationId xmlns:p14="http://schemas.microsoft.com/office/powerpoint/2010/main" val="312033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 fontScale="40000" lnSpcReduction="20000"/>
          </a:bodyPr>
          <a:lstStyle/>
          <a:p>
            <a:r>
              <a:rPr lang="en-US" sz="9800" dirty="0" smtClean="0"/>
              <a:t>generally no favorable prognosis and</a:t>
            </a:r>
            <a:r>
              <a:rPr lang="en-US" sz="9800" dirty="0"/>
              <a:t> </a:t>
            </a:r>
            <a:r>
              <a:rPr lang="en-US" sz="9800" dirty="0" smtClean="0"/>
              <a:t>complete vision loss, esp. in delayed diagnosis/ treatment</a:t>
            </a:r>
            <a:r>
              <a:rPr lang="en-US" sz="9800" dirty="0" smtClean="0"/>
              <a:t>.</a:t>
            </a:r>
          </a:p>
          <a:p>
            <a:pPr marL="0" indent="0">
              <a:buNone/>
            </a:pPr>
            <a:endParaRPr lang="en-US" sz="9800" dirty="0"/>
          </a:p>
          <a:p>
            <a:pPr marL="0" indent="0">
              <a:buNone/>
            </a:pPr>
            <a:endParaRPr lang="en-US" sz="9800" dirty="0" smtClean="0"/>
          </a:p>
          <a:p>
            <a:r>
              <a:rPr lang="en-US" sz="9800" dirty="0" smtClean="0"/>
              <a:t>The high risk of RD following vitreous aspirate,</a:t>
            </a:r>
          </a:p>
          <a:p>
            <a:pPr marL="0" indent="0">
              <a:buNone/>
            </a:pPr>
            <a:endParaRPr lang="en-US" sz="9800" dirty="0" smtClean="0"/>
          </a:p>
          <a:p>
            <a:r>
              <a:rPr lang="en-US" sz="9800" dirty="0" smtClean="0"/>
              <a:t>Early diagnosis and treatment </a:t>
            </a:r>
            <a:r>
              <a:rPr lang="en-US" sz="9800" dirty="0"/>
              <a:t>of bacterial </a:t>
            </a:r>
            <a:r>
              <a:rPr lang="en-US" sz="9800" dirty="0" smtClean="0"/>
              <a:t>EE(e.g. vitrectomy in 2 weeks):</a:t>
            </a:r>
          </a:p>
          <a:p>
            <a:pPr lvl="1"/>
            <a:r>
              <a:rPr lang="en-US" sz="9800" i="1" dirty="0"/>
              <a:t>Vision </a:t>
            </a:r>
            <a:r>
              <a:rPr lang="en-US" sz="9800" i="1" dirty="0" smtClean="0"/>
              <a:t>≥ CF in 64 % of </a:t>
            </a:r>
            <a:r>
              <a:rPr lang="en-US" sz="9800" i="1" dirty="0" smtClean="0"/>
              <a:t>patients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i="1" u="sng" dirty="0"/>
              <a:t>Poor Prognostic factors: </a:t>
            </a:r>
            <a:br>
              <a:rPr lang="en-US" sz="3600" i="1" u="sng" dirty="0"/>
            </a:br>
            <a:r>
              <a:rPr lang="en-US" sz="3600" i="1" u="sng" dirty="0" smtClean="0"/>
              <a:t/>
            </a:r>
            <a:br>
              <a:rPr lang="en-US" sz="3600" i="1" u="sng" dirty="0" smtClean="0"/>
            </a:br>
            <a:endParaRPr lang="en-US" sz="3600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943600"/>
          </a:xfrm>
        </p:spPr>
        <p:txBody>
          <a:bodyPr>
            <a:normAutofit fontScale="25000" lnSpcReduction="20000"/>
          </a:bodyPr>
          <a:lstStyle/>
          <a:p>
            <a:r>
              <a:rPr lang="en-US" sz="9600" i="1" dirty="0" smtClean="0">
                <a:solidFill>
                  <a:srgbClr val="FFFF00"/>
                </a:solidFill>
              </a:rPr>
              <a:t>Delayed </a:t>
            </a:r>
            <a:r>
              <a:rPr lang="en-US" sz="9600" i="1" dirty="0" err="1" smtClean="0">
                <a:solidFill>
                  <a:srgbClr val="FFFF00"/>
                </a:solidFill>
              </a:rPr>
              <a:t>Dx</a:t>
            </a:r>
            <a:r>
              <a:rPr lang="en-US" sz="9600" i="1" dirty="0" smtClean="0">
                <a:solidFill>
                  <a:srgbClr val="FFFF00"/>
                </a:solidFill>
              </a:rPr>
              <a:t>/ </a:t>
            </a:r>
            <a:r>
              <a:rPr lang="en-US" sz="9600" i="1" dirty="0" err="1" smtClean="0">
                <a:solidFill>
                  <a:srgbClr val="FFFF00"/>
                </a:solidFill>
              </a:rPr>
              <a:t>Tx</a:t>
            </a:r>
            <a:endParaRPr lang="en-US" sz="9600" i="1" dirty="0" smtClean="0">
              <a:solidFill>
                <a:srgbClr val="FFFF00"/>
              </a:solidFill>
            </a:endParaRPr>
          </a:p>
          <a:p>
            <a:r>
              <a:rPr lang="en-US" sz="9600" dirty="0" smtClean="0"/>
              <a:t>More organism </a:t>
            </a:r>
            <a:r>
              <a:rPr lang="en-US" sz="9600" dirty="0" err="1" smtClean="0"/>
              <a:t>virulance</a:t>
            </a:r>
            <a:r>
              <a:rPr lang="en-US" sz="9600" dirty="0" smtClean="0"/>
              <a:t>:</a:t>
            </a:r>
          </a:p>
          <a:p>
            <a:pPr lvl="1"/>
            <a:r>
              <a:rPr lang="en-US" sz="9200" i="1" dirty="0"/>
              <a:t>Bacterial EE: more requiring </a:t>
            </a:r>
            <a:r>
              <a:rPr lang="en-US" sz="9200" i="1" dirty="0" err="1"/>
              <a:t>enucleation</a:t>
            </a:r>
            <a:r>
              <a:rPr lang="en-US" sz="9200" i="1" dirty="0"/>
              <a:t>/ evisceration</a:t>
            </a:r>
            <a:r>
              <a:rPr lang="en-US" sz="9200" i="1" dirty="0" smtClean="0"/>
              <a:t>.</a:t>
            </a:r>
            <a:endParaRPr lang="en-US" sz="9600" dirty="0" smtClean="0"/>
          </a:p>
          <a:p>
            <a:pPr lvl="1"/>
            <a:r>
              <a:rPr lang="en-US" sz="9600" b="1" i="1" dirty="0" err="1" smtClean="0"/>
              <a:t>Aspergillus</a:t>
            </a:r>
            <a:r>
              <a:rPr lang="en-US" sz="9600" i="1" dirty="0" smtClean="0"/>
              <a:t> and other molds ˃˃ yeasts,</a:t>
            </a:r>
          </a:p>
          <a:p>
            <a:pPr lvl="1"/>
            <a:r>
              <a:rPr lang="en-US" sz="9600" b="1" i="1" dirty="0" smtClean="0"/>
              <a:t>MRSA </a:t>
            </a:r>
            <a:r>
              <a:rPr lang="en-US" sz="9600" i="1" dirty="0" err="1" smtClean="0"/>
              <a:t>endophthalmitis</a:t>
            </a:r>
            <a:r>
              <a:rPr lang="en-US" sz="9600" i="1" dirty="0" smtClean="0"/>
              <a:t>: significant mortality</a:t>
            </a:r>
          </a:p>
          <a:p>
            <a:pPr lvl="1"/>
            <a:r>
              <a:rPr lang="en-US" sz="9600" i="1" dirty="0" smtClean="0"/>
              <a:t>Connell et al. :all the patients needing </a:t>
            </a:r>
            <a:r>
              <a:rPr lang="en-US" sz="9600" i="1" dirty="0" err="1" smtClean="0"/>
              <a:t>enucleation</a:t>
            </a:r>
            <a:r>
              <a:rPr lang="en-US" sz="9600" i="1" dirty="0" smtClean="0"/>
              <a:t> were infected by </a:t>
            </a:r>
            <a:r>
              <a:rPr lang="en-US" sz="9600" b="1" i="1" dirty="0" err="1" smtClean="0"/>
              <a:t>Klebsiella</a:t>
            </a:r>
            <a:endParaRPr lang="en-US" sz="9600" b="1" i="1" dirty="0" smtClean="0"/>
          </a:p>
          <a:p>
            <a:r>
              <a:rPr lang="en-US" sz="9600" dirty="0" smtClean="0"/>
              <a:t>worse initial visual acuity,</a:t>
            </a:r>
          </a:p>
          <a:p>
            <a:r>
              <a:rPr lang="en-US" sz="9600" dirty="0" smtClean="0"/>
              <a:t>centrally located lesions,</a:t>
            </a:r>
          </a:p>
          <a:p>
            <a:r>
              <a:rPr lang="en-US" sz="9600" dirty="0" err="1" smtClean="0"/>
              <a:t>Hypopyon</a:t>
            </a:r>
            <a:r>
              <a:rPr lang="en-US" sz="9600" dirty="0" smtClean="0"/>
              <a:t>: the main prognostic factor in </a:t>
            </a:r>
            <a:r>
              <a:rPr lang="en-US" sz="9600" dirty="0" err="1" smtClean="0"/>
              <a:t>Klebsiella</a:t>
            </a:r>
            <a:r>
              <a:rPr lang="en-US" sz="9600" dirty="0" smtClean="0"/>
              <a:t> EE ,</a:t>
            </a:r>
          </a:p>
          <a:p>
            <a:r>
              <a:rPr lang="en-US" sz="9600" dirty="0" smtClean="0"/>
              <a:t>rapid onset of ocular symptoms, </a:t>
            </a:r>
          </a:p>
          <a:p>
            <a:r>
              <a:rPr lang="en-US" sz="9600" dirty="0" smtClean="0"/>
              <a:t>unilateral involvement,</a:t>
            </a:r>
          </a:p>
          <a:p>
            <a:r>
              <a:rPr lang="en-US" sz="9600" dirty="0" err="1" smtClean="0"/>
              <a:t>panophthalmitis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86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r>
              <a:rPr lang="en-US" sz="11200" dirty="0" smtClean="0"/>
              <a:t>                                                 </a:t>
            </a:r>
            <a:r>
              <a:rPr lang="en-US" sz="11200" i="1" dirty="0" smtClean="0"/>
              <a:t>Thanks for your attention….</a:t>
            </a:r>
            <a:br>
              <a:rPr lang="en-US" sz="11200" i="1" dirty="0" smtClean="0"/>
            </a:br>
            <a:endParaRPr lang="en-US" sz="11200" i="1" dirty="0" smtClean="0"/>
          </a:p>
          <a:p>
            <a:pPr marL="0" indent="0">
              <a:buNone/>
            </a:pP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44294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508763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599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Voriconazole</a:t>
            </a:r>
            <a:r>
              <a:rPr lang="en-US" dirty="0" smtClean="0"/>
              <a:t> :</a:t>
            </a:r>
          </a:p>
          <a:p>
            <a:pPr lvl="1"/>
            <a:r>
              <a:rPr lang="en-US" i="1" dirty="0" smtClean="0"/>
              <a:t>excellent </a:t>
            </a:r>
            <a:r>
              <a:rPr lang="en-US" i="1" dirty="0" err="1" smtClean="0"/>
              <a:t>intravitreal</a:t>
            </a:r>
            <a:r>
              <a:rPr lang="en-US" i="1" dirty="0" smtClean="0"/>
              <a:t> concentration after oral or intravenous administration</a:t>
            </a:r>
          </a:p>
          <a:p>
            <a:pPr lvl="1"/>
            <a:r>
              <a:rPr lang="en-US" i="1" dirty="0" err="1" smtClean="0"/>
              <a:t>Intravitreal</a:t>
            </a:r>
            <a:r>
              <a:rPr lang="en-US" i="1" dirty="0" smtClean="0"/>
              <a:t>: 100– 200 mcg/ 0.1 ml sterile water with final This dose</a:t>
            </a:r>
            <a:br>
              <a:rPr lang="en-US" i="1" dirty="0" smtClean="0"/>
            </a:br>
            <a:r>
              <a:rPr lang="en-US" i="1" dirty="0" err="1" smtClean="0"/>
              <a:t>vitreal</a:t>
            </a:r>
            <a:r>
              <a:rPr lang="en-US" i="1" dirty="0" smtClean="0"/>
              <a:t> concentration of about 25– 50 mcg/ml.</a:t>
            </a:r>
          </a:p>
          <a:p>
            <a:pPr lvl="1"/>
            <a:r>
              <a:rPr lang="en-US" i="1" dirty="0"/>
              <a:t>With fungal infections resistant to fluconazole and amphotericin B then </a:t>
            </a:r>
            <a:r>
              <a:rPr lang="en-US" i="1" dirty="0" err="1"/>
              <a:t>voriconazole</a:t>
            </a:r>
            <a:r>
              <a:rPr lang="en-US" i="1" dirty="0"/>
              <a:t> which shows 100 % activity against </a:t>
            </a:r>
            <a:r>
              <a:rPr lang="en-US" i="1" dirty="0" err="1"/>
              <a:t>Aspergillus</a:t>
            </a:r>
            <a:r>
              <a:rPr lang="en-US" i="1" dirty="0"/>
              <a:t>,</a:t>
            </a:r>
            <a:br>
              <a:rPr lang="en-US" i="1" dirty="0"/>
            </a:br>
            <a:r>
              <a:rPr lang="en-US" i="1" dirty="0" err="1"/>
              <a:t>Paecilomyces</a:t>
            </a:r>
            <a:r>
              <a:rPr lang="en-US" i="1" dirty="0"/>
              <a:t>, and </a:t>
            </a:r>
            <a:r>
              <a:rPr lang="en-US" i="1" dirty="0" err="1"/>
              <a:t>Fusarium</a:t>
            </a:r>
            <a:r>
              <a:rPr lang="en-US" i="1" dirty="0"/>
              <a:t>.</a:t>
            </a:r>
            <a:br>
              <a:rPr lang="en-US" i="1" dirty="0"/>
            </a:br>
            <a:endParaRPr lang="en-US" i="1" dirty="0" smtClean="0"/>
          </a:p>
          <a:p>
            <a:pPr marL="457200" lvl="1" indent="0">
              <a:buNone/>
            </a:pPr>
            <a:endParaRPr lang="en-US" i="1" dirty="0"/>
          </a:p>
          <a:p>
            <a:r>
              <a:rPr lang="en-US" dirty="0" smtClean="0"/>
              <a:t>the </a:t>
            </a:r>
            <a:r>
              <a:rPr lang="en-US" dirty="0" err="1" smtClean="0"/>
              <a:t>Infe</a:t>
            </a:r>
            <a:r>
              <a:rPr lang="en-US" dirty="0" smtClean="0"/>
              <a:t> </a:t>
            </a:r>
            <a:r>
              <a:rPr lang="en-US" dirty="0" err="1" smtClean="0"/>
              <a:t>ctious</a:t>
            </a:r>
            <a:r>
              <a:rPr lang="en-US" dirty="0" smtClean="0"/>
              <a:t> Disease Society of</a:t>
            </a:r>
            <a:r>
              <a:rPr lang="en-US" dirty="0"/>
              <a:t> </a:t>
            </a:r>
            <a:r>
              <a:rPr lang="en-US" dirty="0" smtClean="0"/>
              <a:t>America (IDSA) guidelines for Candida </a:t>
            </a:r>
            <a:r>
              <a:rPr lang="en-US" dirty="0" err="1" smtClean="0"/>
              <a:t>endophthalmitis</a:t>
            </a:r>
            <a:r>
              <a:rPr lang="en-US" dirty="0" smtClean="0"/>
              <a:t>:</a:t>
            </a:r>
          </a:p>
          <a:p>
            <a:pPr lvl="1"/>
            <a:r>
              <a:rPr lang="en-US" i="1" dirty="0" smtClean="0"/>
              <a:t>Fluconazole 400–800 mg daily or,</a:t>
            </a:r>
          </a:p>
          <a:p>
            <a:pPr lvl="1"/>
            <a:r>
              <a:rPr lang="en-US" i="1" dirty="0" smtClean="0"/>
              <a:t>amphotericin B + </a:t>
            </a:r>
            <a:r>
              <a:rPr lang="en-US" i="1" dirty="0" err="1" smtClean="0"/>
              <a:t>flucytosine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1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1437"/>
            <a:ext cx="9144000" cy="5516563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err="1" smtClean="0"/>
              <a:t>Endophthalmitis</a:t>
            </a:r>
            <a:r>
              <a:rPr lang="en-US" sz="4000" dirty="0" smtClean="0"/>
              <a:t>: Intraocular infection affecting the inner coats of the eye associated with significant , progressive vitreous inflammation:</a:t>
            </a:r>
          </a:p>
          <a:p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  <a:p>
            <a:pPr lvl="1">
              <a:buFont typeface="Wingdings" pitchFamily="2" charset="2"/>
              <a:buChar char="ü"/>
            </a:pPr>
            <a:r>
              <a:rPr lang="en-US" sz="3600" i="1" dirty="0" smtClean="0"/>
              <a:t>exogenous: </a:t>
            </a:r>
            <a:r>
              <a:rPr lang="en-US" sz="3600" i="1" dirty="0" err="1" smtClean="0"/>
              <a:t>externai</a:t>
            </a:r>
            <a:r>
              <a:rPr lang="en-US" sz="3600" i="1" dirty="0" smtClean="0"/>
              <a:t> route of entry: trauma, surgery</a:t>
            </a:r>
            <a:r>
              <a:rPr lang="en-US" sz="3600" i="1" dirty="0"/>
              <a:t>, </a:t>
            </a:r>
            <a:r>
              <a:rPr lang="en-US" sz="3600" i="1" dirty="0" smtClean="0"/>
              <a:t>or infected </a:t>
            </a:r>
            <a:r>
              <a:rPr lang="en-US" sz="3600" i="1" dirty="0"/>
              <a:t>cornea </a:t>
            </a:r>
            <a:endParaRPr lang="en-US" sz="3600" i="1" dirty="0" smtClean="0"/>
          </a:p>
          <a:p>
            <a:pPr marL="457200" lvl="1" indent="0">
              <a:buNone/>
            </a:pPr>
            <a:endParaRPr lang="en-US" sz="3600" i="1" dirty="0" smtClean="0"/>
          </a:p>
          <a:p>
            <a:pPr lvl="1">
              <a:buFont typeface="Wingdings" pitchFamily="2" charset="2"/>
              <a:buChar char="ü"/>
            </a:pPr>
            <a:r>
              <a:rPr lang="en-US" sz="3600" i="1" dirty="0" smtClean="0"/>
              <a:t>Endogenous (EE), </a:t>
            </a:r>
            <a:r>
              <a:rPr lang="en-US" sz="2400" i="1" dirty="0" smtClean="0"/>
              <a:t>( approximately 2– 8 % of all cases): </a:t>
            </a:r>
            <a:r>
              <a:rPr lang="en-US" sz="3600" i="1" dirty="0" err="1" smtClean="0"/>
              <a:t>hematogenous</a:t>
            </a:r>
            <a:r>
              <a:rPr lang="en-US" sz="3600" i="1" dirty="0" smtClean="0"/>
              <a:t> spread of microorganisms from distant foci</a:t>
            </a:r>
            <a:br>
              <a:rPr lang="en-US" sz="3600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76" y="685800"/>
            <a:ext cx="9025924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003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IDSA guidelines for the </a:t>
            </a:r>
            <a:r>
              <a:rPr lang="en-US" dirty="0" err="1" smtClean="0"/>
              <a:t>Aspergillus</a:t>
            </a:r>
            <a:r>
              <a:rPr lang="en-US" dirty="0"/>
              <a:t> </a:t>
            </a:r>
            <a:r>
              <a:rPr lang="en-US" dirty="0" err="1" smtClean="0"/>
              <a:t>endophthalmitis</a:t>
            </a:r>
            <a:r>
              <a:rPr lang="en-US" dirty="0" smtClean="0"/>
              <a:t>: </a:t>
            </a:r>
          </a:p>
          <a:p>
            <a:pPr lvl="1"/>
            <a:r>
              <a:rPr lang="en-US" i="1" dirty="0" smtClean="0"/>
              <a:t>IV amphotericin B + </a:t>
            </a:r>
            <a:r>
              <a:rPr lang="en-US" i="1" dirty="0" err="1" smtClean="0"/>
              <a:t>intravitreal</a:t>
            </a:r>
            <a:r>
              <a:rPr lang="en-US" i="1" dirty="0" smtClean="0"/>
              <a:t> amphotericin B</a:t>
            </a:r>
            <a:r>
              <a:rPr lang="en-US" i="1" dirty="0"/>
              <a:t> </a:t>
            </a:r>
            <a:r>
              <a:rPr lang="en-US" i="1" dirty="0" smtClean="0"/>
              <a:t>+ vitrectomy for sight-threatening cases.</a:t>
            </a:r>
            <a:endParaRPr lang="en-US" i="1" dirty="0"/>
          </a:p>
          <a:p>
            <a:pPr lvl="1"/>
            <a:r>
              <a:rPr lang="en-US" i="1" dirty="0" smtClean="0"/>
              <a:t>The alternate therapy: systemic</a:t>
            </a:r>
            <a:r>
              <a:rPr lang="en-US" i="1" dirty="0"/>
              <a:t> </a:t>
            </a:r>
            <a:r>
              <a:rPr lang="en-US" i="1" dirty="0" smtClean="0"/>
              <a:t>or </a:t>
            </a:r>
            <a:r>
              <a:rPr lang="en-US" i="1" dirty="0" err="1" smtClean="0"/>
              <a:t>intravitreal</a:t>
            </a:r>
            <a:r>
              <a:rPr lang="en-US" i="1" dirty="0" smtClean="0"/>
              <a:t> </a:t>
            </a:r>
            <a:r>
              <a:rPr lang="en-US" i="1" dirty="0" err="1" smtClean="0"/>
              <a:t>voriconazole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88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47500" lnSpcReduction="20000"/>
          </a:bodyPr>
          <a:lstStyle/>
          <a:p>
            <a:r>
              <a:rPr lang="en-US" sz="7600" dirty="0"/>
              <a:t>Endogenous </a:t>
            </a:r>
            <a:r>
              <a:rPr lang="en-US" sz="7600" dirty="0" err="1" smtClean="0"/>
              <a:t>endophthalmitis</a:t>
            </a:r>
            <a:r>
              <a:rPr lang="en-US" sz="7600" dirty="0" smtClean="0"/>
              <a:t> is often a diagnostic challenge, manifesting  at any age, associating with a number of underlying predisposing factors, </a:t>
            </a:r>
          </a:p>
          <a:p>
            <a:pPr marL="0" indent="0">
              <a:buNone/>
            </a:pPr>
            <a:endParaRPr lang="en-US" sz="7600" dirty="0" smtClean="0"/>
          </a:p>
          <a:p>
            <a:r>
              <a:rPr lang="en-US" sz="7600" dirty="0" smtClean="0"/>
              <a:t>Rare, so no literature guidelines for optimal management.</a:t>
            </a:r>
          </a:p>
          <a:p>
            <a:pPr marL="0" indent="0">
              <a:buNone/>
            </a:pPr>
            <a:endParaRPr lang="en-US" sz="7600" dirty="0" smtClean="0"/>
          </a:p>
          <a:p>
            <a:r>
              <a:rPr lang="en-US" sz="7600" dirty="0"/>
              <a:t>The first published </a:t>
            </a:r>
            <a:r>
              <a:rPr lang="en-US" sz="7600" dirty="0" smtClean="0"/>
              <a:t>case: 1856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/>
              <a:t>Causative organisms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2</a:t>
            </a:r>
            <a:r>
              <a:rPr lang="en-US" dirty="0"/>
              <a:t>% and 8% of all cases </a:t>
            </a:r>
            <a:r>
              <a:rPr lang="en-US" dirty="0" smtClean="0"/>
              <a:t>are bacterial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developed countries: </a:t>
            </a:r>
          </a:p>
          <a:p>
            <a:pPr lvl="1"/>
            <a:r>
              <a:rPr lang="en-US" i="1" dirty="0" smtClean="0"/>
              <a:t>gram-positive organisms ( Streptococci and Staphylococci) dominate the infection,</a:t>
            </a:r>
          </a:p>
          <a:p>
            <a:pPr marL="457200" lvl="1" indent="0">
              <a:buNone/>
            </a:pPr>
            <a:endParaRPr lang="en-US" i="1" dirty="0" smtClean="0"/>
          </a:p>
          <a:p>
            <a:r>
              <a:rPr lang="en-US" dirty="0" smtClean="0"/>
              <a:t>Asian studies:</a:t>
            </a:r>
          </a:p>
          <a:p>
            <a:pPr lvl="1"/>
            <a:r>
              <a:rPr lang="en-US" i="1" dirty="0" smtClean="0"/>
              <a:t>gram-negative </a:t>
            </a:r>
            <a:r>
              <a:rPr lang="en-US" i="1" dirty="0"/>
              <a:t>organisms are more common </a:t>
            </a:r>
            <a:br>
              <a:rPr lang="en-US" i="1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0" y="2590800"/>
            <a:ext cx="9220200" cy="1295400"/>
          </a:xfrm>
        </p:spPr>
        <p:txBody>
          <a:bodyPr>
            <a:normAutofit fontScale="90000" lnSpcReduction="20000"/>
          </a:bodyPr>
          <a:lstStyle/>
          <a:p>
            <a:pPr marL="0" indent="0" algn="ctr">
              <a:buNone/>
            </a:pPr>
            <a:r>
              <a:rPr lang="en-US" sz="4000" i="1" u="sng" dirty="0" smtClean="0"/>
              <a:t>Many Underlying Predisposing Factors!!!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38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172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000" i="1" dirty="0" smtClean="0"/>
              <a:t>recent hospitalization, </a:t>
            </a:r>
          </a:p>
          <a:p>
            <a:pPr>
              <a:lnSpc>
                <a:spcPct val="120000"/>
              </a:lnSpc>
            </a:pPr>
            <a:r>
              <a:rPr lang="en-US" sz="3000" i="1" dirty="0" smtClean="0"/>
              <a:t>diabetes mellitus, (most cases of </a:t>
            </a:r>
            <a:r>
              <a:rPr lang="en-US" sz="3000" i="1" dirty="0" err="1" smtClean="0"/>
              <a:t>klebsiella</a:t>
            </a:r>
            <a:r>
              <a:rPr lang="en-US" sz="3000" i="1" dirty="0"/>
              <a:t>)</a:t>
            </a:r>
            <a:endParaRPr lang="en-US" sz="3000" i="1" dirty="0" smtClean="0"/>
          </a:p>
          <a:p>
            <a:pPr>
              <a:lnSpc>
                <a:spcPct val="120000"/>
              </a:lnSpc>
            </a:pPr>
            <a:r>
              <a:rPr lang="en-US" sz="3000" i="1" dirty="0" smtClean="0"/>
              <a:t>urinary tract infection, </a:t>
            </a:r>
          </a:p>
          <a:p>
            <a:pPr>
              <a:lnSpc>
                <a:spcPct val="120000"/>
              </a:lnSpc>
            </a:pPr>
            <a:r>
              <a:rPr lang="en-US" sz="3000" i="1" dirty="0" smtClean="0"/>
              <a:t>immunosuppression (esp. malignancy, neutropenia , HIV), </a:t>
            </a:r>
          </a:p>
          <a:p>
            <a:pPr>
              <a:lnSpc>
                <a:spcPct val="120000"/>
              </a:lnSpc>
            </a:pPr>
            <a:r>
              <a:rPr lang="en-US" sz="3000" i="1" dirty="0" smtClean="0"/>
              <a:t>intravenous drug abuse ( IVDA ),</a:t>
            </a:r>
          </a:p>
          <a:p>
            <a:pPr>
              <a:lnSpc>
                <a:spcPct val="120000"/>
              </a:lnSpc>
            </a:pPr>
            <a:r>
              <a:rPr lang="en-US" sz="3000" i="1" dirty="0" smtClean="0"/>
              <a:t>indwelling catheters,</a:t>
            </a:r>
          </a:p>
          <a:p>
            <a:pPr>
              <a:lnSpc>
                <a:spcPct val="120000"/>
              </a:lnSpc>
            </a:pPr>
            <a:r>
              <a:rPr lang="en-US" sz="3000" i="1" dirty="0" smtClean="0"/>
              <a:t>Liver abscesses: esp. gram-negative rods: </a:t>
            </a:r>
            <a:r>
              <a:rPr lang="en-US" sz="3000" i="1" dirty="0" err="1" smtClean="0"/>
              <a:t>Klebsiella</a:t>
            </a:r>
            <a:r>
              <a:rPr lang="en-US" sz="3000" i="1" dirty="0" smtClean="0"/>
              <a:t> pneumonia.</a:t>
            </a:r>
          </a:p>
          <a:p>
            <a:pPr>
              <a:lnSpc>
                <a:spcPct val="120000"/>
              </a:lnSpc>
            </a:pPr>
            <a:r>
              <a:rPr lang="en-US" sz="3000" i="1" dirty="0" smtClean="0"/>
              <a:t>…</a:t>
            </a:r>
            <a:endParaRPr lang="en-US" sz="3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40000" lnSpcReduction="20000"/>
          </a:bodyPr>
          <a:lstStyle/>
          <a:p>
            <a:r>
              <a:rPr lang="en-US" sz="8600" i="1" dirty="0" smtClean="0"/>
              <a:t>Infective </a:t>
            </a:r>
            <a:r>
              <a:rPr lang="en-US" sz="8600" i="1" dirty="0" smtClean="0"/>
              <a:t>endocarditis esp</a:t>
            </a:r>
            <a:r>
              <a:rPr lang="en-US" sz="8600" i="1" dirty="0" smtClean="0"/>
              <a:t>. in the </a:t>
            </a:r>
            <a:r>
              <a:rPr lang="en-US" sz="8600" i="1" dirty="0" smtClean="0"/>
              <a:t>western world</a:t>
            </a:r>
            <a:endParaRPr lang="en-US" sz="8600" i="1" dirty="0" smtClean="0"/>
          </a:p>
          <a:p>
            <a:r>
              <a:rPr lang="en-US" sz="8600" i="1" dirty="0" smtClean="0"/>
              <a:t>transient bacteremia, e.g. routine</a:t>
            </a:r>
            <a:r>
              <a:rPr lang="en-US" sz="8600" i="1" dirty="0"/>
              <a:t> </a:t>
            </a:r>
            <a:r>
              <a:rPr lang="en-US" sz="8600" i="1" dirty="0" smtClean="0"/>
              <a:t>colonoscopy,</a:t>
            </a:r>
          </a:p>
          <a:p>
            <a:r>
              <a:rPr lang="en-US" sz="8600" i="1" dirty="0" smtClean="0"/>
              <a:t>mold infections are more likely associated with: </a:t>
            </a:r>
          </a:p>
          <a:p>
            <a:pPr lvl="1"/>
            <a:r>
              <a:rPr lang="en-US" sz="8600" i="1" dirty="0" smtClean="0"/>
              <a:t>Chemotherapy, </a:t>
            </a:r>
          </a:p>
          <a:p>
            <a:pPr lvl="1"/>
            <a:r>
              <a:rPr lang="en-US" sz="8600" i="1" dirty="0" smtClean="0"/>
              <a:t>organ transplantation especially cardiac and liver transplants,</a:t>
            </a:r>
          </a:p>
          <a:p>
            <a:pPr lvl="1"/>
            <a:r>
              <a:rPr lang="en-US" sz="8600" i="1" dirty="0"/>
              <a:t>immunosuppressive therapy </a:t>
            </a:r>
            <a:r>
              <a:rPr lang="en-US" sz="8600" i="1" dirty="0" smtClean="0"/>
              <a:t>for hematopoietic </a:t>
            </a:r>
            <a:r>
              <a:rPr lang="en-US" sz="8600" i="1" dirty="0"/>
              <a:t>stem cell transplantation (HSCT) or </a:t>
            </a:r>
            <a:r>
              <a:rPr lang="en-US" sz="8600" i="1" dirty="0" smtClean="0"/>
              <a:t>for any </a:t>
            </a:r>
            <a:r>
              <a:rPr lang="en-US" sz="8600" i="1" dirty="0"/>
              <a:t>hematological </a:t>
            </a:r>
            <a:r>
              <a:rPr lang="en-US" sz="8600" i="1" dirty="0" smtClean="0"/>
              <a:t>malignancy</a:t>
            </a:r>
          </a:p>
          <a:p>
            <a:r>
              <a:rPr lang="en-US" sz="8600" i="1" dirty="0" smtClean="0"/>
              <a:t>Pulmonary </a:t>
            </a:r>
            <a:r>
              <a:rPr lang="en-US" sz="8600" i="1" dirty="0" err="1" smtClean="0"/>
              <a:t>aspergillus</a:t>
            </a:r>
            <a:endParaRPr lang="en-US" sz="8600" i="1" dirty="0" smtClean="0"/>
          </a:p>
          <a:p>
            <a:r>
              <a:rPr lang="en-US" sz="8600" i="1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1242</Words>
  <Application>Microsoft Office PowerPoint</Application>
  <PresentationFormat>On-screen Show (4:3)</PresentationFormat>
  <Paragraphs>214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بسم الله الرحمن الرحیم</vt:lpstr>
      <vt:lpstr>Endogenous endophthalmitis</vt:lpstr>
      <vt:lpstr>PowerPoint Presentation</vt:lpstr>
      <vt:lpstr> </vt:lpstr>
      <vt:lpstr>PowerPoint Presentation</vt:lpstr>
      <vt:lpstr>Causative organisms  </vt:lpstr>
      <vt:lpstr>PowerPoint Presentation</vt:lpstr>
      <vt:lpstr>PowerPoint Presentation</vt:lpstr>
      <vt:lpstr>PowerPoint Presentation</vt:lpstr>
      <vt:lpstr>But!!!</vt:lpstr>
      <vt:lpstr>In neonates!!!</vt:lpstr>
      <vt:lpstr>Pathophysiology</vt:lpstr>
      <vt:lpstr>PowerPoint Presentation</vt:lpstr>
      <vt:lpstr>Clinical features</vt:lpstr>
      <vt:lpstr>  </vt:lpstr>
      <vt:lpstr>PowerPoint Presentation</vt:lpstr>
      <vt:lpstr>Significant vitritis, the hallmark</vt:lpstr>
      <vt:lpstr>PowerPoint Presentation</vt:lpstr>
      <vt:lpstr>PowerPoint Presentation</vt:lpstr>
      <vt:lpstr>PowerPoint Presentation</vt:lpstr>
      <vt:lpstr>PowerPoint Presentation</vt:lpstr>
      <vt:lpstr>A High Index Of Suspicion:  </vt:lpstr>
      <vt:lpstr>Imaging  </vt:lpstr>
      <vt:lpstr>PowerPoint Presentation</vt:lpstr>
      <vt:lpstr>PowerPoint Presentation</vt:lpstr>
      <vt:lpstr>Systemic evaluation</vt:lpstr>
      <vt:lpstr>PowerPoint Presentation</vt:lpstr>
      <vt:lpstr>PowerPoint Presentation</vt:lpstr>
      <vt:lpstr>PowerPoint Presentation</vt:lpstr>
      <vt:lpstr>pregnant and breastfeeding women: </vt:lpstr>
      <vt:lpstr>Candida endogenous endophthalmitis   </vt:lpstr>
      <vt:lpstr>When Vitrectomy?</vt:lpstr>
      <vt:lpstr>Role of corticosteroids  </vt:lpstr>
      <vt:lpstr>PowerPoint Presentation</vt:lpstr>
      <vt:lpstr>  </vt:lpstr>
      <vt:lpstr>Poor Prognostic factors:   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Endogenous endophthalmitis</dc:title>
  <dc:creator/>
  <cp:lastModifiedBy>respina</cp:lastModifiedBy>
  <cp:revision>141</cp:revision>
  <dcterms:created xsi:type="dcterms:W3CDTF">2006-08-16T00:00:00Z</dcterms:created>
  <dcterms:modified xsi:type="dcterms:W3CDTF">2016-04-19T16:06:17Z</dcterms:modified>
</cp:coreProperties>
</file>