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19" r:id="rId2"/>
    <p:sldMasterId id="2147483779" r:id="rId3"/>
    <p:sldMasterId id="2147483797" r:id="rId4"/>
  </p:sldMasterIdLst>
  <p:sldIdLst>
    <p:sldId id="289" r:id="rId5"/>
    <p:sldId id="288" r:id="rId6"/>
    <p:sldId id="274" r:id="rId7"/>
    <p:sldId id="273" r:id="rId8"/>
    <p:sldId id="283" r:id="rId9"/>
    <p:sldId id="287" r:id="rId10"/>
    <p:sldId id="257" r:id="rId11"/>
    <p:sldId id="258" r:id="rId12"/>
    <p:sldId id="281" r:id="rId13"/>
    <p:sldId id="276" r:id="rId14"/>
    <p:sldId id="290" r:id="rId15"/>
    <p:sldId id="277" r:id="rId16"/>
    <p:sldId id="292" r:id="rId17"/>
    <p:sldId id="291" r:id="rId18"/>
    <p:sldId id="279" r:id="rId19"/>
    <p:sldId id="293" r:id="rId20"/>
    <p:sldId id="297" r:id="rId21"/>
    <p:sldId id="301" r:id="rId22"/>
    <p:sldId id="298" r:id="rId23"/>
    <p:sldId id="303" r:id="rId24"/>
    <p:sldId id="300" r:id="rId25"/>
    <p:sldId id="261" r:id="rId26"/>
    <p:sldId id="304" r:id="rId27"/>
    <p:sldId id="264" r:id="rId28"/>
    <p:sldId id="265" r:id="rId29"/>
    <p:sldId id="306" r:id="rId30"/>
    <p:sldId id="302" r:id="rId31"/>
    <p:sldId id="307" r:id="rId32"/>
    <p:sldId id="308" r:id="rId3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604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865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625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1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854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15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297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76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11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239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01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462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132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3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610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98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03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9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2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88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82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1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2966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763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58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11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161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6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21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1EF-13E0-4D2B-B433-1658B80CD002}" type="datetimeFigureOut">
              <a:rPr lang="fa-IR" smtClean="0"/>
              <a:t>07/12/1437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CEF-EE67-433F-A80F-502F7B06A5D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4069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5235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4762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479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4467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7153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3256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2980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7945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05392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06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4925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87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79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15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25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0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288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375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760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527CCD-3A9C-4BF2-AB97-C723BD15C8AA}" type="datetimeFigureOut">
              <a:rPr lang="fa-IR" smtClean="0">
                <a:solidFill>
                  <a:srgbClr val="696464"/>
                </a:solidFill>
              </a:rPr>
              <a:pPr/>
              <a:t>07/12/1437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D38FA3-2D4B-492A-8A4E-6B71789F877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44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9174724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ncbi.nlm.nih.gov/pubmed/11475392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cbi.nlm.nih.gov/pubmed/18717439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0928674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6678520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cbi.nlm.nih.gov/pubmed/24635157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5390718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ncbi.nlm.nih.gov/pubmed/22127221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191189" TargetMode="External"/><Relationship Id="rId2" Type="http://schemas.openxmlformats.org/officeDocument/2006/relationships/hyperlink" Target="http://www.ncbi.nlm.nih.gov/pubmed/26243177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674780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1389343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447397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344581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1530052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IN THE NAME OF GOD</a:t>
            </a:r>
            <a:endParaRPr lang="fa-IR" dirty="0"/>
          </a:p>
        </p:txBody>
      </p:sp>
      <p:pic>
        <p:nvPicPr>
          <p:cNvPr id="4" name="Picture 5" descr="SAN DIEGO 201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00108"/>
            <a:ext cx="12192000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9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pars </a:t>
            </a:r>
            <a:r>
              <a:rPr lang="en-US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plana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traumatized eyes.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 (Philadelphia, Pa.)."/>
              </a:rPr>
              <a:t> Retina.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2009 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during time of producing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PVD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ocular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hypotony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 rtl="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SCH developed under ocular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hypotony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fluid-gas exchange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when the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depression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area of pars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occurred.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Ocular trauma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one of the vital risk factors for the development of intraoperative SCH during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is important to control of intraocular inflammation preoperatively.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9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as a complication of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 </a:t>
            </a: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/>
            </a:r>
            <a:b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</a:b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Ophthalmic 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Surg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 Lasers.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the first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postoperative day.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Postoperative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a better than operative type.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Perfluorophenanthrene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an operative and postoperative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tamponade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keeping the retina attached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2-preventing pooling of blood under macula.</a:t>
            </a: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 vision more than 20/400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months.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48" y="-470960"/>
            <a:ext cx="11049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26" y="982132"/>
            <a:ext cx="10254572" cy="1303867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caused by breakage of a 25-gauge cannula.</a:t>
            </a:r>
            <a:b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: the official journal of the International Society for Imaging in the Eye."/>
              </a:rPr>
              <a:t>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: the official journal of the International Society for Imaging in the Eye."/>
              </a:rPr>
              <a:t>Ophthalmic 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: the official journal of the International Society for Imaging in the Eye."/>
              </a:rPr>
              <a:t>Surg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: the official journal of the International Society for Imaging in the Eye."/>
              </a:rPr>
              <a:t> Lasers Imaging.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2014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7615135" cy="374659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 removal of cannula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end of surgery, half of its tip was noted to be missing.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econd surgery: drainage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removal of tip of 25-gauge cannula stuck inside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retained cannula tip acted as a channel allowing vitreous fluid into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space, resulting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hypotony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1" y="552346"/>
            <a:ext cx="5194570" cy="26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surgical management of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26077"/>
            <a:ext cx="9601196" cy="42023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bullose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substitution of PFCL with silicone oil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very rare.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initial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3 weeks : PPV and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Massive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epiretinal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proliferation with funnel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solved and internal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tamponade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silicone oil . Postoperative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2/60 on  third postoperative day.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SCH is one of most devastating complications of intraocular surgery, it might have relatively good prognosis with proper intraoperative and postoperative management.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36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during silicone oil removal .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Ophthalmic 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Surg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 and lasers."/>
              </a:rPr>
              <a:t> Lasers.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2012.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8.Four months after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silicone oil was removed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maintainer and a self-sealing clear corneal incision.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SCH remained to be limited and did not show progression.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4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l" rt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Recurrent bleeding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PDT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polypoidal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choroidal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vasculopathy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Am 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J </a:t>
            </a: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Ophthalmol.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weeks after PDT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extensive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months after PDT,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almost absorbed.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received a second session of PDT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weeks thereafter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with further vision loss.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month after the second PDT,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lthough the patient underwent PPV,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acuity was NLP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00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1592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: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4" y="1498061"/>
            <a:ext cx="9456904" cy="4922194"/>
          </a:xfrm>
        </p:spPr>
      </p:pic>
    </p:spTree>
    <p:extLst>
      <p:ext uri="{BB962C8B-B14F-4D97-AF65-F5344CB8AC3E}">
        <p14:creationId xmlns:p14="http://schemas.microsoft.com/office/powerpoint/2010/main" val="2979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7" y="194553"/>
            <a:ext cx="11245174" cy="62257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rtl="0">
              <a:spcAft>
                <a:spcPts val="800"/>
              </a:spcAft>
            </a:pPr>
            <a:r>
              <a:rPr lang="en-US" sz="2000" dirty="0" smtClean="0"/>
              <a:t> </a:t>
            </a:r>
            <a:r>
              <a:rPr lang="en-US" sz="2000" dirty="0" smtClean="0">
                <a:latin typeface="Arial" panose="020B0604020202020204" pitchFamily="34" charset="0"/>
              </a:rPr>
              <a:t>Direct </a:t>
            </a:r>
            <a:r>
              <a:rPr lang="en-US" sz="2000" dirty="0">
                <a:latin typeface="Arial" panose="020B0604020202020204" pitchFamily="34" charset="0"/>
              </a:rPr>
              <a:t>digital pressure</a:t>
            </a:r>
          </a:p>
          <a:p>
            <a:pPr lvl="0" algn="l" rtl="0"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</a:rPr>
              <a:t>Anterior </a:t>
            </a:r>
            <a:r>
              <a:rPr lang="en-US" sz="2000" dirty="0" err="1">
                <a:latin typeface="Arial" panose="020B0604020202020204" pitchFamily="34" charset="0"/>
              </a:rPr>
              <a:t>vitrectomy</a:t>
            </a:r>
            <a:r>
              <a:rPr lang="en-US" sz="2000" dirty="0">
                <a:latin typeface="Arial" panose="020B0604020202020204" pitchFamily="34" charset="0"/>
              </a:rPr>
              <a:t> with scissors and cellulose sponge</a:t>
            </a:r>
          </a:p>
          <a:p>
            <a:pPr lvl="0" algn="l" rtl="0"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Rapid wound closure with </a:t>
            </a:r>
            <a:r>
              <a:rPr lang="en-US" sz="2000" dirty="0">
                <a:latin typeface="Arial" panose="020B0604020202020204" pitchFamily="34" charset="0"/>
              </a:rPr>
              <a:t>8-0 nylon sutures. 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Posterior </a:t>
            </a:r>
            <a:r>
              <a:rPr lang="en-US" sz="2000" dirty="0" err="1" smtClean="0">
                <a:latin typeface="Arial" panose="020B0604020202020204" pitchFamily="34" charset="0"/>
              </a:rPr>
              <a:t>sclerotomy</a:t>
            </a:r>
            <a:r>
              <a:rPr lang="en-US" sz="2000" dirty="0" smtClean="0">
                <a:latin typeface="Arial" panose="020B0604020202020204" pitchFamily="34" charset="0"/>
              </a:rPr>
              <a:t>:(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between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and 12 days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later??)</a:t>
            </a:r>
            <a:endParaRPr lang="en-US" sz="2000" dirty="0">
              <a:latin typeface="Arial" panose="020B0604020202020204" pitchFamily="34" charset="0"/>
            </a:endParaRP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ACM </a:t>
            </a:r>
            <a:r>
              <a:rPr lang="en-US" sz="2000" dirty="0">
                <a:latin typeface="Arial" panose="020B0604020202020204" pitchFamily="34" charset="0"/>
              </a:rPr>
              <a:t>at </a:t>
            </a:r>
            <a:r>
              <a:rPr lang="en-US" sz="2000" dirty="0" err="1" smtClean="0">
                <a:latin typeface="Arial" panose="020B0604020202020204" pitchFamily="34" charset="0"/>
              </a:rPr>
              <a:t>limbus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for inducing </a:t>
            </a:r>
            <a:r>
              <a:rPr lang="en-US" sz="2000" dirty="0" smtClean="0">
                <a:latin typeface="Arial" panose="020B0604020202020204" pitchFamily="34" charset="0"/>
              </a:rPr>
              <a:t>pressure for drainage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</a:rPr>
              <a:t>xposure </a:t>
            </a:r>
            <a:r>
              <a:rPr lang="en-US" sz="2000" dirty="0">
                <a:latin typeface="Arial" panose="020B0604020202020204" pitchFamily="34" charset="0"/>
              </a:rPr>
              <a:t>of the sclera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Posterior </a:t>
            </a:r>
            <a:r>
              <a:rPr lang="en-US" sz="2000" dirty="0" err="1" smtClean="0">
                <a:latin typeface="Arial" panose="020B0604020202020204" pitchFamily="34" charset="0"/>
              </a:rPr>
              <a:t>sclerotomies</a:t>
            </a:r>
            <a:r>
              <a:rPr lang="en-US" sz="2000" dirty="0" smtClean="0">
                <a:latin typeface="Arial" panose="020B0604020202020204" pitchFamily="34" charset="0"/>
              </a:rPr>
              <a:t> (5-8 </a:t>
            </a:r>
            <a:r>
              <a:rPr lang="en-US" sz="2000" dirty="0">
                <a:latin typeface="Arial" panose="020B0604020202020204" pitchFamily="34" charset="0"/>
              </a:rPr>
              <a:t>mm posterior to </a:t>
            </a:r>
            <a:r>
              <a:rPr lang="en-US" sz="2000" dirty="0" err="1" smtClean="0">
                <a:latin typeface="Arial" panose="020B0604020202020204" pitchFamily="34" charset="0"/>
              </a:rPr>
              <a:t>limbus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and extending 3-5 </a:t>
            </a:r>
            <a:r>
              <a:rPr lang="en-US" sz="2000" dirty="0" smtClean="0">
                <a:latin typeface="Arial" panose="020B0604020202020204" pitchFamily="34" charset="0"/>
              </a:rPr>
              <a:t>mm)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Facilitation of drainage with cotton and iris spatula 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</a:rPr>
              <a:t>exact site of the </a:t>
            </a:r>
            <a:r>
              <a:rPr lang="en-US" sz="2000" dirty="0" err="1" smtClean="0">
                <a:latin typeface="Arial" panose="020B0604020202020204" pitchFamily="34" charset="0"/>
              </a:rPr>
              <a:t>sclerotomies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corresponding </a:t>
            </a:r>
            <a:r>
              <a:rPr lang="en-US" sz="2000" dirty="0" smtClean="0">
                <a:latin typeface="Arial" panose="020B0604020202020204" pitchFamily="34" charset="0"/>
              </a:rPr>
              <a:t>to thicker SCH location</a:t>
            </a:r>
          </a:p>
          <a:p>
            <a:pPr algn="l" rtl="0"/>
            <a:r>
              <a:rPr lang="en-US" sz="2000" dirty="0" err="1" smtClean="0">
                <a:latin typeface="Arial" panose="020B0604020202020204" pitchFamily="34" charset="0"/>
              </a:rPr>
              <a:t>Sclerotomy</a:t>
            </a:r>
            <a:r>
              <a:rPr lang="en-US" sz="2000" dirty="0" smtClean="0">
                <a:latin typeface="Arial" panose="020B0604020202020204" pitchFamily="34" charset="0"/>
              </a:rPr>
              <a:t> site sutured using </a:t>
            </a:r>
            <a:r>
              <a:rPr lang="en-US" sz="2000" dirty="0" err="1" smtClean="0">
                <a:latin typeface="Arial" panose="020B0604020202020204" pitchFamily="34" charset="0"/>
              </a:rPr>
              <a:t>vicryl</a:t>
            </a:r>
            <a:r>
              <a:rPr lang="en-US" sz="2000" dirty="0" smtClean="0">
                <a:latin typeface="Arial" panose="020B0604020202020204" pitchFamily="34" charset="0"/>
              </a:rPr>
              <a:t>  6.0</a:t>
            </a:r>
            <a:endParaRPr lang="en-US" sz="2000" dirty="0">
              <a:latin typeface="Arial" panose="020B0604020202020204" pitchFamily="34" charset="0"/>
            </a:endParaRPr>
          </a:p>
          <a:p>
            <a:pPr algn="l" rtl="0"/>
            <a:r>
              <a:rPr lang="en-US" sz="2000" dirty="0" smtClean="0">
                <a:latin typeface="Arial" panose="020B0604020202020204" pitchFamily="34" charset="0"/>
              </a:rPr>
              <a:t>Additional </a:t>
            </a:r>
            <a:r>
              <a:rPr lang="en-US" sz="2000" dirty="0">
                <a:latin typeface="Arial" panose="020B0604020202020204" pitchFamily="34" charset="0"/>
              </a:rPr>
              <a:t>procedures </a:t>
            </a:r>
            <a:r>
              <a:rPr lang="en-US" sz="2000" dirty="0" smtClean="0">
                <a:latin typeface="Arial" panose="020B0604020202020204" pitchFamily="34" charset="0"/>
              </a:rPr>
              <a:t>:</a:t>
            </a:r>
            <a:r>
              <a:rPr lang="en-US" sz="2000" dirty="0" err="1" smtClean="0">
                <a:latin typeface="Arial" panose="020B0604020202020204" pitchFamily="34" charset="0"/>
              </a:rPr>
              <a:t>PPV,removal</a:t>
            </a:r>
            <a:r>
              <a:rPr lang="en-US" sz="2000" dirty="0" smtClean="0">
                <a:latin typeface="Arial" panose="020B0604020202020204" pitchFamily="34" charset="0"/>
              </a:rPr>
              <a:t> of </a:t>
            </a:r>
            <a:r>
              <a:rPr lang="en-US" sz="2000" dirty="0">
                <a:latin typeface="Arial" panose="020B0604020202020204" pitchFamily="34" charset="0"/>
              </a:rPr>
              <a:t>silicone </a:t>
            </a:r>
            <a:r>
              <a:rPr lang="en-US" sz="2000" dirty="0" smtClean="0">
                <a:latin typeface="Arial" panose="020B0604020202020204" pitchFamily="34" charset="0"/>
              </a:rPr>
              <a:t>oil ,AGV, reinsertion </a:t>
            </a:r>
            <a:r>
              <a:rPr lang="en-US" sz="2000" dirty="0">
                <a:latin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</a:rPr>
              <a:t>AGV tube </a:t>
            </a:r>
            <a:r>
              <a:rPr lang="en-US" sz="2000" dirty="0">
                <a:latin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</a:rPr>
              <a:t>AC.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algn="l" rtl="0"/>
            <a:endParaRPr lang="fa-I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36" y="-894944"/>
            <a:ext cx="4334632" cy="46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72766"/>
            <a:ext cx="9601196" cy="490310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high index of suspicion in cases where risk factors for expulsive SCH exist. Prolapsed intraocular contents should be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reposited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quickly; if this is not possible; eye can be softened by performing posterior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sclerotomies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l" rtl="0"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sclerotomies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time of is controversial: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blood clots rapidly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amponading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effect be unsettled due to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ooze through 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sclerotomies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48" y="2529190"/>
            <a:ext cx="4332052" cy="43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fa-IR" sz="2000" dirty="0">
                <a:solidFill>
                  <a:prstClr val="black"/>
                </a:solidFill>
              </a:rPr>
              <a:t/>
            </a:r>
            <a:br>
              <a:rPr lang="fa-IR" sz="2000" dirty="0">
                <a:solidFill>
                  <a:prstClr val="black"/>
                </a:solidFill>
              </a:rPr>
            </a:br>
            <a:r>
              <a:rPr lang="fa-IR" sz="2000" dirty="0"/>
              <a:t/>
            </a:r>
            <a:br>
              <a:rPr lang="fa-IR" sz="2000" dirty="0"/>
            </a:b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Timing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of drainage procedures in postoperative SCH depend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on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en-US" sz="2400" dirty="0" smtClean="0">
              <a:latin typeface="Arial" panose="020B0604020202020204" pitchFamily="34" charset="0"/>
            </a:endParaRPr>
          </a:p>
          <a:p>
            <a:pPr algn="l" rtl="0"/>
            <a:r>
              <a:rPr lang="en-US" sz="2400" dirty="0" smtClean="0">
                <a:latin typeface="Arial" panose="020B0604020202020204" pitchFamily="34" charset="0"/>
              </a:rPr>
              <a:t>1.Presence </a:t>
            </a:r>
            <a:r>
              <a:rPr lang="en-US" sz="2400" dirty="0">
                <a:latin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</a:rPr>
              <a:t>RD, </a:t>
            </a:r>
          </a:p>
          <a:p>
            <a:pPr algn="l" rtl="0"/>
            <a:r>
              <a:rPr lang="en-US" sz="2400" dirty="0" smtClean="0">
                <a:latin typeface="Arial" panose="020B0604020202020204" pitchFamily="34" charset="0"/>
              </a:rPr>
              <a:t>2.</a:t>
            </a:r>
            <a:r>
              <a:rPr lang="en-US" sz="2400" dirty="0">
                <a:latin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</a:rPr>
              <a:t>entral </a:t>
            </a:r>
            <a:r>
              <a:rPr lang="en-US" sz="2400" dirty="0">
                <a:latin typeface="Arial" panose="020B0604020202020204" pitchFamily="34" charset="0"/>
              </a:rPr>
              <a:t>retinal apposition </a:t>
            </a:r>
            <a:r>
              <a:rPr lang="en-US" sz="2400" dirty="0" smtClean="0">
                <a:latin typeface="Arial" panose="020B0604020202020204" pitchFamily="34" charset="0"/>
              </a:rPr>
              <a:t>(“kissing </a:t>
            </a:r>
            <a:r>
              <a:rPr lang="en-US" sz="2400" dirty="0" err="1" smtClean="0">
                <a:latin typeface="Arial" panose="020B0604020202020204" pitchFamily="34" charset="0"/>
              </a:rPr>
              <a:t>choroidals</a:t>
            </a:r>
            <a:r>
              <a:rPr lang="en-US" sz="2400" dirty="0" smtClean="0">
                <a:latin typeface="Arial" panose="020B0604020202020204" pitchFamily="34" charset="0"/>
              </a:rPr>
              <a:t>”)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V</a:t>
            </a:r>
            <a:r>
              <a:rPr lang="en-US" sz="2400" dirty="0" smtClean="0">
                <a:latin typeface="Arial" panose="020B0604020202020204" pitchFamily="34" charset="0"/>
              </a:rPr>
              <a:t>itreous </a:t>
            </a:r>
            <a:r>
              <a:rPr lang="en-US" sz="2400" dirty="0">
                <a:latin typeface="Arial" panose="020B0604020202020204" pitchFamily="34" charset="0"/>
              </a:rPr>
              <a:t>incarceration </a:t>
            </a:r>
            <a:r>
              <a:rPr lang="en-US" sz="2400" dirty="0" smtClean="0">
                <a:latin typeface="Arial" panose="020B0604020202020204" pitchFamily="34" charset="0"/>
              </a:rPr>
              <a:t>into wound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</a:rPr>
              <a:t>.VH</a:t>
            </a:r>
            <a:endParaRPr lang="en-US" sz="2400" dirty="0">
              <a:latin typeface="Arial" panose="020B0604020202020204" pitchFamily="34" charset="0"/>
            </a:endParaRPr>
          </a:p>
          <a:p>
            <a:pPr algn="l" rtl="0"/>
            <a:r>
              <a:rPr lang="en-US" sz="2400" dirty="0">
                <a:latin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</a:rPr>
              <a:t>ncreased IOP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</a:rPr>
              <a:t>6</a:t>
            </a:r>
            <a:r>
              <a:rPr lang="en-US" sz="2400" dirty="0" smtClean="0">
                <a:latin typeface="Arial" panose="020B0604020202020204" pitchFamily="34" charset="0"/>
              </a:rPr>
              <a:t>.Retained </a:t>
            </a:r>
            <a:r>
              <a:rPr lang="en-US" sz="2400" dirty="0">
                <a:latin typeface="Arial" panose="020B0604020202020204" pitchFamily="34" charset="0"/>
              </a:rPr>
              <a:t>lens </a:t>
            </a:r>
            <a:r>
              <a:rPr lang="en-US" sz="2400" dirty="0" smtClean="0">
                <a:latin typeface="Arial" panose="020B0604020202020204" pitchFamily="34" charset="0"/>
              </a:rPr>
              <a:t>material </a:t>
            </a:r>
          </a:p>
          <a:p>
            <a:pPr algn="l" rtl="0"/>
            <a:r>
              <a:rPr lang="en-US" sz="2400" dirty="0" smtClean="0">
                <a:latin typeface="Arial" panose="020B0604020202020204" pitchFamily="34" charset="0"/>
              </a:rPr>
              <a:t>7.</a:t>
            </a:r>
            <a:r>
              <a:rPr lang="en-US" sz="2400" dirty="0">
                <a:latin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</a:rPr>
              <a:t>ntractable </a:t>
            </a:r>
            <a:r>
              <a:rPr lang="en-US" sz="2400" dirty="0">
                <a:latin typeface="Arial" panose="020B0604020202020204" pitchFamily="34" charset="0"/>
              </a:rPr>
              <a:t>eye pain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81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95337"/>
            <a:ext cx="6815669" cy="17913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hemorrhage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pars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sz="2400" b="1" dirty="0" smtClean="0"/>
              <a:t>Leila </a:t>
            </a:r>
            <a:r>
              <a:rPr lang="en-US" sz="2400" b="1" dirty="0" err="1" smtClean="0"/>
              <a:t>Rezaei</a:t>
            </a:r>
            <a:r>
              <a:rPr lang="en-US" sz="2400" b="1" dirty="0" smtClean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vitreoretinal</a:t>
            </a:r>
            <a:r>
              <a:rPr lang="en-US" dirty="0" smtClean="0"/>
              <a:t> surgeon</a:t>
            </a:r>
          </a:p>
          <a:p>
            <a:pPr rtl="0"/>
            <a:r>
              <a:rPr lang="en-US" dirty="0" smtClean="0"/>
              <a:t>Assistant professor of Kermanshah university of medical science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5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  <a:buNone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Liquefaction of blood in the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space can be seen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echographically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occurs between 7 and 14 days( ideal time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vitreoretinal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surgery is planned, drainage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haemorrhage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sclerotomies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before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made to avoid iatrogenic damage to anterior retina, unless drainage can be accomplished through standard ports for PPV.</a:t>
            </a:r>
          </a:p>
        </p:txBody>
      </p:sp>
    </p:spTree>
    <p:extLst>
      <p:ext uri="{BB962C8B-B14F-4D97-AF65-F5344CB8AC3E}">
        <p14:creationId xmlns:p14="http://schemas.microsoft.com/office/powerpoint/2010/main" val="2541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77" y="817124"/>
            <a:ext cx="10515600" cy="66926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nfusion cannula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placement in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limbus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itrectomy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probe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placement in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similar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limbal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incision.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Vitreous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limited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VH.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Taking care to avoid anteriorly displaced retina and choroid.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tandard PPV port  at  pars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Continuing i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nfusion into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replace volume drained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drainage from this site was completed, two other ports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media became clear, PFCL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drainage of blood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Photocoagulation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retinal 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tear,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PFCL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removal,Air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-fluid exchange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Silicone oil  injection for prolonged internal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tamponade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7978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3.Active aspiration of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guarded needle.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retina."/>
              </a:rPr>
              <a:t>Ophthalmic 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retina."/>
              </a:rPr>
              <a:t>Surg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Ophthalmic surgery, lasers &amp; imaging retina."/>
              </a:rPr>
              <a:t> Lasers Imaging Retina.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guarded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26-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needle is used to drain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extrusion used to drain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successful in draining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without complications.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all cases, vitreous cavity could be restored,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llowing subsequent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ptimizes control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drainage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 transition to secondary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drainage.</a:t>
            </a:r>
          </a:p>
          <a:p>
            <a:pPr algn="l" rtl="0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97" y="0"/>
            <a:ext cx="3298203" cy="429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32" y="4299626"/>
            <a:ext cx="3629468" cy="26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38" y="1371238"/>
            <a:ext cx="9601196" cy="130386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55" y="564205"/>
            <a:ext cx="4980562" cy="5311134"/>
          </a:xfrm>
        </p:spPr>
      </p:pic>
    </p:spTree>
    <p:extLst>
      <p:ext uri="{BB962C8B-B14F-4D97-AF65-F5344CB8AC3E}">
        <p14:creationId xmlns:p14="http://schemas.microsoft.com/office/powerpoint/2010/main" val="20373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Heavy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silicone oil and supine position in the management of massive </a:t>
            </a:r>
            <a:r>
              <a:rPr 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hemorrhage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u="sng" dirty="0" err="1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l cases &amp; brief reports."/>
              </a:rPr>
              <a:t>Retin</a:t>
            </a:r>
            <a:r>
              <a:rPr lang="en-US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l cases &amp; brief reports."/>
              </a:rPr>
              <a:t> Cases Brief Rep.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 </a:t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Heavy silicone oil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endotamponade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supine position can represe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 a good surgical option in such a dramatic case as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15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Transconjunctival drainage of </a:t>
            </a:r>
            <a:b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serous and hemorrhagic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choroidal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detachment.</a:t>
            </a:r>
            <a:r>
              <a:rPr lang="en-US" sz="20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 (Philadelphia, Pa.)."/>
              </a:rPr>
              <a:t>Retina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 (Philadelphia, Pa.).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7166"/>
            <a:ext cx="10515600" cy="4970833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25-gauge trocar/cannula system into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7.0 mm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limbus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drainage, cannulas removed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sutures.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81" y="1"/>
            <a:ext cx="2904619" cy="291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1033"/>
            <a:ext cx="4365760" cy="3888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172" y="2918299"/>
            <a:ext cx="3462828" cy="4196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56" y="2918299"/>
            <a:ext cx="5876925" cy="41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 was performed only in eyes with concomitant pathology.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Drainage of SCH resulted in resolution of detachments by 1m postoperatively.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 was achieved by 1 w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postdrainage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VA improved in all eyes with no complications .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Feasible and simple with minimal scleral and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conjunctival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damage. PPV  may not be necessary when draining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choroidal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detachments in this manner.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1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514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                               Prognosis: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140"/>
            <a:ext cx="10515600" cy="493182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vitrectomized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eye might be localized, not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 and ended up good without surgical intervention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u="sng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Medical hypotheses."/>
              </a:rPr>
              <a:t>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Medical hypotheses."/>
              </a:rPr>
              <a:t>Med Hypotheses</a:t>
            </a:r>
            <a:r>
              <a:rPr lang="en-US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Medical hypotheses."/>
              </a:rPr>
              <a:t>.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2015)</a:t>
            </a: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general,prognosis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MSCH remains guarded and the visual outcome poor. However, secondary surgical treatment with combined radial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sclerotomies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should be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considered .</a:t>
            </a:r>
            <a:r>
              <a:rPr lang="en-US" u="sng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u="sng" dirty="0" err="1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European journal of ophthalmology."/>
              </a:rPr>
              <a:t>Eur</a:t>
            </a:r>
            <a:r>
              <a:rPr lang="en-US" u="sng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European journal of ophthalmology."/>
              </a:rPr>
              <a:t> </a:t>
            </a:r>
            <a:r>
              <a:rPr lang="en-US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European journal of ophthalmology."/>
              </a:rPr>
              <a:t>J </a:t>
            </a:r>
            <a:r>
              <a:rPr lang="en-US" u="sng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European journal of ophthalmology."/>
              </a:rPr>
              <a:t>Ophthalmol</a:t>
            </a:r>
            <a:r>
              <a:rPr lang="en-US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European journal of ophthalmology."/>
              </a:rPr>
              <a:t>.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2014) 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eyes with SCH during PPV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,final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and anatomic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outcomes compromised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persistent RD, secondary glaucoma, and ocular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hypotony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most cases, intraoperative drainage of SCH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associated with a better outcome. The prognosis is more favorable if SCH is localized and does not extend in to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posterior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93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89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719"/>
            <a:ext cx="123476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66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186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is an uncommon but serious complication of PPV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guarded visual prognosis.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Incidence: 0.17 to 1.03%</a:t>
            </a:r>
            <a:r>
              <a:rPr lang="en-US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1.Advancing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2.Male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RRD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4.Dropped lens fragment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ntiplatelet or anticoagulant drugs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6.Increasing quadrants of RRD.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cleral explant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buckling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time of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fa-I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86122"/>
            <a:ext cx="10564828" cy="1316811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39" y="998647"/>
            <a:ext cx="4447161" cy="30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Incidence and factors associated with complications of sutured and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sutureless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cataract surgery following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a tertiary referral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Turkey.(</a:t>
            </a:r>
            <a:r>
              <a:rPr lang="en-US" sz="20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The British journal of ophthalmology."/>
              </a:rPr>
              <a:t> </a:t>
            </a:r>
            <a:r>
              <a:rPr lang="en-US" sz="20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The British journal of ophthalmology."/>
              </a:rPr>
              <a:t>Br J </a:t>
            </a:r>
            <a:r>
              <a:rPr lang="en-US" sz="20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The British journal of ophthalmology."/>
              </a:rPr>
              <a:t>Ophthalmol</a:t>
            </a:r>
            <a:r>
              <a:rPr lang="en-US" sz="20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The British journal of ophthalmology."/>
              </a:rPr>
              <a:t>.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2015)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1915"/>
            <a:ext cx="9601196" cy="34439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Longer duration of PPV surgery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onger interval from PPV to silicone oil extraction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10.P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rior 20-gauge PPV,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20-gauge PPV with scleral buckling surgery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12.Aphakia or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psudophakia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***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Sutureless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phacoemulsification in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vitrectomised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eyes was not associated with a higher incidence of SCH.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636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76" y="982133"/>
            <a:ext cx="10525328" cy="982855"/>
          </a:xfrm>
        </p:spPr>
        <p:txBody>
          <a:bodyPr>
            <a:norm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Suprachoroidal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hemorrhage during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PPV.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 (</a:t>
            </a:r>
            <a:r>
              <a:rPr lang="en-US" sz="2400" u="sng" dirty="0" err="1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Curr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 </a:t>
            </a:r>
            <a:r>
              <a:rPr lang="en-US" sz="2400" u="sng" dirty="0" err="1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Opin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 </a:t>
            </a:r>
            <a:r>
              <a:rPr lang="en-US" sz="2400" u="sng" dirty="0" err="1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Ophthalmol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Current opinion in ophthalmology."/>
              </a:rPr>
              <a:t>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2014)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76" y="1964988"/>
            <a:ext cx="10342123" cy="4105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 myopia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13.Cryotherapy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xternal drainage of SRF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ntraoperative HTN</a:t>
            </a: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ucking during general anesthesia.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17.Chronic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kidney disease.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Warfarin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vitreoretinal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surgery: a case controlled series.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1915"/>
            <a:ext cx="10515600" cy="374504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2% of patients receiving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were on warfarin.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INR ranged between 0.9 and 4.6 (median 2.3).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was no increase in complications compared with controls.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Patients with RRD 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more likely to have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VH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presentation if they are on warfarin.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71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Hemorrhagic risk of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vitreoretinal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surgery in patients maintained on novel oral anticoagulant therapy.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tina (Philadelphia, Pa.)."/>
              </a:rPr>
              <a:t>Retina.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 Feb;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1174"/>
            <a:ext cx="9601196" cy="3774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ivaroxaban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apixaban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dabigatran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prasugrel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eyes suffered perioperative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,SCH, 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11.1% experienced postoperative VH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5.5% required repeat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PPV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5.5% cleared spontaneously.</a:t>
            </a:r>
          </a:p>
          <a:p>
            <a:pPr algn="l" rtl="0"/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there is a relative risk to such surgery in patients who are taking novel oral anticoagulants.</a:t>
            </a:r>
          </a:p>
          <a:p>
            <a:pPr algn="l" rt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atients may safely undergo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vitreoretinal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surgery while maintaining therapy with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novel drugs.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57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Delayed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fter Pars Plana </a:t>
            </a:r>
            <a:r>
              <a:rPr lang="en-US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Vitrectomy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Five-Year Results of a Retrospective Multicenter Cohort Study.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 Am J </a:t>
            </a:r>
            <a:r>
              <a:rPr lang="en-US" sz="2400" u="sng" dirty="0" err="1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Ophthalmol</a:t>
            </a:r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.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Dec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occurs in 0.8%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vitrectomised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eyes.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 risk factors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ostoperative emesis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2.I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ntraoperative extensive photocoagulation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04" y="700391"/>
            <a:ext cx="10789596" cy="1770435"/>
          </a:xfrm>
        </p:spPr>
        <p:txBody>
          <a:bodyPr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Massive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PPV  associated with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Valsalva maneuver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 </a:t>
            </a:r>
            <a:r>
              <a:rPr lang="en-US" sz="2400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Am J </a:t>
            </a:r>
            <a:r>
              <a:rPr lang="en-US" sz="2400" u="sng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Ophthalmol</a:t>
            </a:r>
            <a:r>
              <a:rPr lang="en-US" sz="2400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American journal of ophthalmology."/>
              </a:rPr>
              <a:t>.</a:t>
            </a: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Sep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fter air-fluid exchange but before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closure.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Scleral plugs were immediately placed, and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sclerotomy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closed.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Valsalva maneuver during PPV may result 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 with disastrous visual consequences.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Precautionary measures to prevent coughing or "bucking" on endotracheal tube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anesthesia,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coughing during local anesthesia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may prevent this potentially devastating complication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43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1413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Franklin Gothic Book</vt:lpstr>
      <vt:lpstr>Garamond</vt:lpstr>
      <vt:lpstr>Perpetua</vt:lpstr>
      <vt:lpstr>Tahoma</vt:lpstr>
      <vt:lpstr>Times New Roman</vt:lpstr>
      <vt:lpstr>Wingdings 2</vt:lpstr>
      <vt:lpstr>Equity</vt:lpstr>
      <vt:lpstr>HDOfficeLightV0</vt:lpstr>
      <vt:lpstr>Organic</vt:lpstr>
      <vt:lpstr>1_Equity</vt:lpstr>
      <vt:lpstr>IN THE NAME OF GOD</vt:lpstr>
      <vt:lpstr>   Suprachoroidal hemorrhage and pars plana vitrectomy </vt:lpstr>
      <vt:lpstr>PowerPoint Presentation</vt:lpstr>
      <vt:lpstr> Incidence and factors associated with complications of sutured and sutureless cataract surgery following PPV at a tertiary referral centre in Turkey.( Br J Ophthalmol. 2015) </vt:lpstr>
      <vt:lpstr>Suprachoroidal hemorrhage during PPV. (Curr Opin Ophthalmol. 2014) </vt:lpstr>
      <vt:lpstr>Warfarin in vitreoretinal surgery: a case controlled series. </vt:lpstr>
      <vt:lpstr>Hemorrhagic risk of vitreoretinal surgery in patients maintained on novel oral anticoagulant therapy. Retina. 2016 Feb;  </vt:lpstr>
      <vt:lpstr>Delayed SCH after Pars Plana Vitrectomy: Five-Year Results of a Retrospective Multicenter Cohort Study. Am J Ophthalmol. 2015 Dec</vt:lpstr>
      <vt:lpstr>Massive SCH during PPV  associated with Valsalva maneuver. Am J Ophthalmol. 2015 Sep  </vt:lpstr>
      <vt:lpstr>SCH during pars plana vitrectomy in traumatized eyes. Retina. 2009 </vt:lpstr>
      <vt:lpstr> SCH as a complication of vitrectomy.  Ophthalmic Surg Lasers. 2014  </vt:lpstr>
      <vt:lpstr> SCH caused by breakage of a 25-gauge cannula.  Ophthalmic Surg Lasers Imaging. 2014 </vt:lpstr>
      <vt:lpstr>Secondary surgical management of SCH during PPV. </vt:lpstr>
      <vt:lpstr>PowerPoint Presentation</vt:lpstr>
      <vt:lpstr>Recurrent bleeding after PDT in polypoidal choroidal vasculopathy. Am J Ophthalmol.2014</vt:lpstr>
      <vt:lpstr>Management:</vt:lpstr>
      <vt:lpstr>PowerPoint Presentation</vt:lpstr>
      <vt:lpstr>PowerPoint Presentation</vt:lpstr>
      <vt:lpstr>  Timing of drainage procedures in postoperative SCH depend on</vt:lpstr>
      <vt:lpstr>PPV</vt:lpstr>
      <vt:lpstr>PowerPoint Presentation</vt:lpstr>
      <vt:lpstr>  3.Active aspiration of SCH using a guarded needle.  Ophthalmic Surg Lasers Imaging Retina. 2014 </vt:lpstr>
      <vt:lpstr>PowerPoint Presentation</vt:lpstr>
      <vt:lpstr>4.Heavy silicone oil and supine position in the management of massive suprachoroidal hemorrhage.Retin Cases Brief Rep. 2012   </vt:lpstr>
      <vt:lpstr> 5.Transconjunctival drainage of  serous and hemorrhagic choroidal detachment.Retina. 2014   </vt:lpstr>
      <vt:lpstr>PowerPoint Presentation</vt:lpstr>
      <vt:lpstr>                               Prognosis: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Novin Pendar</cp:lastModifiedBy>
  <cp:revision>83</cp:revision>
  <dcterms:created xsi:type="dcterms:W3CDTF">2016-04-15T09:10:17Z</dcterms:created>
  <dcterms:modified xsi:type="dcterms:W3CDTF">2016-04-19T11:53:07Z</dcterms:modified>
</cp:coreProperties>
</file>