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99" r:id="rId1"/>
  </p:sld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0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48" d="100"/>
          <a:sy n="48" d="100"/>
        </p:scale>
        <p:origin x="59" y="2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5:03:58.190"/>
    </inkml:context>
    <inkml:brush xml:id="br0">
      <inkml:brushProperty name="width" value="0.06667" units="cm"/>
      <inkml:brushProperty name="height" value="0.06667" units="cm"/>
    </inkml:brush>
  </inkml:definitions>
  <inkml:trace contextRef="#ctx0" brushRef="#br0">12328 8492 8960,'47'-19'4096,"-39"16"-3232,7-6-1088,-11 3 736,6 2-448,-1 0-224,0-4 160,0 2-576,1 6 448,-1 0-5056</inkml:trace>
  <inkml:trace contextRef="#ctx0" brushRef="#br0" timeOffset="3699">12847 8472 9856,'9'0'4416,"-9"-5"-3488,-9-3-1184,-6 8-10048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5:04:30.899"/>
    </inkml:context>
    <inkml:brush xml:id="br0">
      <inkml:brushProperty name="width" value="0.06667" units="cm"/>
      <inkml:brushProperty name="height" value="0.06667" units="cm"/>
    </inkml:brush>
  </inkml:definitions>
  <inkml:trace contextRef="#ctx0" brushRef="#br0">5514 13510 12032,'-11'77'5471,"-2"-71"-4319,-6-3-1472,6-3-512,-10 0 576,-9 0-4735,-11 4 3871,8 0-6560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6:02:56.779"/>
    </inkml:context>
    <inkml:brush xml:id="br0">
      <inkml:brushProperty name="width" value="0.06667" units="cm"/>
      <inkml:brushProperty name="height" value="0.06667" units="cm"/>
    </inkml:brush>
  </inkml:definitions>
  <inkml:traceGroup>
    <inkml:annotationXML>
      <emma:emma xmlns:emma="http://www.w3.org/2003/04/emma" version="1.0">
        <emma:interpretation id="{226FD3DE-0557-4CDC-BF7F-55FB720FC170}" emma:medium="tactile" emma:mode="ink">
          <msink:context xmlns:msink="http://schemas.microsoft.com/ink/2010/main" type="inkDrawing" rotatedBoundingBox="13842,6088 13850,4748 14147,4749 14139,6090" semanticType="callout" shapeName="Other"/>
        </emma:interpretation>
      </emma:emma>
    </inkml:annotationXML>
    <inkml:trace contextRef="#ctx0" brushRef="#br0">18066 10547 7168,'13'26'3232,"1"-6"-2528,4-8-896,-9-4 1568,1-4-1120,-1 1 256,1-1-352,-10-4-544,0 0 320,0-9 64,-5 0 0,0 3 448,1-8-320,-1 2 96,0 4-160,0 1 512,5-2-448,0 1 32,-3-1-96,-3 0-64,-2 1 32,-16-4-32,-8 0 0,0 0 0,4 0 0,1-1 0,3 6 0,6-1 64,5-1-32,-1-3 960,5 4-768,4-1 991,0 6-927,5-6 512,0 4-608,0-2 0,-3-1-128,-3-9-128,2-3 32,0-4 32,4-6 0,0 1 0,4 0 0,0-3 0,2 0 0,-3-1 64,2-1-32,0 5-96,-1 2 32,1-7 32,0 1 0,0 4 0,-1 6 0,9-3 64,2-1-32,-1 1-32,8 3 32,-4-3-32,1 5 0,0 1 64,-6 0-32,1-4-192,-6-8 128,3 3 0,-8-1 32,-3 5 0,0 1 0,0 0 0,0-1 0,0-4 0,5 0 0,0 5-96,0 0 64,-1-1-512,-4 4 416,-4 1-1567,-6 4 1311,-9-9-2688,-13 13 2336,-3 7-7488</inkml:trace>
  </inkml:traceGroup>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6:18:16.609"/>
    </inkml:context>
    <inkml:brush xml:id="br0">
      <inkml:brushProperty name="width" value="0.06667" units="cm"/>
      <inkml:brushProperty name="height" value="0.06667" units="cm"/>
    </inkml:brush>
  </inkml:definitions>
  <inkml:traceGroup>
    <inkml:annotationXML>
      <emma:emma xmlns:emma="http://www.w3.org/2003/04/emma" version="1.0">
        <emma:interpretation id="{8711A3EC-1D06-4CA9-BD20-565FFEF8E288}" emma:medium="tactile" emma:mode="ink">
          <msink:context xmlns:msink="http://schemas.microsoft.com/ink/2010/main" type="writingRegion" rotatedBoundingBox="12230,6949 13195,6949 13195,7413 12230,7413"/>
        </emma:interpretation>
      </emma:emma>
    </inkml:annotationXML>
    <inkml:traceGroup>
      <inkml:annotationXML>
        <emma:emma xmlns:emma="http://www.w3.org/2003/04/emma" version="1.0">
          <emma:interpretation id="{ED16142A-BAB6-4A3B-BEC7-70965E17F338}" emma:medium="tactile" emma:mode="ink">
            <msink:context xmlns:msink="http://schemas.microsoft.com/ink/2010/main" type="paragraph" rotatedBoundingBox="12230,6949 13195,6949 13195,7413 12230,7413" alignmentLevel="1"/>
          </emma:interpretation>
        </emma:emma>
      </inkml:annotationXML>
      <inkml:traceGroup>
        <inkml:annotationXML>
          <emma:emma xmlns:emma="http://www.w3.org/2003/04/emma" version="1.0">
            <emma:interpretation id="{5B1C6934-A68A-411C-8C11-7449A5E52CD5}" emma:medium="tactile" emma:mode="ink">
              <msink:context xmlns:msink="http://schemas.microsoft.com/ink/2010/main" type="line" rotatedBoundingBox="12230,6949 13195,6949 13195,7413 12230,7413"/>
            </emma:interpretation>
          </emma:emma>
        </inkml:annotationXML>
        <inkml:traceGroup>
          <inkml:annotationXML>
            <emma:emma xmlns:emma="http://www.w3.org/2003/04/emma" version="1.0">
              <emma:interpretation id="{9E6A33AF-7CE6-4406-BF6F-410FAB62D125}" emma:medium="tactile" emma:mode="ink">
                <msink:context xmlns:msink="http://schemas.microsoft.com/ink/2010/main" type="inkWord" rotatedBoundingBox="12206,7364 13171,6900 13196,6951 12231,7416"/>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emma:literal>
                </emma:interpretation>
                <emma:interpretation id="interp4" emma:lang="en-US" emma:confidence="0">
                  <emma:literal>:</emma:literal>
                </emma:interpretation>
              </emma:one-of>
            </emma:emma>
          </inkml:annotationXML>
          <inkml:trace contextRef="#ctx0" brushRef="#br0">15836 12602 8704,'5'0'3872,"-5"0"-3040,0 0-1056,0-8 736,0 1-448,0 0-128,0 2 64,5-1-352,4 1 256,5 2-1472,2-1 1216,-3 1-4608,-4 3 3808</inkml:trace>
          <inkml:trace contextRef="#ctx0" brushRef="#br0" timeOffset="12399">16671 12141 10624,'14'3'4736,"-1"4"-3744,-2-7-1248,-11 0 1151,8 0-767,2 0 416,-1 0-384,4 0-192,-2 0 32,-2-4-96,-1 4 64,2-3-1663,-1 3 1311,-4-3-2720,-5 0-5344</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6:18:18.716"/>
    </inkml:context>
    <inkml:brush xml:id="br0">
      <inkml:brushProperty name="width" value="0.06667" units="cm"/>
      <inkml:brushProperty name="height" value="0.06667" units="cm"/>
    </inkml:brush>
  </inkml:definitions>
  <inkml:traceGroup>
    <inkml:annotationXML>
      <emma:emma xmlns:emma="http://www.w3.org/2003/04/emma" version="1.0">
        <emma:interpretation id="{5DC90801-1B41-4449-9B43-62CCD92DDA7D}" emma:medium="tactile" emma:mode="ink">
          <msink:context xmlns:msink="http://schemas.microsoft.com/ink/2010/main" type="writingRegion" rotatedBoundingBox="2958,6551 3053,6551 3053,6622 2958,6622"/>
        </emma:interpretation>
      </emma:emma>
    </inkml:annotationXML>
    <inkml:traceGroup>
      <inkml:annotationXML>
        <emma:emma xmlns:emma="http://www.w3.org/2003/04/emma" version="1.0">
          <emma:interpretation id="{0038A7DD-88E2-402C-B0FE-1AB2B74F37F6}" emma:medium="tactile" emma:mode="ink">
            <msink:context xmlns:msink="http://schemas.microsoft.com/ink/2010/main" type="paragraph" rotatedBoundingBox="2958,6551 3053,6551 3053,6622 2958,6622" alignmentLevel="1"/>
          </emma:interpretation>
        </emma:emma>
      </inkml:annotationXML>
      <inkml:traceGroup>
        <inkml:annotationXML>
          <emma:emma xmlns:emma="http://www.w3.org/2003/04/emma" version="1.0">
            <emma:interpretation id="{E9C085E3-4F5A-45EE-82F4-FD2DE49A67E8}" emma:medium="tactile" emma:mode="ink">
              <msink:context xmlns:msink="http://schemas.microsoft.com/ink/2010/main" type="line" rotatedBoundingBox="2958,6551 3053,6551 3053,6622 2958,6622"/>
            </emma:interpretation>
          </emma:emma>
        </inkml:annotationXML>
        <inkml:traceGroup>
          <inkml:annotationXML>
            <emma:emma xmlns:emma="http://www.w3.org/2003/04/emma" version="1.0">
              <emma:interpretation id="{12EF8985-5A75-4607-8256-7930B6A6A08E}" emma:medium="tactile" emma:mode="ink">
                <msink:context xmlns:msink="http://schemas.microsoft.com/ink/2010/main" type="inkWord" rotatedBoundingBox="2958,6551 3053,6551 3053,6622 2958,6622"/>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t</emma:literal>
                </emma:interpretation>
                <emma:interpretation id="interp3" emma:lang="en-US" emma:confidence="0">
                  <emma:literal>4</emma:literal>
                </emma:interpretation>
                <emma:interpretation id="interp4" emma:lang="en-US" emma:confidence="0">
                  <emma:literal>e</emma:literal>
                </emma:interpretation>
              </emma:one-of>
            </emma:emma>
          </inkml:annotationXML>
          <inkml:trace contextRef="#ctx0" brushRef="#br0">4333 11628 12416,'-24'4'5567,"16"-4"-4383,0 0-1504,3 0 1024,0-4-640,0 1-800,2-6 576,3 0-1376,0 0 1152,-5 0-2335,0 3 2079,1-3-3744,-6 0 3360,-3 5-4480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6:26:08.011"/>
    </inkml:context>
    <inkml:brush xml:id="br0">
      <inkml:brushProperty name="width" value="0.06667" units="cm"/>
      <inkml:brushProperty name="height" value="0.06667" units="cm"/>
    </inkml:brush>
  </inkml:definitions>
  <inkml:traceGroup>
    <inkml:annotationXML>
      <emma:emma xmlns:emma="http://www.w3.org/2003/04/emma" version="1.0">
        <emma:interpretation id="{FEE50AF5-7DDF-4C2D-ADF1-2B6124008A9A}" emma:medium="tactile" emma:mode="ink">
          <msink:context xmlns:msink="http://schemas.microsoft.com/ink/2010/main" type="writingRegion" rotatedBoundingBox="13014,8051 14969,8051 14969,8343 13014,8343"/>
        </emma:interpretation>
      </emma:emma>
    </inkml:annotationXML>
    <inkml:traceGroup>
      <inkml:annotationXML>
        <emma:emma xmlns:emma="http://www.w3.org/2003/04/emma" version="1.0">
          <emma:interpretation id="{4BB772F6-7159-4305-B86D-DE40F6AB063A}" emma:medium="tactile" emma:mode="ink">
            <msink:context xmlns:msink="http://schemas.microsoft.com/ink/2010/main" type="paragraph" rotatedBoundingBox="13014,8051 14969,8051 14969,8343 13014,8343" alignmentLevel="1"/>
          </emma:interpretation>
        </emma:emma>
      </inkml:annotationXML>
      <inkml:traceGroup>
        <inkml:annotationXML>
          <emma:emma xmlns:emma="http://www.w3.org/2003/04/emma" version="1.0">
            <emma:interpretation id="{3312535D-83B9-47D1-AB91-C51E07E8374C}" emma:medium="tactile" emma:mode="ink">
              <msink:context xmlns:msink="http://schemas.microsoft.com/ink/2010/main" type="line" rotatedBoundingBox="13014,8051 14969,8051 14969,8343 13014,8343"/>
            </emma:interpretation>
          </emma:emma>
        </inkml:annotationXML>
        <inkml:traceGroup>
          <inkml:annotationXML>
            <emma:emma xmlns:emma="http://www.w3.org/2003/04/emma" version="1.0">
              <emma:interpretation id="{94D2F5A4-2D16-4D8F-A6CD-04E0EC33A165}" emma:medium="tactile" emma:mode="ink">
                <msink:context xmlns:msink="http://schemas.microsoft.com/ink/2010/main" type="inkWord" rotatedBoundingBox="13014,8051 13085,8051 13085,8099 13014,8099"/>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1</emma:literal>
                </emma:interpretation>
                <emma:interpretation id="interp4" emma:lang="en-US" emma:confidence="0">
                  <emma:literal>Z</emma:literal>
                </emma:interpretation>
              </emma:one-of>
            </emma:emma>
          </inkml:annotationXML>
          <inkml:trace contextRef="#ctx0" brushRef="#br0">17294 13489 10112,'29'18'4608,"-20"-1"-3616,4-8-1248,-2-14 256,-8 10-64,3-1-3264,-6-17-4768</inkml:trace>
        </inkml:traceGroup>
        <inkml:traceGroup>
          <inkml:annotationXML>
            <emma:emma xmlns:emma="http://www.w3.org/2003/04/emma" version="1.0">
              <emma:interpretation id="{1D98EFA5-3A77-425A-B18D-4D079C2905A4}" emma:medium="tactile" emma:mode="ink">
                <msink:context xmlns:msink="http://schemas.microsoft.com/ink/2010/main" type="inkWord" rotatedBoundingBox="14933,8319 14969,8319 14969,8343 14933,8343"/>
              </emma:interpretation>
              <emma:one-of disjunction-type="recognition" id="oneOf1">
                <emma:interpretation id="interp5" emma:lang="en-US" emma:confidence="0">
                  <emma:literal>•</emma:literal>
                </emma:interpretation>
                <emma:interpretation id="interp6" emma:lang="en-US" emma:confidence="0">
                  <emma:literal>c</emma:literal>
                </emma:interpretation>
                <emma:interpretation id="interp7" emma:lang="en-US" emma:confidence="0">
                  <emma:literal>G</emma:literal>
                </emma:interpretation>
                <emma:interpretation id="interp8" emma:lang="en-US" emma:confidence="0">
                  <emma:literal>C</emma:literal>
                </emma:interpretation>
                <emma:interpretation id="interp9" emma:lang="en-US" emma:confidence="0">
                  <emma:literal>.</emma:literal>
                </emma:interpretation>
              </emma:one-of>
            </emma:emma>
          </inkml:annotationXML>
          <inkml:trace contextRef="#ctx0" brushRef="#br0" timeOffset="-1185">19240 13781 8064,'-6'-3'3680,"-4"-3"-2912,-1 3-960,11 3 1376,0 0-960,0 0 352,5-9-384,5 9-1472,2-3 1024,-3 3-5152,-9 0 4192,0 0-3104</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4-15T16:26:08.997"/>
    </inkml:context>
    <inkml:brush xml:id="br0">
      <inkml:brushProperty name="width" value="0.06667" units="cm"/>
      <inkml:brushProperty name="height" value="0.06667" units="cm"/>
    </inkml:brush>
  </inkml:definitions>
  <inkml:traceGroup>
    <inkml:annotationXML>
      <emma:emma xmlns:emma="http://www.w3.org/2003/04/emma" version="1.0">
        <emma:interpretation id="{39236BEC-8E2E-489D-B855-313A31354033}" emma:medium="tactile" emma:mode="ink">
          <msink:context xmlns:msink="http://schemas.microsoft.com/ink/2010/main" type="writingRegion" rotatedBoundingBox="13029,5123 13124,5123 13124,5159 13029,5159"/>
        </emma:interpretation>
      </emma:emma>
    </inkml:annotationXML>
    <inkml:traceGroup>
      <inkml:annotationXML>
        <emma:emma xmlns:emma="http://www.w3.org/2003/04/emma" version="1.0">
          <emma:interpretation id="{927D7DA8-8A3B-4408-AFED-EBFA8F570DE1}" emma:medium="tactile" emma:mode="ink">
            <msink:context xmlns:msink="http://schemas.microsoft.com/ink/2010/main" type="paragraph" rotatedBoundingBox="13029,5123 13124,5123 13124,5159 13029,5159" alignmentLevel="1"/>
          </emma:interpretation>
        </emma:emma>
      </inkml:annotationXML>
      <inkml:traceGroup>
        <inkml:annotationXML>
          <emma:emma xmlns:emma="http://www.w3.org/2003/04/emma" version="1.0">
            <emma:interpretation id="{EFEFC640-94A4-4919-955B-A0AF1B348DDC}" emma:medium="tactile" emma:mode="ink">
              <msink:context xmlns:msink="http://schemas.microsoft.com/ink/2010/main" type="line" rotatedBoundingBox="13029,5123 13124,5123 13124,5159 13029,5159"/>
            </emma:interpretation>
          </emma:emma>
        </inkml:annotationXML>
        <inkml:traceGroup>
          <inkml:annotationXML>
            <emma:emma xmlns:emma="http://www.w3.org/2003/04/emma" version="1.0">
              <emma:interpretation id="{9FBE48B9-40B5-4C59-AE78-7A203BAAFB70}" emma:medium="tactile" emma:mode="ink">
                <msink:context xmlns:msink="http://schemas.microsoft.com/ink/2010/main" type="inkWord" rotatedBoundingBox="13029,5123 13124,5123 13124,5159 13029,5159"/>
              </emma:interpretation>
              <emma:one-of disjunction-type="recognition" id="oneOf0">
                <emma:interpretation id="interp0" emma:lang="en-US" emma:confidence="0">
                  <emma:literal>-</emma:literal>
                </emma:interpretation>
                <emma:interpretation id="interp1" emma:lang="en-US" emma:confidence="0">
                  <emma:literal>_</emma:literal>
                </emma:interpretation>
                <emma:interpretation id="interp2" emma:lang="en-US" emma:confidence="0">
                  <emma:literal>.</emma:literal>
                </emma:interpretation>
                <emma:interpretation id="interp3" emma:lang="en-US" emma:confidence="0">
                  <emma:literal>/</emma:literal>
                </emma:interpretation>
                <emma:interpretation id="interp4" emma:lang="en-US" emma:confidence="0">
                  <emma:literal>'</emma:literal>
                </emma:interpretation>
              </emma:one-of>
            </emma:emma>
          </inkml:annotationXML>
          <inkml:trace contextRef="#ctx0" brushRef="#br0">16835 9786 8704,'13'-7'3872,"-4"3"-3040,1-3-1056,-2 4 1088,1 0-736,1-1-832,-1 0 576,0 4-2848,0-4 2304,0 8-6016</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069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733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41423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69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929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6809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3081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748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5210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531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654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588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3719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940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267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75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4/19/2016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273253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yewiki.aao.org/Infection_Prophylaxis#cite_note-Preop_Abx-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yewiki.aao.org/Infection_Prophylaxis#cite_note-pov-iodine-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yewiki.aao.org/Infection_Prophylaxis#cite_note-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yewiki.aao.org/Infection_Prophylaxis#cite_note-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yewiki.aao.org/Infection_Prophylaxis#cite_note-7" TargetMode="External"/><Relationship Id="rId2" Type="http://schemas.openxmlformats.org/officeDocument/2006/relationships/hyperlink" Target="http://eyewiki.aao.org/Infection_Prophylaxis#cite_note-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yewiki.aao.org/Infection_Prophylaxis#cite_note-9" TargetMode="External"/><Relationship Id="rId2" Type="http://schemas.openxmlformats.org/officeDocument/2006/relationships/hyperlink" Target="http://eyewiki.aao.org/Infection_Prophylaxis#cite_note-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ustomXml" Target="../ink/ink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ustomXml" Target="../ink/ink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069" y="168903"/>
            <a:ext cx="8107292" cy="6767724"/>
          </a:xfrm>
        </p:spPr>
      </p:pic>
      <p:sp>
        <p:nvSpPr>
          <p:cNvPr id="6" name="TextBox 5"/>
          <p:cNvSpPr txBox="1"/>
          <p:nvPr/>
        </p:nvSpPr>
        <p:spPr>
          <a:xfrm>
            <a:off x="1327918" y="900668"/>
            <a:ext cx="9516749" cy="646331"/>
          </a:xfrm>
          <a:prstGeom prst="rect">
            <a:avLst/>
          </a:prstGeom>
          <a:solidFill>
            <a:schemeClr val="accent1">
              <a:lumMod val="60000"/>
              <a:lumOff val="40000"/>
            </a:schemeClr>
          </a:solidFill>
        </p:spPr>
        <p:txBody>
          <a:bodyPr wrap="square" rtlCol="0">
            <a:spAutoFit/>
          </a:bodyPr>
          <a:lstStyle/>
          <a:p>
            <a:r>
              <a:rPr lang="en-US" sz="3600" dirty="0">
                <a:solidFill>
                  <a:srgbClr val="0070C0"/>
                </a:solidFill>
              </a:rPr>
              <a:t>Post operative endophthalmitis prophylaxis</a:t>
            </a:r>
          </a:p>
        </p:txBody>
      </p:sp>
    </p:spTree>
    <p:extLst>
      <p:ext uri="{BB962C8B-B14F-4D97-AF65-F5344CB8AC3E}">
        <p14:creationId xmlns:p14="http://schemas.microsoft.com/office/powerpoint/2010/main" val="340419869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543057"/>
          </a:xfrm>
        </p:spPr>
        <p:txBody>
          <a:bodyPr>
            <a:normAutofit fontScale="90000"/>
          </a:bodyPr>
          <a:lstStyle/>
          <a:p>
            <a:r>
              <a:rPr lang="en-US" b="1" dirty="0">
                <a:solidFill>
                  <a:srgbClr val="FF0000"/>
                </a:solidFill>
              </a:rPr>
              <a:t>EVIDENCES</a:t>
            </a:r>
            <a:r>
              <a:rPr lang="en-US" b="1" dirty="0"/>
              <a:t>[Levofloxacin (</a:t>
            </a:r>
            <a:r>
              <a:rPr lang="en-US" b="1" dirty="0" err="1"/>
              <a:t>oftaquix</a:t>
            </a:r>
            <a:r>
              <a:rPr lang="en-US" b="1" dirty="0"/>
              <a:t>) a fluoroquinolone of a new generation in prevention of the postoperative endophthalmitis following uncomplicated cataract surgery--the study of the European Society of Cataract and Refractive Surgeons (ESCRS)].</a:t>
            </a:r>
            <a:endParaRPr lang="en-US" dirty="0"/>
          </a:p>
        </p:txBody>
      </p:sp>
      <p:pic>
        <p:nvPicPr>
          <p:cNvPr id="7" name="Content Placeholder 6" descr="Category:Eye drops - Wikimedia Commons"/>
          <p:cNvPicPr>
            <a:picLocks noGrp="1" noChangeAspect="1"/>
          </p:cNvPicPr>
          <p:nvPr>
            <p:ph idx="1"/>
          </p:nvPr>
        </p:nvPicPr>
        <p:blipFill>
          <a:blip r:embed="rId2"/>
          <a:stretch>
            <a:fillRect/>
          </a:stretch>
        </p:blipFill>
        <p:spPr>
          <a:xfrm>
            <a:off x="2865508" y="3889304"/>
            <a:ext cx="5102003" cy="261633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3349147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209"/>
          </a:xfrm>
        </p:spPr>
        <p:txBody>
          <a:bodyPr>
            <a:normAutofit/>
          </a:bodyPr>
          <a:lstStyle/>
          <a:p>
            <a:r>
              <a:rPr lang="en-US" dirty="0">
                <a:solidFill>
                  <a:srgbClr val="FF0000"/>
                </a:solidFill>
                <a:latin typeface="Algerian" panose="04020705040A02060702" pitchFamily="82" charset="0"/>
              </a:rPr>
              <a:t>Evidences</a:t>
            </a:r>
          </a:p>
        </p:txBody>
      </p:sp>
      <p:sp>
        <p:nvSpPr>
          <p:cNvPr id="3" name="Content Placeholder 2"/>
          <p:cNvSpPr>
            <a:spLocks noGrp="1"/>
          </p:cNvSpPr>
          <p:nvPr>
            <p:ph idx="1"/>
          </p:nvPr>
        </p:nvSpPr>
        <p:spPr>
          <a:xfrm>
            <a:off x="677334" y="1339567"/>
            <a:ext cx="8596668" cy="4701795"/>
          </a:xfrm>
        </p:spPr>
        <p:txBody>
          <a:bodyPr/>
          <a:lstStyle/>
          <a:p>
            <a:r>
              <a:rPr lang="en-US" b="1" dirty="0">
                <a:solidFill>
                  <a:srgbClr val="00B0F0"/>
                </a:solidFill>
              </a:rPr>
              <a:t>Abstract</a:t>
            </a:r>
            <a:r>
              <a:rPr lang="en-US" b="1" dirty="0"/>
              <a:t> </a:t>
            </a:r>
            <a:r>
              <a:rPr lang="en-US" dirty="0" err="1"/>
              <a:t>Randomised</a:t>
            </a:r>
            <a:r>
              <a:rPr lang="en-US" dirty="0"/>
              <a:t> multi-</a:t>
            </a:r>
            <a:r>
              <a:rPr lang="en-US" dirty="0" err="1"/>
              <a:t>centre</a:t>
            </a:r>
            <a:r>
              <a:rPr lang="en-US" dirty="0"/>
              <a:t> </a:t>
            </a:r>
            <a:r>
              <a:rPr lang="en-US" dirty="0" err="1"/>
              <a:t>european</a:t>
            </a:r>
            <a:r>
              <a:rPr lang="en-US" dirty="0"/>
              <a:t> clinical trial of antibiotic prophylaxis for endophthalmitis following cataract surgery - study has just begun in Poland.</a:t>
            </a:r>
          </a:p>
          <a:p>
            <a:r>
              <a:rPr lang="en-US" dirty="0"/>
              <a:t> Poland is joining one of the largest prospective </a:t>
            </a:r>
            <a:r>
              <a:rPr lang="en-US" dirty="0" err="1"/>
              <a:t>european</a:t>
            </a:r>
            <a:r>
              <a:rPr lang="en-US" dirty="0"/>
              <a:t> clinical study of antibiotic prophylaxis and the largest in ophthalmology - the ESCRS endophthalmitis prophylaxis clinical trial.</a:t>
            </a:r>
          </a:p>
          <a:p>
            <a:r>
              <a:rPr lang="en-US" dirty="0"/>
              <a:t> Up to 35 000 cataract patients are going to be recruited for this randomized, controlled, multi-</a:t>
            </a:r>
            <a:r>
              <a:rPr lang="en-US" dirty="0" err="1"/>
              <a:t>centre</a:t>
            </a:r>
            <a:r>
              <a:rPr lang="en-US" dirty="0"/>
              <a:t> study in 16 </a:t>
            </a:r>
            <a:r>
              <a:rPr lang="en-US" dirty="0" err="1"/>
              <a:t>centres</a:t>
            </a:r>
            <a:r>
              <a:rPr lang="en-US" dirty="0"/>
              <a:t> from 10 </a:t>
            </a:r>
            <a:r>
              <a:rPr lang="en-US" dirty="0" err="1"/>
              <a:t>european</a:t>
            </a:r>
            <a:r>
              <a:rPr lang="en-US" dirty="0"/>
              <a:t> countries. The goal is to reduce the incidence of endophthalmitis after cataract </a:t>
            </a:r>
            <a:r>
              <a:rPr lang="en-US" dirty="0" err="1"/>
              <a:t>phacoemusification</a:t>
            </a:r>
            <a:r>
              <a:rPr lang="en-US" dirty="0"/>
              <a:t> in Europe to less than 0.05% (less than 1 per 2 000 surgeries). </a:t>
            </a:r>
          </a:p>
          <a:p>
            <a:r>
              <a:rPr lang="en-US" dirty="0"/>
              <a:t>The patients will be divided into four groups; different regimes of two antibiotics: cefuroxime injected intra-</a:t>
            </a:r>
            <a:r>
              <a:rPr lang="en-US" dirty="0" err="1"/>
              <a:t>camerally</a:t>
            </a:r>
            <a:r>
              <a:rPr lang="en-US" dirty="0"/>
              <a:t> and </a:t>
            </a:r>
            <a:r>
              <a:rPr lang="en-US" dirty="0" err="1"/>
              <a:t>levofloxacine</a:t>
            </a:r>
            <a:r>
              <a:rPr lang="en-US" dirty="0"/>
              <a:t> eye drops topically will be compared.</a:t>
            </a:r>
          </a:p>
          <a:p>
            <a:endParaRPr lang="en-US" dirty="0"/>
          </a:p>
        </p:txBody>
      </p:sp>
    </p:spTree>
    <p:extLst>
      <p:ext uri="{BB962C8B-B14F-4D97-AF65-F5344CB8AC3E}">
        <p14:creationId xmlns:p14="http://schemas.microsoft.com/office/powerpoint/2010/main" val="1171356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Endophthalmitis - What It Is, What Causes It, and How to Treat It"/>
          <p:cNvPicPr>
            <a:picLocks noGrp="1" noChangeAspect="1"/>
          </p:cNvPicPr>
          <p:nvPr>
            <p:ph idx="1"/>
          </p:nvPr>
        </p:nvPicPr>
        <p:blipFill>
          <a:blip r:embed="rId2"/>
          <a:stretch>
            <a:fillRect/>
          </a:stretch>
        </p:blipFill>
        <p:spPr>
          <a:xfrm>
            <a:off x="-192199" y="-430990"/>
            <a:ext cx="12702589" cy="7816082"/>
          </a:xfrm>
        </p:spPr>
      </p:pic>
      <p:sp>
        <p:nvSpPr>
          <p:cNvPr id="7" name="TextBox 6"/>
          <p:cNvSpPr txBox="1"/>
          <p:nvPr/>
        </p:nvSpPr>
        <p:spPr>
          <a:xfrm>
            <a:off x="1129897" y="2364626"/>
            <a:ext cx="10582578" cy="5754313"/>
          </a:xfrm>
          <a:prstGeom prst="rect">
            <a:avLst/>
          </a:prstGeom>
          <a:noFill/>
        </p:spPr>
        <p:txBody>
          <a:bodyPr wrap="square" rtlCol="0">
            <a:spAutoFit/>
          </a:bodyPr>
          <a:lstStyle/>
          <a:p>
            <a:endParaRPr lang="en-US" dirty="0"/>
          </a:p>
        </p:txBody>
      </p:sp>
      <p:sp>
        <p:nvSpPr>
          <p:cNvPr id="8" name="TextBox 7"/>
          <p:cNvSpPr txBox="1"/>
          <p:nvPr/>
        </p:nvSpPr>
        <p:spPr>
          <a:xfrm>
            <a:off x="2446166" y="1694843"/>
            <a:ext cx="184731" cy="369332"/>
          </a:xfrm>
          <a:prstGeom prst="rect">
            <a:avLst/>
          </a:prstGeom>
          <a:noFill/>
        </p:spPr>
        <p:txBody>
          <a:bodyPr wrap="none" rtlCol="0">
            <a:spAutoFit/>
          </a:bodyPr>
          <a:lstStyle/>
          <a:p>
            <a:endParaRPr lang="en-US" dirty="0"/>
          </a:p>
        </p:txBody>
      </p:sp>
      <p:sp>
        <p:nvSpPr>
          <p:cNvPr id="15" name="TextBox 14"/>
          <p:cNvSpPr txBox="1"/>
          <p:nvPr/>
        </p:nvSpPr>
        <p:spPr>
          <a:xfrm>
            <a:off x="2952871" y="1879509"/>
            <a:ext cx="7926742" cy="3693319"/>
          </a:xfrm>
          <a:prstGeom prst="rect">
            <a:avLst/>
          </a:prstGeom>
          <a:noFill/>
        </p:spPr>
        <p:txBody>
          <a:bodyPr wrap="square" rtlCol="0">
            <a:spAutoFit/>
          </a:bodyPr>
          <a:lstStyle/>
          <a:p>
            <a:r>
              <a:rPr lang="en-US" b="1"/>
              <a:t>Abstract</a:t>
            </a:r>
          </a:p>
          <a:p>
            <a:r>
              <a:rPr lang="en-US"/>
              <a:t>Randomised multi-centre european clinical trial of antibiotic prophylaxis for endophthalmitis following cataract surgery - study has just begun in Poland. Poland is joining one of the largest prospective european clinical study of antibiotic prophylaxis and the largest in ophthalmology - the ESCRS endophthalmitis prophylaxis clinical trial. Up to 35 000 cataract patients are going to be recruited for this randomized, controlled, multi-centre study in 16 centres from 10 european countries. The goal is to reduce the incidence of endophthalmitis after cataract phacoemusification in Europe to less than 0.05% (less than 1 per 2 000 surgeries). The patients will be divided into four groups; different regimes of two antibiotics: cefuroxime injected intra-camerally and levofloxacine eye drops topically will be compared.</a:t>
            </a:r>
          </a:p>
        </p:txBody>
      </p:sp>
      <p:sp>
        <p:nvSpPr>
          <p:cNvPr id="31" name="TextBox 30"/>
          <p:cNvSpPr txBox="1"/>
          <p:nvPr/>
        </p:nvSpPr>
        <p:spPr>
          <a:xfrm>
            <a:off x="4403098" y="1135720"/>
            <a:ext cx="5416510" cy="1323439"/>
          </a:xfrm>
          <a:prstGeom prst="rect">
            <a:avLst/>
          </a:prstGeom>
          <a:noFill/>
        </p:spPr>
        <p:txBody>
          <a:bodyPr wrap="square" rtlCol="0">
            <a:spAutoFit/>
          </a:bodyPr>
          <a:lstStyle/>
          <a:p>
            <a:r>
              <a:rPr lang="fa-IR" sz="8000" dirty="0" err="1">
                <a:solidFill>
                  <a:srgbClr val="FFFF00"/>
                </a:solidFill>
                <a:latin typeface="Arabic Typesetting" panose="03020402040406030203" pitchFamily="66" charset="-78"/>
                <a:cs typeface="Arabic Typesetting" panose="03020402040406030203" pitchFamily="66" charset="-78"/>
              </a:rPr>
              <a:t>اندوفتالمیت</a:t>
            </a:r>
            <a:r>
              <a:rPr lang="fa-IR" sz="8000" dirty="0">
                <a:solidFill>
                  <a:srgbClr val="FFFF00"/>
                </a:solidFill>
                <a:latin typeface="Arabic Typesetting" panose="03020402040406030203" pitchFamily="66" charset="-78"/>
                <a:cs typeface="Arabic Typesetting" panose="03020402040406030203" pitchFamily="66" charset="-78"/>
              </a:rPr>
              <a:t>(پیشگیری)</a:t>
            </a:r>
            <a:endParaRPr lang="en-US" sz="8000" dirty="0">
              <a:solidFill>
                <a:srgbClr val="FFFF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15768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0076"/>
          </a:xfrm>
        </p:spPr>
        <p:txBody>
          <a:bodyPr/>
          <a:lstStyle/>
          <a:p>
            <a:pPr algn="ctr"/>
            <a:r>
              <a:rPr lang="en-US" dirty="0"/>
              <a:t>What we can  do for prevention </a:t>
            </a:r>
          </a:p>
        </p:txBody>
      </p:sp>
      <p:pic>
        <p:nvPicPr>
          <p:cNvPr id="4" name="Content Placeholder 3"/>
          <p:cNvPicPr>
            <a:picLocks noGrp="1" noChangeAspect="1"/>
          </p:cNvPicPr>
          <p:nvPr>
            <p:ph idx="1"/>
          </p:nvPr>
        </p:nvPicPr>
        <p:blipFill>
          <a:blip r:embed="rId2"/>
          <a:stretch>
            <a:fillRect/>
          </a:stretch>
        </p:blipFill>
        <p:spPr>
          <a:xfrm>
            <a:off x="508432" y="1438578"/>
            <a:ext cx="8315237" cy="5419423"/>
          </a:xfrm>
        </p:spPr>
      </p:pic>
    </p:spTree>
    <p:extLst>
      <p:ext uri="{BB962C8B-B14F-4D97-AF65-F5344CB8AC3E}">
        <p14:creationId xmlns:p14="http://schemas.microsoft.com/office/powerpoint/2010/main" val="332321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Treat any eye conditions which may associated with post op endophthalmitis</a:t>
            </a:r>
          </a:p>
        </p:txBody>
      </p:sp>
      <p:pic>
        <p:nvPicPr>
          <p:cNvPr id="4" name="Content Placeholder 3"/>
          <p:cNvPicPr>
            <a:picLocks noGrp="1" noChangeAspect="1"/>
          </p:cNvPicPr>
          <p:nvPr>
            <p:ph idx="1"/>
          </p:nvPr>
        </p:nvPicPr>
        <p:blipFill>
          <a:blip r:embed="rId2"/>
          <a:stretch>
            <a:fillRect/>
          </a:stretch>
        </p:blipFill>
        <p:spPr>
          <a:xfrm>
            <a:off x="1089126" y="1930400"/>
            <a:ext cx="7244243" cy="4968370"/>
          </a:xfrm>
        </p:spPr>
      </p:pic>
    </p:spTree>
    <p:extLst>
      <p:ext uri="{BB962C8B-B14F-4D97-AF65-F5344CB8AC3E}">
        <p14:creationId xmlns:p14="http://schemas.microsoft.com/office/powerpoint/2010/main" val="2744496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reviews.123rf.com/images/chaosmaker/chaosmaker1012/chaosmaker101200573/8504314-Skull-and-bones-danger-triangular-vector-sign-Stock-Vec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585" y="-84452"/>
            <a:ext cx="8474216" cy="69424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2861" y="487525"/>
            <a:ext cx="8171358" cy="1938992"/>
          </a:xfrm>
          <a:prstGeom prst="rect">
            <a:avLst/>
          </a:prstGeom>
          <a:noFill/>
        </p:spPr>
        <p:txBody>
          <a:bodyPr wrap="square" rtlCol="0">
            <a:spAutoFit/>
          </a:bodyPr>
          <a:lstStyle/>
          <a:p>
            <a:r>
              <a:rPr lang="en-US" sz="4000" dirty="0">
                <a:solidFill>
                  <a:srgbClr val="FF0000"/>
                </a:solidFill>
              </a:rPr>
              <a:t>What are the main risk factors for occurrence of post operative endophthalmitis</a:t>
            </a:r>
          </a:p>
        </p:txBody>
      </p:sp>
    </p:spTree>
    <p:extLst>
      <p:ext uri="{BB962C8B-B14F-4D97-AF65-F5344CB8AC3E}">
        <p14:creationId xmlns:p14="http://schemas.microsoft.com/office/powerpoint/2010/main" val="1593240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1502644"/>
          </a:xfrm>
        </p:spPr>
        <p:txBody>
          <a:bodyPr>
            <a:normAutofit fontScale="90000"/>
          </a:bodyPr>
          <a:lstStyle/>
          <a:p>
            <a:pPr algn="ctr"/>
            <a:r>
              <a:rPr lang="en-US" b="1" dirty="0"/>
              <a:t>Risk Factors for Acute Endophthalmitis following Cataract Surgery: A Systematic Review and Meta-Analysis</a:t>
            </a:r>
            <a:endParaRPr lang="en-US" dirty="0"/>
          </a:p>
        </p:txBody>
      </p:sp>
      <p:sp>
        <p:nvSpPr>
          <p:cNvPr id="3" name="Content Placeholder 2"/>
          <p:cNvSpPr>
            <a:spLocks noGrp="1"/>
          </p:cNvSpPr>
          <p:nvPr>
            <p:ph idx="1"/>
          </p:nvPr>
        </p:nvSpPr>
        <p:spPr>
          <a:xfrm>
            <a:off x="677334" y="1502646"/>
            <a:ext cx="8596668" cy="5355354"/>
          </a:xfrm>
        </p:spPr>
        <p:txBody>
          <a:bodyPr>
            <a:normAutofit/>
          </a:bodyPr>
          <a:lstStyle/>
          <a:p>
            <a:r>
              <a:rPr lang="en-US" b="1" dirty="0"/>
              <a:t>He </a:t>
            </a:r>
            <a:r>
              <a:rPr lang="en-US" b="1" dirty="0" err="1"/>
              <a:t>cao</a:t>
            </a:r>
            <a:r>
              <a:rPr lang="en-US" b="1" dirty="0"/>
              <a:t> &amp; </a:t>
            </a:r>
            <a:r>
              <a:rPr lang="en-US" b="1" dirty="0" err="1"/>
              <a:t>etc</a:t>
            </a:r>
            <a:r>
              <a:rPr lang="en-US" b="1" dirty="0"/>
              <a:t> Aug 2013</a:t>
            </a:r>
          </a:p>
          <a:p>
            <a:r>
              <a:rPr lang="en-US" dirty="0"/>
              <a:t>A total of 6 686 169 participants with 8 963 endophthalmitis in 42 studies were analyzed. Of the nine risk factors identified in our systematic review and meta-analysis</a:t>
            </a:r>
          </a:p>
          <a:p>
            <a:r>
              <a:rPr lang="en-US" dirty="0"/>
              <a:t>, extra- or </a:t>
            </a:r>
            <a:r>
              <a:rPr lang="en-US" dirty="0" err="1"/>
              <a:t>intracapsular</a:t>
            </a:r>
            <a:r>
              <a:rPr lang="en-US" dirty="0"/>
              <a:t> cataract extraction</a:t>
            </a:r>
          </a:p>
          <a:p>
            <a:r>
              <a:rPr lang="en-US" dirty="0"/>
              <a:t> clear corneal incision,</a:t>
            </a:r>
          </a:p>
          <a:p>
            <a:r>
              <a:rPr lang="en-US" dirty="0"/>
              <a:t> without </a:t>
            </a:r>
            <a:r>
              <a:rPr lang="en-US" dirty="0" err="1"/>
              <a:t>intracameral</a:t>
            </a:r>
            <a:r>
              <a:rPr lang="en-US" dirty="0"/>
              <a:t> cefazolin (1 mg in 0.1 ml solution),</a:t>
            </a:r>
          </a:p>
          <a:p>
            <a:r>
              <a:rPr lang="en-US" dirty="0"/>
              <a:t> without </a:t>
            </a:r>
            <a:r>
              <a:rPr lang="en-US" dirty="0" err="1"/>
              <a:t>intracameral</a:t>
            </a:r>
            <a:r>
              <a:rPr lang="en-US" dirty="0"/>
              <a:t> cefuroxime (1 mg in 0.1 ml solution),</a:t>
            </a:r>
          </a:p>
          <a:p>
            <a:r>
              <a:rPr lang="en-US" dirty="0"/>
              <a:t> post capsular rupture,</a:t>
            </a:r>
          </a:p>
          <a:p>
            <a:r>
              <a:rPr lang="en-US" dirty="0"/>
              <a:t> silicone intraocular lenses</a:t>
            </a:r>
          </a:p>
          <a:p>
            <a:r>
              <a:rPr lang="en-US" dirty="0"/>
              <a:t>  intraoperative complications were found strongly associated with acute endophthalmitis.</a:t>
            </a:r>
          </a:p>
          <a:p>
            <a:r>
              <a:rPr lang="en-US" dirty="0"/>
              <a:t> Other significant factors with a lower strength of association (risk estimates generally 1.5 or less) were male gender and old age (85 years and older).</a:t>
            </a:r>
          </a:p>
        </p:txBody>
      </p:sp>
    </p:spTree>
    <p:extLst>
      <p:ext uri="{BB962C8B-B14F-4D97-AF65-F5344CB8AC3E}">
        <p14:creationId xmlns:p14="http://schemas.microsoft.com/office/powerpoint/2010/main" val="3465774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factors for development of post-</a:t>
            </a:r>
            <a:r>
              <a:rPr lang="en-US" b="1" dirty="0" err="1"/>
              <a:t>trabeculectomy</a:t>
            </a:r>
            <a:r>
              <a:rPr lang="en-US" b="1" dirty="0"/>
              <a:t> endophthalmitis</a:t>
            </a:r>
            <a:br>
              <a:rPr lang="en-US" b="1" dirty="0"/>
            </a:br>
            <a:endParaRPr lang="en-US" sz="1600" dirty="0">
              <a:solidFill>
                <a:srgbClr val="7030A0"/>
              </a:solidFill>
            </a:endParaRPr>
          </a:p>
        </p:txBody>
      </p:sp>
      <p:sp>
        <p:nvSpPr>
          <p:cNvPr id="3" name="Content Placeholder 2"/>
          <p:cNvSpPr>
            <a:spLocks noGrp="1"/>
          </p:cNvSpPr>
          <p:nvPr>
            <p:ph idx="1"/>
          </p:nvPr>
        </p:nvSpPr>
        <p:spPr/>
        <p:txBody>
          <a:bodyPr/>
          <a:lstStyle/>
          <a:p>
            <a:pPr marL="0" indent="0">
              <a:buNone/>
            </a:pPr>
            <a:r>
              <a:rPr lang="en-US" dirty="0"/>
              <a:t> </a:t>
            </a:r>
          </a:p>
          <a:p>
            <a:r>
              <a:rPr lang="en-US" dirty="0"/>
              <a:t>These results provide strong evidence of an increased risk of late endophthalmitis in patients who have </a:t>
            </a:r>
            <a:r>
              <a:rPr lang="en-US" sz="4000" dirty="0">
                <a:solidFill>
                  <a:srgbClr val="FF0000"/>
                </a:solidFill>
              </a:rPr>
              <a:t>diabetes mellitus </a:t>
            </a:r>
            <a:r>
              <a:rPr lang="en-US" dirty="0"/>
              <a:t>or have had an </a:t>
            </a:r>
            <a:r>
              <a:rPr lang="en-US" dirty="0">
                <a:solidFill>
                  <a:srgbClr val="FF0000"/>
                </a:solidFill>
                <a:latin typeface="Algerian" panose="04020705040A02060702" pitchFamily="82" charset="0"/>
              </a:rPr>
              <a:t>episode of </a:t>
            </a:r>
            <a:r>
              <a:rPr lang="en-US" dirty="0" err="1">
                <a:solidFill>
                  <a:srgbClr val="FF0000"/>
                </a:solidFill>
                <a:latin typeface="Algerian" panose="04020705040A02060702" pitchFamily="82" charset="0"/>
              </a:rPr>
              <a:t>blebitis</a:t>
            </a:r>
            <a:r>
              <a:rPr lang="en-US" dirty="0">
                <a:solidFill>
                  <a:srgbClr val="FF0000"/>
                </a:solidFill>
                <a:latin typeface="Algerian" panose="04020705040A02060702" pitchFamily="82" charset="0"/>
              </a:rPr>
              <a:t> </a:t>
            </a:r>
            <a:r>
              <a:rPr lang="en-US" dirty="0"/>
              <a:t>and suggest </a:t>
            </a:r>
            <a:r>
              <a:rPr lang="en-US" dirty="0" err="1">
                <a:solidFill>
                  <a:srgbClr val="FF0000"/>
                </a:solidFill>
              </a:rPr>
              <a:t>antiproliferative</a:t>
            </a:r>
            <a:r>
              <a:rPr lang="en-US" dirty="0">
                <a:solidFill>
                  <a:srgbClr val="FF0000"/>
                </a:solidFill>
              </a:rPr>
              <a:t> agents </a:t>
            </a:r>
            <a:r>
              <a:rPr lang="en-US" dirty="0"/>
              <a:t>may also have an important role</a:t>
            </a:r>
          </a:p>
        </p:txBody>
      </p:sp>
    </p:spTree>
    <p:extLst>
      <p:ext uri="{BB962C8B-B14F-4D97-AF65-F5344CB8AC3E}">
        <p14:creationId xmlns:p14="http://schemas.microsoft.com/office/powerpoint/2010/main" val="264668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a:t>
            </a:r>
            <a:r>
              <a:rPr lang="en-US" dirty="0" err="1"/>
              <a:t>prophylavtic</a:t>
            </a:r>
            <a:r>
              <a:rPr lang="en-US" dirty="0"/>
              <a:t> antibiotics </a:t>
            </a:r>
          </a:p>
        </p:txBody>
      </p:sp>
      <p:sp>
        <p:nvSpPr>
          <p:cNvPr id="3" name="Content Placeholder 2"/>
          <p:cNvSpPr>
            <a:spLocks noGrp="1"/>
          </p:cNvSpPr>
          <p:nvPr>
            <p:ph idx="1"/>
          </p:nvPr>
        </p:nvSpPr>
        <p:spPr/>
        <p:txBody>
          <a:bodyPr/>
          <a:lstStyle/>
          <a:p>
            <a:r>
              <a:rPr lang="en-US" dirty="0"/>
              <a:t>Some surgeons use topical drops 2 hours before surgery (every 15 minutes ) and after surgery every hour for 24 ….then every 4 hour for one week</a:t>
            </a:r>
          </a:p>
          <a:p>
            <a:r>
              <a:rPr lang="en-US" dirty="0"/>
              <a:t>Prolong administration of antibiotics before surgery may lead to resistance </a:t>
            </a:r>
          </a:p>
          <a:p>
            <a:r>
              <a:rPr lang="en-US" dirty="0"/>
              <a:t>Some give 3 days before surgery </a:t>
            </a:r>
          </a:p>
          <a:p>
            <a:r>
              <a:rPr lang="en-US" dirty="0"/>
              <a:t>Some 1drop every 5 minutes  1 hours before surgery</a:t>
            </a:r>
          </a:p>
          <a:p>
            <a:r>
              <a:rPr lang="en-US" dirty="0"/>
              <a:t>Recent studies shows emergence of </a:t>
            </a:r>
            <a:r>
              <a:rPr lang="en-US" dirty="0" err="1"/>
              <a:t>resistence</a:t>
            </a:r>
            <a:r>
              <a:rPr lang="en-US" dirty="0"/>
              <a:t> to </a:t>
            </a:r>
            <a:r>
              <a:rPr lang="en-US" dirty="0" err="1"/>
              <a:t>fiouroquinolones</a:t>
            </a:r>
            <a:r>
              <a:rPr lang="en-US" dirty="0"/>
              <a:t> in 30 percent of staph</a:t>
            </a:r>
          </a:p>
          <a:p>
            <a:endParaRPr lang="en-US" dirty="0"/>
          </a:p>
        </p:txBody>
      </p:sp>
    </p:spTree>
    <p:extLst>
      <p:ext uri="{BB962C8B-B14F-4D97-AF65-F5344CB8AC3E}">
        <p14:creationId xmlns:p14="http://schemas.microsoft.com/office/powerpoint/2010/main" val="1340004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baseline="30000" dirty="0"/>
              <a:t>th</a:t>
            </a:r>
            <a:r>
              <a:rPr lang="en-US" dirty="0"/>
              <a:t> generation </a:t>
            </a:r>
            <a:r>
              <a:rPr lang="en-US" dirty="0" err="1"/>
              <a:t>flouroquinolones</a:t>
            </a:r>
            <a:r>
              <a:rPr lang="en-US" dirty="0"/>
              <a:t> </a:t>
            </a:r>
          </a:p>
        </p:txBody>
      </p:sp>
      <p:sp>
        <p:nvSpPr>
          <p:cNvPr id="3" name="Content Placeholder 2"/>
          <p:cNvSpPr>
            <a:spLocks noGrp="1"/>
          </p:cNvSpPr>
          <p:nvPr>
            <p:ph idx="1"/>
          </p:nvPr>
        </p:nvSpPr>
        <p:spPr/>
        <p:txBody>
          <a:bodyPr/>
          <a:lstStyle/>
          <a:p>
            <a:r>
              <a:rPr lang="en-US" dirty="0"/>
              <a:t>Moxifloxacin </a:t>
            </a:r>
          </a:p>
          <a:p>
            <a:r>
              <a:rPr lang="en-US" dirty="0" err="1"/>
              <a:t>Gati</a:t>
            </a:r>
            <a:r>
              <a:rPr lang="en-US" dirty="0"/>
              <a:t> </a:t>
            </a:r>
            <a:r>
              <a:rPr lang="en-US" dirty="0" err="1"/>
              <a:t>floxacin</a:t>
            </a:r>
            <a:r>
              <a:rPr lang="en-US" dirty="0"/>
              <a:t> </a:t>
            </a:r>
          </a:p>
        </p:txBody>
      </p:sp>
    </p:spTree>
    <p:extLst>
      <p:ext uri="{BB962C8B-B14F-4D97-AF65-F5344CB8AC3E}">
        <p14:creationId xmlns:p14="http://schemas.microsoft.com/office/powerpoint/2010/main" val="100999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Endophthalmitis prophylaxis </a:t>
            </a:r>
          </a:p>
        </p:txBody>
      </p:sp>
      <p:sp>
        <p:nvSpPr>
          <p:cNvPr id="5" name="Content Placeholder 4"/>
          <p:cNvSpPr>
            <a:spLocks noGrp="1"/>
          </p:cNvSpPr>
          <p:nvPr>
            <p:ph idx="1"/>
          </p:nvPr>
        </p:nvSpPr>
        <p:spPr/>
        <p:txBody>
          <a:bodyPr>
            <a:normAutofit/>
          </a:bodyPr>
          <a:lstStyle/>
          <a:p>
            <a:r>
              <a:rPr lang="en-US" dirty="0"/>
              <a:t>What is evidence </a:t>
            </a:r>
          </a:p>
          <a:p>
            <a:r>
              <a:rPr lang="en-US" dirty="0"/>
              <a:t>Case selection (</a:t>
            </a:r>
            <a:r>
              <a:rPr lang="en-US" dirty="0" err="1"/>
              <a:t>preoperation</a:t>
            </a:r>
            <a:r>
              <a:rPr lang="en-US" dirty="0"/>
              <a:t>)…..treat any condition which may result in endophthalmitis </a:t>
            </a:r>
          </a:p>
          <a:p>
            <a:r>
              <a:rPr lang="en-US" dirty="0" err="1"/>
              <a:t>Operatin</a:t>
            </a:r>
            <a:r>
              <a:rPr lang="en-US" dirty="0"/>
              <a:t> room </a:t>
            </a:r>
          </a:p>
          <a:p>
            <a:r>
              <a:rPr lang="en-US" dirty="0" err="1"/>
              <a:t>Preop</a:t>
            </a:r>
            <a:r>
              <a:rPr lang="en-US" dirty="0"/>
              <a:t> antibiotics</a:t>
            </a:r>
          </a:p>
          <a:p>
            <a:r>
              <a:rPr lang="en-US" dirty="0" err="1"/>
              <a:t>Personell</a:t>
            </a:r>
            <a:endParaRPr lang="en-US" dirty="0"/>
          </a:p>
          <a:p>
            <a:r>
              <a:rPr lang="en-US" dirty="0" err="1"/>
              <a:t>Equipments</a:t>
            </a:r>
            <a:r>
              <a:rPr lang="en-US" dirty="0"/>
              <a:t> (disposable or  not )</a:t>
            </a:r>
          </a:p>
          <a:p>
            <a:r>
              <a:rPr lang="en-US" dirty="0" err="1"/>
              <a:t>Prep&amp;drape</a:t>
            </a:r>
            <a:endParaRPr lang="en-US" dirty="0"/>
          </a:p>
          <a:p>
            <a:r>
              <a:rPr lang="en-US" dirty="0" err="1"/>
              <a:t>Teqnique</a:t>
            </a:r>
            <a:r>
              <a:rPr lang="en-US" dirty="0"/>
              <a:t> of surgery </a:t>
            </a:r>
          </a:p>
          <a:p>
            <a:r>
              <a:rPr lang="en-US" dirty="0"/>
              <a:t>Post op (patient instructions . Antibiotics choices &amp; how long should be ) </a:t>
            </a:r>
          </a:p>
          <a:p>
            <a:endParaRPr lang="en-US" dirty="0"/>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3392706" y="1458862"/>
              <a:ext cx="190080" cy="21240"/>
            </p14:xfrm>
          </p:contentPart>
        </mc:Choice>
        <mc:Fallback xmlns="">
          <p:pic>
            <p:nvPicPr>
              <p:cNvPr id="7" name="Ink 6"/>
              <p:cNvPicPr/>
              <p:nvPr/>
            </p:nvPicPr>
            <p:blipFill>
              <a:blip r:embed="rId3"/>
              <a:stretch>
                <a:fillRect/>
              </a:stretch>
            </p:blipFill>
            <p:spPr>
              <a:xfrm>
                <a:off x="3384801" y="1448596"/>
                <a:ext cx="209483" cy="3929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p14:cNvContentPartPr/>
              <p14:nvPr/>
            </p14:nvContentPartPr>
            <p14:xfrm>
              <a:off x="1376346" y="2923702"/>
              <a:ext cx="68040" cy="33840"/>
            </p14:xfrm>
          </p:contentPart>
        </mc:Choice>
        <mc:Fallback xmlns="">
          <p:pic>
            <p:nvPicPr>
              <p:cNvPr id="10" name="Ink 9"/>
              <p:cNvPicPr/>
              <p:nvPr/>
            </p:nvPicPr>
            <p:blipFill>
              <a:blip r:embed="rId5"/>
              <a:stretch>
                <a:fillRect/>
              </a:stretch>
            </p:blipFill>
            <p:spPr>
              <a:xfrm>
                <a:off x="1371333" y="2914084"/>
                <a:ext cx="82722" cy="53432"/>
              </a:xfrm>
              <a:prstGeom prst="rect">
                <a:avLst/>
              </a:prstGeom>
            </p:spPr>
          </p:pic>
        </mc:Fallback>
      </mc:AlternateContent>
    </p:spTree>
    <p:extLst>
      <p:ext uri="{BB962C8B-B14F-4D97-AF65-F5344CB8AC3E}">
        <p14:creationId xmlns:p14="http://schemas.microsoft.com/office/powerpoint/2010/main" val="4038440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2160589"/>
          </a:xfrm>
        </p:spPr>
        <p:txBody>
          <a:bodyPr>
            <a:normAutofit/>
          </a:bodyPr>
          <a:lstStyle/>
          <a:p>
            <a:r>
              <a:rPr lang="en-US" sz="2800" b="1" dirty="0">
                <a:solidFill>
                  <a:srgbClr val="FF0000"/>
                </a:solidFill>
              </a:rPr>
              <a:t>Prevention of endophthalmitis by collagen shields presoaked in fourth-generation fluoroquinolones versus by topical prophylaxis </a:t>
            </a:r>
            <a:endParaRPr lang="en-US" sz="2800" dirty="0">
              <a:solidFill>
                <a:srgbClr val="FF0000"/>
              </a:solidFill>
            </a:endParaRPr>
          </a:p>
        </p:txBody>
      </p:sp>
      <p:sp>
        <p:nvSpPr>
          <p:cNvPr id="3" name="Content Placeholder 2"/>
          <p:cNvSpPr>
            <a:spLocks noGrp="1"/>
          </p:cNvSpPr>
          <p:nvPr>
            <p:ph idx="1"/>
          </p:nvPr>
        </p:nvSpPr>
        <p:spPr>
          <a:xfrm>
            <a:off x="677334" y="1389887"/>
            <a:ext cx="9088458" cy="7724851"/>
          </a:xfrm>
        </p:spPr>
        <p:txBody>
          <a:bodyPr>
            <a:normAutofit/>
          </a:bodyPr>
          <a:lstStyle/>
          <a:p>
            <a:r>
              <a:rPr lang="en-US" dirty="0"/>
              <a:t>Forty rabbits received bilateral 0.03 mL </a:t>
            </a:r>
            <a:r>
              <a:rPr lang="en-US" dirty="0" err="1"/>
              <a:t>intracameral</a:t>
            </a:r>
            <a:r>
              <a:rPr lang="en-US" dirty="0"/>
              <a:t> injections of </a:t>
            </a:r>
            <a:r>
              <a:rPr lang="en-US" i="1" dirty="0"/>
              <a:t>Staphylococcus epidermidis</a:t>
            </a:r>
            <a:r>
              <a:rPr lang="en-US" dirty="0"/>
              <a:t> (5 × 10</a:t>
            </a:r>
            <a:r>
              <a:rPr lang="en-US" baseline="30000" dirty="0"/>
              <a:t>8</a:t>
            </a:r>
            <a:r>
              <a:rPr lang="en-US" dirty="0"/>
              <a:t> colony-forming units). Four groups of 10 rabbits had their eyes randomized to receive (1) 3 mg/mL </a:t>
            </a:r>
            <a:r>
              <a:rPr lang="en-US" dirty="0" err="1"/>
              <a:t>gatifloxacin</a:t>
            </a:r>
            <a:r>
              <a:rPr lang="en-US" dirty="0"/>
              <a:t> (</a:t>
            </a:r>
            <a:r>
              <a:rPr lang="en-US" dirty="0" err="1"/>
              <a:t>Zymar</a:t>
            </a:r>
            <a:r>
              <a:rPr lang="en-US" dirty="0"/>
              <a:t>) drops or shield in </a:t>
            </a:r>
            <a:r>
              <a:rPr lang="en-US" dirty="0" err="1"/>
              <a:t>Zymar</a:t>
            </a:r>
            <a:r>
              <a:rPr lang="en-US" dirty="0"/>
              <a:t>, (2) </a:t>
            </a:r>
            <a:r>
              <a:rPr lang="en-US" dirty="0" err="1"/>
              <a:t>Zymar</a:t>
            </a:r>
            <a:r>
              <a:rPr lang="en-US" dirty="0"/>
              <a:t> drops or shield in 10 mg/mL </a:t>
            </a:r>
            <a:r>
              <a:rPr lang="en-US" dirty="0" err="1"/>
              <a:t>gatifloxacin</a:t>
            </a:r>
            <a:r>
              <a:rPr lang="en-US" dirty="0"/>
              <a:t> (</a:t>
            </a:r>
            <a:r>
              <a:rPr lang="en-US" dirty="0" err="1"/>
              <a:t>Tequin</a:t>
            </a:r>
            <a:r>
              <a:rPr lang="en-US" dirty="0"/>
              <a:t>), (3) 5 mg/mL moxifloxacin (</a:t>
            </a:r>
            <a:r>
              <a:rPr lang="en-US" dirty="0" err="1"/>
              <a:t>Vigamox</a:t>
            </a:r>
            <a:r>
              <a:rPr lang="en-US" dirty="0"/>
              <a:t>) drops or shield in </a:t>
            </a:r>
            <a:r>
              <a:rPr lang="en-US" dirty="0" err="1"/>
              <a:t>Vigamox</a:t>
            </a:r>
            <a:r>
              <a:rPr lang="en-US" dirty="0"/>
              <a:t>, or (4) balanced salt solution (BSS) drops or shield in BSS. Each eye received </a:t>
            </a:r>
            <a:r>
              <a:rPr lang="en-US" dirty="0" err="1"/>
              <a:t>Zymar</a:t>
            </a:r>
            <a:r>
              <a:rPr lang="en-US" dirty="0"/>
              <a:t>, </a:t>
            </a:r>
            <a:r>
              <a:rPr lang="en-US" dirty="0" err="1"/>
              <a:t>Vigamox</a:t>
            </a:r>
            <a:r>
              <a:rPr lang="en-US" dirty="0"/>
              <a:t>, or BSS 4 times 1 hour before injection. The antibiotic–BSS was administered every 2 hours (5 doses total). One day later, signs of endophthalmitis were scored under the </a:t>
            </a:r>
            <a:r>
              <a:rPr lang="en-US" dirty="0" err="1"/>
              <a:t>slitlamp</a:t>
            </a:r>
            <a:r>
              <a:rPr lang="en-US" dirty="0"/>
              <a:t>.</a:t>
            </a:r>
          </a:p>
          <a:p>
            <a:r>
              <a:rPr lang="en-US" b="1" dirty="0"/>
              <a:t>Results</a:t>
            </a:r>
          </a:p>
          <a:p>
            <a:r>
              <a:rPr lang="en-US" dirty="0"/>
              <a:t>Groups 1 and 2 had significantly lower endophthalmitis incidences (total score ≥8) than the BSS controls. Shield scores were not significantly different from those of the counterpart drops. The comparison between drops was not significant (</a:t>
            </a:r>
            <a:r>
              <a:rPr lang="en-US" i="1" dirty="0"/>
              <a:t>P</a:t>
            </a:r>
            <a:r>
              <a:rPr lang="en-US" dirty="0"/>
              <a:t> = .0513); the difference between shields (</a:t>
            </a:r>
            <a:r>
              <a:rPr lang="en-US" i="1" dirty="0"/>
              <a:t>P</a:t>
            </a:r>
            <a:r>
              <a:rPr lang="en-US" dirty="0"/>
              <a:t> = .0232) and the post-comparison </a:t>
            </a:r>
            <a:r>
              <a:rPr lang="en-US" dirty="0" err="1"/>
              <a:t>Zymar</a:t>
            </a:r>
            <a:r>
              <a:rPr lang="en-US" dirty="0"/>
              <a:t> versus BSS shields (</a:t>
            </a:r>
            <a:r>
              <a:rPr lang="en-US" i="1" dirty="0"/>
              <a:t>P</a:t>
            </a:r>
            <a:r>
              <a:rPr lang="en-US" dirty="0"/>
              <a:t> = .0021) were significant.</a:t>
            </a:r>
          </a:p>
          <a:p>
            <a:endParaRPr lang="en-US" dirty="0"/>
          </a:p>
        </p:txBody>
      </p:sp>
    </p:spTree>
    <p:extLst>
      <p:ext uri="{BB962C8B-B14F-4D97-AF65-F5344CB8AC3E}">
        <p14:creationId xmlns:p14="http://schemas.microsoft.com/office/powerpoint/2010/main" val="2452458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206"/>
            <a:ext cx="8596668" cy="1426464"/>
          </a:xfrm>
        </p:spPr>
        <p:txBody>
          <a:bodyPr/>
          <a:lstStyle/>
          <a:p>
            <a:r>
              <a:rPr lang="en-US" b="1" dirty="0">
                <a:solidFill>
                  <a:srgbClr val="FF0000"/>
                </a:solidFill>
              </a:rPr>
              <a:t>Primary Prevention</a:t>
            </a:r>
            <a:endParaRPr lang="en-US" dirty="0">
              <a:solidFill>
                <a:srgbClr val="FF0000"/>
              </a:solidFill>
            </a:endParaRPr>
          </a:p>
        </p:txBody>
      </p:sp>
      <p:sp>
        <p:nvSpPr>
          <p:cNvPr id="3" name="Content Placeholder 2"/>
          <p:cNvSpPr>
            <a:spLocks noGrp="1"/>
          </p:cNvSpPr>
          <p:nvPr>
            <p:ph idx="1"/>
          </p:nvPr>
        </p:nvSpPr>
        <p:spPr>
          <a:xfrm>
            <a:off x="677334" y="694945"/>
            <a:ext cx="8596668" cy="7212786"/>
          </a:xfrm>
        </p:spPr>
        <p:txBody>
          <a:bodyPr>
            <a:normAutofit/>
          </a:bodyPr>
          <a:lstStyle/>
          <a:p>
            <a:r>
              <a:rPr lang="en-US" dirty="0"/>
              <a:t>Prevention of postoperative infectious endophthalmitis is a subject that all intraocular surgeons need to address in their surgical practice</a:t>
            </a:r>
          </a:p>
          <a:p>
            <a:r>
              <a:rPr lang="en-US" dirty="0"/>
              <a:t>. Surgeons institute a wide variety of techniques intended to prevent endophthalmitis, and there is not one single regimen that is universally agreed upon for this purpose.</a:t>
            </a:r>
          </a:p>
          <a:p>
            <a:r>
              <a:rPr lang="en-US" dirty="0"/>
              <a:t> Many studies have been performed to address the efficacy of various prophylactic protocols; however there are numerous inherent complexities in designing high quality clinical trials to address this issue</a:t>
            </a:r>
          </a:p>
          <a:p>
            <a:r>
              <a:rPr lang="en-US" dirty="0"/>
              <a:t>. Endophthalmitis is a rare entity, thus generating high powered studies is challenging. Also, differences in surgical technique vary widely between surgeons, and controlling for these factors can be difficult</a:t>
            </a:r>
          </a:p>
          <a:p>
            <a:r>
              <a:rPr lang="en-US" dirty="0"/>
              <a:t> Many studies have used surrogate measures for endophthalmitis, such as cultures of periocular flora or anterior chamber sampling. Other studies use animal models, so the results may not be perfectly applicable to the human eye. There are no placebo controlled, double blinded, randomized clinical trials that compare all the currently used methods of endophthalmitis prophylaxis.</a:t>
            </a:r>
          </a:p>
          <a:p>
            <a:r>
              <a:rPr lang="en-US" dirty="0"/>
              <a:t> difficult to make solid recommendations about the gold standard of care.  </a:t>
            </a:r>
          </a:p>
        </p:txBody>
      </p:sp>
    </p:spTree>
    <p:extLst>
      <p:ext uri="{BB962C8B-B14F-4D97-AF65-F5344CB8AC3E}">
        <p14:creationId xmlns:p14="http://schemas.microsoft.com/office/powerpoint/2010/main" val="419581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838"/>
            <a:ext cx="8596668" cy="1243584"/>
          </a:xfrm>
        </p:spPr>
        <p:txBody>
          <a:bodyPr/>
          <a:lstStyle/>
          <a:p>
            <a:r>
              <a:rPr lang="en-US" b="1" dirty="0">
                <a:solidFill>
                  <a:srgbClr val="FF0000"/>
                </a:solidFill>
              </a:rPr>
              <a:t>Preoperative Regimens</a:t>
            </a:r>
            <a:endParaRPr lang="en-US" dirty="0">
              <a:solidFill>
                <a:srgbClr val="FF0000"/>
              </a:solidFill>
            </a:endParaRPr>
          </a:p>
        </p:txBody>
      </p:sp>
      <p:sp>
        <p:nvSpPr>
          <p:cNvPr id="3" name="Content Placeholder 2"/>
          <p:cNvSpPr>
            <a:spLocks noGrp="1"/>
          </p:cNvSpPr>
          <p:nvPr>
            <p:ph idx="1"/>
          </p:nvPr>
        </p:nvSpPr>
        <p:spPr>
          <a:xfrm>
            <a:off x="677334" y="753467"/>
            <a:ext cx="8596668" cy="6203288"/>
          </a:xfrm>
        </p:spPr>
        <p:txBody>
          <a:bodyPr>
            <a:normAutofit fontScale="92500" lnSpcReduction="10000"/>
          </a:bodyPr>
          <a:lstStyle/>
          <a:p>
            <a:r>
              <a:rPr lang="en-US" dirty="0"/>
              <a:t> reduction of resident flora on the lids, lashes, and the ocular surface. </a:t>
            </a:r>
          </a:p>
          <a:p>
            <a:r>
              <a:rPr lang="en-US" dirty="0"/>
              <a:t> meticulous lid hygiene prior to surgery. This treatment is aimed at reducing blepharitis, with the added benefit of enhancing the health of the surface tear film through concomitant treatment of </a:t>
            </a:r>
            <a:r>
              <a:rPr lang="en-US" dirty="0" err="1"/>
              <a:t>meibomian</a:t>
            </a:r>
            <a:r>
              <a:rPr lang="en-US" dirty="0"/>
              <a:t> gland dysfunction</a:t>
            </a:r>
          </a:p>
          <a:p>
            <a:r>
              <a:rPr lang="en-US" dirty="0"/>
              <a:t> Warm soaks with simple lid scrubs directed at the base of the lashes, utilizing a washcloth with a gentle soap can be instituted. Commercial over-the-counter eyelid cleaners are available for this purpose.</a:t>
            </a:r>
          </a:p>
          <a:p>
            <a:r>
              <a:rPr lang="en-US" dirty="0"/>
              <a:t> Preoperative topical antibiotic regimens are often instituted. There are no well-controlled high quality studies that have definitely shown a benefit in preoperative (or postoperative) topical antibiotics in the prevention of culture-proven endophthalmitis</a:t>
            </a:r>
          </a:p>
          <a:p>
            <a:r>
              <a:rPr lang="en-US" dirty="0"/>
              <a:t>  reduced cultures of periocular flora with administration of preoperative topical antibiotics </a:t>
            </a:r>
            <a:r>
              <a:rPr lang="en-US" baseline="30000" dirty="0">
                <a:hlinkClick r:id="rId2"/>
              </a:rPr>
              <a:t>[1]</a:t>
            </a:r>
            <a:r>
              <a:rPr lang="en-US" dirty="0"/>
              <a:t>.</a:t>
            </a:r>
          </a:p>
          <a:p>
            <a:r>
              <a:rPr lang="en-US" dirty="0"/>
              <a:t> Duration of preoperative administration vary: some surgeons begin </a:t>
            </a:r>
            <a:r>
              <a:rPr lang="en-US" dirty="0" err="1"/>
              <a:t>dosaging</a:t>
            </a:r>
            <a:r>
              <a:rPr lang="en-US" dirty="0"/>
              <a:t> 1 hour prior to surgery, other recommend starting 1-3 days prior to surgery. Some surgeons feel that the extra cost to the patient and society associated with preoperative topical antibiotics and the lack of any data suggesting efficacy are reason to not recommend this regimen</a:t>
            </a:r>
          </a:p>
          <a:p>
            <a:r>
              <a:rPr lang="en-US" dirty="0"/>
              <a:t>. Others worry that preoperative exposure to an antimicrobial agent that will again be used postoperatively may help select for resistant organisms postoperatively, thereby negating any benefit of a preoperative course</a:t>
            </a:r>
          </a:p>
          <a:p>
            <a:r>
              <a:rPr lang="en-US" dirty="0"/>
              <a:t> Without quality data, a standard-of-care has not been established.</a:t>
            </a:r>
          </a:p>
        </p:txBody>
      </p:sp>
    </p:spTree>
    <p:extLst>
      <p:ext uri="{BB962C8B-B14F-4D97-AF65-F5344CB8AC3E}">
        <p14:creationId xmlns:p14="http://schemas.microsoft.com/office/powerpoint/2010/main" val="429181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6694"/>
            <a:ext cx="8596668" cy="987552"/>
          </a:xfrm>
        </p:spPr>
        <p:txBody>
          <a:bodyPr/>
          <a:lstStyle/>
          <a:p>
            <a:r>
              <a:rPr lang="en-US" b="1" dirty="0">
                <a:solidFill>
                  <a:srgbClr val="FF0000"/>
                </a:solidFill>
              </a:rPr>
              <a:t>Perioperative Regimens</a:t>
            </a:r>
            <a:endParaRPr lang="en-US" dirty="0">
              <a:solidFill>
                <a:srgbClr val="FF0000"/>
              </a:solidFill>
            </a:endParaRPr>
          </a:p>
        </p:txBody>
      </p:sp>
      <p:sp>
        <p:nvSpPr>
          <p:cNvPr id="3" name="Content Placeholder 2"/>
          <p:cNvSpPr>
            <a:spLocks noGrp="1"/>
          </p:cNvSpPr>
          <p:nvPr>
            <p:ph idx="1"/>
          </p:nvPr>
        </p:nvSpPr>
        <p:spPr>
          <a:xfrm>
            <a:off x="677334" y="1836115"/>
            <a:ext cx="8596668" cy="6327648"/>
          </a:xfrm>
        </p:spPr>
        <p:txBody>
          <a:bodyPr/>
          <a:lstStyle/>
          <a:p>
            <a:r>
              <a:rPr lang="en-US" dirty="0"/>
              <a:t>Once the patient is in the operating room, proper sterile preparation of the surgical site is of utmost importance.</a:t>
            </a:r>
          </a:p>
          <a:p>
            <a:r>
              <a:rPr lang="en-US" dirty="0"/>
              <a:t> Instillation of Povidone-Iodine 5% onto the ocular surface at least 3-5 minutes prior to surgery is recommended. </a:t>
            </a:r>
          </a:p>
          <a:p>
            <a:r>
              <a:rPr lang="en-US" dirty="0"/>
              <a:t>This measure has the most long-standing and highest quality evidence to support its efficacy </a:t>
            </a:r>
            <a:r>
              <a:rPr lang="en-US" baseline="30000" dirty="0">
                <a:hlinkClick r:id="rId2"/>
              </a:rPr>
              <a:t>[2]</a:t>
            </a:r>
            <a:r>
              <a:rPr lang="en-US" dirty="0"/>
              <a:t>.</a:t>
            </a:r>
          </a:p>
          <a:p>
            <a:r>
              <a:rPr lang="en-US" dirty="0"/>
              <a:t> In addition, sterile preparation of the skin surrounding the surgical eye with Povidone-Iodine 10% is often utilized.</a:t>
            </a:r>
          </a:p>
          <a:p>
            <a:r>
              <a:rPr lang="en-US" dirty="0"/>
              <a:t> Meticulous draping of the lids and eyelashes is performed to achieve a sterile field.</a:t>
            </a:r>
          </a:p>
          <a:p>
            <a:r>
              <a:rPr lang="en-US" dirty="0"/>
              <a:t> Eyelash trimming has not been determined to reduce the bacterial flora and is not recommended </a:t>
            </a:r>
          </a:p>
        </p:txBody>
      </p:sp>
    </p:spTree>
    <p:extLst>
      <p:ext uri="{BB962C8B-B14F-4D97-AF65-F5344CB8AC3E}">
        <p14:creationId xmlns:p14="http://schemas.microsoft.com/office/powerpoint/2010/main" val="1664867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5565"/>
            <a:ext cx="8596668" cy="1754835"/>
          </a:xfrm>
        </p:spPr>
        <p:txBody>
          <a:bodyPr/>
          <a:lstStyle/>
          <a:p>
            <a:r>
              <a:rPr lang="en-US" b="1" dirty="0">
                <a:solidFill>
                  <a:srgbClr val="FF0000"/>
                </a:solidFill>
              </a:rPr>
              <a:t>Surgical Regimens</a:t>
            </a:r>
            <a:endParaRPr lang="en-US" dirty="0">
              <a:solidFill>
                <a:srgbClr val="FF0000"/>
              </a:solidFill>
            </a:endParaRPr>
          </a:p>
        </p:txBody>
      </p:sp>
      <p:sp>
        <p:nvSpPr>
          <p:cNvPr id="3" name="Content Placeholder 2"/>
          <p:cNvSpPr>
            <a:spLocks noGrp="1"/>
          </p:cNvSpPr>
          <p:nvPr>
            <p:ph idx="1"/>
          </p:nvPr>
        </p:nvSpPr>
        <p:spPr>
          <a:xfrm>
            <a:off x="392041" y="790042"/>
            <a:ext cx="10610020" cy="6067958"/>
          </a:xfrm>
        </p:spPr>
        <p:txBody>
          <a:bodyPr>
            <a:normAutofit lnSpcReduction="10000"/>
          </a:bodyPr>
          <a:lstStyle/>
          <a:p>
            <a:r>
              <a:rPr lang="en-US" dirty="0"/>
              <a:t> Meticulous attention should be paid to the construction of the incisions. In modern day phacoemulsification, small incision surgeries have evolved, which often do not require sutures to achieve a water-tight seal at the end of the surgery.</a:t>
            </a:r>
          </a:p>
          <a:p>
            <a:r>
              <a:rPr lang="en-US" dirty="0"/>
              <a:t> However, with the increase in use of clear corneal incisions, there has thought to have been a concomitant rise in the rate of endophthalmitis just after the turn of the century, especially as compared to scleral tunnel incisions (Cooper et al). </a:t>
            </a:r>
          </a:p>
          <a:p>
            <a:r>
              <a:rPr lang="en-US" dirty="0"/>
              <a:t>Defects in the clear corneal wound are postulated to be a risk factor for the development of endophthalmitis, allowing pathogens to enter the anterior chamber after surgery.</a:t>
            </a:r>
          </a:p>
          <a:p>
            <a:r>
              <a:rPr lang="en-US" dirty="0"/>
              <a:t> Wound gape, leak, dehiscence, and vitreous wicks have been found in association with endophthalmitis (Maxwell et al).</a:t>
            </a:r>
          </a:p>
          <a:p>
            <a:r>
              <a:rPr lang="en-US" dirty="0"/>
              <a:t> At the end of surgery, after the eye is re-inflated to physiologic pressure, surgeons will often perform hydration of the wound, Seidel testing for leakage, or check the wounds with a dry sponge to assess for wound leak. </a:t>
            </a:r>
          </a:p>
          <a:p>
            <a:r>
              <a:rPr lang="en-US" dirty="0"/>
              <a:t>There is evidence that the effect of stromal hydration lasted for at least 1 week after surgery</a:t>
            </a:r>
            <a:r>
              <a:rPr lang="en-US" baseline="30000" dirty="0">
                <a:hlinkClick r:id="rId2"/>
              </a:rPr>
              <a:t>[4]</a:t>
            </a:r>
            <a:r>
              <a:rPr lang="en-US" dirty="0"/>
              <a:t>. </a:t>
            </a:r>
          </a:p>
          <a:p>
            <a:r>
              <a:rPr lang="en-US" dirty="0"/>
              <a:t>There is also evidence to suggest that slightly elevated intraocular pressure at the end of surgery can help to seal the wound through improvement in the internal architecture (McDonnell et al). When there is evidence of wound leak or concerns about the integrity of the wound, it is prudent to place a single interrupted suture at the end of the surgery. This suture can be removed 1 week after surgery after the wound has a chance to seal, however this wound should be Seidel tested after the suture has been removed, to ensure that the wound has adequately healed</a:t>
            </a:r>
          </a:p>
        </p:txBody>
      </p:sp>
    </p:spTree>
    <p:extLst>
      <p:ext uri="{BB962C8B-B14F-4D97-AF65-F5344CB8AC3E}">
        <p14:creationId xmlns:p14="http://schemas.microsoft.com/office/powerpoint/2010/main" val="2819164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4086"/>
            <a:ext cx="8596668" cy="1119226"/>
          </a:xfrm>
        </p:spPr>
        <p:txBody>
          <a:bodyPr/>
          <a:lstStyle/>
          <a:p>
            <a:r>
              <a:rPr lang="en-US" dirty="0">
                <a:solidFill>
                  <a:srgbClr val="FF0000"/>
                </a:solidFill>
              </a:rPr>
              <a:t>Surgical regimens</a:t>
            </a:r>
          </a:p>
        </p:txBody>
      </p:sp>
      <p:sp>
        <p:nvSpPr>
          <p:cNvPr id="3" name="Content Placeholder 2"/>
          <p:cNvSpPr>
            <a:spLocks noGrp="1"/>
          </p:cNvSpPr>
          <p:nvPr>
            <p:ph idx="1"/>
          </p:nvPr>
        </p:nvSpPr>
        <p:spPr>
          <a:xfrm>
            <a:off x="677334" y="1133856"/>
            <a:ext cx="8596668" cy="6342277"/>
          </a:xfrm>
        </p:spPr>
        <p:txBody>
          <a:bodyPr/>
          <a:lstStyle/>
          <a:p>
            <a:r>
              <a:rPr lang="en-US" dirty="0"/>
              <a:t>Some surgeons have advocated the use of antibiotics in the irrigation fluid during surgery, however there are no robust studies showing efficacy.</a:t>
            </a:r>
          </a:p>
          <a:p>
            <a:r>
              <a:rPr lang="en-US" dirty="0"/>
              <a:t> Vancomycin is considered to be a last line of defense for resistant organisms, and widespread use of this powerful antibiotic in routine cataract surgery comes with the risk of development of vancomycin resistant organisms.</a:t>
            </a:r>
          </a:p>
          <a:p>
            <a:r>
              <a:rPr lang="en-US" dirty="0"/>
              <a:t> The use of vancomycin as a prophylactic measure in the irrigation fluid is not recommended on a routine basis</a:t>
            </a:r>
            <a:r>
              <a:rPr lang="en-US" baseline="30000" dirty="0">
                <a:hlinkClick r:id="rId2"/>
              </a:rPr>
              <a:t>[5]</a:t>
            </a:r>
            <a:r>
              <a:rPr lang="en-US" dirty="0"/>
              <a:t>. </a:t>
            </a:r>
          </a:p>
        </p:txBody>
      </p:sp>
    </p:spTree>
    <p:extLst>
      <p:ext uri="{BB962C8B-B14F-4D97-AF65-F5344CB8AC3E}">
        <p14:creationId xmlns:p14="http://schemas.microsoft.com/office/powerpoint/2010/main" val="2581249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Surgical regimens</a:t>
            </a:r>
          </a:p>
        </p:txBody>
      </p:sp>
      <p:sp>
        <p:nvSpPr>
          <p:cNvPr id="3" name="Content Placeholder 2"/>
          <p:cNvSpPr>
            <a:spLocks noGrp="1"/>
          </p:cNvSpPr>
          <p:nvPr>
            <p:ph idx="1"/>
          </p:nvPr>
        </p:nvSpPr>
        <p:spPr>
          <a:xfrm>
            <a:off x="677334" y="1538797"/>
            <a:ext cx="8596668" cy="3880773"/>
          </a:xfrm>
        </p:spPr>
        <p:txBody>
          <a:bodyPr>
            <a:normAutofit lnSpcReduction="10000"/>
          </a:bodyPr>
          <a:lstStyle/>
          <a:p>
            <a:r>
              <a:rPr lang="en-US" dirty="0"/>
              <a:t>The only large, prospective, randomized, study examining the efficacy of endophthalmitis prophylaxis was released by the European Society of Cataract and Refractive Surgeons in 2006.</a:t>
            </a:r>
          </a:p>
          <a:p>
            <a:r>
              <a:rPr lang="en-US" dirty="0"/>
              <a:t> The landmark study was based on work by Per </a:t>
            </a:r>
            <a:r>
              <a:rPr lang="en-US" dirty="0" err="1"/>
              <a:t>Montan</a:t>
            </a:r>
            <a:r>
              <a:rPr lang="en-US" dirty="0"/>
              <a:t>, MD in Sweden. The injection of </a:t>
            </a:r>
            <a:r>
              <a:rPr lang="en-US" dirty="0" err="1"/>
              <a:t>intracameral</a:t>
            </a:r>
            <a:r>
              <a:rPr lang="en-US" dirty="0"/>
              <a:t> cefuroxime into the anterior chamber at the end of surgery reduced the occurrence of endophthalmitis (Peter Barry, MD and the ESCRS Endophthalmitis Study Group).</a:t>
            </a:r>
          </a:p>
          <a:p>
            <a:r>
              <a:rPr lang="en-US" dirty="0"/>
              <a:t> Following publication of the ESCRS study, </a:t>
            </a:r>
            <a:r>
              <a:rPr lang="en-US" dirty="0" err="1"/>
              <a:t>intracameral</a:t>
            </a:r>
            <a:r>
              <a:rPr lang="en-US" dirty="0"/>
              <a:t> injection had not been widely adopted in the United States for various reasons, including concerns over the need to compound this medication, the risk of TASS, and the spectrum of activity of this class of antibiotics</a:t>
            </a:r>
            <a:r>
              <a:rPr lang="en-US" baseline="30000" dirty="0">
                <a:hlinkClick r:id="rId2"/>
              </a:rPr>
              <a:t>[6]</a:t>
            </a:r>
            <a:endParaRPr lang="en-US" baseline="30000" dirty="0"/>
          </a:p>
          <a:p>
            <a:r>
              <a:rPr lang="en-US" dirty="0"/>
              <a:t>. A US study published in 2013, however showed similar results to the European study</a:t>
            </a:r>
            <a:r>
              <a:rPr lang="en-US" baseline="30000" dirty="0">
                <a:hlinkClick r:id="rId3"/>
              </a:rPr>
              <a:t>[7]</a:t>
            </a:r>
            <a:r>
              <a:rPr lang="en-US" dirty="0"/>
              <a:t>. </a:t>
            </a:r>
          </a:p>
        </p:txBody>
      </p:sp>
    </p:spTree>
    <p:extLst>
      <p:ext uri="{BB962C8B-B14F-4D97-AF65-F5344CB8AC3E}">
        <p14:creationId xmlns:p14="http://schemas.microsoft.com/office/powerpoint/2010/main" val="860243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Surgical regimens</a:t>
            </a:r>
          </a:p>
        </p:txBody>
      </p:sp>
      <p:sp>
        <p:nvSpPr>
          <p:cNvPr id="3" name="Content Placeholder 2"/>
          <p:cNvSpPr>
            <a:spLocks noGrp="1"/>
          </p:cNvSpPr>
          <p:nvPr>
            <p:ph idx="1"/>
          </p:nvPr>
        </p:nvSpPr>
        <p:spPr>
          <a:xfrm>
            <a:off x="677334" y="2384755"/>
            <a:ext cx="8596668" cy="4473244"/>
          </a:xfrm>
        </p:spPr>
        <p:txBody>
          <a:bodyPr/>
          <a:lstStyle/>
          <a:p>
            <a:r>
              <a:rPr lang="en-US" dirty="0" err="1"/>
              <a:t>Intracameral</a:t>
            </a:r>
            <a:r>
              <a:rPr lang="en-US" dirty="0"/>
              <a:t> moxifloxacin has also been used for prophylaxis with a good safety profile</a:t>
            </a:r>
            <a:r>
              <a:rPr lang="en-US" baseline="30000" dirty="0">
                <a:hlinkClick r:id="rId2"/>
              </a:rPr>
              <a:t>[8]</a:t>
            </a:r>
            <a:r>
              <a:rPr lang="en-US" dirty="0"/>
              <a:t>, (Lane et al). </a:t>
            </a:r>
          </a:p>
          <a:p>
            <a:r>
              <a:rPr lang="en-US" dirty="0"/>
              <a:t>The potential advantages of moxifloxacin are better Gram negative coverage, in particular enterococcus, and ease of preparation as the drug can be drawn up undiluted from a commercially available preparation</a:t>
            </a:r>
            <a:r>
              <a:rPr lang="en-US" baseline="30000" dirty="0">
                <a:hlinkClick r:id="rId3"/>
              </a:rPr>
              <a:t>[9]</a:t>
            </a:r>
            <a:r>
              <a:rPr lang="en-US" dirty="0"/>
              <a:t>. </a:t>
            </a:r>
          </a:p>
          <a:p>
            <a:r>
              <a:rPr lang="en-US" dirty="0"/>
              <a:t>Subconjunctival antibiotic injections have been popular in the past, but there is a paucity of high powered, large controlled studies to make a definitive statement about the role of these injections in the prevention of endophthalmitis</a:t>
            </a:r>
          </a:p>
          <a:p>
            <a:endParaRPr lang="en-US" dirty="0"/>
          </a:p>
        </p:txBody>
      </p:sp>
    </p:spTree>
    <p:extLst>
      <p:ext uri="{BB962C8B-B14F-4D97-AF65-F5344CB8AC3E}">
        <p14:creationId xmlns:p14="http://schemas.microsoft.com/office/powerpoint/2010/main" val="12136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4579" y="338938"/>
            <a:ext cx="8596668" cy="1320800"/>
          </a:xfrm>
        </p:spPr>
        <p:txBody>
          <a:bodyPr/>
          <a:lstStyle/>
          <a:p>
            <a:r>
              <a:rPr lang="en-US" b="1" dirty="0"/>
              <a:t>Postoperative Regimens</a:t>
            </a:r>
            <a:endParaRPr lang="en-US" dirty="0"/>
          </a:p>
        </p:txBody>
      </p:sp>
      <p:sp>
        <p:nvSpPr>
          <p:cNvPr id="3" name="Content Placeholder 2"/>
          <p:cNvSpPr>
            <a:spLocks noGrp="1"/>
          </p:cNvSpPr>
          <p:nvPr>
            <p:ph idx="1"/>
          </p:nvPr>
        </p:nvSpPr>
        <p:spPr/>
        <p:txBody>
          <a:bodyPr/>
          <a:lstStyle/>
          <a:p>
            <a:r>
              <a:rPr lang="en-US" dirty="0"/>
              <a:t>Postoperative topical antibiotic regimens are intended to reduce the bacterial burden during the time it takes for the surgical incision to re-epithelialize.</a:t>
            </a:r>
          </a:p>
          <a:p>
            <a:r>
              <a:rPr lang="en-US" dirty="0"/>
              <a:t> There are no high quality studies that indisputably demonstrate the effectiveness of this strategy in preventing endophthalmitis. </a:t>
            </a:r>
          </a:p>
          <a:p>
            <a:r>
              <a:rPr lang="en-US" dirty="0"/>
              <a:t>It is often recommended that patients continue their antibiotic drops for 1 week after surgery. </a:t>
            </a:r>
          </a:p>
        </p:txBody>
      </p:sp>
    </p:spTree>
    <p:extLst>
      <p:ext uri="{BB962C8B-B14F-4D97-AF65-F5344CB8AC3E}">
        <p14:creationId xmlns:p14="http://schemas.microsoft.com/office/powerpoint/2010/main" val="905358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Potential Complications of </a:t>
            </a:r>
            <a:r>
              <a:rPr lang="en-US" b="1" dirty="0" err="1">
                <a:solidFill>
                  <a:srgbClr val="FF0000"/>
                </a:solidFill>
              </a:rPr>
              <a:t>Intracameral</a:t>
            </a:r>
            <a:r>
              <a:rPr lang="en-US" b="1" dirty="0">
                <a:solidFill>
                  <a:srgbClr val="FF0000"/>
                </a:solidFill>
              </a:rPr>
              <a:t> Antibiotics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1. Fungal Contamination during mixing</a:t>
            </a:r>
          </a:p>
          <a:p>
            <a:pPr marL="0" indent="0">
              <a:buNone/>
            </a:pPr>
            <a:br>
              <a:rPr lang="en-US" dirty="0"/>
            </a:br>
            <a:r>
              <a:rPr lang="en-US" dirty="0"/>
              <a:t>2. Incorrect preparation and dosage</a:t>
            </a:r>
          </a:p>
          <a:p>
            <a:endParaRPr lang="en-US" dirty="0"/>
          </a:p>
          <a:p>
            <a:pPr marL="0" indent="0">
              <a:buNone/>
            </a:pPr>
            <a:br>
              <a:rPr lang="en-US" dirty="0"/>
            </a:br>
            <a:r>
              <a:rPr lang="en-US" dirty="0"/>
              <a:t>3. Allergy</a:t>
            </a:r>
          </a:p>
          <a:p>
            <a:pPr marL="0" indent="0">
              <a:buNone/>
            </a:pPr>
            <a:br>
              <a:rPr lang="en-US" dirty="0"/>
            </a:br>
            <a:r>
              <a:rPr lang="en-US" dirty="0"/>
              <a:t>4. Cystoid macular edema</a:t>
            </a:r>
          </a:p>
          <a:p>
            <a:pPr marL="0" indent="0">
              <a:buNone/>
            </a:pPr>
            <a:br>
              <a:rPr lang="en-US" dirty="0"/>
            </a:br>
            <a:r>
              <a:rPr lang="en-US" dirty="0"/>
              <a:t>5. Corneal edema </a:t>
            </a:r>
          </a:p>
        </p:txBody>
      </p:sp>
    </p:spTree>
    <p:extLst>
      <p:ext uri="{BB962C8B-B14F-4D97-AF65-F5344CB8AC3E}">
        <p14:creationId xmlns:p14="http://schemas.microsoft.com/office/powerpoint/2010/main" val="136908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Evidences</a:t>
            </a:r>
          </a:p>
        </p:txBody>
      </p:sp>
      <p:sp>
        <p:nvSpPr>
          <p:cNvPr id="3" name="Content Placeholder 2"/>
          <p:cNvSpPr>
            <a:spLocks noGrp="1"/>
          </p:cNvSpPr>
          <p:nvPr>
            <p:ph idx="1"/>
          </p:nvPr>
        </p:nvSpPr>
        <p:spPr/>
        <p:txBody>
          <a:bodyPr/>
          <a:lstStyle/>
          <a:p>
            <a:r>
              <a:rPr lang="en-US" dirty="0"/>
              <a:t>Endophthalmitis following cataract surgery fortunately has declined over the past 30 years.</a:t>
            </a:r>
          </a:p>
          <a:p>
            <a:r>
              <a:rPr lang="en-US" baseline="30000" dirty="0"/>
              <a:t>[1]</a:t>
            </a:r>
            <a:r>
              <a:rPr lang="en-US" dirty="0"/>
              <a:t> The incidence rate has declined from approximately 0.3% during the </a:t>
            </a:r>
            <a:r>
              <a:rPr lang="en-US" dirty="0" err="1"/>
              <a:t>Intracapsular</a:t>
            </a:r>
            <a:r>
              <a:rPr lang="en-US" dirty="0"/>
              <a:t>-extraction era (1950-1980) to 0.1% during the extracapsular era (1980-1995) to 0.05% rate during the current period of small incision phacoemulsification/foldable intraocular lenses (1995-2012).</a:t>
            </a:r>
          </a:p>
          <a:p>
            <a:r>
              <a:rPr lang="en-US" baseline="30000" dirty="0"/>
              <a:t>[2]</a:t>
            </a:r>
            <a:r>
              <a:rPr lang="en-US" dirty="0"/>
              <a:t> As the size of the cataract incision grows smaller, the average interval between surgery and the clinical onset of endophthalmitis has risen from 3-7 days (before 1995) to 7-14 days (after 1995).</a:t>
            </a:r>
          </a:p>
          <a:p>
            <a:r>
              <a:rPr lang="en-US" dirty="0"/>
              <a:t> This observation suggests that in the large-incision </a:t>
            </a:r>
            <a:r>
              <a:rPr lang="en-US" dirty="0" err="1"/>
              <a:t>intracapsular</a:t>
            </a:r>
            <a:r>
              <a:rPr lang="en-US" dirty="0"/>
              <a:t> and extracapsular eras, the causative bacteria gained access to the interior of the eye at the time of surgery</a:t>
            </a:r>
          </a:p>
        </p:txBody>
      </p:sp>
    </p:spTree>
    <p:extLst>
      <p:ext uri="{BB962C8B-B14F-4D97-AF65-F5344CB8AC3E}">
        <p14:creationId xmlns:p14="http://schemas.microsoft.com/office/powerpoint/2010/main" val="2171950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EVIDENCE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most recent small-incision era, the causative bacteria are more likely to gain delayed access to the interior of the eye through an incompetent or leaking, </a:t>
            </a:r>
            <a:r>
              <a:rPr lang="en-US" dirty="0" err="1"/>
              <a:t>unsutured</a:t>
            </a:r>
            <a:r>
              <a:rPr lang="en-US" dirty="0"/>
              <a:t> clear corneal small incision</a:t>
            </a:r>
          </a:p>
          <a:p>
            <a:r>
              <a:rPr lang="en-US" dirty="0"/>
              <a:t>.The shift in timing indicates that "early-onset" postoperative endophthalmitis is more likely to be acquired during surgery, and later-onset infection is hypothesized to originate from inward absorption of contaminated tears from the surface of the eye through a leaky incision.</a:t>
            </a:r>
          </a:p>
          <a:p>
            <a:r>
              <a:rPr lang="en-US" dirty="0"/>
              <a:t> The bacteria responsible for endophthalmitis, </a:t>
            </a:r>
            <a:r>
              <a:rPr lang="en-US" i="1" dirty="0"/>
              <a:t>Staphylococcus</a:t>
            </a:r>
            <a:r>
              <a:rPr lang="en-US" dirty="0"/>
              <a:t> </a:t>
            </a:r>
            <a:r>
              <a:rPr lang="en-US" i="1" dirty="0"/>
              <a:t>epidermidis</a:t>
            </a:r>
            <a:r>
              <a:rPr lang="en-US" dirty="0"/>
              <a:t> and </a:t>
            </a:r>
            <a:r>
              <a:rPr lang="en-US" i="1" dirty="0"/>
              <a:t>Staphylococcus</a:t>
            </a:r>
            <a:r>
              <a:rPr lang="en-US" dirty="0"/>
              <a:t> </a:t>
            </a:r>
            <a:r>
              <a:rPr lang="en-US" i="1" dirty="0"/>
              <a:t>aureus</a:t>
            </a:r>
            <a:r>
              <a:rPr lang="en-US" dirty="0"/>
              <a:t>, are representative of the usual bacterial flora inhabiting the normal conjunctiva.</a:t>
            </a:r>
          </a:p>
          <a:p>
            <a:r>
              <a:rPr lang="en-US" dirty="0"/>
              <a:t> As the overall incidence of postoperative endophthalmitis has waned during the past 30 years, the incidence of drug resistance of these offending organisms has dramatically increased</a:t>
            </a:r>
          </a:p>
          <a:p>
            <a:r>
              <a:rPr lang="en-US" dirty="0"/>
              <a:t>. Methicillin-resistant </a:t>
            </a:r>
            <a:r>
              <a:rPr lang="en-US" i="1" dirty="0"/>
              <a:t>S aureus</a:t>
            </a:r>
            <a:r>
              <a:rPr lang="en-US" dirty="0"/>
              <a:t> (MRSA) and methicillin-resistant </a:t>
            </a:r>
            <a:r>
              <a:rPr lang="en-US" i="1" dirty="0"/>
              <a:t>S</a:t>
            </a:r>
            <a:r>
              <a:rPr lang="en-US" dirty="0"/>
              <a:t> </a:t>
            </a:r>
            <a:r>
              <a:rPr lang="en-US" i="1" dirty="0"/>
              <a:t>epidermidis</a:t>
            </a:r>
            <a:r>
              <a:rPr lang="en-US" dirty="0"/>
              <a:t> (MRSE) now constitute more than 50% of offending isolates from postoperative endophthalmitis. Virtually all methicillin-resistant organisms are also resistant to </a:t>
            </a:r>
            <a:r>
              <a:rPr lang="en-US" dirty="0" err="1"/>
              <a:t>cephalosporins</a:t>
            </a:r>
            <a:r>
              <a:rPr lang="en-US" dirty="0"/>
              <a:t>, such as cefazolin and cefuroxime.</a:t>
            </a:r>
          </a:p>
        </p:txBody>
      </p:sp>
    </p:spTree>
    <p:extLst>
      <p:ext uri="{BB962C8B-B14F-4D97-AF65-F5344CB8AC3E}">
        <p14:creationId xmlns:p14="http://schemas.microsoft.com/office/powerpoint/2010/main" val="1840066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Evidences(tan and co-workers……)</a:t>
            </a:r>
            <a:br>
              <a:rPr lang="en-US" dirty="0"/>
            </a:br>
            <a:br>
              <a:rPr lang="en-US" dirty="0"/>
            </a:br>
            <a:br>
              <a:rPr lang="en-US" dirty="0"/>
            </a:br>
            <a:br>
              <a:rPr lang="en-US" dirty="0"/>
            </a:br>
            <a:br>
              <a:rPr lang="en-US" dirty="0"/>
            </a:br>
            <a:br>
              <a:rPr lang="en-US" dirty="0"/>
            </a:br>
            <a:br>
              <a:rPr lang="en-US" dirty="0"/>
            </a:br>
            <a:r>
              <a:rPr lang="en-US" dirty="0"/>
              <a:t>7</a:t>
            </a:r>
          </a:p>
        </p:txBody>
      </p:sp>
      <p:sp>
        <p:nvSpPr>
          <p:cNvPr id="3" name="Content Placeholder 2"/>
          <p:cNvSpPr>
            <a:spLocks noGrp="1"/>
          </p:cNvSpPr>
          <p:nvPr>
            <p:ph idx="1"/>
          </p:nvPr>
        </p:nvSpPr>
        <p:spPr>
          <a:xfrm>
            <a:off x="677334" y="2160589"/>
            <a:ext cx="8596668" cy="3880773"/>
          </a:xfrm>
        </p:spPr>
        <p:txBody>
          <a:bodyPr>
            <a:normAutofit fontScale="85000" lnSpcReduction="20000"/>
          </a:bodyPr>
          <a:lstStyle/>
          <a:p>
            <a:r>
              <a:rPr lang="en-US" dirty="0"/>
              <a:t>Tan and coworkers reviewed 50,177 sequential cataract surgeries performed at the Tan Tock Seng Hospital in Singapore during an 11-year period.</a:t>
            </a:r>
          </a:p>
          <a:p>
            <a:r>
              <a:rPr lang="en-US" dirty="0"/>
              <a:t> They compared endophthalmitis rates before the routine use of </a:t>
            </a:r>
            <a:r>
              <a:rPr lang="en-US" dirty="0" err="1"/>
              <a:t>intracameral</a:t>
            </a:r>
            <a:r>
              <a:rPr lang="en-US" dirty="0"/>
              <a:t> cefazolin injection at the conclusion of cataract surgery with rates during the subsequent period when </a:t>
            </a:r>
            <a:r>
              <a:rPr lang="en-US" dirty="0" err="1"/>
              <a:t>intracameral</a:t>
            </a:r>
            <a:r>
              <a:rPr lang="en-US" dirty="0"/>
              <a:t> cefazolin was routinely administered.</a:t>
            </a:r>
          </a:p>
          <a:p>
            <a:r>
              <a:rPr lang="en-US" dirty="0"/>
              <a:t> Injected eyes received 1.0 mg of cefazolin in a volume of 0.1 mL, injected into the capsular bag at the conclusion of the cataract surgery</a:t>
            </a:r>
          </a:p>
          <a:p>
            <a:r>
              <a:rPr lang="en-US" dirty="0"/>
              <a:t>. Both the injection and the </a:t>
            </a:r>
            <a:r>
              <a:rPr lang="en-US" dirty="0" err="1"/>
              <a:t>noninjection</a:t>
            </a:r>
            <a:r>
              <a:rPr lang="en-US" dirty="0"/>
              <a:t> groups received subconjunctival gentamicin, 8.0 mg, at the end of the procedure.</a:t>
            </a:r>
          </a:p>
          <a:p>
            <a:r>
              <a:rPr lang="en-US" dirty="0"/>
              <a:t> The </a:t>
            </a:r>
            <a:r>
              <a:rPr lang="en-US" dirty="0" err="1"/>
              <a:t>noninjection</a:t>
            </a:r>
            <a:r>
              <a:rPr lang="en-US" dirty="0"/>
              <a:t> group (29,539) underwent surgery between 1999 and 2006 and the injection group (20,638) between 2006 and 2010.</a:t>
            </a:r>
          </a:p>
          <a:p>
            <a:r>
              <a:rPr lang="en-US" dirty="0"/>
              <a:t> Most cases (85%) were performed with a clear corneal incision, and the remainder were extracapsular extractions. </a:t>
            </a:r>
          </a:p>
          <a:p>
            <a:r>
              <a:rPr lang="en-US" dirty="0"/>
              <a:t>The incidence of endophthalmitis was 0.064% (19 cases, predominantly gram-positive organisms) in the </a:t>
            </a:r>
            <a:r>
              <a:rPr lang="en-US" dirty="0" err="1"/>
              <a:t>noninjected</a:t>
            </a:r>
            <a:r>
              <a:rPr lang="en-US" dirty="0"/>
              <a:t> group and 0.01% (2 cases, </a:t>
            </a:r>
            <a:r>
              <a:rPr lang="en-US" i="1" dirty="0"/>
              <a:t>Pseudomonas aeruginosa</a:t>
            </a:r>
            <a:r>
              <a:rPr lang="en-US" dirty="0"/>
              <a:t> and </a:t>
            </a:r>
            <a:r>
              <a:rPr lang="en-US" i="1" dirty="0"/>
              <a:t>Streptococcus</a:t>
            </a:r>
            <a:r>
              <a:rPr lang="en-US" dirty="0"/>
              <a:t> </a:t>
            </a:r>
            <a:r>
              <a:rPr lang="en-US" i="1" dirty="0"/>
              <a:t>mitis</a:t>
            </a:r>
            <a:r>
              <a:rPr lang="en-US" dirty="0"/>
              <a:t>) in the cefazolin-injected group (</a:t>
            </a:r>
            <a:r>
              <a:rPr lang="en-US" i="1" dirty="0"/>
              <a:t>P</a:t>
            </a:r>
            <a:r>
              <a:rPr lang="en-US" dirty="0"/>
              <a:t> = .003).</a:t>
            </a: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4984266" y="1709782"/>
              <a:ext cx="105840" cy="482760"/>
            </p14:xfrm>
          </p:contentPart>
        </mc:Choice>
        <mc:Fallback xmlns="">
          <p:pic>
            <p:nvPicPr>
              <p:cNvPr id="5" name="Ink 4"/>
              <p:cNvPicPr/>
              <p:nvPr/>
            </p:nvPicPr>
            <p:blipFill>
              <a:blip r:embed="rId3"/>
              <a:stretch>
                <a:fillRect/>
              </a:stretch>
            </p:blipFill>
            <p:spPr>
              <a:xfrm>
                <a:off x="4970991" y="1702228"/>
                <a:ext cx="129519" cy="500747"/>
              </a:xfrm>
              <a:prstGeom prst="rect">
                <a:avLst/>
              </a:prstGeom>
            </p:spPr>
          </p:pic>
        </mc:Fallback>
      </mc:AlternateContent>
    </p:spTree>
    <p:extLst>
      <p:ext uri="{BB962C8B-B14F-4D97-AF65-F5344CB8AC3E}">
        <p14:creationId xmlns:p14="http://schemas.microsoft.com/office/powerpoint/2010/main" val="422011658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7439"/>
          </a:xfrm>
        </p:spPr>
        <p:txBody>
          <a:bodyPr/>
          <a:lstStyle/>
          <a:p>
            <a:pPr algn="ctr"/>
            <a:r>
              <a:rPr lang="en-US" dirty="0"/>
              <a:t>Evidences(Swedish study)</a:t>
            </a:r>
          </a:p>
        </p:txBody>
      </p:sp>
      <p:sp>
        <p:nvSpPr>
          <p:cNvPr id="3" name="Content Placeholder 2"/>
          <p:cNvSpPr>
            <a:spLocks noGrp="1"/>
          </p:cNvSpPr>
          <p:nvPr>
            <p:ph idx="1"/>
          </p:nvPr>
        </p:nvSpPr>
        <p:spPr>
          <a:xfrm>
            <a:off x="677334" y="1357039"/>
            <a:ext cx="8596668" cy="4684323"/>
          </a:xfrm>
        </p:spPr>
        <p:txBody>
          <a:bodyPr>
            <a:normAutofit lnSpcReduction="10000"/>
          </a:bodyPr>
          <a:lstStyle/>
          <a:p>
            <a:r>
              <a:rPr lang="en-US" dirty="0"/>
              <a:t> cefuroxime was injected </a:t>
            </a:r>
            <a:r>
              <a:rPr lang="en-US" dirty="0" err="1"/>
              <a:t>intracamerally</a:t>
            </a:r>
            <a:r>
              <a:rPr lang="en-US" dirty="0"/>
              <a:t> at the conclusion of cataract surgery, resulting in a significant reduction in postoperative endophthalmitis compared with patients who did not receive the drug.</a:t>
            </a:r>
          </a:p>
          <a:p>
            <a:r>
              <a:rPr lang="en-US" dirty="0"/>
              <a:t> In all of these studies, including this study by Tan and colleagues, the antibiotic would be expected to be active against susceptible gram-positive organisms that are present in the anterior chamber at the end of surgery.</a:t>
            </a:r>
          </a:p>
          <a:p>
            <a:r>
              <a:rPr lang="en-US" dirty="0"/>
              <a:t> Because the antibiotic remains in adequate concentrations for less than an hour as a result of progressive dilution, any organisms introduced thereafter would not be expected to be suppressed by the antibiotic.</a:t>
            </a:r>
          </a:p>
          <a:p>
            <a:r>
              <a:rPr lang="en-US" dirty="0"/>
              <a:t> Inhibition of later-onset endophthalmitis would depend on preventing access of pathogenic organisms present in the tear film to the interior of the eye through the incision.</a:t>
            </a:r>
          </a:p>
          <a:p>
            <a:r>
              <a:rPr lang="en-US" dirty="0"/>
              <a:t> This could be accomplished by ensuring tight closure of the incision and/or suppression of bacterial growth in the tear film through the use of prophylactic topical antibiotics.</a:t>
            </a:r>
          </a:p>
        </p:txBody>
      </p:sp>
    </p:spTree>
    <p:extLst>
      <p:ext uri="{BB962C8B-B14F-4D97-AF65-F5344CB8AC3E}">
        <p14:creationId xmlns:p14="http://schemas.microsoft.com/office/powerpoint/2010/main" val="41323016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0076"/>
          </a:xfrm>
        </p:spPr>
        <p:txBody>
          <a:bodyPr/>
          <a:lstStyle/>
          <a:p>
            <a:pPr algn="ctr"/>
            <a:r>
              <a:rPr lang="en-US" dirty="0"/>
              <a:t>Evidences( US  and </a:t>
            </a:r>
            <a:r>
              <a:rPr lang="en-US" dirty="0" err="1"/>
              <a:t>etc</a:t>
            </a:r>
            <a:r>
              <a:rPr lang="en-US" dirty="0"/>
              <a:t>)</a:t>
            </a:r>
          </a:p>
        </p:txBody>
      </p:sp>
      <p:sp>
        <p:nvSpPr>
          <p:cNvPr id="3" name="Content Placeholder 2"/>
          <p:cNvSpPr>
            <a:spLocks noGrp="1"/>
          </p:cNvSpPr>
          <p:nvPr>
            <p:ph idx="1"/>
          </p:nvPr>
        </p:nvSpPr>
        <p:spPr/>
        <p:txBody>
          <a:bodyPr>
            <a:normAutofit fontScale="92500" lnSpcReduction="20000"/>
          </a:bodyPr>
          <a:lstStyle/>
          <a:p>
            <a:r>
              <a:rPr lang="en-US" b="1" dirty="0"/>
              <a:t>Viewpoint</a:t>
            </a:r>
          </a:p>
          <a:p>
            <a:r>
              <a:rPr lang="en-US" dirty="0"/>
              <a:t>The success of intraocular cephalosporin injection in significantly reducing rates of postoperative endophthalmitis in studies performed outside the United States is very compelling and supports its continued use in these countries.</a:t>
            </a:r>
          </a:p>
          <a:p>
            <a:r>
              <a:rPr lang="en-US" dirty="0"/>
              <a:t> In all of these studies, however, the rates of endophthalmitis in the untreated group are higher than in untreated groups in the United States. </a:t>
            </a:r>
          </a:p>
          <a:p>
            <a:r>
              <a:rPr lang="en-US" dirty="0"/>
              <a:t>Comparable trials have not been performed to date in the United States, so the efficacy of similar prophylactic treatment is not established here.</a:t>
            </a:r>
          </a:p>
          <a:p>
            <a:r>
              <a:rPr lang="en-US" dirty="0"/>
              <a:t> Furthermore, only methicillin-sensitive, gram-positive organisms would be suppressed, and later-onset, through-the-incision infections would not be prevented. </a:t>
            </a:r>
          </a:p>
          <a:p>
            <a:r>
              <a:rPr lang="en-US" dirty="0"/>
              <a:t>Given the apparent safety of the intraocular injection regimen with these antibiotics, without reported cases of </a:t>
            </a:r>
            <a:r>
              <a:rPr lang="en-US" dirty="0" err="1"/>
              <a:t>overdosage</a:t>
            </a:r>
            <a:r>
              <a:rPr lang="en-US" dirty="0"/>
              <a:t> or toxic anterior segment syndrome, North American ophthalmologists should probably reconsider their traditional resistance to this prophylactic therapy.</a:t>
            </a:r>
          </a:p>
          <a:p>
            <a:endParaRPr lang="en-US"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4402866" y="2501782"/>
              <a:ext cx="347400" cy="167040"/>
            </p14:xfrm>
          </p:contentPart>
        </mc:Choice>
        <mc:Fallback xmlns="">
          <p:pic>
            <p:nvPicPr>
              <p:cNvPr id="5" name="Ink 4"/>
              <p:cNvPicPr/>
              <p:nvPr/>
            </p:nvPicPr>
            <p:blipFill>
              <a:blip r:embed="rId3"/>
              <a:stretch>
                <a:fillRect/>
              </a:stretch>
            </p:blipFill>
            <p:spPr>
              <a:xfrm>
                <a:off x="4394235" y="2492083"/>
                <a:ext cx="365741" cy="187157"/>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p14:cNvContentPartPr/>
              <p14:nvPr/>
            </p14:nvContentPartPr>
            <p14:xfrm>
              <a:off x="1064946" y="2358502"/>
              <a:ext cx="34200" cy="25560"/>
            </p14:xfrm>
          </p:contentPart>
        </mc:Choice>
        <mc:Fallback xmlns="">
          <p:pic>
            <p:nvPicPr>
              <p:cNvPr id="7" name="Ink 6"/>
              <p:cNvPicPr/>
              <p:nvPr/>
            </p:nvPicPr>
            <p:blipFill>
              <a:blip r:embed="rId5"/>
              <a:stretch>
                <a:fillRect/>
              </a:stretch>
            </p:blipFill>
            <p:spPr>
              <a:xfrm>
                <a:off x="1060671" y="2352467"/>
                <a:ext cx="48094" cy="45085"/>
              </a:xfrm>
              <a:prstGeom prst="rect">
                <a:avLst/>
              </a:prstGeom>
            </p:spPr>
          </p:pic>
        </mc:Fallback>
      </mc:AlternateContent>
    </p:spTree>
    <p:extLst>
      <p:ext uri="{BB962C8B-B14F-4D97-AF65-F5344CB8AC3E}">
        <p14:creationId xmlns:p14="http://schemas.microsoft.com/office/powerpoint/2010/main" val="26805654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739318"/>
          </a:xfrm>
        </p:spPr>
        <p:txBody>
          <a:bodyPr>
            <a:normAutofit/>
          </a:bodyPr>
          <a:lstStyle/>
          <a:p>
            <a:pPr algn="ctr"/>
            <a:r>
              <a:rPr lang="en-US" dirty="0">
                <a:solidFill>
                  <a:srgbClr val="00B0F0"/>
                </a:solidFill>
              </a:rPr>
              <a:t>Evidences</a:t>
            </a:r>
            <a:r>
              <a:rPr lang="en-US" b="1" dirty="0"/>
              <a:t> ESCRS multicenter study and identification of risk factors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identify risk factors and describe the effects of antibiotic prophylaxis on the incidence of postoperative endophthalmitis after cataract surgery based on analysis of the findings of the European Society of Cataract &amp; Refractive Surgeons (ESCRS) multicenter study.</a:t>
            </a:r>
          </a:p>
          <a:p>
            <a:r>
              <a:rPr lang="en-US" b="1" dirty="0">
                <a:solidFill>
                  <a:srgbClr val="00B0F0"/>
                </a:solidFill>
              </a:rPr>
              <a:t>SETTING: </a:t>
            </a:r>
            <a:r>
              <a:rPr lang="en-US" dirty="0"/>
              <a:t>Twenty-four ophthalmology units in Austria, Belgium, Germany, Italy, Poland, Portugal, Spain, Turkey, and the United Kingdom.</a:t>
            </a:r>
          </a:p>
          <a:p>
            <a:r>
              <a:rPr lang="en-US" b="1" dirty="0">
                <a:solidFill>
                  <a:srgbClr val="FF0000"/>
                </a:solidFill>
              </a:rPr>
              <a:t>METHODS</a:t>
            </a:r>
            <a:r>
              <a:rPr lang="en-US" b="1" dirty="0"/>
              <a:t>: </a:t>
            </a:r>
            <a:r>
              <a:rPr lang="en-US" dirty="0"/>
              <a:t>A prospective randomized partially masked multicenter cataract surgery study recruited 16 603 patients.</a:t>
            </a:r>
          </a:p>
          <a:p>
            <a:r>
              <a:rPr lang="en-US" dirty="0"/>
              <a:t> The study was based on a 2 x 2 factorial design, with </a:t>
            </a:r>
            <a:r>
              <a:rPr lang="en-US" dirty="0" err="1"/>
              <a:t>intracameral</a:t>
            </a:r>
            <a:r>
              <a:rPr lang="en-US" dirty="0"/>
              <a:t> cefuroxime and topical perioperative levofloxacin factors resulting in 4 treatment groups.</a:t>
            </a:r>
          </a:p>
          <a:p>
            <a:r>
              <a:rPr lang="en-US" dirty="0"/>
              <a:t> The comparison of case and non-case data was performed using multivariable logistic regression analyses. Odds ratios (ORs) associated with treatment effects and other risk factors were estimated.</a:t>
            </a:r>
          </a:p>
          <a:p>
            <a:endParaRPr lang="en-US"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4685106" y="2898502"/>
              <a:ext cx="703800" cy="105120"/>
            </p14:xfrm>
          </p:contentPart>
        </mc:Choice>
        <mc:Fallback xmlns="">
          <p:pic>
            <p:nvPicPr>
              <p:cNvPr id="5" name="Ink 4"/>
              <p:cNvPicPr/>
              <p:nvPr/>
            </p:nvPicPr>
            <p:blipFill>
              <a:blip r:embed="rId3"/>
              <a:stretch>
                <a:fillRect/>
              </a:stretch>
            </p:blipFill>
            <p:spPr>
              <a:xfrm>
                <a:off x="4676470" y="2889891"/>
                <a:ext cx="719632" cy="12198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p14:cNvContentPartPr/>
              <p14:nvPr/>
            </p14:nvContentPartPr>
            <p14:xfrm>
              <a:off x="4690506" y="1844422"/>
              <a:ext cx="34200" cy="12960"/>
            </p14:xfrm>
          </p:contentPart>
        </mc:Choice>
        <mc:Fallback xmlns="">
          <p:pic>
            <p:nvPicPr>
              <p:cNvPr id="8" name="Ink 7"/>
              <p:cNvPicPr/>
              <p:nvPr/>
            </p:nvPicPr>
            <p:blipFill>
              <a:blip r:embed="rId5"/>
              <a:stretch>
                <a:fillRect/>
              </a:stretch>
            </p:blipFill>
            <p:spPr>
              <a:xfrm>
                <a:off x="4682668" y="1835665"/>
                <a:ext cx="47025" cy="29423"/>
              </a:xfrm>
              <a:prstGeom prst="rect">
                <a:avLst/>
              </a:prstGeom>
            </p:spPr>
          </p:pic>
        </mc:Fallback>
      </mc:AlternateContent>
    </p:spTree>
    <p:extLst>
      <p:ext uri="{BB962C8B-B14F-4D97-AF65-F5344CB8AC3E}">
        <p14:creationId xmlns:p14="http://schemas.microsoft.com/office/powerpoint/2010/main" val="274896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5791"/>
          </a:xfrm>
        </p:spPr>
        <p:txBody>
          <a:bodyPr/>
          <a:lstStyle/>
          <a:p>
            <a:pPr algn="ctr"/>
            <a:r>
              <a:rPr lang="en-US" dirty="0"/>
              <a:t>Evidences( ESCRS ….)</a:t>
            </a:r>
          </a:p>
        </p:txBody>
      </p:sp>
      <p:sp>
        <p:nvSpPr>
          <p:cNvPr id="3" name="Content Placeholder 2"/>
          <p:cNvSpPr>
            <a:spLocks noGrp="1"/>
          </p:cNvSpPr>
          <p:nvPr>
            <p:ph idx="1"/>
          </p:nvPr>
        </p:nvSpPr>
        <p:spPr>
          <a:xfrm>
            <a:off x="677334" y="1345391"/>
            <a:ext cx="8596668" cy="4695971"/>
          </a:xfrm>
        </p:spPr>
        <p:txBody>
          <a:bodyPr>
            <a:normAutofit fontScale="92500" lnSpcReduction="20000"/>
          </a:bodyPr>
          <a:lstStyle/>
          <a:p>
            <a:r>
              <a:rPr lang="en-US" b="1" dirty="0">
                <a:solidFill>
                  <a:srgbClr val="7030A0"/>
                </a:solidFill>
              </a:rPr>
              <a:t>RESULTS</a:t>
            </a:r>
            <a:r>
              <a:rPr lang="en-US" b="1" dirty="0"/>
              <a:t>: </a:t>
            </a:r>
            <a:r>
              <a:rPr lang="en-US" dirty="0"/>
              <a:t>Twenty-nine patients presented with endophthalmitis, of whom 20 were classified as having proven infective endophthalmitis. </a:t>
            </a:r>
          </a:p>
          <a:p>
            <a:r>
              <a:rPr lang="en-US" dirty="0"/>
              <a:t>The absence of an </a:t>
            </a:r>
            <a:r>
              <a:rPr lang="en-US" dirty="0" err="1"/>
              <a:t>intracameral</a:t>
            </a:r>
            <a:r>
              <a:rPr lang="en-US" dirty="0"/>
              <a:t> cefuroxime prophylactic regimen at 1 mg in 0.1 mL normal saline was associated with a 4.92-fold increase (95% confidence interval [CI], 1.87-12.9) in the risk for total postoperative endophthalmitis. </a:t>
            </a:r>
          </a:p>
          <a:p>
            <a:r>
              <a:rPr lang="en-US" dirty="0"/>
              <a:t>In addition, the use of clear corneal incisions (CCIs) compared to scleral tunnels was associated with a 5.88-fold increase (95% CI, 1.34-25.9) in risk and the use of silicone intraocular lens (IOL) optic material compared to acrylic with a 3.13-fold increase (95% CI, 1.47-6.67). The presence of surgical complications increased the risk for total endophthalmitis 4.95-fold (95% CI, 1.68-14.6), and more experienced surgeons were more likely to be associated with endophthalmitis cases.</a:t>
            </a:r>
          </a:p>
          <a:p>
            <a:r>
              <a:rPr lang="en-US" dirty="0"/>
              <a:t> When considering only proven infective endophthalmitis cases, the absence of cefuroxime and the use of silicone IOL optic material were significantly associated with an increased risk, and there was evidence that men were more predisposed to infection (OR, 2.70; 95% CI, 1.07-6.8).</a:t>
            </a:r>
          </a:p>
          <a:p>
            <a:r>
              <a:rPr lang="en-US" b="1" dirty="0">
                <a:solidFill>
                  <a:srgbClr val="FF0000"/>
                </a:solidFill>
              </a:rPr>
              <a:t>CONCLUSIONS</a:t>
            </a:r>
            <a:r>
              <a:rPr lang="en-US" b="1" dirty="0"/>
              <a:t>: </a:t>
            </a:r>
            <a:r>
              <a:rPr lang="en-US" dirty="0"/>
              <a:t>Use of </a:t>
            </a:r>
            <a:r>
              <a:rPr lang="en-US" dirty="0" err="1"/>
              <a:t>intracameral</a:t>
            </a:r>
            <a:r>
              <a:rPr lang="en-US" dirty="0"/>
              <a:t> cefuroxime at the end of surgery reduced the occurrence of postoperative endophthalmitis. Additional risk factors associated with endophthalmitis after cataract surgery included CCIs and the use of silicone IOLs.</a:t>
            </a:r>
          </a:p>
          <a:p>
            <a:endParaRPr lang="en-US" dirty="0"/>
          </a:p>
        </p:txBody>
      </p:sp>
    </p:spTree>
    <p:extLst>
      <p:ext uri="{BB962C8B-B14F-4D97-AF65-F5344CB8AC3E}">
        <p14:creationId xmlns:p14="http://schemas.microsoft.com/office/powerpoint/2010/main" val="24577053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486</TotalTime>
  <Words>3198</Words>
  <Application>Microsoft Office PowerPoint</Application>
  <PresentationFormat>Widescreen</PresentationFormat>
  <Paragraphs>149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Algerian</vt:lpstr>
      <vt:lpstr>Arabic Typesetting</vt:lpstr>
      <vt:lpstr>Arial</vt:lpstr>
      <vt:lpstr>Trebuchet MS</vt:lpstr>
      <vt:lpstr>Wingdings 3</vt:lpstr>
      <vt:lpstr>Facet</vt:lpstr>
      <vt:lpstr>PowerPoint Presentation</vt:lpstr>
      <vt:lpstr>Endophthalmitis prophylaxis </vt:lpstr>
      <vt:lpstr>Evidences</vt:lpstr>
      <vt:lpstr>EVIDENCE </vt:lpstr>
      <vt:lpstr>Evidences(tan and co-workers……)       7</vt:lpstr>
      <vt:lpstr>Evidences(Swedish study)</vt:lpstr>
      <vt:lpstr>Evidences( US  and etc)</vt:lpstr>
      <vt:lpstr>Evidences ESCRS multicenter study and identification of risk factors</vt:lpstr>
      <vt:lpstr>Evidences( ESCRS ….)</vt:lpstr>
      <vt:lpstr>EVIDENCES[Levofloxacin (oftaquix) a fluoroquinolone of a new generation in prevention of the postoperative endophthalmitis following uncomplicated cataract surgery--the study of the European Society of Cataract and Refractive Surgeons (ESCRS)].</vt:lpstr>
      <vt:lpstr>Evidences</vt:lpstr>
      <vt:lpstr>PowerPoint Presentation</vt:lpstr>
      <vt:lpstr>What we can  do for prevention </vt:lpstr>
      <vt:lpstr>Treat any eye conditions which may associated with post op endophthalmitis</vt:lpstr>
      <vt:lpstr>PowerPoint Presentation</vt:lpstr>
      <vt:lpstr>Risk Factors for Acute Endophthalmitis following Cataract Surgery: A Systematic Review and Meta-Analysis</vt:lpstr>
      <vt:lpstr>Risk factors for development of post-trabeculectomy endophthalmitis </vt:lpstr>
      <vt:lpstr>Role of prophylavtic antibiotics </vt:lpstr>
      <vt:lpstr>4th generation flouroquinolones </vt:lpstr>
      <vt:lpstr>Prevention of endophthalmitis by collagen shields presoaked in fourth-generation fluoroquinolones versus by topical prophylaxis </vt:lpstr>
      <vt:lpstr>Primary Prevention</vt:lpstr>
      <vt:lpstr>Preoperative Regimens</vt:lpstr>
      <vt:lpstr>Perioperative Regimens</vt:lpstr>
      <vt:lpstr>Surgical Regimens</vt:lpstr>
      <vt:lpstr>Surgical regimens</vt:lpstr>
      <vt:lpstr>Surgical regimens</vt:lpstr>
      <vt:lpstr>Surgical regimens</vt:lpstr>
      <vt:lpstr>Postoperative Regimens</vt:lpstr>
      <vt:lpstr>Potential Complications of Intracameral Antibiotics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Endophthalmitis prophylaxis</dc:title>
  <dc:creator>hamid at</dc:creator>
  <cp:lastModifiedBy>hamid at</cp:lastModifiedBy>
  <cp:revision>50</cp:revision>
  <dcterms:created xsi:type="dcterms:W3CDTF">2016-04-15T15:03:36Z</dcterms:created>
  <dcterms:modified xsi:type="dcterms:W3CDTF">2016-04-19T05:24:14Z</dcterms:modified>
</cp:coreProperties>
</file>