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9" r:id="rId3"/>
    <p:sldId id="306" r:id="rId4"/>
    <p:sldId id="261" r:id="rId5"/>
    <p:sldId id="257" r:id="rId6"/>
    <p:sldId id="271" r:id="rId7"/>
    <p:sldId id="262" r:id="rId8"/>
    <p:sldId id="263" r:id="rId9"/>
    <p:sldId id="275" r:id="rId10"/>
    <p:sldId id="276" r:id="rId11"/>
    <p:sldId id="265" r:id="rId12"/>
    <p:sldId id="312" r:id="rId13"/>
    <p:sldId id="277" r:id="rId14"/>
    <p:sldId id="266" r:id="rId15"/>
    <p:sldId id="311" r:id="rId16"/>
    <p:sldId id="278" r:id="rId17"/>
    <p:sldId id="272" r:id="rId18"/>
    <p:sldId id="273" r:id="rId19"/>
    <p:sldId id="307" r:id="rId20"/>
    <p:sldId id="280" r:id="rId21"/>
    <p:sldId id="279" r:id="rId22"/>
    <p:sldId id="309" r:id="rId23"/>
    <p:sldId id="298" r:id="rId24"/>
    <p:sldId id="304" r:id="rId25"/>
    <p:sldId id="305" r:id="rId26"/>
    <p:sldId id="297" r:id="rId27"/>
    <p:sldId id="295" r:id="rId28"/>
    <p:sldId id="301" r:id="rId29"/>
    <p:sldId id="281" r:id="rId30"/>
    <p:sldId id="303" r:id="rId31"/>
    <p:sldId id="300" r:id="rId32"/>
    <p:sldId id="313" r:id="rId33"/>
    <p:sldId id="282" r:id="rId34"/>
    <p:sldId id="294" r:id="rId35"/>
    <p:sldId id="314" r:id="rId36"/>
    <p:sldId id="299" r:id="rId37"/>
    <p:sldId id="315" r:id="rId38"/>
    <p:sldId id="296" r:id="rId39"/>
    <p:sldId id="317" r:id="rId40"/>
    <p:sldId id="283" r:id="rId41"/>
    <p:sldId id="284" r:id="rId42"/>
    <p:sldId id="292" r:id="rId43"/>
    <p:sldId id="291" r:id="rId44"/>
    <p:sldId id="285" r:id="rId45"/>
    <p:sldId id="286" r:id="rId46"/>
    <p:sldId id="287" r:id="rId47"/>
    <p:sldId id="288" r:id="rId48"/>
    <p:sldId id="316" r:id="rId49"/>
    <p:sldId id="289" r:id="rId50"/>
    <p:sldId id="293" r:id="rId51"/>
    <p:sldId id="290" r:id="rId52"/>
    <p:sldId id="310" r:id="rId53"/>
    <p:sldId id="318" r:id="rId5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05338B-B67D-4B58-AC60-688348BF42FD}" type="datetimeFigureOut">
              <a:rPr lang="fa-IR" smtClean="0"/>
              <a:pPr/>
              <a:t>07/13/1437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9859D1-9963-4229-9F19-7A711C888B35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o.org/eye-health/drugs/lucenti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				BRANCH RETINAL VEIN OCCLUSION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			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9900" dirty="0" smtClean="0"/>
              <a:t>BRVO</a:t>
            </a:r>
            <a:endParaRPr lang="fa-IR" sz="19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181" y="0"/>
            <a:ext cx="12818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7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9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Normal Retina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908721"/>
            <a:ext cx="8094594" cy="573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34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8424936" cy="5769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15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Paraclinic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4800" dirty="0">
                <a:latin typeface="Aparajita" panose="020B0604020202020204" pitchFamily="34" charset="0"/>
                <a:cs typeface="Aparajita" panose="020B0604020202020204" pitchFamily="34" charset="0"/>
              </a:rPr>
              <a:t>1- FAG</a:t>
            </a:r>
          </a:p>
          <a:p>
            <a:pPr marL="0" indent="0" algn="l" rtl="0">
              <a:buNone/>
            </a:pPr>
            <a:r>
              <a:rPr lang="en-US" sz="4800" dirty="0">
                <a:latin typeface="Aparajita" panose="020B0604020202020204" pitchFamily="34" charset="0"/>
                <a:cs typeface="Aparajita" panose="020B0604020202020204" pitchFamily="34" charset="0"/>
              </a:rPr>
              <a:t>2- OCT</a:t>
            </a:r>
            <a:endParaRPr lang="fa-IR" sz="4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6480720" cy="532918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NormalRetina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 FAG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664"/>
            <a:ext cx="2819400" cy="35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37345"/>
            <a:ext cx="2771775" cy="35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790825" cy="35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8"/>
            <a:ext cx="4718199" cy="349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1946"/>
            <a:ext cx="4644008" cy="347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9172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4846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20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3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2076450"/>
            <a:ext cx="5191125" cy="270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089"/>
            <a:ext cx="9196118" cy="68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TREATMENT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SYSTEMIC WORK UP </a:t>
            </a:r>
            <a:endParaRPr lang="fa-IR" sz="7200" b="1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endParaRPr lang="fa-IR" sz="7200" dirty="0"/>
          </a:p>
          <a:p>
            <a:pPr marL="0" indent="0" algn="ctr">
              <a:buNone/>
            </a:pPr>
            <a:r>
              <a:rPr lang="en-US" sz="4000" b="1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cardiovascular consult </a:t>
            </a:r>
            <a:endParaRPr lang="fa-IR" sz="4000" b="1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TREATMENT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macular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edema  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retinal neovascularization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anterior segment neovascularization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fa-IR" sz="4000" dirty="0">
              <a:latin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Macular edema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Intravitreal Corticosteroid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intravitrealAnti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VEGF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Laser Therapy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4-mginjection triamcinolone. Eyes receiving either dose of corticosteroid were more likely to develop a cataract or experience elevated 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lOP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.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990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88782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3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Ozurdex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A dexamethasone (0.7 mg) 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intravitreal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implant was approved in 2009 by the US Food and Drug Administration for the treatment of macular edema in BRVO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52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intravitreal levels of the vascular endothelial 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derivedgrowth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factor protein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are 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significantly increased after 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BRVOand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it is currently thought that ischemia-induced upregulation of VEGF causes a loosening of tight junctions which in return results in vascular leakage and edema.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VEGF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Angiogenesis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vascular permeability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lymphangiogenesis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Macular 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edema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8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anti-vascular </a:t>
            </a:r>
            <a:r>
              <a:rPr lang="en-US" sz="8000" dirty="0">
                <a:latin typeface="Aparajita" panose="020B0604020202020204" pitchFamily="34" charset="0"/>
                <a:cs typeface="Aparajita" panose="020B0604020202020204" pitchFamily="34" charset="0"/>
              </a:rPr>
              <a:t>endothelial growth factor (</a:t>
            </a:r>
            <a:r>
              <a:rPr lang="en-US" sz="8000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VEGF</a:t>
            </a:r>
            <a:r>
              <a:rPr lang="en-US" sz="8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 </a:t>
            </a:r>
            <a:endParaRPr lang="fa-IR" sz="8000" dirty="0">
              <a:latin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84784"/>
            <a:ext cx="91440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Present by </a:t>
            </a:r>
            <a:r>
              <a:rPr lang="en-US" sz="5000" b="1" dirty="0" err="1" smtClean="0">
                <a:solidFill>
                  <a:schemeClr val="tx2"/>
                </a:solidFill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Sattar</a:t>
            </a:r>
            <a:r>
              <a:rPr lang="en-US" sz="5000" b="1" dirty="0" smtClean="0">
                <a:solidFill>
                  <a:schemeClr val="tx2"/>
                </a:solidFill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n-US" sz="5000" b="1" smtClean="0">
                <a:solidFill>
                  <a:schemeClr val="tx2"/>
                </a:solidFill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Heidari</a:t>
            </a:r>
            <a:r>
              <a:rPr lang="en-US" sz="5000" b="1" dirty="0" smtClean="0">
                <a:solidFill>
                  <a:schemeClr val="tx2"/>
                </a:solidFill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n-US" sz="5000" b="1" dirty="0">
                <a:solidFill>
                  <a:schemeClr val="tx2"/>
                </a:solidFill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MD</a:t>
            </a:r>
          </a:p>
          <a:p>
            <a:pPr algn="ctr"/>
            <a:endParaRPr lang="fa-IR" sz="5000" b="1" dirty="0">
              <a:solidFill>
                <a:schemeClr val="tx2"/>
              </a:solidFill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tx2"/>
                </a:solidFill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General   ophthalmologist</a:t>
            </a:r>
            <a:endParaRPr lang="fa-IR" sz="5000" b="1" dirty="0">
              <a:solidFill>
                <a:schemeClr val="tx2"/>
              </a:solidFill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Ranibizumab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(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  <a:hlinkClick r:id="rId2"/>
              </a:rPr>
              <a:t>Lucentis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)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Bevacizumab (</a:t>
            </a:r>
            <a:r>
              <a:rPr lang="en-US" sz="40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Avastin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Aflibercept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dirty="0" err="1"/>
              <a:t>Avastin</a:t>
            </a:r>
            <a:r>
              <a:rPr lang="en-US" sz="4800" dirty="0"/>
              <a:t> is classified as a "monoclonal antibody" and "anti-angiogenesis" drug.  </a:t>
            </a:r>
          </a:p>
          <a:p>
            <a:pPr algn="l" rtl="0"/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27493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80"/>
            <a:ext cx="8229600" cy="4389120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Treatment of metastatic colon or rectal cancer, used as part of a combination chemotherapy regimen.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Treatment for non-squamous, non-small cell lung cancer.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Treatment of metastatic breast cancer used as part of a combination chemotherapy regimen.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Treatment of glioblastoma (GBM).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Treatment of metastatic renal cell carcinoma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What </a:t>
            </a:r>
            <a:r>
              <a:rPr lang="en-US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Avastin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 is used for: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E:\abrisham\New folder (2)\avastin-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7200" dirty="0" smtClean="0"/>
              <a:t>Dosage</a:t>
            </a:r>
          </a:p>
          <a:p>
            <a:pPr marL="0" indent="0" algn="ctr" rtl="0">
              <a:buNone/>
            </a:pPr>
            <a:r>
              <a:rPr lang="en-US" sz="7200" dirty="0" smtClean="0"/>
              <a:t>0.5mg or 1.25mg</a:t>
            </a:r>
            <a:endParaRPr lang="fa-IR" sz="7200" dirty="0"/>
          </a:p>
        </p:txBody>
      </p:sp>
    </p:spTree>
    <p:extLst>
      <p:ext uri="{BB962C8B-B14F-4D97-AF65-F5344CB8AC3E}">
        <p14:creationId xmlns:p14="http://schemas.microsoft.com/office/powerpoint/2010/main" val="11775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Site injection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3.5 - 4mm from the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limbus in </a:t>
            </a:r>
            <a:r>
              <a:rPr lang="en-US" sz="40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inferotemporal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amount introduced into the eye in treatment is very small and has no real systemic effects.</a:t>
            </a:r>
          </a:p>
          <a:p>
            <a:pPr algn="l" rtl="0"/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04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Locally in the eye it can cause infection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bleeding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inflammation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elevation of the internal pressure of the eye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cataract formation acceleration </a:t>
            </a:r>
          </a:p>
          <a:p>
            <a:pPr algn="l" rtl="0"/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Aflibercept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is a vascular endothelial growth factor (VEGF) inhibitor recently approved by the U.S. Food and Drug Administration for the treatment of diabetic macular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edema. 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Untitle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7306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" y="0"/>
            <a:ext cx="197932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n-US" sz="4800" b="1" dirty="0"/>
              <a:t>B</a:t>
            </a:r>
            <a:r>
              <a:rPr lang="en-US" sz="4800" dirty="0"/>
              <a:t>ranch </a:t>
            </a:r>
            <a:r>
              <a:rPr lang="en-US" sz="4800" b="1" dirty="0" smtClean="0"/>
              <a:t>R</a:t>
            </a:r>
            <a:r>
              <a:rPr lang="en-US" sz="4800" dirty="0" smtClean="0"/>
              <a:t>etinal </a:t>
            </a:r>
            <a:r>
              <a:rPr lang="en-US" sz="4800" b="1" dirty="0" smtClean="0"/>
              <a:t>V</a:t>
            </a:r>
            <a:r>
              <a:rPr lang="en-US" sz="4800" dirty="0" smtClean="0"/>
              <a:t>ein </a:t>
            </a:r>
            <a:r>
              <a:rPr lang="en-US" sz="4800" b="1" dirty="0" smtClean="0"/>
              <a:t>O</a:t>
            </a:r>
            <a:r>
              <a:rPr lang="en-US" sz="4800" dirty="0" smtClean="0"/>
              <a:t>cclusion</a:t>
            </a:r>
            <a:endParaRPr lang="fa-IR" sz="4800" dirty="0"/>
          </a:p>
        </p:txBody>
      </p:sp>
      <p:sp>
        <p:nvSpPr>
          <p:cNvPr id="4" name="Rectangle 3"/>
          <p:cNvSpPr/>
          <p:nvPr/>
        </p:nvSpPr>
        <p:spPr>
          <a:xfrm>
            <a:off x="2987824" y="2420888"/>
            <a:ext cx="34563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BRVO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69150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LASER 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Neovascularization  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Macular edema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Neovascularization of the iris 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Scatter laser photocoagulation in the distribution of the occluded vein .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4379"/>
            <a:ext cx="8229600" cy="11430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1307"/>
            <a:ext cx="8064896" cy="503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88641"/>
            <a:ext cx="10767244" cy="66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Panretinal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 photocoagulation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to the area of retinal capillary 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nonperfusion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was effective in causing regression of the new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vessels. </a:t>
            </a:r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070" y="1700808"/>
            <a:ext cx="98677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6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825205" cy="31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9" y="2951977"/>
            <a:ext cx="3672408" cy="33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eyes with BRVO in which the foveal vasculature was intact but macular edema had reduced vision to a visual acuity in the 20/40-20/200 range.(5/10 - 1/10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least 3 months to permit the maximum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spontaneous.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resolution 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of the edema and 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intraretinal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blood.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53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Areas of capillary leakage as identified by recent fluorescein angiography are treated with a light grid pattern using 100- and 200-qm spots. Leaking microvascular abnormalities may be treated directly.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INTRODUCTION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48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RVO is an important cause vision loss among   older patient.</a:t>
            </a:r>
            <a:endParaRPr lang="fa-IR" sz="4800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352425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499" y="1124744"/>
            <a:ext cx="3495675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789039"/>
            <a:ext cx="3524250" cy="248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499" y="3789040"/>
            <a:ext cx="35052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440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PARS PLANA VITRECTOMY</a:t>
            </a:r>
            <a:endParaRPr lang="fa-I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Vitrectomy may be indicated for eyes that develop </a:t>
            </a:r>
            <a:r>
              <a:rPr lang="en-US" sz="4000" dirty="0" err="1">
                <a:latin typeface="Aparajita" panose="020B0604020202020204" pitchFamily="34" charset="0"/>
                <a:cs typeface="Aparajita" panose="020B0604020202020204" pitchFamily="34" charset="0"/>
              </a:rPr>
              <a:t>nonresorbing</a:t>
            </a:r>
            <a:r>
              <a:rPr lang="en-US" sz="4000" dirty="0">
                <a:latin typeface="Aparajita" panose="020B0604020202020204" pitchFamily="34" charset="0"/>
                <a:cs typeface="Aparajita" panose="020B0604020202020204" pitchFamily="34" charset="0"/>
              </a:rPr>
              <a:t> vitreous hemorrhage or retinal detachment.</a:t>
            </a:r>
            <a:endParaRPr lang="fa-IR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52836"/>
            <a:ext cx="6480720" cy="48605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3862"/>
            <a:ext cx="8229600" cy="129840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THANKS YOU</a:t>
            </a:r>
            <a:endParaRPr lang="fa-IR" sz="8000" dirty="0"/>
          </a:p>
        </p:txBody>
      </p:sp>
    </p:spTree>
    <p:extLst>
      <p:ext uri="{BB962C8B-B14F-4D97-AF65-F5344CB8AC3E}">
        <p14:creationId xmlns:p14="http://schemas.microsoft.com/office/powerpoint/2010/main" val="32240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22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Aparajita" panose="020B0604020202020204" pitchFamily="34" charset="0"/>
                <a:cs typeface="Aparajita" panose="020B0604020202020204" pitchFamily="34" charset="0"/>
              </a:rPr>
              <a:t>Risk factors for the development of BRVO</a:t>
            </a:r>
            <a:r>
              <a:rPr lang="en-US" dirty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algn="just" rtl="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n-US" sz="40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history of  systemic arterial hypertension 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n-US" sz="40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cardiovascular disease 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n-US" sz="40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increased body mass index at 20 years of  age </a:t>
            </a:r>
          </a:p>
          <a:p>
            <a:pPr algn="just" rtl="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n-US" sz="40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history of glaucoma </a:t>
            </a:r>
          </a:p>
          <a:p>
            <a:pPr marL="0" indent="0" algn="just" rtl="0">
              <a:buNone/>
            </a:pPr>
            <a:endParaRPr lang="en-US" sz="4000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  <a:p>
            <a:pPr algn="just"/>
            <a:endParaRPr lang="fa-IR" sz="4000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spcBef>
                <a:spcPct val="0"/>
              </a:spcBef>
              <a:buNone/>
            </a:pPr>
            <a:r>
              <a:rPr lang="en-US" sz="48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Most patients present complaining of a sudden onset of </a:t>
            </a:r>
            <a:r>
              <a:rPr lang="en-US" sz="4800" dirty="0" smtClean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painless </a:t>
            </a:r>
            <a:r>
              <a:rPr lang="en-US" sz="48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loss of vision</a:t>
            </a:r>
            <a:r>
              <a:rPr lang="en-US" sz="4800" dirty="0" smtClean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.</a:t>
            </a:r>
            <a:endParaRPr lang="en-US" sz="4800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  <a:p>
            <a:pPr marL="0" indent="0" algn="l" rtl="0">
              <a:spcBef>
                <a:spcPct val="0"/>
              </a:spcBef>
              <a:buNone/>
            </a:pPr>
            <a:endParaRPr lang="en-US" sz="4400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Clinical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endParaRPr lang="en-US" sz="5400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  <a:p>
            <a:pPr algn="just" rtl="0"/>
            <a:r>
              <a:rPr lang="en-US" sz="54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 Most occlusions occur in the </a:t>
            </a:r>
            <a:r>
              <a:rPr lang="en-US" sz="5400" dirty="0" err="1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superotemporal</a:t>
            </a:r>
            <a:r>
              <a:rPr lang="en-US" sz="54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 </a:t>
            </a:r>
            <a:r>
              <a:rPr lang="en-US" sz="5400" dirty="0" smtClean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quadrant </a:t>
            </a:r>
            <a:r>
              <a:rPr lang="en-US" sz="5400" dirty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since most arteriovenous crossings occur in this </a:t>
            </a:r>
            <a:r>
              <a:rPr lang="en-US" sz="5400" dirty="0" smtClean="0">
                <a:latin typeface="Aparajita" panose="020B0604020202020204" pitchFamily="34" charset="0"/>
                <a:ea typeface="+mj-ea"/>
                <a:cs typeface="Aparajita" panose="020B0604020202020204" pitchFamily="34" charset="0"/>
              </a:rPr>
              <a:t>location. </a:t>
            </a:r>
            <a:endParaRPr lang="en-US" sz="5400" dirty="0">
              <a:latin typeface="Aparajita" panose="020B0604020202020204" pitchFamily="34" charset="0"/>
              <a:ea typeface="+mj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4800" dirty="0">
                <a:latin typeface="Aparajita" panose="020B0604020202020204" pitchFamily="34" charset="0"/>
                <a:cs typeface="Aparajita" panose="020B0604020202020204" pitchFamily="34" charset="0"/>
              </a:rPr>
              <a:t>During the acute phase, </a:t>
            </a:r>
            <a:r>
              <a:rPr lang="en-US" sz="4800" dirty="0" err="1">
                <a:latin typeface="Aparajita" panose="020B0604020202020204" pitchFamily="34" charset="0"/>
                <a:cs typeface="Aparajita" panose="020B0604020202020204" pitchFamily="34" charset="0"/>
              </a:rPr>
              <a:t>intraretinal</a:t>
            </a:r>
            <a:r>
              <a:rPr lang="en-US" sz="4800" dirty="0">
                <a:latin typeface="Aparajita" panose="020B0604020202020204" pitchFamily="34" charset="0"/>
                <a:cs typeface="Aparajita" panose="020B0604020202020204" pitchFamily="34" charset="0"/>
              </a:rPr>
              <a:t> hemorrhages </a:t>
            </a:r>
            <a:r>
              <a:rPr lang="en-US" sz="4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(</a:t>
            </a:r>
            <a:r>
              <a:rPr lang="en-US" sz="4800" dirty="0">
                <a:latin typeface="Aparajita" panose="020B0604020202020204" pitchFamily="34" charset="0"/>
                <a:cs typeface="Aparajita" panose="020B0604020202020204" pitchFamily="34" charset="0"/>
              </a:rPr>
              <a:t>usually flame shaped), retinal edema, and cotton-wool spots </a:t>
            </a:r>
            <a:r>
              <a:rPr lang="en-US" sz="4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are </a:t>
            </a:r>
            <a:r>
              <a:rPr lang="en-US" sz="4800" dirty="0">
                <a:latin typeface="Aparajita" panose="020B0604020202020204" pitchFamily="34" charset="0"/>
                <a:cs typeface="Aparajita" panose="020B0604020202020204" pitchFamily="34" charset="0"/>
              </a:rPr>
              <a:t>seen in the distribution of a retinal </a:t>
            </a:r>
            <a:r>
              <a:rPr lang="en-US" sz="4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vessel.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207497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3261</TotalTime>
  <Words>541</Words>
  <Application>Microsoft Office PowerPoint</Application>
  <PresentationFormat>On-screen Show (4:3)</PresentationFormat>
  <Paragraphs>81</Paragraphs>
  <Slides>53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Aparajita</vt:lpstr>
      <vt:lpstr>Arial</vt:lpstr>
      <vt:lpstr>Calibri</vt:lpstr>
      <vt:lpstr>Constantia</vt:lpstr>
      <vt:lpstr>Majalla UI</vt:lpstr>
      <vt:lpstr>Traditional Arabic</vt:lpstr>
      <vt:lpstr>Wingdings</vt:lpstr>
      <vt:lpstr>Wingdings 2</vt:lpstr>
      <vt:lpstr>Flow</vt:lpstr>
      <vt:lpstr>     BRANCH RETINAL VEIN OCCLUSION         </vt:lpstr>
      <vt:lpstr>PowerPoint Presentation</vt:lpstr>
      <vt:lpstr>PowerPoint Presentation</vt:lpstr>
      <vt:lpstr>Branch Retinal Vein Occlusion</vt:lpstr>
      <vt:lpstr>INTRODUCTION</vt:lpstr>
      <vt:lpstr>Risk factors for the development of BRVO </vt:lpstr>
      <vt:lpstr>Symptoms </vt:lpstr>
      <vt:lpstr> Clinical Findings </vt:lpstr>
      <vt:lpstr>PowerPoint Presentation</vt:lpstr>
      <vt:lpstr>Normal Retina</vt:lpstr>
      <vt:lpstr>PowerPoint Presentation</vt:lpstr>
      <vt:lpstr>Paraclinic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TREATMENT</vt:lpstr>
      <vt:lpstr>Macular edema</vt:lpstr>
      <vt:lpstr>PowerPoint Presentation</vt:lpstr>
      <vt:lpstr>PowerPoint Presentation</vt:lpstr>
      <vt:lpstr>PowerPoint Presentation</vt:lpstr>
      <vt:lpstr>Ozurdex</vt:lpstr>
      <vt:lpstr>VEGF</vt:lpstr>
      <vt:lpstr>PowerPoint Presentation</vt:lpstr>
      <vt:lpstr>  Macular edema</vt:lpstr>
      <vt:lpstr>PowerPoint Presentation</vt:lpstr>
      <vt:lpstr>PowerPoint Presentation</vt:lpstr>
      <vt:lpstr>What Avastin is used for:</vt:lpstr>
      <vt:lpstr>PowerPoint Presentation</vt:lpstr>
      <vt:lpstr>PowerPoint Presentation</vt:lpstr>
      <vt:lpstr>Site injection</vt:lpstr>
      <vt:lpstr>PowerPoint Presentation</vt:lpstr>
      <vt:lpstr>PowerPoint Presentation</vt:lpstr>
      <vt:lpstr>PowerPoint Presentation</vt:lpstr>
      <vt:lpstr>PowerPoint Presentation</vt:lpstr>
      <vt:lpstr>LASER </vt:lpstr>
      <vt:lpstr>Neovascularization of the iris </vt:lpstr>
      <vt:lpstr>PowerPoint Presentation</vt:lpstr>
      <vt:lpstr>PowerPoint Presentation</vt:lpstr>
      <vt:lpstr>Panretinal photocoagulation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PARS PLANA VITRECTOMY</vt:lpstr>
      <vt:lpstr>THANKS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RETINAL VEIN OCCLUSION</dc:title>
  <dc:creator>data</dc:creator>
  <cp:lastModifiedBy>20</cp:lastModifiedBy>
  <cp:revision>49</cp:revision>
  <dcterms:created xsi:type="dcterms:W3CDTF">2016-04-15T16:57:44Z</dcterms:created>
  <dcterms:modified xsi:type="dcterms:W3CDTF">2016-04-20T05:18:46Z</dcterms:modified>
</cp:coreProperties>
</file>