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73" r:id="rId2"/>
    <p:sldId id="257" r:id="rId3"/>
    <p:sldId id="258" r:id="rId4"/>
    <p:sldId id="259" r:id="rId5"/>
    <p:sldId id="260" r:id="rId6"/>
    <p:sldId id="261" r:id="rId7"/>
    <p:sldId id="262" r:id="rId8"/>
    <p:sldId id="263" r:id="rId9"/>
    <p:sldId id="274" r:id="rId10"/>
    <p:sldId id="275" r:id="rId11"/>
    <p:sldId id="276" r:id="rId12"/>
    <p:sldId id="277" r:id="rId13"/>
    <p:sldId id="282" r:id="rId14"/>
    <p:sldId id="285" r:id="rId15"/>
    <p:sldId id="283" r:id="rId16"/>
    <p:sldId id="286" r:id="rId17"/>
    <p:sldId id="266" r:id="rId18"/>
    <p:sldId id="288" r:id="rId19"/>
    <p:sldId id="290" r:id="rId20"/>
    <p:sldId id="291" r:id="rId21"/>
    <p:sldId id="292" r:id="rId22"/>
    <p:sldId id="294" r:id="rId23"/>
    <p:sldId id="295" r:id="rId24"/>
    <p:sldId id="296" r:id="rId25"/>
    <p:sldId id="297" r:id="rId26"/>
    <p:sldId id="298" r:id="rId27"/>
    <p:sldId id="299" r:id="rId28"/>
    <p:sldId id="300" r:id="rId29"/>
    <p:sldId id="302" r:id="rId30"/>
    <p:sldId id="301" r:id="rId31"/>
    <p:sldId id="303" r:id="rId32"/>
    <p:sldId id="309" r:id="rId33"/>
    <p:sldId id="304" r:id="rId34"/>
    <p:sldId id="305" r:id="rId35"/>
    <p:sldId id="311" r:id="rId36"/>
    <p:sldId id="306" r:id="rId37"/>
    <p:sldId id="307" r:id="rId38"/>
    <p:sldId id="308"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AE523-03D2-1C49-8CF7-A04D6E52E403}" type="datetimeFigureOut">
              <a:rPr lang="en-US" smtClean="0"/>
              <a:t>4/21/2016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70A39-10E9-0240-A8D9-852118644C8F}" type="slidenum">
              <a:rPr lang="en-US" smtClean="0"/>
              <a:t>‹#›</a:t>
            </a:fld>
            <a:endParaRPr lang="en-US"/>
          </a:p>
        </p:txBody>
      </p:sp>
    </p:spTree>
    <p:extLst>
      <p:ext uri="{BB962C8B-B14F-4D97-AF65-F5344CB8AC3E}">
        <p14:creationId xmlns:p14="http://schemas.microsoft.com/office/powerpoint/2010/main" val="2546265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70A39-10E9-0240-A8D9-852118644C8F}" type="slidenum">
              <a:rPr lang="en-US" smtClean="0"/>
              <a:t>27</a:t>
            </a:fld>
            <a:endParaRPr lang="en-US"/>
          </a:p>
        </p:txBody>
      </p:sp>
    </p:spTree>
    <p:extLst>
      <p:ext uri="{BB962C8B-B14F-4D97-AF65-F5344CB8AC3E}">
        <p14:creationId xmlns:p14="http://schemas.microsoft.com/office/powerpoint/2010/main" val="177723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34245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72321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68518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78469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32068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00012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61888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11618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11275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24033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76683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B41ABA4E-CD72-497B-97AA-7213B3980F60}" type="datetimeFigureOut">
              <a:rPr lang="en-US" smtClean="0"/>
              <a:pPr eaLnBrk="1" latinLnBrk="0" hangingPunct="1"/>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3632595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 y="576109"/>
            <a:ext cx="8275320" cy="1981200"/>
          </a:xfrm>
          <a:solidFill>
            <a:schemeClr val="bg1"/>
          </a:solidFill>
          <a:ln>
            <a:noFill/>
          </a:ln>
          <a:effectLst>
            <a:outerShdw blurRad="57785" dist="33020" dir="3180000" algn="ctr">
              <a:srgbClr val="000000">
                <a:alpha val="30000"/>
              </a:srgbClr>
            </a:outerShdw>
            <a:reflection blurRad="6350" stA="50000" endA="275" endPos="40000" dist="101600" dir="5400000" sy="-100000" algn="bl" rotWithShape="0"/>
          </a:effectLst>
          <a:scene3d>
            <a:camera prst="orthographicFront">
              <a:rot lat="0" lon="0" rev="0"/>
            </a:camera>
            <a:lightRig rig="brightRoom" dir="t">
              <a:rot lat="0" lon="0" rev="600000"/>
            </a:lightRig>
          </a:scene3d>
          <a:sp3d prstMaterial="metal">
            <a:bevelT w="38100" h="57150" prst="divot"/>
          </a:sp3d>
        </p:spPr>
        <p:txBody>
          <a:bodyPr/>
          <a:lstStyle/>
          <a:p>
            <a:r>
              <a:rPr lang="en-US" b="1" i="1" dirty="0" smtClean="0">
                <a:solidFill>
                  <a:srgbClr val="FFFF00"/>
                </a:solidFill>
                <a:effectLst>
                  <a:outerShdw blurRad="38100" dist="38100" dir="2700000" algn="tl">
                    <a:srgbClr val="000000">
                      <a:alpha val="43137"/>
                    </a:srgbClr>
                  </a:outerShdw>
                </a:effectLst>
              </a:rPr>
              <a:t>ROLE OF VITRECTOMY </a:t>
            </a:r>
            <a:r>
              <a:rPr lang="en-US" b="1" i="1" dirty="0">
                <a:solidFill>
                  <a:srgbClr val="FFFF00"/>
                </a:solidFill>
                <a:effectLst>
                  <a:outerShdw blurRad="38100" dist="38100" dir="2700000" algn="tl">
                    <a:srgbClr val="000000">
                      <a:alpha val="43137"/>
                    </a:srgbClr>
                  </a:outerShdw>
                </a:effectLst>
              </a:rPr>
              <a:t>IN UVEITIS</a:t>
            </a:r>
          </a:p>
        </p:txBody>
      </p:sp>
      <p:sp>
        <p:nvSpPr>
          <p:cNvPr id="3" name="Subtitle 2"/>
          <p:cNvSpPr>
            <a:spLocks noGrp="1"/>
          </p:cNvSpPr>
          <p:nvPr>
            <p:ph type="subTitle" idx="1"/>
          </p:nvPr>
        </p:nvSpPr>
        <p:spPr>
          <a:xfrm>
            <a:off x="1504223" y="3520174"/>
            <a:ext cx="6400800" cy="1966225"/>
          </a:xfrm>
          <a:solidFill>
            <a:srgbClr val="0070C0"/>
          </a:solidFill>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a:noAutofit/>
          </a:bodyPr>
          <a:lstStyle/>
          <a:p>
            <a:r>
              <a:rPr lang="en-US" b="1" dirty="0"/>
              <a:t>M M PARVARESH MD</a:t>
            </a:r>
          </a:p>
          <a:p>
            <a:r>
              <a:rPr lang="en-US" b="1" dirty="0"/>
              <a:t>RASOUL AKRAM  HOSPITAL</a:t>
            </a:r>
          </a:p>
          <a:p>
            <a:r>
              <a:rPr lang="en-US" b="1" dirty="0"/>
              <a:t>IUM</a:t>
            </a:r>
            <a:r>
              <a:rPr lang="en-US" sz="4000" b="1" dirty="0"/>
              <a:t>s</a:t>
            </a:r>
          </a:p>
          <a:p>
            <a:endParaRPr lang="en-US" sz="4000" b="1" dirty="0"/>
          </a:p>
        </p:txBody>
      </p:sp>
      <p:sp>
        <p:nvSpPr>
          <p:cNvPr id="4" name="Rectangle 3"/>
          <p:cNvSpPr/>
          <p:nvPr/>
        </p:nvSpPr>
        <p:spPr>
          <a:xfrm>
            <a:off x="2547756" y="5720235"/>
            <a:ext cx="4313734" cy="90044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a:t>Apil</a:t>
            </a:r>
            <a:r>
              <a:rPr lang="en-US" b="1" i="1" dirty="0"/>
              <a:t> 2016  </a:t>
            </a:r>
            <a:r>
              <a:rPr lang="en-US" b="1" i="1" dirty="0" err="1"/>
              <a:t>kermanshah</a:t>
            </a:r>
            <a:endParaRPr lang="en-CA" b="1" i="1" dirty="0"/>
          </a:p>
        </p:txBody>
      </p:sp>
    </p:spTree>
    <p:extLst>
      <p:ext uri="{BB962C8B-B14F-4D97-AF65-F5344CB8AC3E}">
        <p14:creationId xmlns:p14="http://schemas.microsoft.com/office/powerpoint/2010/main" val="1835335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17"/>
            <a:ext cx="8229600" cy="1143000"/>
          </a:xfrm>
        </p:spPr>
        <p:txBody>
          <a:bodyPr>
            <a:normAutofit/>
          </a:bodyPr>
          <a:lstStyle/>
          <a:p>
            <a:r>
              <a:rPr lang="en-US" sz="3200" b="1" i="1" dirty="0" err="1">
                <a:solidFill>
                  <a:srgbClr val="FFFF00"/>
                </a:solidFill>
              </a:rPr>
              <a:t>Vitrectomy</a:t>
            </a:r>
            <a:r>
              <a:rPr lang="en-US" sz="3200" b="1" i="1" dirty="0">
                <a:solidFill>
                  <a:srgbClr val="FFFF00"/>
                </a:solidFill>
              </a:rPr>
              <a:t> for repair of structural</a:t>
            </a:r>
            <a:br>
              <a:rPr lang="en-US" sz="3200" b="1" i="1" dirty="0">
                <a:solidFill>
                  <a:srgbClr val="FFFF00"/>
                </a:solidFill>
              </a:rPr>
            </a:br>
            <a:r>
              <a:rPr lang="en-US" sz="3200" b="1" i="1" dirty="0">
                <a:solidFill>
                  <a:srgbClr val="FFFF00"/>
                </a:solidFill>
              </a:rPr>
              <a:t>complications of uveitis</a:t>
            </a:r>
            <a:endParaRPr lang="en-US" sz="3200" dirty="0">
              <a:solidFill>
                <a:srgbClr val="FFFF00"/>
              </a:solidFill>
            </a:endParaRPr>
          </a:p>
        </p:txBody>
      </p:sp>
      <p:sp>
        <p:nvSpPr>
          <p:cNvPr id="2" name="Content Placeholder 1"/>
          <p:cNvSpPr>
            <a:spLocks noGrp="1"/>
          </p:cNvSpPr>
          <p:nvPr>
            <p:ph idx="1"/>
          </p:nvPr>
        </p:nvSpPr>
        <p:spPr>
          <a:xfrm>
            <a:off x="457200" y="1168917"/>
            <a:ext cx="8229600" cy="4525963"/>
          </a:xfrm>
        </p:spPr>
        <p:txBody>
          <a:bodyPr/>
          <a:lstStyle/>
          <a:p>
            <a:r>
              <a:rPr lang="en-US" sz="2800" b="1" dirty="0"/>
              <a:t>Vitreous </a:t>
            </a:r>
            <a:r>
              <a:rPr lang="en-US" sz="2800" b="1" dirty="0" err="1"/>
              <a:t>opacifications</a:t>
            </a:r>
            <a:r>
              <a:rPr lang="en-US" sz="2800" b="1" dirty="0"/>
              <a:t> , debris and hemorrhage</a:t>
            </a:r>
          </a:p>
          <a:p>
            <a:r>
              <a:rPr lang="en-US" sz="2800" b="1" dirty="0"/>
              <a:t>Retained lens material and lens induced uveitis</a:t>
            </a:r>
          </a:p>
          <a:p>
            <a:r>
              <a:rPr lang="en-US" sz="2800" b="1" dirty="0" err="1"/>
              <a:t>Epiretinal</a:t>
            </a:r>
            <a:r>
              <a:rPr lang="en-US" sz="2800" b="1" dirty="0"/>
              <a:t> membranes and CME</a:t>
            </a:r>
          </a:p>
          <a:p>
            <a:r>
              <a:rPr lang="en-US" sz="2800" b="1" dirty="0" err="1"/>
              <a:t>Tractional</a:t>
            </a:r>
            <a:r>
              <a:rPr lang="en-US" sz="2800" b="1" dirty="0"/>
              <a:t> and RRD</a:t>
            </a:r>
          </a:p>
        </p:txBody>
      </p:sp>
      <p:pic>
        <p:nvPicPr>
          <p:cNvPr id="4" name="Picture 2"/>
          <p:cNvPicPr>
            <a:picLocks noChangeAspect="1" noChangeArrowheads="1"/>
          </p:cNvPicPr>
          <p:nvPr/>
        </p:nvPicPr>
        <p:blipFill>
          <a:blip r:embed="rId2"/>
          <a:srcRect/>
          <a:stretch>
            <a:fillRect/>
          </a:stretch>
        </p:blipFill>
        <p:spPr bwMode="auto">
          <a:xfrm>
            <a:off x="688467" y="3752328"/>
            <a:ext cx="7154676" cy="2371296"/>
          </a:xfrm>
          <a:prstGeom prst="rect">
            <a:avLst/>
          </a:prstGeom>
          <a:noFill/>
          <a:ln w="9525">
            <a:noFill/>
            <a:miter lim="800000"/>
            <a:headEnd/>
            <a:tailEnd/>
          </a:ln>
        </p:spPr>
      </p:pic>
      <p:sp>
        <p:nvSpPr>
          <p:cNvPr id="5" name="Rectangle 4"/>
          <p:cNvSpPr/>
          <p:nvPr/>
        </p:nvSpPr>
        <p:spPr>
          <a:xfrm>
            <a:off x="2102197" y="6288538"/>
            <a:ext cx="4701373" cy="369332"/>
          </a:xfrm>
          <a:prstGeom prst="rect">
            <a:avLst/>
          </a:prstGeom>
        </p:spPr>
        <p:txBody>
          <a:bodyPr wrap="square">
            <a:spAutoFit/>
          </a:bodyPr>
          <a:lstStyle/>
          <a:p>
            <a:r>
              <a:rPr lang="en-US" b="1" dirty="0"/>
              <a:t>RD following ARN</a:t>
            </a:r>
            <a:r>
              <a:rPr lang="en-US" sz="1100" b="1" dirty="0"/>
              <a:t> </a:t>
            </a:r>
            <a:r>
              <a:rPr lang="en-US" b="1" dirty="0"/>
              <a:t>before and after PPV</a:t>
            </a:r>
            <a:endParaRPr lang="en-US" dirty="0"/>
          </a:p>
        </p:txBody>
      </p:sp>
    </p:spTree>
    <p:extLst>
      <p:ext uri="{BB962C8B-B14F-4D97-AF65-F5344CB8AC3E}">
        <p14:creationId xmlns:p14="http://schemas.microsoft.com/office/powerpoint/2010/main" val="290630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710" y="0"/>
            <a:ext cx="8229600" cy="1143000"/>
          </a:xfrm>
        </p:spPr>
        <p:txBody>
          <a:bodyPr>
            <a:normAutofit/>
          </a:bodyPr>
          <a:lstStyle/>
          <a:p>
            <a:r>
              <a:rPr lang="en-US" sz="2800" b="1" i="1" dirty="0" err="1">
                <a:solidFill>
                  <a:srgbClr val="FFFF00"/>
                </a:solidFill>
              </a:rPr>
              <a:t>Vitrectomy</a:t>
            </a:r>
            <a:r>
              <a:rPr lang="en-US" sz="2800" b="1" i="1" dirty="0">
                <a:solidFill>
                  <a:srgbClr val="FFFF00"/>
                </a:solidFill>
              </a:rPr>
              <a:t> for repair of structural</a:t>
            </a:r>
            <a:br>
              <a:rPr lang="en-US" sz="2800" b="1" i="1" dirty="0">
                <a:solidFill>
                  <a:srgbClr val="FFFF00"/>
                </a:solidFill>
              </a:rPr>
            </a:br>
            <a:r>
              <a:rPr lang="en-US" sz="2800" b="1" i="1" dirty="0">
                <a:solidFill>
                  <a:srgbClr val="FFFF00"/>
                </a:solidFill>
              </a:rPr>
              <a:t>complications of uveitis</a:t>
            </a:r>
            <a:endParaRPr lang="en-US" sz="2800" dirty="0">
              <a:solidFill>
                <a:srgbClr val="FFFF00"/>
              </a:solidFill>
            </a:endParaRPr>
          </a:p>
        </p:txBody>
      </p:sp>
      <p:sp>
        <p:nvSpPr>
          <p:cNvPr id="2" name="Content Placeholder 1"/>
          <p:cNvSpPr>
            <a:spLocks noGrp="1"/>
          </p:cNvSpPr>
          <p:nvPr>
            <p:ph idx="1"/>
          </p:nvPr>
        </p:nvSpPr>
        <p:spPr>
          <a:xfrm>
            <a:off x="485984" y="1189098"/>
            <a:ext cx="8229600" cy="4572000"/>
          </a:xfrm>
        </p:spPr>
        <p:txBody>
          <a:bodyPr>
            <a:normAutofit/>
          </a:bodyPr>
          <a:lstStyle/>
          <a:p>
            <a:r>
              <a:rPr lang="en-US" sz="2800" b="1" dirty="0"/>
              <a:t>Vitreous </a:t>
            </a:r>
            <a:r>
              <a:rPr lang="en-US" sz="2800" b="1" dirty="0" err="1"/>
              <a:t>opacifications</a:t>
            </a:r>
            <a:r>
              <a:rPr lang="en-US" sz="2800" b="1" dirty="0"/>
              <a:t> , debris and hemorrhage</a:t>
            </a:r>
          </a:p>
          <a:p>
            <a:r>
              <a:rPr lang="en-US" sz="2800" b="1" dirty="0"/>
              <a:t>Retained lens material and lens induced uveitis</a:t>
            </a:r>
          </a:p>
          <a:p>
            <a:r>
              <a:rPr lang="en-US" sz="2800" b="1" dirty="0" err="1"/>
              <a:t>Epiretinal</a:t>
            </a:r>
            <a:r>
              <a:rPr lang="en-US" sz="2800" b="1" dirty="0"/>
              <a:t> membranes and CME</a:t>
            </a:r>
          </a:p>
          <a:p>
            <a:r>
              <a:rPr lang="en-US" sz="2800" b="1" dirty="0" err="1"/>
              <a:t>Tractional</a:t>
            </a:r>
            <a:r>
              <a:rPr lang="en-US" sz="2800" b="1" dirty="0"/>
              <a:t> and RRD</a:t>
            </a:r>
          </a:p>
          <a:p>
            <a:r>
              <a:rPr lang="en-US" sz="2800" b="1" dirty="0" err="1"/>
              <a:t>Hypotony</a:t>
            </a:r>
            <a:r>
              <a:rPr lang="en-US" sz="2800" b="1" dirty="0"/>
              <a:t> and </a:t>
            </a:r>
            <a:r>
              <a:rPr lang="en-US" sz="2800" b="1" dirty="0" err="1"/>
              <a:t>cyclitic</a:t>
            </a:r>
            <a:r>
              <a:rPr lang="en-US" sz="2800" b="1" dirty="0"/>
              <a:t> membranes</a:t>
            </a:r>
          </a:p>
          <a:p>
            <a:r>
              <a:rPr lang="en-US" sz="2800" b="1" dirty="0" err="1"/>
              <a:t>Uveitic</a:t>
            </a:r>
            <a:r>
              <a:rPr lang="en-US" sz="2800" b="1" dirty="0"/>
              <a:t> glaucoma and </a:t>
            </a:r>
            <a:endParaRPr lang="en-US" sz="2800" dirty="0"/>
          </a:p>
        </p:txBody>
      </p:sp>
      <p:pic>
        <p:nvPicPr>
          <p:cNvPr id="4" name="Picture 3"/>
          <p:cNvPicPr>
            <a:picLocks noChangeAspect="1"/>
          </p:cNvPicPr>
          <p:nvPr/>
        </p:nvPicPr>
        <p:blipFill>
          <a:blip r:embed="rId2"/>
          <a:stretch>
            <a:fillRect/>
          </a:stretch>
        </p:blipFill>
        <p:spPr>
          <a:xfrm>
            <a:off x="586439" y="3886064"/>
            <a:ext cx="8313016" cy="3247318"/>
          </a:xfrm>
          <a:prstGeom prst="rect">
            <a:avLst/>
          </a:prstGeom>
        </p:spPr>
      </p:pic>
    </p:spTree>
    <p:extLst>
      <p:ext uri="{BB962C8B-B14F-4D97-AF65-F5344CB8AC3E}">
        <p14:creationId xmlns:p14="http://schemas.microsoft.com/office/powerpoint/2010/main" val="110994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7"/>
            <a:ext cx="8229600" cy="1143000"/>
          </a:xfrm>
        </p:spPr>
        <p:txBody>
          <a:bodyPr>
            <a:normAutofit/>
          </a:bodyPr>
          <a:lstStyle/>
          <a:p>
            <a:r>
              <a:rPr lang="en-US" sz="2800" b="1" i="1" dirty="0" err="1">
                <a:solidFill>
                  <a:srgbClr val="FFFF00"/>
                </a:solidFill>
              </a:rPr>
              <a:t>Vitrectomy</a:t>
            </a:r>
            <a:r>
              <a:rPr lang="en-US" sz="2800" b="1" i="1" dirty="0">
                <a:solidFill>
                  <a:srgbClr val="FFFF00"/>
                </a:solidFill>
              </a:rPr>
              <a:t> for repair of structural</a:t>
            </a:r>
            <a:br>
              <a:rPr lang="en-US" sz="2800" b="1" i="1" dirty="0">
                <a:solidFill>
                  <a:srgbClr val="FFFF00"/>
                </a:solidFill>
              </a:rPr>
            </a:br>
            <a:r>
              <a:rPr lang="en-US" sz="2800" b="1" i="1" dirty="0">
                <a:solidFill>
                  <a:srgbClr val="FFFF00"/>
                </a:solidFill>
              </a:rPr>
              <a:t>complications of uveitis</a:t>
            </a:r>
            <a:endParaRPr lang="en-US" sz="2800" dirty="0">
              <a:solidFill>
                <a:srgbClr val="FFFF00"/>
              </a:solidFill>
            </a:endParaRPr>
          </a:p>
        </p:txBody>
      </p:sp>
      <p:sp>
        <p:nvSpPr>
          <p:cNvPr id="2" name="Content Placeholder 1"/>
          <p:cNvSpPr>
            <a:spLocks noGrp="1"/>
          </p:cNvSpPr>
          <p:nvPr>
            <p:ph idx="1"/>
          </p:nvPr>
        </p:nvSpPr>
        <p:spPr/>
        <p:txBody>
          <a:bodyPr>
            <a:normAutofit fontScale="92500"/>
          </a:bodyPr>
          <a:lstStyle/>
          <a:p>
            <a:r>
              <a:rPr lang="en-US" b="1" dirty="0"/>
              <a:t>Vitreous opacifications , debris and hemorrhage</a:t>
            </a:r>
          </a:p>
          <a:p>
            <a:r>
              <a:rPr lang="en-US" b="1" dirty="0"/>
              <a:t>Retained lens material and lens induced uveitis</a:t>
            </a:r>
          </a:p>
          <a:p>
            <a:r>
              <a:rPr lang="en-US" b="1" dirty="0" err="1"/>
              <a:t>Epiretinal</a:t>
            </a:r>
            <a:r>
              <a:rPr lang="en-US" b="1" dirty="0"/>
              <a:t> membranes and CME</a:t>
            </a:r>
          </a:p>
          <a:p>
            <a:r>
              <a:rPr lang="en-US" b="1" dirty="0" err="1"/>
              <a:t>Tractional</a:t>
            </a:r>
            <a:r>
              <a:rPr lang="en-US" b="1" dirty="0"/>
              <a:t> and RRD</a:t>
            </a:r>
          </a:p>
          <a:p>
            <a:r>
              <a:rPr lang="en-US" b="1" dirty="0" err="1"/>
              <a:t>Hypotony</a:t>
            </a:r>
            <a:r>
              <a:rPr lang="en-US" b="1" dirty="0"/>
              <a:t> and </a:t>
            </a:r>
            <a:r>
              <a:rPr lang="en-US" b="1" dirty="0" err="1"/>
              <a:t>cyclitic</a:t>
            </a:r>
            <a:r>
              <a:rPr lang="en-US" b="1" dirty="0"/>
              <a:t> membranes</a:t>
            </a:r>
          </a:p>
          <a:p>
            <a:r>
              <a:rPr lang="en-US" b="1" dirty="0" err="1"/>
              <a:t>Uveitic</a:t>
            </a:r>
            <a:r>
              <a:rPr lang="en-US" b="1" dirty="0"/>
              <a:t> glaucoma and posterior tube placement</a:t>
            </a:r>
            <a:endParaRPr lang="en-US" dirty="0"/>
          </a:p>
        </p:txBody>
      </p:sp>
    </p:spTree>
    <p:extLst>
      <p:ext uri="{BB962C8B-B14F-4D97-AF65-F5344CB8AC3E}">
        <p14:creationId xmlns:p14="http://schemas.microsoft.com/office/powerpoint/2010/main" val="320026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355"/>
            <a:ext cx="8229600" cy="1219200"/>
          </a:xfrm>
        </p:spPr>
        <p:txBody>
          <a:bodyPr>
            <a:normAutofit fontScale="90000"/>
          </a:bodyPr>
          <a:lstStyle/>
          <a:p>
            <a:r>
              <a:rPr lang="en-US" sz="4400" b="1" i="1" dirty="0">
                <a:solidFill>
                  <a:schemeClr val="accent5"/>
                </a:solidFill>
              </a:rPr>
              <a:t> </a:t>
            </a:r>
            <a:r>
              <a:rPr lang="en-US" sz="3100" b="1" i="1" dirty="0" err="1">
                <a:solidFill>
                  <a:srgbClr val="FFFF00"/>
                </a:solidFill>
              </a:rPr>
              <a:t>Vitrectomy</a:t>
            </a:r>
            <a:r>
              <a:rPr lang="en-US" sz="3100" b="1" i="1" dirty="0">
                <a:solidFill>
                  <a:srgbClr val="FFFF00"/>
                </a:solidFill>
              </a:rPr>
              <a:t> for repair of structural complications of uveitis</a:t>
            </a:r>
            <a:r>
              <a:rPr lang="en-US" sz="4400" dirty="0"/>
              <a:t/>
            </a:r>
            <a:br>
              <a:rPr lang="en-US" sz="4400" dirty="0"/>
            </a:br>
            <a:r>
              <a:rPr lang="en-US" sz="4400" dirty="0"/>
              <a:t>  </a:t>
            </a:r>
            <a:endParaRPr lang="en-US" dirty="0"/>
          </a:p>
        </p:txBody>
      </p:sp>
      <p:sp>
        <p:nvSpPr>
          <p:cNvPr id="2" name="Content Placeholder 1"/>
          <p:cNvSpPr>
            <a:spLocks noGrp="1"/>
          </p:cNvSpPr>
          <p:nvPr>
            <p:ph idx="1"/>
          </p:nvPr>
        </p:nvSpPr>
        <p:spPr>
          <a:xfrm>
            <a:off x="296656" y="1920017"/>
            <a:ext cx="8561157" cy="4572000"/>
          </a:xfrm>
        </p:spPr>
        <p:txBody>
          <a:bodyPr>
            <a:normAutofit/>
          </a:bodyPr>
          <a:lstStyle/>
          <a:p>
            <a:r>
              <a:rPr lang="en-US" b="1" dirty="0"/>
              <a:t>For non-emergent procedures, it is certainly advisable to adequately suppress inflammatory activity utilizing </a:t>
            </a:r>
            <a:r>
              <a:rPr lang="en-US" sz="3200" i="1" dirty="0">
                <a:solidFill>
                  <a:srgbClr val="FFFF00"/>
                </a:solidFill>
              </a:rPr>
              <a:t>topical regional and systemic steroids </a:t>
            </a:r>
            <a:r>
              <a:rPr lang="en-US" b="1" i="1" dirty="0">
                <a:solidFill>
                  <a:srgbClr val="FFFF00"/>
                </a:solidFill>
              </a:rPr>
              <a:t>with or without systemic steroid-sparing IMT </a:t>
            </a:r>
            <a:r>
              <a:rPr lang="en-US" b="1" dirty="0"/>
              <a:t>as necessary for a minimum of </a:t>
            </a:r>
            <a:r>
              <a:rPr lang="en-US" sz="3200" b="1" i="1" dirty="0">
                <a:solidFill>
                  <a:srgbClr val="FF0000"/>
                </a:solidFill>
              </a:rPr>
              <a:t>3 months </a:t>
            </a:r>
            <a:r>
              <a:rPr lang="en-US" b="1" dirty="0"/>
              <a:t>prior to surgery, particularly if cataract and intraocular lens (IOL) implantation is contemplated.</a:t>
            </a:r>
          </a:p>
          <a:p>
            <a:pPr marL="0" indent="0">
              <a:buNone/>
            </a:pPr>
            <a:endParaRPr lang="en-US" b="1" dirty="0"/>
          </a:p>
          <a:p>
            <a:endParaRPr lang="en-US" dirty="0"/>
          </a:p>
        </p:txBody>
      </p:sp>
      <p:sp>
        <p:nvSpPr>
          <p:cNvPr id="5" name="Rectangle 4"/>
          <p:cNvSpPr/>
          <p:nvPr/>
        </p:nvSpPr>
        <p:spPr>
          <a:xfrm>
            <a:off x="2650911" y="1231329"/>
            <a:ext cx="4572000" cy="830997"/>
          </a:xfrm>
          <a:prstGeom prst="rect">
            <a:avLst/>
          </a:prstGeom>
        </p:spPr>
        <p:txBody>
          <a:bodyPr>
            <a:spAutoFit/>
          </a:bodyPr>
          <a:lstStyle/>
          <a:p>
            <a:r>
              <a:rPr lang="en-US" sz="2400" b="1" dirty="0"/>
              <a:t>Perioperative Management</a:t>
            </a:r>
            <a:br>
              <a:rPr lang="en-US" sz="2400" b="1" dirty="0"/>
            </a:br>
            <a:endParaRPr lang="en-US" sz="2400" dirty="0"/>
          </a:p>
        </p:txBody>
      </p:sp>
    </p:spTree>
    <p:extLst>
      <p:ext uri="{BB962C8B-B14F-4D97-AF65-F5344CB8AC3E}">
        <p14:creationId xmlns:p14="http://schemas.microsoft.com/office/powerpoint/2010/main" val="193836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476" y="200145"/>
            <a:ext cx="8740256" cy="1219200"/>
          </a:xfrm>
        </p:spPr>
        <p:txBody>
          <a:bodyPr>
            <a:normAutofit fontScale="90000"/>
          </a:bodyPr>
          <a:lstStyle/>
          <a:p>
            <a:r>
              <a:rPr lang="en-US" sz="3100" b="1" i="1" dirty="0">
                <a:solidFill>
                  <a:srgbClr val="FFFF00"/>
                </a:solidFill>
              </a:rPr>
              <a:t>Vitrectomy for repair of structural  complications of uveitis</a:t>
            </a:r>
            <a:r>
              <a:rPr lang="en-US" sz="4400" dirty="0">
                <a:solidFill>
                  <a:srgbClr val="FFFF00"/>
                </a:solidFill>
              </a:rPr>
              <a:t/>
            </a:r>
            <a:br>
              <a:rPr lang="en-US" sz="4400" dirty="0">
                <a:solidFill>
                  <a:srgbClr val="FFFF00"/>
                </a:solidFill>
              </a:rPr>
            </a:br>
            <a:endParaRPr lang="en-US" dirty="0">
              <a:solidFill>
                <a:srgbClr val="FFFF00"/>
              </a:solidFill>
            </a:endParaRPr>
          </a:p>
        </p:txBody>
      </p:sp>
      <p:sp>
        <p:nvSpPr>
          <p:cNvPr id="4" name="Content Placeholder 3"/>
          <p:cNvSpPr>
            <a:spLocks noGrp="1"/>
          </p:cNvSpPr>
          <p:nvPr>
            <p:ph idx="1"/>
          </p:nvPr>
        </p:nvSpPr>
        <p:spPr>
          <a:xfrm>
            <a:off x="301847" y="1923260"/>
            <a:ext cx="8229600" cy="4572000"/>
          </a:xfrm>
        </p:spPr>
        <p:txBody>
          <a:bodyPr>
            <a:normAutofit/>
          </a:bodyPr>
          <a:lstStyle/>
          <a:p>
            <a:r>
              <a:rPr lang="en-US" b="1" dirty="0"/>
              <a:t>In </a:t>
            </a:r>
            <a:r>
              <a:rPr lang="en-US" b="1" dirty="0" err="1"/>
              <a:t>endophthalmitis</a:t>
            </a:r>
            <a:r>
              <a:rPr lang="en-US" b="1" dirty="0"/>
              <a:t>, lens-induced uveitis and vitreous surgery  designed to control medically unresponsive  uveitis, PPV must be performed while the eye is still inflamed.</a:t>
            </a:r>
          </a:p>
          <a:p>
            <a:pPr marL="0" indent="0">
              <a:buNone/>
            </a:pPr>
            <a:endParaRPr lang="en-US" b="1" dirty="0"/>
          </a:p>
          <a:p>
            <a:r>
              <a:rPr lang="en-US" b="1" dirty="0"/>
              <a:t>Surgery in the presence of active  intraocular inflammation carries a much higher potential for  surgical complications.</a:t>
            </a:r>
          </a:p>
          <a:p>
            <a:endParaRPr lang="en-US" dirty="0"/>
          </a:p>
        </p:txBody>
      </p:sp>
      <p:sp>
        <p:nvSpPr>
          <p:cNvPr id="5" name="Rectangle 4"/>
          <p:cNvSpPr/>
          <p:nvPr/>
        </p:nvSpPr>
        <p:spPr>
          <a:xfrm>
            <a:off x="2652863" y="1102065"/>
            <a:ext cx="4572000" cy="830997"/>
          </a:xfrm>
          <a:prstGeom prst="rect">
            <a:avLst/>
          </a:prstGeom>
        </p:spPr>
        <p:txBody>
          <a:bodyPr>
            <a:spAutoFit/>
          </a:bodyPr>
          <a:lstStyle/>
          <a:p>
            <a:r>
              <a:rPr lang="en-US" sz="2400" b="1" dirty="0"/>
              <a:t>Perioperative Management</a:t>
            </a:r>
            <a:br>
              <a:rPr lang="en-US" sz="2400" b="1" dirty="0"/>
            </a:br>
            <a:endParaRPr lang="en-US" sz="2400" dirty="0"/>
          </a:p>
        </p:txBody>
      </p:sp>
    </p:spTree>
    <p:extLst>
      <p:ext uri="{BB962C8B-B14F-4D97-AF65-F5344CB8AC3E}">
        <p14:creationId xmlns:p14="http://schemas.microsoft.com/office/powerpoint/2010/main" val="1310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392" y="8988"/>
            <a:ext cx="8229600" cy="1219200"/>
          </a:xfrm>
        </p:spPr>
        <p:txBody>
          <a:bodyPr>
            <a:normAutofit fontScale="90000"/>
          </a:bodyPr>
          <a:lstStyle/>
          <a:p>
            <a:r>
              <a:rPr lang="en-US" sz="4000" dirty="0"/>
              <a:t>               </a:t>
            </a:r>
            <a:r>
              <a:rPr lang="en-US" sz="3600" b="1" dirty="0">
                <a:solidFill>
                  <a:srgbClr val="FFFF00"/>
                </a:solidFill>
              </a:rPr>
              <a:t>Therapeutic </a:t>
            </a:r>
            <a:r>
              <a:rPr lang="en-US" sz="3600" b="1" dirty="0" err="1">
                <a:solidFill>
                  <a:srgbClr val="FFFF00"/>
                </a:solidFill>
              </a:rPr>
              <a:t>vitrectomy</a:t>
            </a:r>
            <a:r>
              <a:rPr lang="en-US" sz="3600" dirty="0">
                <a:solidFill>
                  <a:srgbClr val="FFFF00"/>
                </a:solidFill>
              </a:rPr>
              <a:t/>
            </a:r>
            <a:br>
              <a:rPr lang="en-US" sz="3600" dirty="0">
                <a:solidFill>
                  <a:srgbClr val="FFFF00"/>
                </a:solidFill>
              </a:rPr>
            </a:br>
            <a:endParaRPr lang="en-US" sz="3600" dirty="0">
              <a:solidFill>
                <a:srgbClr val="FFFF00"/>
              </a:solidFill>
            </a:endParaRPr>
          </a:p>
        </p:txBody>
      </p:sp>
      <p:sp>
        <p:nvSpPr>
          <p:cNvPr id="2" name="Content Placeholder 1"/>
          <p:cNvSpPr>
            <a:spLocks noGrp="1"/>
          </p:cNvSpPr>
          <p:nvPr>
            <p:ph idx="1"/>
          </p:nvPr>
        </p:nvSpPr>
        <p:spPr>
          <a:xfrm>
            <a:off x="261754" y="1097629"/>
            <a:ext cx="8498337" cy="4525963"/>
          </a:xfrm>
        </p:spPr>
        <p:txBody>
          <a:bodyPr/>
          <a:lstStyle/>
          <a:p>
            <a:pPr marL="0" indent="0">
              <a:buNone/>
            </a:pPr>
            <a:r>
              <a:rPr lang="en-US" sz="3200" b="1" dirty="0"/>
              <a:t>                      Inflammatory Control</a:t>
            </a:r>
          </a:p>
          <a:p>
            <a:r>
              <a:rPr lang="en-US" b="1" dirty="0"/>
              <a:t>Pars </a:t>
            </a:r>
            <a:r>
              <a:rPr lang="en-US" b="1" dirty="0" err="1"/>
              <a:t>plana</a:t>
            </a:r>
            <a:r>
              <a:rPr lang="en-US" b="1" dirty="0"/>
              <a:t> vitrectomy has a definitive role in the management of acute post cataract surgery </a:t>
            </a:r>
            <a:r>
              <a:rPr lang="en-US" b="1" dirty="0" err="1"/>
              <a:t>endophthalmitis</a:t>
            </a:r>
            <a:r>
              <a:rPr lang="en-US" b="1" dirty="0"/>
              <a:t> as defined by the (EVS) guidelines and for </a:t>
            </a:r>
            <a:r>
              <a:rPr lang="en-US" b="1" dirty="0" err="1"/>
              <a:t>endophalmitis</a:t>
            </a:r>
            <a:r>
              <a:rPr lang="en-US" b="1" dirty="0"/>
              <a:t> following  glaucoma filtering surgery and in patients with post-traumatic </a:t>
            </a:r>
            <a:r>
              <a:rPr lang="en-US" b="1" dirty="0" err="1"/>
              <a:t>endophthalmitis</a:t>
            </a:r>
            <a:r>
              <a:rPr lang="en-US" b="1" dirty="0"/>
              <a:t>.</a:t>
            </a:r>
          </a:p>
          <a:p>
            <a:endParaRPr lang="en-US" dirty="0"/>
          </a:p>
        </p:txBody>
      </p:sp>
    </p:spTree>
    <p:extLst>
      <p:ext uri="{BB962C8B-B14F-4D97-AF65-F5344CB8AC3E}">
        <p14:creationId xmlns:p14="http://schemas.microsoft.com/office/powerpoint/2010/main" val="386093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510"/>
            <a:ext cx="8229600" cy="1219200"/>
          </a:xfrm>
        </p:spPr>
        <p:txBody>
          <a:bodyPr>
            <a:normAutofit fontScale="90000"/>
          </a:bodyPr>
          <a:lstStyle/>
          <a:p>
            <a:r>
              <a:rPr lang="en-US" sz="4000" b="1" dirty="0">
                <a:solidFill>
                  <a:srgbClr val="FFFF00"/>
                </a:solidFill>
              </a:rPr>
              <a:t> Therapeutic </a:t>
            </a:r>
            <a:r>
              <a:rPr lang="en-US" sz="4000" b="1" dirty="0" err="1">
                <a:solidFill>
                  <a:srgbClr val="FFFF00"/>
                </a:solidFill>
              </a:rPr>
              <a:t>vitrectomy</a:t>
            </a:r>
            <a:r>
              <a:rPr lang="en-US" sz="4400" dirty="0"/>
              <a:t/>
            </a:r>
            <a:br>
              <a:rPr lang="en-US" sz="4400" dirty="0"/>
            </a:br>
            <a:endParaRPr lang="en-US" dirty="0"/>
          </a:p>
        </p:txBody>
      </p:sp>
      <p:sp>
        <p:nvSpPr>
          <p:cNvPr id="2" name="Content Placeholder 1"/>
          <p:cNvSpPr>
            <a:spLocks noGrp="1"/>
          </p:cNvSpPr>
          <p:nvPr>
            <p:ph idx="1"/>
          </p:nvPr>
        </p:nvSpPr>
        <p:spPr>
          <a:xfrm>
            <a:off x="373439" y="1237232"/>
            <a:ext cx="8229600" cy="4525963"/>
          </a:xfrm>
        </p:spPr>
        <p:txBody>
          <a:bodyPr/>
          <a:lstStyle/>
          <a:p>
            <a:pPr marL="0" indent="0">
              <a:buNone/>
            </a:pPr>
            <a:r>
              <a:rPr lang="en-US" b="1" dirty="0"/>
              <a:t>                    Inflammatory Control</a:t>
            </a:r>
          </a:p>
          <a:p>
            <a:pPr marL="0" indent="0">
              <a:buNone/>
            </a:pPr>
            <a:r>
              <a:rPr lang="en-US" b="1" dirty="0"/>
              <a:t>     PPV is the preferred modality in cases of   	</a:t>
            </a:r>
            <a:r>
              <a:rPr lang="en-US" b="1" dirty="0" err="1"/>
              <a:t>phacogenic</a:t>
            </a:r>
            <a:r>
              <a:rPr lang="en-US" b="1" dirty="0"/>
              <a:t> uveitis, which occurs when lens 	material is retained in the eye following 	cataract surgery or ocular trauma or in the 	setting of </a:t>
            </a:r>
            <a:r>
              <a:rPr lang="en-US" b="1" dirty="0" err="1"/>
              <a:t>phacolytic</a:t>
            </a:r>
            <a:r>
              <a:rPr lang="en-US" b="1" dirty="0"/>
              <a:t> glaucoma. </a:t>
            </a:r>
          </a:p>
          <a:p>
            <a:endParaRPr lang="en-US" dirty="0"/>
          </a:p>
        </p:txBody>
      </p:sp>
    </p:spTree>
    <p:extLst>
      <p:ext uri="{BB962C8B-B14F-4D97-AF65-F5344CB8AC3E}">
        <p14:creationId xmlns:p14="http://schemas.microsoft.com/office/powerpoint/2010/main" val="184157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478" y="21607"/>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p:txBody>
          <a:bodyPr>
            <a:noAutofit/>
          </a:bodyPr>
          <a:lstStyle/>
          <a:p>
            <a:r>
              <a:rPr lang="en-US" sz="4000" b="1" dirty="0"/>
              <a:t>The therapeutic role of PPV in the management of noninfectious intermediate, posterior or </a:t>
            </a:r>
            <a:r>
              <a:rPr lang="en-US" sz="4000" b="1" dirty="0" err="1"/>
              <a:t>panuveitis</a:t>
            </a:r>
            <a:r>
              <a:rPr lang="en-US" sz="4000" b="1" dirty="0"/>
              <a:t> is less well-defined. </a:t>
            </a:r>
            <a:endParaRPr lang="en-US" sz="4400" dirty="0"/>
          </a:p>
        </p:txBody>
      </p:sp>
    </p:spTree>
    <p:extLst>
      <p:ext uri="{BB962C8B-B14F-4D97-AF65-F5344CB8AC3E}">
        <p14:creationId xmlns:p14="http://schemas.microsoft.com/office/powerpoint/2010/main" val="133581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216" y="0"/>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377819" y="1241078"/>
            <a:ext cx="8229600" cy="4525963"/>
          </a:xfrm>
        </p:spPr>
        <p:txBody>
          <a:bodyPr>
            <a:normAutofit lnSpcReduction="10000"/>
          </a:bodyPr>
          <a:lstStyle/>
          <a:p>
            <a:r>
              <a:rPr lang="en-US" b="1" dirty="0"/>
              <a:t>Scott and colleagues reported a statistically significant decrease in the recurrence rate of intermediate, posterior and </a:t>
            </a:r>
            <a:r>
              <a:rPr lang="en-US" b="1" dirty="0" err="1"/>
              <a:t>panuveitis</a:t>
            </a:r>
            <a:r>
              <a:rPr lang="en-US" b="1" dirty="0"/>
              <a:t>.</a:t>
            </a:r>
          </a:p>
          <a:p>
            <a:endParaRPr lang="en-US" b="1" dirty="0"/>
          </a:p>
          <a:p>
            <a:r>
              <a:rPr lang="en-US" b="1" dirty="0" err="1"/>
              <a:t>Trittibach</a:t>
            </a:r>
            <a:r>
              <a:rPr lang="en-US" b="1" dirty="0"/>
              <a:t> and associates reported a statistically significant reduction in the percentage of eyes with uveitis relapses in pediatric patients with chronic uveitis following PPV.</a:t>
            </a:r>
          </a:p>
          <a:p>
            <a:endParaRPr lang="en-US" dirty="0"/>
          </a:p>
        </p:txBody>
      </p:sp>
      <p:sp>
        <p:nvSpPr>
          <p:cNvPr id="4" name="Rectangle 3"/>
          <p:cNvSpPr/>
          <p:nvPr/>
        </p:nvSpPr>
        <p:spPr>
          <a:xfrm>
            <a:off x="700421" y="2634492"/>
            <a:ext cx="7430833" cy="646331"/>
          </a:xfrm>
          <a:prstGeom prst="rect">
            <a:avLst/>
          </a:prstGeom>
        </p:spPr>
        <p:txBody>
          <a:bodyPr wrap="square">
            <a:spAutoFit/>
          </a:bodyPr>
          <a:lstStyle/>
          <a:p>
            <a:r>
              <a:rPr lang="en-US" dirty="0">
                <a:solidFill>
                  <a:srgbClr val="FFFF00"/>
                </a:solidFill>
              </a:rPr>
              <a:t>Scott RA, Haynes RJ, Orr GM, et al. Vitreous surgery in the management of chronic endogenous posterior uveitis. Eye (</a:t>
            </a:r>
            <a:r>
              <a:rPr lang="en-US" dirty="0" err="1">
                <a:solidFill>
                  <a:srgbClr val="FFFF00"/>
                </a:solidFill>
              </a:rPr>
              <a:t>Lond</a:t>
            </a:r>
            <a:r>
              <a:rPr lang="en-US" dirty="0">
                <a:solidFill>
                  <a:srgbClr val="FFFF00"/>
                </a:solidFill>
              </a:rPr>
              <a:t>). 2003;17:221-7.</a:t>
            </a:r>
          </a:p>
        </p:txBody>
      </p:sp>
      <p:sp>
        <p:nvSpPr>
          <p:cNvPr id="5" name="Rectangle 4"/>
          <p:cNvSpPr/>
          <p:nvPr/>
        </p:nvSpPr>
        <p:spPr>
          <a:xfrm>
            <a:off x="701378" y="5515756"/>
            <a:ext cx="7582481" cy="923330"/>
          </a:xfrm>
          <a:prstGeom prst="rect">
            <a:avLst/>
          </a:prstGeom>
        </p:spPr>
        <p:txBody>
          <a:bodyPr wrap="square">
            <a:spAutoFit/>
          </a:bodyPr>
          <a:lstStyle/>
          <a:p>
            <a:r>
              <a:rPr lang="en-US" dirty="0" err="1">
                <a:solidFill>
                  <a:srgbClr val="FFFF00"/>
                </a:solidFill>
              </a:rPr>
              <a:t>Trittibach</a:t>
            </a:r>
            <a:r>
              <a:rPr lang="en-US" dirty="0">
                <a:solidFill>
                  <a:srgbClr val="FFFF00"/>
                </a:solidFill>
              </a:rPr>
              <a:t> P, </a:t>
            </a:r>
            <a:r>
              <a:rPr lang="en-US" dirty="0" err="1">
                <a:solidFill>
                  <a:srgbClr val="FFFF00"/>
                </a:solidFill>
              </a:rPr>
              <a:t>Koerner</a:t>
            </a:r>
            <a:r>
              <a:rPr lang="en-US" dirty="0">
                <a:solidFill>
                  <a:srgbClr val="FFFF00"/>
                </a:solidFill>
              </a:rPr>
              <a:t> F, </a:t>
            </a:r>
            <a:r>
              <a:rPr lang="en-US" dirty="0" err="1">
                <a:solidFill>
                  <a:srgbClr val="FFFF00"/>
                </a:solidFill>
              </a:rPr>
              <a:t>Sarra</a:t>
            </a:r>
            <a:r>
              <a:rPr lang="en-US" dirty="0">
                <a:solidFill>
                  <a:srgbClr val="FFFF00"/>
                </a:solidFill>
              </a:rPr>
              <a:t> GM, et al. </a:t>
            </a:r>
            <a:r>
              <a:rPr lang="en-US" dirty="0" err="1">
                <a:solidFill>
                  <a:srgbClr val="FFFF00"/>
                </a:solidFill>
              </a:rPr>
              <a:t>Vitrectomy</a:t>
            </a:r>
            <a:r>
              <a:rPr lang="en-US" dirty="0">
                <a:solidFill>
                  <a:srgbClr val="FFFF00"/>
                </a:solidFill>
              </a:rPr>
              <a:t> for juvenile uveitis: prognostic factors for the long-term functional outcome.</a:t>
            </a:r>
            <a:r>
              <a:rPr lang="tr-TR" dirty="0">
                <a:solidFill>
                  <a:srgbClr val="FFFF00"/>
                </a:solidFill>
              </a:rPr>
              <a:t>Eye (Lond). 2006;20:184-90</a:t>
            </a:r>
            <a:r>
              <a:rPr lang="en-US" dirty="0">
                <a:solidFill>
                  <a:srgbClr val="FFFF00"/>
                </a:solidFill>
              </a:rPr>
              <a:t>.</a:t>
            </a:r>
          </a:p>
        </p:txBody>
      </p:sp>
    </p:spTree>
    <p:extLst>
      <p:ext uri="{BB962C8B-B14F-4D97-AF65-F5344CB8AC3E}">
        <p14:creationId xmlns:p14="http://schemas.microsoft.com/office/powerpoint/2010/main" val="100058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341" y="-85286"/>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708485" y="1221607"/>
            <a:ext cx="8229600" cy="4572000"/>
          </a:xfrm>
        </p:spPr>
        <p:txBody>
          <a:bodyPr>
            <a:normAutofit/>
          </a:bodyPr>
          <a:lstStyle/>
          <a:p>
            <a:pPr>
              <a:buNone/>
            </a:pPr>
            <a:r>
              <a:rPr lang="en-US" dirty="0"/>
              <a:t>             </a:t>
            </a:r>
            <a:r>
              <a:rPr lang="en-US" b="1" i="1" dirty="0">
                <a:solidFill>
                  <a:srgbClr val="FFFF00"/>
                </a:solidFill>
              </a:rPr>
              <a:t>Becker and Davis – 1981-2005 </a:t>
            </a:r>
          </a:p>
          <a:p>
            <a:pPr>
              <a:buNone/>
            </a:pPr>
            <a:r>
              <a:rPr lang="en-US" b="1" dirty="0"/>
              <a:t>    Literature review of PPV in 1575 uveitis patients and 1792 eyes from 44 articles</a:t>
            </a:r>
          </a:p>
          <a:p>
            <a:pPr>
              <a:buNone/>
            </a:pPr>
            <a:r>
              <a:rPr lang="en-US" b="1" dirty="0"/>
              <a:t>    Showed improved vision in 68%, reduced systemic medications in 57% and CME reduced from 36% to 18%</a:t>
            </a:r>
            <a:endParaRPr lang="en-US" dirty="0"/>
          </a:p>
        </p:txBody>
      </p:sp>
      <p:sp>
        <p:nvSpPr>
          <p:cNvPr id="4" name="Rectangle 3"/>
          <p:cNvSpPr/>
          <p:nvPr/>
        </p:nvSpPr>
        <p:spPr>
          <a:xfrm>
            <a:off x="1022608" y="4763894"/>
            <a:ext cx="7260226" cy="646331"/>
          </a:xfrm>
          <a:prstGeom prst="rect">
            <a:avLst/>
          </a:prstGeom>
        </p:spPr>
        <p:txBody>
          <a:bodyPr wrap="square">
            <a:spAutoFit/>
          </a:bodyPr>
          <a:lstStyle/>
          <a:p>
            <a:r>
              <a:rPr lang="en-US" i="1" dirty="0">
                <a:solidFill>
                  <a:srgbClr val="FFFF00"/>
                </a:solidFill>
              </a:rPr>
              <a:t>Becker M, Davis J. </a:t>
            </a:r>
            <a:r>
              <a:rPr lang="en-US" i="1" dirty="0" err="1">
                <a:solidFill>
                  <a:srgbClr val="FFFF00"/>
                </a:solidFill>
              </a:rPr>
              <a:t>Vitrectomy</a:t>
            </a:r>
            <a:r>
              <a:rPr lang="en-US" i="1" dirty="0">
                <a:solidFill>
                  <a:srgbClr val="FFFF00"/>
                </a:solidFill>
              </a:rPr>
              <a:t> in the treatment of uveitis. Am </a:t>
            </a:r>
            <a:r>
              <a:rPr lang="en-US" i="1" dirty="0" err="1">
                <a:solidFill>
                  <a:srgbClr val="FFFF00"/>
                </a:solidFill>
              </a:rPr>
              <a:t>JOphthalmol</a:t>
            </a:r>
            <a:r>
              <a:rPr lang="en-US" i="1" dirty="0">
                <a:solidFill>
                  <a:srgbClr val="FFFF00"/>
                </a:solidFill>
              </a:rPr>
              <a:t>. 2005;140:1096-105.</a:t>
            </a:r>
          </a:p>
        </p:txBody>
      </p:sp>
    </p:spTree>
    <p:extLst>
      <p:ext uri="{BB962C8B-B14F-4D97-AF65-F5344CB8AC3E}">
        <p14:creationId xmlns:p14="http://schemas.microsoft.com/office/powerpoint/2010/main" val="124631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b="1" i="1" dirty="0">
                <a:solidFill>
                  <a:srgbClr val="FFFF00"/>
                </a:solidFill>
              </a:rPr>
              <a:t>VITRECTOMY IN UVEITIS</a:t>
            </a:r>
            <a:endParaRPr lang="en-US" sz="3600" dirty="0">
              <a:solidFill>
                <a:srgbClr val="FFFF00"/>
              </a:solidFill>
            </a:endParaRPr>
          </a:p>
        </p:txBody>
      </p:sp>
      <p:sp>
        <p:nvSpPr>
          <p:cNvPr id="2" name="Content Placeholder 1"/>
          <p:cNvSpPr>
            <a:spLocks noGrp="1"/>
          </p:cNvSpPr>
          <p:nvPr>
            <p:ph idx="1"/>
          </p:nvPr>
        </p:nvSpPr>
        <p:spPr/>
        <p:txBody>
          <a:bodyPr/>
          <a:lstStyle/>
          <a:p>
            <a:r>
              <a:rPr lang="en-US" sz="2800" b="1" dirty="0"/>
              <a:t>Pars </a:t>
            </a:r>
            <a:r>
              <a:rPr lang="en-US" sz="2800" b="1" dirty="0" err="1"/>
              <a:t>plana</a:t>
            </a:r>
            <a:r>
              <a:rPr lang="en-US" sz="2800" b="1" dirty="0"/>
              <a:t> vitrectomy has evolved over the past 40 years since it was first introduced by </a:t>
            </a:r>
            <a:r>
              <a:rPr lang="en-US" sz="2800" b="1" dirty="0" err="1"/>
              <a:t>Machemer</a:t>
            </a:r>
            <a:r>
              <a:rPr lang="en-US" sz="2800" b="1" dirty="0"/>
              <a:t>.</a:t>
            </a:r>
          </a:p>
          <a:p>
            <a:endParaRPr lang="en-US" sz="2800" b="1" dirty="0"/>
          </a:p>
          <a:p>
            <a:r>
              <a:rPr lang="en-US" sz="2800" b="1" dirty="0"/>
              <a:t>Recent advances include </a:t>
            </a:r>
            <a:r>
              <a:rPr lang="en-US" sz="2800" b="1" dirty="0" err="1"/>
              <a:t>sutureless</a:t>
            </a:r>
            <a:r>
              <a:rPr lang="en-US" sz="2800" b="1" dirty="0"/>
              <a:t> 23 ,25 and 27 gauge technology , wide angle viewing systems and improved machine fluidics improved safety.</a:t>
            </a:r>
          </a:p>
          <a:p>
            <a:endParaRPr lang="en-US" dirty="0"/>
          </a:p>
        </p:txBody>
      </p:sp>
    </p:spTree>
    <p:extLst>
      <p:ext uri="{BB962C8B-B14F-4D97-AF65-F5344CB8AC3E}">
        <p14:creationId xmlns:p14="http://schemas.microsoft.com/office/powerpoint/2010/main" val="85306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504" y="0"/>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200" y="1143000"/>
            <a:ext cx="8229600" cy="4525963"/>
          </a:xfrm>
        </p:spPr>
        <p:txBody>
          <a:bodyPr>
            <a:normAutofit fontScale="85000" lnSpcReduction="10000"/>
          </a:bodyPr>
          <a:lstStyle/>
          <a:p>
            <a:pPr>
              <a:buNone/>
            </a:pPr>
            <a:r>
              <a:rPr lang="en-US" i="1" dirty="0">
                <a:solidFill>
                  <a:srgbClr val="FFFF00"/>
                </a:solidFill>
              </a:rPr>
              <a:t>                        </a:t>
            </a:r>
            <a:r>
              <a:rPr lang="en-US" b="1" i="1" dirty="0">
                <a:solidFill>
                  <a:srgbClr val="FFFF00"/>
                </a:solidFill>
              </a:rPr>
              <a:t>Becker and Davis – 1981-2005</a:t>
            </a:r>
          </a:p>
          <a:p>
            <a:endParaRPr lang="en-US" b="1" dirty="0"/>
          </a:p>
          <a:p>
            <a:r>
              <a:rPr lang="en-US" b="1" dirty="0"/>
              <a:t>PPV recommended in 41 of 44 papers (93%)</a:t>
            </a:r>
          </a:p>
          <a:p>
            <a:r>
              <a:rPr lang="en-US" b="1" dirty="0"/>
              <a:t>Complications included RD (4%), cataract (6%) and vitreous hemorrhage (1%)</a:t>
            </a:r>
          </a:p>
          <a:p>
            <a:r>
              <a:rPr lang="en-US" b="1" dirty="0"/>
              <a:t>Based on the evidence in the literature , PPV is possibly relevant to the outcomes of improving vision and reducing inflammation and CME</a:t>
            </a:r>
          </a:p>
          <a:p>
            <a:r>
              <a:rPr lang="en-US" b="1" dirty="0"/>
              <a:t>Randomized and controlled trials are needed for PPV as an adjunct to the medical treatment of uveitis</a:t>
            </a:r>
          </a:p>
          <a:p>
            <a:endParaRPr lang="en-US" dirty="0"/>
          </a:p>
        </p:txBody>
      </p:sp>
      <p:sp>
        <p:nvSpPr>
          <p:cNvPr id="4" name="Rectangle 3"/>
          <p:cNvSpPr/>
          <p:nvPr/>
        </p:nvSpPr>
        <p:spPr>
          <a:xfrm>
            <a:off x="834073" y="5957500"/>
            <a:ext cx="7852727" cy="646331"/>
          </a:xfrm>
          <a:prstGeom prst="rect">
            <a:avLst/>
          </a:prstGeom>
        </p:spPr>
        <p:txBody>
          <a:bodyPr wrap="square">
            <a:spAutoFit/>
          </a:bodyPr>
          <a:lstStyle/>
          <a:p>
            <a:r>
              <a:rPr lang="en-US" i="1" dirty="0">
                <a:solidFill>
                  <a:srgbClr val="FFFF00"/>
                </a:solidFill>
              </a:rPr>
              <a:t>Becker M, Davis J. </a:t>
            </a:r>
            <a:r>
              <a:rPr lang="en-US" i="1" dirty="0" err="1">
                <a:solidFill>
                  <a:srgbClr val="FFFF00"/>
                </a:solidFill>
              </a:rPr>
              <a:t>Vitrectomy</a:t>
            </a:r>
            <a:r>
              <a:rPr lang="en-US" i="1" dirty="0">
                <a:solidFill>
                  <a:srgbClr val="FFFF00"/>
                </a:solidFill>
              </a:rPr>
              <a:t> in the treatment of uveitis. Am </a:t>
            </a:r>
            <a:r>
              <a:rPr lang="en-US" i="1" dirty="0" err="1">
                <a:solidFill>
                  <a:srgbClr val="FFFF00"/>
                </a:solidFill>
              </a:rPr>
              <a:t>JOphthalmol</a:t>
            </a:r>
            <a:r>
              <a:rPr lang="en-US" i="1" dirty="0">
                <a:solidFill>
                  <a:srgbClr val="FFFF00"/>
                </a:solidFill>
              </a:rPr>
              <a:t>. 2005;140:1096-105.</a:t>
            </a:r>
          </a:p>
        </p:txBody>
      </p:sp>
    </p:spTree>
    <p:extLst>
      <p:ext uri="{BB962C8B-B14F-4D97-AF65-F5344CB8AC3E}">
        <p14:creationId xmlns:p14="http://schemas.microsoft.com/office/powerpoint/2010/main" val="408868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919" y="0"/>
            <a:ext cx="8229600" cy="991182"/>
          </a:xfrm>
        </p:spPr>
        <p:txBody>
          <a:bodyPr>
            <a:normAutofit/>
          </a:bodyPr>
          <a:lstStyle/>
          <a:p>
            <a:r>
              <a:rPr lang="en-US" sz="4400" b="1" i="1" dirty="0">
                <a:solidFill>
                  <a:srgbClr val="FFFF00"/>
                </a:solidFill>
              </a:rPr>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200" y="1371600"/>
            <a:ext cx="8229600" cy="4572000"/>
          </a:xfrm>
        </p:spPr>
        <p:txBody>
          <a:bodyPr>
            <a:normAutofit fontScale="92500" lnSpcReduction="10000"/>
          </a:bodyPr>
          <a:lstStyle/>
          <a:p>
            <a:pPr marL="0" indent="0">
              <a:buNone/>
            </a:pPr>
            <a:r>
              <a:rPr lang="en-US" i="1" dirty="0">
                <a:solidFill>
                  <a:srgbClr val="FFFF00"/>
                </a:solidFill>
              </a:rPr>
              <a:t>               </a:t>
            </a:r>
            <a:r>
              <a:rPr lang="en-US" i="1" dirty="0" err="1">
                <a:solidFill>
                  <a:srgbClr val="FFFF00"/>
                </a:solidFill>
              </a:rPr>
              <a:t>Tranos</a:t>
            </a:r>
            <a:r>
              <a:rPr lang="en-US" i="1" dirty="0">
                <a:solidFill>
                  <a:srgbClr val="FFFF00"/>
                </a:solidFill>
              </a:rPr>
              <a:t> P, Scott R, </a:t>
            </a:r>
            <a:r>
              <a:rPr lang="en-US" i="1" dirty="0" err="1">
                <a:solidFill>
                  <a:srgbClr val="FFFF00"/>
                </a:solidFill>
              </a:rPr>
              <a:t>Zambarakji</a:t>
            </a:r>
            <a:r>
              <a:rPr lang="en-US" i="1" dirty="0">
                <a:solidFill>
                  <a:srgbClr val="FFFF00"/>
                </a:solidFill>
              </a:rPr>
              <a:t> H, et al. </a:t>
            </a:r>
          </a:p>
          <a:p>
            <a:r>
              <a:rPr lang="en-US" b="1" dirty="0"/>
              <a:t>Prospective randomized controlled pilot study of PPV in 23 medically unresponsive patients with intermediate or posterior uveitis</a:t>
            </a:r>
          </a:p>
          <a:p>
            <a:r>
              <a:rPr lang="en-US" b="1" dirty="0"/>
              <a:t>PPV group had statistically significant improved VA from </a:t>
            </a:r>
            <a:r>
              <a:rPr lang="en-US" b="1" dirty="0" err="1"/>
              <a:t>logMAR</a:t>
            </a:r>
            <a:r>
              <a:rPr lang="en-US" b="1" dirty="0"/>
              <a:t> 1.0 to 0.55 (p&lt;0.011) and 42% at 20/40 or better while the medical arm had no significant improvement in VA</a:t>
            </a:r>
          </a:p>
          <a:p>
            <a:r>
              <a:rPr lang="en-US" b="1" dirty="0"/>
              <a:t>CME improved in 4 eyes (33%)following PPV and 1 eye (14%) with medical therapy</a:t>
            </a:r>
          </a:p>
          <a:p>
            <a:endParaRPr lang="en-US" dirty="0"/>
          </a:p>
        </p:txBody>
      </p:sp>
      <p:sp>
        <p:nvSpPr>
          <p:cNvPr id="4" name="Rectangle 3"/>
          <p:cNvSpPr/>
          <p:nvPr/>
        </p:nvSpPr>
        <p:spPr>
          <a:xfrm>
            <a:off x="457200" y="5877796"/>
            <a:ext cx="8035180" cy="923330"/>
          </a:xfrm>
          <a:prstGeom prst="rect">
            <a:avLst/>
          </a:prstGeom>
        </p:spPr>
        <p:txBody>
          <a:bodyPr wrap="square">
            <a:spAutoFit/>
          </a:bodyPr>
          <a:lstStyle/>
          <a:p>
            <a:r>
              <a:rPr lang="en-US" i="1" dirty="0" err="1">
                <a:solidFill>
                  <a:srgbClr val="FFFF00"/>
                </a:solidFill>
              </a:rPr>
              <a:t>Tranos</a:t>
            </a:r>
            <a:r>
              <a:rPr lang="en-US" i="1" dirty="0">
                <a:solidFill>
                  <a:srgbClr val="FFFF00"/>
                </a:solidFill>
              </a:rPr>
              <a:t> P, Scott R, </a:t>
            </a:r>
            <a:r>
              <a:rPr lang="en-US" i="1" dirty="0" err="1">
                <a:solidFill>
                  <a:srgbClr val="FFFF00"/>
                </a:solidFill>
              </a:rPr>
              <a:t>Zambarakji</a:t>
            </a:r>
            <a:r>
              <a:rPr lang="en-US" i="1" dirty="0">
                <a:solidFill>
                  <a:srgbClr val="FFFF00"/>
                </a:solidFill>
              </a:rPr>
              <a:t> H, et al. The effect of pars </a:t>
            </a:r>
            <a:r>
              <a:rPr lang="en-US" i="1" dirty="0" err="1">
                <a:solidFill>
                  <a:srgbClr val="FFFF00"/>
                </a:solidFill>
              </a:rPr>
              <a:t>plana</a:t>
            </a:r>
            <a:r>
              <a:rPr lang="en-US" i="1" dirty="0">
                <a:solidFill>
                  <a:srgbClr val="FFFF00"/>
                </a:solidFill>
              </a:rPr>
              <a:t> </a:t>
            </a:r>
            <a:r>
              <a:rPr lang="en-US" i="1" dirty="0" err="1">
                <a:solidFill>
                  <a:srgbClr val="FFFF00"/>
                </a:solidFill>
              </a:rPr>
              <a:t>vitrectomy</a:t>
            </a:r>
            <a:r>
              <a:rPr lang="en-US" i="1" dirty="0">
                <a:solidFill>
                  <a:srgbClr val="FFFF00"/>
                </a:solidFill>
              </a:rPr>
              <a:t> on cystoid macular </a:t>
            </a:r>
            <a:r>
              <a:rPr lang="en-US" i="1" dirty="0" err="1">
                <a:solidFill>
                  <a:srgbClr val="FFFF00"/>
                </a:solidFill>
              </a:rPr>
              <a:t>oedema</a:t>
            </a:r>
            <a:r>
              <a:rPr lang="en-US" i="1" dirty="0">
                <a:solidFill>
                  <a:srgbClr val="FFFF00"/>
                </a:solidFill>
              </a:rPr>
              <a:t> associated with chronic uveitis: a </a:t>
            </a:r>
            <a:r>
              <a:rPr lang="en-US" i="1" dirty="0" err="1">
                <a:solidFill>
                  <a:srgbClr val="FFFF00"/>
                </a:solidFill>
              </a:rPr>
              <a:t>randomised</a:t>
            </a:r>
            <a:r>
              <a:rPr lang="en-US" i="1" dirty="0">
                <a:solidFill>
                  <a:srgbClr val="FFFF00"/>
                </a:solidFill>
              </a:rPr>
              <a:t>, controlled pilot study. Br J </a:t>
            </a:r>
            <a:r>
              <a:rPr lang="en-US" i="1" dirty="0" err="1">
                <a:solidFill>
                  <a:srgbClr val="FFFF00"/>
                </a:solidFill>
              </a:rPr>
              <a:t>Ophthalmol</a:t>
            </a:r>
            <a:r>
              <a:rPr lang="en-US" i="1" dirty="0">
                <a:solidFill>
                  <a:srgbClr val="FFFF00"/>
                </a:solidFill>
              </a:rPr>
              <a:t>. 2006;90:1107-10.</a:t>
            </a:r>
          </a:p>
        </p:txBody>
      </p:sp>
    </p:spTree>
    <p:extLst>
      <p:ext uri="{BB962C8B-B14F-4D97-AF65-F5344CB8AC3E}">
        <p14:creationId xmlns:p14="http://schemas.microsoft.com/office/powerpoint/2010/main" val="259805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458" y="-37148"/>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200" y="1146837"/>
            <a:ext cx="8229600" cy="4525963"/>
          </a:xfrm>
        </p:spPr>
        <p:txBody>
          <a:bodyPr>
            <a:normAutofit fontScale="62500" lnSpcReduction="20000"/>
          </a:bodyPr>
          <a:lstStyle/>
          <a:p>
            <a:pPr>
              <a:buNone/>
            </a:pPr>
            <a:r>
              <a:rPr lang="en-US" sz="3200" b="1" dirty="0"/>
              <a:t>                       </a:t>
            </a:r>
            <a:r>
              <a:rPr lang="en-US" sz="3200" b="1" dirty="0" err="1">
                <a:solidFill>
                  <a:srgbClr val="FFFF00"/>
                </a:solidFill>
              </a:rPr>
              <a:t>Giuliari,Chang,Thakuria,Hinkle</a:t>
            </a:r>
            <a:r>
              <a:rPr lang="en-US" sz="3200" b="1" dirty="0">
                <a:solidFill>
                  <a:srgbClr val="FFFF00"/>
                </a:solidFill>
              </a:rPr>
              <a:t> and foster-2010</a:t>
            </a:r>
          </a:p>
          <a:p>
            <a:pPr>
              <a:buNone/>
            </a:pPr>
            <a:r>
              <a:rPr lang="en-US" b="1" dirty="0"/>
              <a:t>                                            (</a:t>
            </a:r>
            <a:r>
              <a:rPr lang="en-US" sz="3200" b="1" i="1" dirty="0"/>
              <a:t>Medically unresponsive</a:t>
            </a:r>
            <a:r>
              <a:rPr lang="en-US" b="1" dirty="0"/>
              <a:t>)</a:t>
            </a:r>
          </a:p>
          <a:p>
            <a:r>
              <a:rPr lang="en-US" b="1" dirty="0"/>
              <a:t>Retrospective review of 28 eyes following </a:t>
            </a:r>
            <a:r>
              <a:rPr lang="en-US" b="1" dirty="0" err="1"/>
              <a:t>vitrectomy</a:t>
            </a:r>
            <a:r>
              <a:rPr lang="en-US" b="1" dirty="0"/>
              <a:t> for pediatric uveitis (n=20 patients),Pars </a:t>
            </a:r>
            <a:r>
              <a:rPr lang="en-US" b="1" dirty="0" err="1"/>
              <a:t>planitis</a:t>
            </a:r>
            <a:r>
              <a:rPr lang="en-US" b="1" dirty="0"/>
              <a:t> (n=15),idiopathic </a:t>
            </a:r>
            <a:r>
              <a:rPr lang="en-US" b="1" dirty="0" err="1"/>
              <a:t>panuveitis</a:t>
            </a:r>
            <a:r>
              <a:rPr lang="en-US" b="1" dirty="0"/>
              <a:t> (n=8) and JIA associated </a:t>
            </a:r>
            <a:r>
              <a:rPr lang="en-US" b="1" dirty="0" err="1"/>
              <a:t>iridocyclitis</a:t>
            </a:r>
            <a:r>
              <a:rPr lang="en-US" b="1" dirty="0"/>
              <a:t> (n-=5)</a:t>
            </a:r>
          </a:p>
          <a:p>
            <a:pPr>
              <a:buNone/>
            </a:pPr>
            <a:endParaRPr lang="en-US" b="1" dirty="0"/>
          </a:p>
          <a:p>
            <a:r>
              <a:rPr lang="en-US" b="1" dirty="0"/>
              <a:t>All 28 eyes had active uveitis on medications at PPV</a:t>
            </a:r>
          </a:p>
          <a:p>
            <a:pPr>
              <a:buNone/>
            </a:pPr>
            <a:endParaRPr lang="en-US" b="1" dirty="0"/>
          </a:p>
          <a:p>
            <a:r>
              <a:rPr lang="en-US" b="1" dirty="0"/>
              <a:t>27 eyes (96%) were controlled at last follow-up(13.5 months average) with reduced systematic medications following PPV</a:t>
            </a:r>
          </a:p>
          <a:p>
            <a:pPr>
              <a:buNone/>
            </a:pPr>
            <a:endParaRPr lang="en-US" b="1" dirty="0"/>
          </a:p>
          <a:p>
            <a:r>
              <a:rPr lang="en-US" b="1" dirty="0"/>
              <a:t>Five of six eyes with associated retinal </a:t>
            </a:r>
            <a:r>
              <a:rPr lang="en-US" b="1" dirty="0" err="1"/>
              <a:t>vasculitis</a:t>
            </a:r>
            <a:r>
              <a:rPr lang="en-US" b="1" dirty="0"/>
              <a:t> were controlled</a:t>
            </a:r>
          </a:p>
          <a:p>
            <a:pPr>
              <a:buNone/>
            </a:pPr>
            <a:endParaRPr lang="en-US" b="1" dirty="0"/>
          </a:p>
          <a:p>
            <a:r>
              <a:rPr lang="en-US" b="1" dirty="0"/>
              <a:t>Two eyes had intra-operative retinal tear and 4 developed a cataract</a:t>
            </a:r>
          </a:p>
          <a:p>
            <a:endParaRPr lang="en-US" dirty="0"/>
          </a:p>
        </p:txBody>
      </p:sp>
      <p:sp>
        <p:nvSpPr>
          <p:cNvPr id="4" name="TextBox 3"/>
          <p:cNvSpPr txBox="1"/>
          <p:nvPr/>
        </p:nvSpPr>
        <p:spPr>
          <a:xfrm>
            <a:off x="1668146" y="6597330"/>
            <a:ext cx="184666" cy="369332"/>
          </a:xfrm>
          <a:prstGeom prst="rect">
            <a:avLst/>
          </a:prstGeom>
          <a:noFill/>
        </p:spPr>
        <p:txBody>
          <a:bodyPr wrap="none" rtlCol="0">
            <a:spAutoFit/>
          </a:bodyPr>
          <a:lstStyle/>
          <a:p>
            <a:endParaRPr lang="en-US" dirty="0"/>
          </a:p>
        </p:txBody>
      </p:sp>
      <p:sp>
        <p:nvSpPr>
          <p:cNvPr id="5" name="Rectangle 4"/>
          <p:cNvSpPr/>
          <p:nvPr/>
        </p:nvSpPr>
        <p:spPr>
          <a:xfrm>
            <a:off x="457200" y="5634335"/>
            <a:ext cx="8229600" cy="923330"/>
          </a:xfrm>
          <a:prstGeom prst="rect">
            <a:avLst/>
          </a:prstGeom>
        </p:spPr>
        <p:txBody>
          <a:bodyPr wrap="square">
            <a:spAutoFit/>
          </a:bodyPr>
          <a:lstStyle/>
          <a:p>
            <a:r>
              <a:rPr lang="en-US" dirty="0" err="1">
                <a:solidFill>
                  <a:srgbClr val="FFFF00"/>
                </a:solidFill>
              </a:rPr>
              <a:t>Giuliari</a:t>
            </a:r>
            <a:r>
              <a:rPr lang="en-US" dirty="0">
                <a:solidFill>
                  <a:srgbClr val="FFFF00"/>
                </a:solidFill>
              </a:rPr>
              <a:t> GP, Chang PY, </a:t>
            </a:r>
            <a:r>
              <a:rPr lang="en-US" dirty="0" err="1">
                <a:solidFill>
                  <a:srgbClr val="FFFF00"/>
                </a:solidFill>
              </a:rPr>
              <a:t>Thakuria</a:t>
            </a:r>
            <a:r>
              <a:rPr lang="en-US" dirty="0">
                <a:solidFill>
                  <a:srgbClr val="FFFF00"/>
                </a:solidFill>
              </a:rPr>
              <a:t> P, et al. Pars </a:t>
            </a:r>
            <a:r>
              <a:rPr lang="en-US" dirty="0" err="1">
                <a:solidFill>
                  <a:srgbClr val="FFFF00"/>
                </a:solidFill>
              </a:rPr>
              <a:t>plana</a:t>
            </a:r>
            <a:r>
              <a:rPr lang="en-US" dirty="0">
                <a:solidFill>
                  <a:srgbClr val="FFFF00"/>
                </a:solidFill>
              </a:rPr>
              <a:t> vitrectomy in the management of pediatric uveitis: the Massachusetts Eye Research and Surgery Institution experience. Eye (</a:t>
            </a:r>
            <a:r>
              <a:rPr lang="en-US" dirty="0" err="1">
                <a:solidFill>
                  <a:srgbClr val="FFFF00"/>
                </a:solidFill>
              </a:rPr>
              <a:t>Lond</a:t>
            </a:r>
            <a:r>
              <a:rPr lang="en-US" dirty="0">
                <a:solidFill>
                  <a:srgbClr val="FFFF00"/>
                </a:solidFill>
              </a:rPr>
              <a:t>).2010;24:7-13.</a:t>
            </a:r>
            <a:endParaRPr lang="en-US" dirty="0"/>
          </a:p>
        </p:txBody>
      </p:sp>
    </p:spTree>
    <p:extLst>
      <p:ext uri="{BB962C8B-B14F-4D97-AF65-F5344CB8AC3E}">
        <p14:creationId xmlns:p14="http://schemas.microsoft.com/office/powerpoint/2010/main" val="410450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573" y="0"/>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200" y="1292417"/>
            <a:ext cx="8229600" cy="4525963"/>
          </a:xfrm>
        </p:spPr>
        <p:txBody>
          <a:bodyPr>
            <a:normAutofit fontScale="62500" lnSpcReduction="20000"/>
          </a:bodyPr>
          <a:lstStyle/>
          <a:p>
            <a:pPr>
              <a:buNone/>
            </a:pPr>
            <a:r>
              <a:rPr lang="en-US" sz="3600" b="1" i="1" dirty="0">
                <a:solidFill>
                  <a:srgbClr val="FFFF00"/>
                </a:solidFill>
              </a:rPr>
              <a:t>                     Quinones, Choi, Yilmaz and Foster – 2010</a:t>
            </a:r>
          </a:p>
          <a:p>
            <a:pPr>
              <a:buNone/>
            </a:pPr>
            <a:r>
              <a:rPr lang="en-US" sz="3600" b="1" i="1" dirty="0"/>
              <a:t>                               (Randomized and controlled </a:t>
            </a:r>
            <a:r>
              <a:rPr lang="en-US" sz="3600" b="1" dirty="0"/>
              <a:t>)</a:t>
            </a:r>
          </a:p>
          <a:p>
            <a:r>
              <a:rPr lang="en-US" b="1" dirty="0"/>
              <a:t>Prospective randomized pilot study on 18 eyes(n=16 patients) with intermediate uveitis</a:t>
            </a:r>
          </a:p>
          <a:p>
            <a:pPr>
              <a:buNone/>
            </a:pPr>
            <a:endParaRPr lang="en-US" b="1" dirty="0"/>
          </a:p>
          <a:p>
            <a:r>
              <a:rPr lang="en-US" b="1" dirty="0"/>
              <a:t>The PPV group 9 of 11 eyes (82%) had disease resolution off systemic medications at 5.93 years with better VA ,IOP and vitreous cell reduction</a:t>
            </a:r>
          </a:p>
          <a:p>
            <a:endParaRPr lang="en-US" b="1" dirty="0"/>
          </a:p>
          <a:p>
            <a:r>
              <a:rPr lang="en-US" b="1" dirty="0"/>
              <a:t>The IMT group(4 of 7 eyes)(57%) failed and required  PPV</a:t>
            </a:r>
          </a:p>
          <a:p>
            <a:pPr>
              <a:buNone/>
            </a:pPr>
            <a:endParaRPr lang="en-US" b="1" dirty="0"/>
          </a:p>
          <a:p>
            <a:r>
              <a:rPr lang="en-US" b="1" dirty="0"/>
              <a:t>CME resolved in 3 of 3 eyes with PPV and in 2 of 3 with IMT</a:t>
            </a:r>
          </a:p>
          <a:p>
            <a:pPr>
              <a:buNone/>
            </a:pPr>
            <a:endParaRPr lang="en-US" b="1" dirty="0"/>
          </a:p>
          <a:p>
            <a:r>
              <a:rPr lang="en-US" b="1" dirty="0"/>
              <a:t>There were no surgical complications with PPV and two patients on IMT had a reversible anemia and leukopenia</a:t>
            </a:r>
          </a:p>
          <a:p>
            <a:endParaRPr lang="en-US" b="1" dirty="0"/>
          </a:p>
          <a:p>
            <a:endParaRPr lang="en-US" dirty="0"/>
          </a:p>
        </p:txBody>
      </p:sp>
      <p:sp>
        <p:nvSpPr>
          <p:cNvPr id="5" name="Rectangle 4"/>
          <p:cNvSpPr/>
          <p:nvPr/>
        </p:nvSpPr>
        <p:spPr>
          <a:xfrm>
            <a:off x="457200" y="5818380"/>
            <a:ext cx="8738811" cy="923330"/>
          </a:xfrm>
          <a:prstGeom prst="rect">
            <a:avLst/>
          </a:prstGeom>
        </p:spPr>
        <p:txBody>
          <a:bodyPr wrap="square">
            <a:spAutoFit/>
          </a:bodyPr>
          <a:lstStyle/>
          <a:p>
            <a:r>
              <a:rPr lang="en-US" i="1" dirty="0">
                <a:solidFill>
                  <a:srgbClr val="FFFF00"/>
                </a:solidFill>
              </a:rPr>
              <a:t>Quinones K, Choi JY, </a:t>
            </a:r>
            <a:r>
              <a:rPr lang="en-US" i="1" dirty="0" err="1">
                <a:solidFill>
                  <a:srgbClr val="FFFF00"/>
                </a:solidFill>
              </a:rPr>
              <a:t>Yilmaz</a:t>
            </a:r>
            <a:r>
              <a:rPr lang="en-US" i="1" dirty="0">
                <a:solidFill>
                  <a:srgbClr val="FFFF00"/>
                </a:solidFill>
              </a:rPr>
              <a:t> T, et al. Pars </a:t>
            </a:r>
            <a:r>
              <a:rPr lang="en-US" i="1" dirty="0" err="1">
                <a:solidFill>
                  <a:srgbClr val="FFFF00"/>
                </a:solidFill>
              </a:rPr>
              <a:t>plana</a:t>
            </a:r>
            <a:r>
              <a:rPr lang="en-US" i="1" dirty="0">
                <a:solidFill>
                  <a:srgbClr val="FFFF00"/>
                </a:solidFill>
              </a:rPr>
              <a:t> </a:t>
            </a:r>
            <a:r>
              <a:rPr lang="en-US" i="1" dirty="0" err="1">
                <a:solidFill>
                  <a:srgbClr val="FFFF00"/>
                </a:solidFill>
              </a:rPr>
              <a:t>vitrectomyVersus</a:t>
            </a:r>
            <a:r>
              <a:rPr lang="en-US" i="1" dirty="0">
                <a:solidFill>
                  <a:srgbClr val="FFFF00"/>
                </a:solidFill>
              </a:rPr>
              <a:t> </a:t>
            </a:r>
            <a:r>
              <a:rPr lang="en-US" i="1" dirty="0" err="1">
                <a:solidFill>
                  <a:srgbClr val="FFFF00"/>
                </a:solidFill>
              </a:rPr>
              <a:t>Immunomodulatory</a:t>
            </a:r>
            <a:r>
              <a:rPr lang="en-US" i="1" dirty="0">
                <a:solidFill>
                  <a:srgbClr val="FFFF00"/>
                </a:solidFill>
              </a:rPr>
              <a:t>  therapy for intermediate uveitis: a </a:t>
            </a:r>
            <a:r>
              <a:rPr lang="en-US" i="1" dirty="0" err="1">
                <a:solidFill>
                  <a:srgbClr val="FFFF00"/>
                </a:solidFill>
              </a:rPr>
              <a:t>prospective,randomized</a:t>
            </a:r>
            <a:r>
              <a:rPr lang="en-US" i="1" dirty="0">
                <a:solidFill>
                  <a:srgbClr val="FFFF00"/>
                </a:solidFill>
              </a:rPr>
              <a:t> pilot study. </a:t>
            </a:r>
            <a:r>
              <a:rPr lang="en-US" i="1" dirty="0" err="1">
                <a:solidFill>
                  <a:srgbClr val="FFFF00"/>
                </a:solidFill>
              </a:rPr>
              <a:t>Ocul</a:t>
            </a:r>
            <a:r>
              <a:rPr lang="en-US" i="1" dirty="0">
                <a:solidFill>
                  <a:srgbClr val="FFFF00"/>
                </a:solidFill>
              </a:rPr>
              <a:t> </a:t>
            </a:r>
            <a:r>
              <a:rPr lang="en-US" i="1" dirty="0" err="1">
                <a:solidFill>
                  <a:srgbClr val="FFFF00"/>
                </a:solidFill>
              </a:rPr>
              <a:t>Immunol</a:t>
            </a:r>
            <a:r>
              <a:rPr lang="en-US" i="1" dirty="0">
                <a:solidFill>
                  <a:srgbClr val="FFFF00"/>
                </a:solidFill>
              </a:rPr>
              <a:t> Inflamm.2010;18:411-7.</a:t>
            </a:r>
          </a:p>
        </p:txBody>
      </p:sp>
    </p:spTree>
    <p:extLst>
      <p:ext uri="{BB962C8B-B14F-4D97-AF65-F5344CB8AC3E}">
        <p14:creationId xmlns:p14="http://schemas.microsoft.com/office/powerpoint/2010/main" val="268866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986" y="29040"/>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70684" y="1246871"/>
            <a:ext cx="8229600" cy="4525963"/>
          </a:xfrm>
        </p:spPr>
        <p:txBody>
          <a:bodyPr>
            <a:normAutofit fontScale="92500"/>
          </a:bodyPr>
          <a:lstStyle/>
          <a:p>
            <a:pPr marL="0" indent="0">
              <a:buNone/>
            </a:pPr>
            <a:r>
              <a:rPr lang="en-US" b="1" i="1" dirty="0">
                <a:solidFill>
                  <a:srgbClr val="FFFF00"/>
                </a:solidFill>
              </a:rPr>
              <a:t>                             </a:t>
            </a:r>
            <a:r>
              <a:rPr lang="en-US" b="1" i="1" dirty="0" err="1">
                <a:solidFill>
                  <a:srgbClr val="FFFF00"/>
                </a:solidFill>
              </a:rPr>
              <a:t>Bacskulin</a:t>
            </a:r>
            <a:r>
              <a:rPr lang="en-US" b="1" i="1" dirty="0">
                <a:solidFill>
                  <a:srgbClr val="FFFF00"/>
                </a:solidFill>
              </a:rPr>
              <a:t> and </a:t>
            </a:r>
            <a:r>
              <a:rPr lang="en-US" b="1" i="1" dirty="0" err="1">
                <a:solidFill>
                  <a:srgbClr val="FFFF00"/>
                </a:solidFill>
              </a:rPr>
              <a:t>Eckardt</a:t>
            </a:r>
            <a:r>
              <a:rPr lang="en-US" b="1" i="1" dirty="0">
                <a:solidFill>
                  <a:srgbClr val="FFFF00"/>
                </a:solidFill>
              </a:rPr>
              <a:t> </a:t>
            </a:r>
          </a:p>
          <a:p>
            <a:r>
              <a:rPr lang="en-US" b="1" dirty="0"/>
              <a:t>PPV in 19 eyes of 13 children with chronic uveitis with significant visual improvement in 63% (12) and regression of CME in 7 of 8 cases following surgery.</a:t>
            </a:r>
          </a:p>
          <a:p>
            <a:pPr marL="0" indent="0">
              <a:buNone/>
            </a:pPr>
            <a:endParaRPr lang="en-US" b="1" dirty="0"/>
          </a:p>
          <a:p>
            <a:r>
              <a:rPr lang="en-US" b="1" dirty="0"/>
              <a:t>The level of inflammation decreased in two thirds of cases such that the dose of corticosteroids could be reduced postoperatively</a:t>
            </a:r>
          </a:p>
          <a:p>
            <a:endParaRPr lang="en-US" dirty="0"/>
          </a:p>
        </p:txBody>
      </p:sp>
      <p:sp>
        <p:nvSpPr>
          <p:cNvPr id="4" name="Rectangle 3"/>
          <p:cNvSpPr/>
          <p:nvPr/>
        </p:nvSpPr>
        <p:spPr>
          <a:xfrm>
            <a:off x="814502" y="5784219"/>
            <a:ext cx="7885782" cy="646331"/>
          </a:xfrm>
          <a:prstGeom prst="rect">
            <a:avLst/>
          </a:prstGeom>
        </p:spPr>
        <p:txBody>
          <a:bodyPr wrap="square">
            <a:spAutoFit/>
          </a:bodyPr>
          <a:lstStyle/>
          <a:p>
            <a:r>
              <a:rPr lang="en-US" i="1" dirty="0">
                <a:solidFill>
                  <a:srgbClr val="FFFF00"/>
                </a:solidFill>
              </a:rPr>
              <a:t> B </a:t>
            </a:r>
            <a:r>
              <a:rPr lang="en-US" i="1" dirty="0" err="1">
                <a:solidFill>
                  <a:srgbClr val="FFFF00"/>
                </a:solidFill>
              </a:rPr>
              <a:t>acskulin</a:t>
            </a:r>
            <a:r>
              <a:rPr lang="en-US" i="1" dirty="0">
                <a:solidFill>
                  <a:srgbClr val="FFFF00"/>
                </a:solidFill>
              </a:rPr>
              <a:t> A, </a:t>
            </a:r>
            <a:r>
              <a:rPr lang="en-US" i="1" dirty="0" err="1">
                <a:solidFill>
                  <a:srgbClr val="FFFF00"/>
                </a:solidFill>
              </a:rPr>
              <a:t>Eckardt</a:t>
            </a:r>
            <a:r>
              <a:rPr lang="en-US" i="1" dirty="0">
                <a:solidFill>
                  <a:srgbClr val="FFFF00"/>
                </a:solidFill>
              </a:rPr>
              <a:t> C. Results of pars </a:t>
            </a:r>
            <a:r>
              <a:rPr lang="en-US" i="1" dirty="0" err="1">
                <a:solidFill>
                  <a:srgbClr val="FFFF00"/>
                </a:solidFill>
              </a:rPr>
              <a:t>plana</a:t>
            </a:r>
            <a:r>
              <a:rPr lang="en-US" i="1" dirty="0">
                <a:solidFill>
                  <a:srgbClr val="FFFF00"/>
                </a:solidFill>
              </a:rPr>
              <a:t> </a:t>
            </a:r>
            <a:r>
              <a:rPr lang="en-US" i="1" dirty="0" err="1">
                <a:solidFill>
                  <a:srgbClr val="FFFF00"/>
                </a:solidFill>
              </a:rPr>
              <a:t>vitrectomy</a:t>
            </a:r>
            <a:r>
              <a:rPr lang="en-US" i="1" dirty="0">
                <a:solidFill>
                  <a:srgbClr val="FFFF00"/>
                </a:solidFill>
              </a:rPr>
              <a:t> in chronic uveitis in childhood. </a:t>
            </a:r>
            <a:r>
              <a:rPr lang="en-US" i="1" dirty="0" err="1">
                <a:solidFill>
                  <a:srgbClr val="FFFF00"/>
                </a:solidFill>
              </a:rPr>
              <a:t>Ophthalmologe</a:t>
            </a:r>
            <a:r>
              <a:rPr lang="en-US" i="1" dirty="0">
                <a:solidFill>
                  <a:srgbClr val="FFFF00"/>
                </a:solidFill>
              </a:rPr>
              <a:t>. 1993;90:434-9.</a:t>
            </a:r>
          </a:p>
        </p:txBody>
      </p:sp>
    </p:spTree>
    <p:extLst>
      <p:ext uri="{BB962C8B-B14F-4D97-AF65-F5344CB8AC3E}">
        <p14:creationId xmlns:p14="http://schemas.microsoft.com/office/powerpoint/2010/main" val="223018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266" y="-81269"/>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5" name="Content Placeholder 4"/>
          <p:cNvSpPr>
            <a:spLocks noGrp="1"/>
          </p:cNvSpPr>
          <p:nvPr>
            <p:ph idx="1"/>
          </p:nvPr>
        </p:nvSpPr>
        <p:spPr/>
        <p:txBody>
          <a:bodyPr>
            <a:normAutofit fontScale="70000" lnSpcReduction="20000"/>
          </a:bodyPr>
          <a:lstStyle/>
          <a:p>
            <a:pPr>
              <a:buNone/>
            </a:pPr>
            <a:r>
              <a:rPr lang="en-US" dirty="0"/>
              <a:t>                             </a:t>
            </a:r>
            <a:r>
              <a:rPr lang="en-US" sz="3600" b="1" i="1" dirty="0" err="1">
                <a:solidFill>
                  <a:srgbClr val="FFFF00"/>
                </a:solidFill>
              </a:rPr>
              <a:t>Theoritic</a:t>
            </a:r>
            <a:r>
              <a:rPr lang="en-US" sz="3600" b="1" i="1" dirty="0">
                <a:solidFill>
                  <a:srgbClr val="FFFF00"/>
                </a:solidFill>
              </a:rPr>
              <a:t> mechanism of a action</a:t>
            </a:r>
          </a:p>
          <a:p>
            <a:pPr>
              <a:buNone/>
            </a:pPr>
            <a:endParaRPr lang="en-US" sz="3600" b="1" i="1" dirty="0">
              <a:solidFill>
                <a:srgbClr val="FFFF00"/>
              </a:solidFill>
            </a:endParaRPr>
          </a:p>
          <a:p>
            <a:r>
              <a:rPr lang="en-US" b="1" dirty="0"/>
              <a:t>Removal of ocular auto antigen –type 2 collagen in the vitreous and lens antigens.</a:t>
            </a:r>
          </a:p>
          <a:p>
            <a:endParaRPr lang="en-US" b="1" dirty="0"/>
          </a:p>
          <a:p>
            <a:r>
              <a:rPr lang="en-US" b="1" dirty="0"/>
              <a:t>Removal of auto-reactive immune cells and </a:t>
            </a:r>
            <a:r>
              <a:rPr lang="en-US" b="1" dirty="0" err="1"/>
              <a:t>proinflammatory</a:t>
            </a:r>
            <a:r>
              <a:rPr lang="en-US" b="1" dirty="0"/>
              <a:t> cytokines(IL1, IL2, TNF-a, </a:t>
            </a:r>
            <a:r>
              <a:rPr lang="en-US" b="1" dirty="0" err="1"/>
              <a:t>etc</a:t>
            </a:r>
            <a:r>
              <a:rPr lang="en-US" b="1" dirty="0"/>
              <a:t>).</a:t>
            </a:r>
          </a:p>
          <a:p>
            <a:endParaRPr lang="en-US" b="1" dirty="0"/>
          </a:p>
          <a:p>
            <a:r>
              <a:rPr lang="en-US" b="1" dirty="0"/>
              <a:t>Alter the immunologic milieu with aqueous humor</a:t>
            </a:r>
          </a:p>
          <a:p>
            <a:r>
              <a:rPr lang="en-US" b="1" dirty="0"/>
              <a:t> </a:t>
            </a:r>
            <a:r>
              <a:rPr lang="en-US" sz="2800" b="1" dirty="0"/>
              <a:t>- Anti-inflammatory cytokines-TGF-B and VIP</a:t>
            </a:r>
          </a:p>
          <a:p>
            <a:pPr>
              <a:buNone/>
            </a:pPr>
            <a:r>
              <a:rPr lang="en-US" sz="2800" b="1" dirty="0"/>
              <a:t>      - Inhibition of complement fixation</a:t>
            </a:r>
          </a:p>
          <a:p>
            <a:pPr>
              <a:buNone/>
            </a:pPr>
            <a:r>
              <a:rPr lang="en-US" sz="2800" b="1" dirty="0"/>
              <a:t>      - Apoptosis</a:t>
            </a:r>
          </a:p>
          <a:p>
            <a:pPr>
              <a:buNone/>
            </a:pPr>
            <a:r>
              <a:rPr lang="en-US" sz="3200" b="1" dirty="0"/>
              <a:t>    </a:t>
            </a:r>
            <a:endParaRPr lang="en-US" b="1" dirty="0"/>
          </a:p>
          <a:p>
            <a:endParaRPr lang="en-US" dirty="0"/>
          </a:p>
        </p:txBody>
      </p:sp>
    </p:spTree>
    <p:extLst>
      <p:ext uri="{BB962C8B-B14F-4D97-AF65-F5344CB8AC3E}">
        <p14:creationId xmlns:p14="http://schemas.microsoft.com/office/powerpoint/2010/main" val="181690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092" y="-169453"/>
            <a:ext cx="8229600" cy="1143000"/>
          </a:xfrm>
        </p:spPr>
        <p:txBody>
          <a:bodyPr>
            <a:normAutofit/>
          </a:bodyPr>
          <a:lstStyle/>
          <a:p>
            <a:r>
              <a:rPr lang="en-US" sz="4400" b="1" i="1" dirty="0">
                <a:solidFill>
                  <a:srgbClr val="FFFF00"/>
                </a:solidFill>
              </a:rPr>
              <a:t>    </a:t>
            </a:r>
            <a:r>
              <a:rPr lang="en-US" sz="3100" b="1" i="1" dirty="0">
                <a:solidFill>
                  <a:srgbClr val="FFFF00"/>
                </a:solidFill>
              </a:rPr>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p:txBody>
          <a:bodyPr/>
          <a:lstStyle/>
          <a:p>
            <a:pPr>
              <a:buNone/>
            </a:pPr>
            <a:r>
              <a:rPr lang="en-US" dirty="0"/>
              <a:t>                </a:t>
            </a:r>
            <a:r>
              <a:rPr lang="en-US" sz="2800" b="1" i="1" dirty="0">
                <a:solidFill>
                  <a:srgbClr val="FFFF00"/>
                </a:solidFill>
              </a:rPr>
              <a:t>Theoretic mechanism of a action</a:t>
            </a:r>
          </a:p>
          <a:p>
            <a:pPr>
              <a:buNone/>
            </a:pPr>
            <a:endParaRPr lang="en-US" sz="2800" b="1" i="1" dirty="0">
              <a:solidFill>
                <a:srgbClr val="FFFF00"/>
              </a:solidFill>
            </a:endParaRPr>
          </a:p>
          <a:p>
            <a:r>
              <a:rPr lang="en-US" sz="2400" b="1" dirty="0"/>
              <a:t> </a:t>
            </a:r>
            <a:r>
              <a:rPr lang="en-US" sz="2400" b="1" dirty="0" err="1"/>
              <a:t>vitrectomized</a:t>
            </a:r>
            <a:r>
              <a:rPr lang="en-US" sz="2400" b="1" dirty="0"/>
              <a:t> eye improves the ocular penetration of systemically administered anti-inflammatory medications and may reduce the dosage requirement of these drugs in controlling uveitis.</a:t>
            </a:r>
          </a:p>
          <a:p>
            <a:pPr>
              <a:buNone/>
            </a:pPr>
            <a:endParaRPr lang="en-US" sz="2400" b="1" dirty="0"/>
          </a:p>
          <a:p>
            <a:endParaRPr lang="en-US" dirty="0"/>
          </a:p>
        </p:txBody>
      </p:sp>
    </p:spTree>
    <p:extLst>
      <p:ext uri="{BB962C8B-B14F-4D97-AF65-F5344CB8AC3E}">
        <p14:creationId xmlns:p14="http://schemas.microsoft.com/office/powerpoint/2010/main" val="169237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028" y="-210143"/>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200" y="1000089"/>
            <a:ext cx="8229600" cy="4528651"/>
          </a:xfrm>
        </p:spPr>
        <p:txBody>
          <a:bodyPr>
            <a:normAutofit fontScale="92500" lnSpcReduction="20000"/>
          </a:bodyPr>
          <a:lstStyle/>
          <a:p>
            <a:r>
              <a:rPr lang="en-US" b="1" dirty="0"/>
              <a:t>Type II collagen is an </a:t>
            </a:r>
            <a:r>
              <a:rPr lang="en-US" b="1" dirty="0" err="1"/>
              <a:t>autoantigen</a:t>
            </a:r>
            <a:r>
              <a:rPr lang="en-US" b="1" dirty="0"/>
              <a:t> found only in the vitreous cavity and in joints. Patients with several </a:t>
            </a:r>
            <a:r>
              <a:rPr lang="en-US" b="1" dirty="0" err="1"/>
              <a:t>uveitic</a:t>
            </a:r>
            <a:r>
              <a:rPr lang="en-US" b="1" dirty="0"/>
              <a:t> syndromes have T cells in their blood that are reactive to type II collagen.</a:t>
            </a:r>
          </a:p>
          <a:p>
            <a:endParaRPr lang="en-US" b="1" dirty="0"/>
          </a:p>
          <a:p>
            <a:endParaRPr lang="en-US" b="1" dirty="0"/>
          </a:p>
          <a:p>
            <a:r>
              <a:rPr lang="en-US" b="1" dirty="0"/>
              <a:t>The detection of infectious organisms in </a:t>
            </a:r>
            <a:r>
              <a:rPr lang="en-US" b="1" dirty="0" err="1"/>
              <a:t>uveitic</a:t>
            </a:r>
            <a:r>
              <a:rPr lang="en-US" b="1" dirty="0"/>
              <a:t> eyes with quiescent inflammation and intraocular antibody production further supports the notion that the vitreous may act as a reservoir of </a:t>
            </a:r>
            <a:r>
              <a:rPr lang="en-US" b="1" dirty="0" err="1"/>
              <a:t>immunoreactive</a:t>
            </a:r>
            <a:r>
              <a:rPr lang="en-US" b="1" dirty="0"/>
              <a:t> material. </a:t>
            </a:r>
          </a:p>
          <a:p>
            <a:endParaRPr lang="en-US" dirty="0"/>
          </a:p>
        </p:txBody>
      </p:sp>
      <p:sp>
        <p:nvSpPr>
          <p:cNvPr id="4" name="Rectangle 3"/>
          <p:cNvSpPr/>
          <p:nvPr/>
        </p:nvSpPr>
        <p:spPr>
          <a:xfrm>
            <a:off x="619655" y="2763625"/>
            <a:ext cx="8385752" cy="923330"/>
          </a:xfrm>
          <a:prstGeom prst="rect">
            <a:avLst/>
          </a:prstGeom>
        </p:spPr>
        <p:txBody>
          <a:bodyPr wrap="square">
            <a:spAutoFit/>
          </a:bodyPr>
          <a:lstStyle/>
          <a:p>
            <a:r>
              <a:rPr lang="en-US" i="1" dirty="0">
                <a:solidFill>
                  <a:srgbClr val="FFFF00"/>
                </a:solidFill>
              </a:rPr>
              <a:t>Stuart JM, Cremer MA, Dixit SN, et al. Collagen-induced arthritis in rats. Comparison of vitreous and cartilage-derived collagens.</a:t>
            </a:r>
            <a:r>
              <a:rPr lang="de-DE" i="1" dirty="0">
                <a:solidFill>
                  <a:srgbClr val="FFFF00"/>
                </a:solidFill>
              </a:rPr>
              <a:t>Arthritis </a:t>
            </a:r>
            <a:r>
              <a:rPr lang="de-DE" i="1" dirty="0" err="1">
                <a:solidFill>
                  <a:srgbClr val="FFFF00"/>
                </a:solidFill>
              </a:rPr>
              <a:t>Rheum</a:t>
            </a:r>
            <a:r>
              <a:rPr lang="de-DE" i="1" dirty="0">
                <a:solidFill>
                  <a:srgbClr val="FFFF00"/>
                </a:solidFill>
              </a:rPr>
              <a:t>. 1979;22:347-52.28</a:t>
            </a:r>
            <a:endParaRPr lang="en-US" i="1" dirty="0">
              <a:solidFill>
                <a:srgbClr val="FFFF00"/>
              </a:solidFill>
            </a:endParaRPr>
          </a:p>
        </p:txBody>
      </p:sp>
      <p:sp>
        <p:nvSpPr>
          <p:cNvPr id="5" name="Rectangle 4"/>
          <p:cNvSpPr/>
          <p:nvPr/>
        </p:nvSpPr>
        <p:spPr>
          <a:xfrm>
            <a:off x="690736" y="5364171"/>
            <a:ext cx="8208038" cy="923330"/>
          </a:xfrm>
          <a:prstGeom prst="rect">
            <a:avLst/>
          </a:prstGeom>
        </p:spPr>
        <p:txBody>
          <a:bodyPr wrap="square">
            <a:spAutoFit/>
          </a:bodyPr>
          <a:lstStyle/>
          <a:p>
            <a:r>
              <a:rPr lang="en-US" i="1" dirty="0">
                <a:solidFill>
                  <a:srgbClr val="FFFF00"/>
                </a:solidFill>
              </a:rPr>
              <a:t>Nguyen QD, Humphrey RL, Dunn JP, et al. Elevated vitreous concentration of monoclonal immunoglobulin manifesting as </a:t>
            </a:r>
            <a:r>
              <a:rPr lang="en-US" i="1" dirty="0" err="1">
                <a:solidFill>
                  <a:srgbClr val="FFFF00"/>
                </a:solidFill>
              </a:rPr>
              <a:t>schlieren</a:t>
            </a:r>
            <a:r>
              <a:rPr lang="en-US" i="1" dirty="0">
                <a:solidFill>
                  <a:srgbClr val="FFFF00"/>
                </a:solidFill>
              </a:rPr>
              <a:t> in juvenile idiopathic arthritis-associated uveitis. </a:t>
            </a:r>
            <a:r>
              <a:rPr lang="en-US" i="1" dirty="0" err="1">
                <a:solidFill>
                  <a:srgbClr val="FFFF00"/>
                </a:solidFill>
              </a:rPr>
              <a:t>ArchOphthalmol</a:t>
            </a:r>
            <a:r>
              <a:rPr lang="en-US" i="1" dirty="0">
                <a:solidFill>
                  <a:srgbClr val="FFFF00"/>
                </a:solidFill>
              </a:rPr>
              <a:t>. 2001;119:293-6.31</a:t>
            </a:r>
          </a:p>
        </p:txBody>
      </p:sp>
      <p:sp>
        <p:nvSpPr>
          <p:cNvPr id="6" name="Rectangle 5"/>
          <p:cNvSpPr/>
          <p:nvPr/>
        </p:nvSpPr>
        <p:spPr>
          <a:xfrm>
            <a:off x="690736" y="6211669"/>
            <a:ext cx="8061245" cy="646331"/>
          </a:xfrm>
          <a:prstGeom prst="rect">
            <a:avLst/>
          </a:prstGeom>
        </p:spPr>
        <p:txBody>
          <a:bodyPr wrap="square">
            <a:spAutoFit/>
          </a:bodyPr>
          <a:lstStyle/>
          <a:p>
            <a:r>
              <a:rPr lang="en-US" i="1" dirty="0">
                <a:solidFill>
                  <a:srgbClr val="FFFF00"/>
                </a:solidFill>
              </a:rPr>
              <a:t>Quentin CD, </a:t>
            </a:r>
            <a:r>
              <a:rPr lang="en-US" i="1" dirty="0" err="1">
                <a:solidFill>
                  <a:srgbClr val="FFFF00"/>
                </a:solidFill>
              </a:rPr>
              <a:t>Reiber</a:t>
            </a:r>
            <a:r>
              <a:rPr lang="en-US" i="1" dirty="0">
                <a:solidFill>
                  <a:srgbClr val="FFFF00"/>
                </a:solidFill>
              </a:rPr>
              <a:t> H. Fuchs </a:t>
            </a:r>
            <a:r>
              <a:rPr lang="en-US" i="1" dirty="0" err="1">
                <a:solidFill>
                  <a:srgbClr val="FFFF00"/>
                </a:solidFill>
              </a:rPr>
              <a:t>heterochromic</a:t>
            </a:r>
            <a:r>
              <a:rPr lang="en-US" i="1" dirty="0">
                <a:solidFill>
                  <a:srgbClr val="FFFF00"/>
                </a:solidFill>
              </a:rPr>
              <a:t> </a:t>
            </a:r>
            <a:r>
              <a:rPr lang="en-US" i="1" dirty="0" err="1">
                <a:solidFill>
                  <a:srgbClr val="FFFF00"/>
                </a:solidFill>
              </a:rPr>
              <a:t>cyclitis</a:t>
            </a:r>
            <a:r>
              <a:rPr lang="en-US" i="1" dirty="0">
                <a:solidFill>
                  <a:srgbClr val="FFFF00"/>
                </a:solidFill>
              </a:rPr>
              <a:t>: rubella </a:t>
            </a:r>
            <a:r>
              <a:rPr lang="en-US" i="1" dirty="0" err="1">
                <a:solidFill>
                  <a:srgbClr val="FFFF00"/>
                </a:solidFill>
              </a:rPr>
              <a:t>virusantibodies</a:t>
            </a:r>
            <a:r>
              <a:rPr lang="en-US" i="1" dirty="0">
                <a:solidFill>
                  <a:srgbClr val="FFFF00"/>
                </a:solidFill>
              </a:rPr>
              <a:t> and genome in aqueous humor. Am J Ophthalmol.302004;138</a:t>
            </a:r>
            <a:r>
              <a:rPr lang="en-US" dirty="0"/>
              <a:t>:</a:t>
            </a:r>
            <a:r>
              <a:rPr lang="en-US" dirty="0">
                <a:solidFill>
                  <a:srgbClr val="FFFF00"/>
                </a:solidFill>
              </a:rPr>
              <a:t>46-54.</a:t>
            </a:r>
          </a:p>
        </p:txBody>
      </p:sp>
    </p:spTree>
    <p:extLst>
      <p:ext uri="{BB962C8B-B14F-4D97-AF65-F5344CB8AC3E}">
        <p14:creationId xmlns:p14="http://schemas.microsoft.com/office/powerpoint/2010/main" val="365875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292" y="-214193"/>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dirty="0">
              <a:solidFill>
                <a:srgbClr val="FFFF00"/>
              </a:solidFill>
            </a:endParaRPr>
          </a:p>
        </p:txBody>
      </p:sp>
      <p:sp>
        <p:nvSpPr>
          <p:cNvPr id="2" name="Content Placeholder 1"/>
          <p:cNvSpPr>
            <a:spLocks noGrp="1"/>
          </p:cNvSpPr>
          <p:nvPr>
            <p:ph idx="1"/>
          </p:nvPr>
        </p:nvSpPr>
        <p:spPr>
          <a:xfrm>
            <a:off x="457200" y="1186805"/>
            <a:ext cx="8229600" cy="4525963"/>
          </a:xfrm>
        </p:spPr>
        <p:txBody>
          <a:bodyPr/>
          <a:lstStyle/>
          <a:p>
            <a:r>
              <a:rPr lang="en-US" b="1" dirty="0"/>
              <a:t>With respect to </a:t>
            </a:r>
            <a:r>
              <a:rPr lang="en-US" b="1" dirty="0" err="1"/>
              <a:t>uveitic</a:t>
            </a:r>
            <a:r>
              <a:rPr lang="en-US" b="1" dirty="0"/>
              <a:t> CME, it has been suggested that cytokines and </a:t>
            </a:r>
            <a:r>
              <a:rPr lang="en-US" b="1" dirty="0" err="1"/>
              <a:t>chemokines</a:t>
            </a:r>
            <a:r>
              <a:rPr lang="en-US" b="1" dirty="0"/>
              <a:t> released into the vitreous potentiate a firm  attachment of the posterior </a:t>
            </a:r>
            <a:r>
              <a:rPr lang="en-US" b="1" dirty="0" err="1"/>
              <a:t>hyaloid</a:t>
            </a:r>
            <a:r>
              <a:rPr lang="en-US" b="1" dirty="0"/>
              <a:t> to the macula with subsequent fibrosis and contraction of the posterior </a:t>
            </a:r>
            <a:r>
              <a:rPr lang="en-US" b="1" dirty="0" err="1"/>
              <a:t>hyaloid</a:t>
            </a:r>
            <a:r>
              <a:rPr lang="en-US" b="1" dirty="0"/>
              <a:t> and/or ILM, creating tangential traction on the retina and the development of macular edema.  </a:t>
            </a:r>
          </a:p>
          <a:p>
            <a:endParaRPr lang="en-US" dirty="0"/>
          </a:p>
        </p:txBody>
      </p:sp>
      <p:sp>
        <p:nvSpPr>
          <p:cNvPr id="4" name="Rectangle 3"/>
          <p:cNvSpPr/>
          <p:nvPr/>
        </p:nvSpPr>
        <p:spPr>
          <a:xfrm>
            <a:off x="725194" y="5712768"/>
            <a:ext cx="7961606" cy="1015663"/>
          </a:xfrm>
          <a:prstGeom prst="rect">
            <a:avLst/>
          </a:prstGeom>
        </p:spPr>
        <p:txBody>
          <a:bodyPr wrap="square">
            <a:spAutoFit/>
          </a:bodyPr>
          <a:lstStyle/>
          <a:p>
            <a:r>
              <a:rPr lang="en-US" dirty="0"/>
              <a:t> </a:t>
            </a:r>
            <a:r>
              <a:rPr lang="en-US" sz="1400" i="1" dirty="0" err="1">
                <a:solidFill>
                  <a:srgbClr val="FFFF00"/>
                </a:solidFill>
              </a:rPr>
              <a:t>Schaal</a:t>
            </a:r>
            <a:r>
              <a:rPr lang="en-US" sz="1400" i="1" dirty="0">
                <a:solidFill>
                  <a:srgbClr val="FFFF00"/>
                </a:solidFill>
              </a:rPr>
              <a:t> S, Tezel TH, Kaplan HJ. Surgical intervention in refractory CME—role of posterior </a:t>
            </a:r>
            <a:r>
              <a:rPr lang="en-US" sz="1400" i="1" dirty="0" err="1">
                <a:solidFill>
                  <a:srgbClr val="FFFF00"/>
                </a:solidFill>
              </a:rPr>
              <a:t>hyaloid</a:t>
            </a:r>
            <a:r>
              <a:rPr lang="en-US" sz="1400" i="1" dirty="0">
                <a:solidFill>
                  <a:srgbClr val="FFFF00"/>
                </a:solidFill>
              </a:rPr>
              <a:t> separation and internal limiting membrane peeling. </a:t>
            </a:r>
            <a:r>
              <a:rPr lang="en-US" sz="1400" i="1" dirty="0" err="1">
                <a:solidFill>
                  <a:srgbClr val="FFFF00"/>
                </a:solidFill>
              </a:rPr>
              <a:t>Ocul</a:t>
            </a:r>
            <a:r>
              <a:rPr lang="en-US" sz="1400" i="1" dirty="0">
                <a:solidFill>
                  <a:srgbClr val="FFFF00"/>
                </a:solidFill>
              </a:rPr>
              <a:t> </a:t>
            </a:r>
            <a:r>
              <a:rPr lang="en-US" sz="1400" i="1" dirty="0" err="1">
                <a:solidFill>
                  <a:srgbClr val="FFFF00"/>
                </a:solidFill>
              </a:rPr>
              <a:t>Immunol</a:t>
            </a:r>
            <a:r>
              <a:rPr lang="en-US" sz="1400" i="1" dirty="0">
                <a:solidFill>
                  <a:srgbClr val="FFFF00"/>
                </a:solidFill>
              </a:rPr>
              <a:t> </a:t>
            </a:r>
            <a:r>
              <a:rPr lang="en-US" sz="1400" i="1" dirty="0" err="1">
                <a:solidFill>
                  <a:srgbClr val="FFFF00"/>
                </a:solidFill>
              </a:rPr>
              <a:t>Inflamm</a:t>
            </a:r>
            <a:r>
              <a:rPr lang="en-US" sz="1400" i="1" dirty="0">
                <a:solidFill>
                  <a:srgbClr val="FFFF00"/>
                </a:solidFill>
              </a:rPr>
              <a:t>. 2008;16:209-10.</a:t>
            </a:r>
          </a:p>
          <a:p>
            <a:r>
              <a:rPr lang="en-US" sz="1400" i="1" dirty="0">
                <a:solidFill>
                  <a:srgbClr val="FFFF00"/>
                </a:solidFill>
              </a:rPr>
              <a:t> </a:t>
            </a:r>
            <a:r>
              <a:rPr lang="en-US" sz="1400" i="1" dirty="0" err="1">
                <a:solidFill>
                  <a:srgbClr val="FFFF00"/>
                </a:solidFill>
              </a:rPr>
              <a:t>Ossewaarde</a:t>
            </a:r>
            <a:r>
              <a:rPr lang="en-US" sz="1400" i="1" dirty="0">
                <a:solidFill>
                  <a:srgbClr val="FFFF00"/>
                </a:solidFill>
              </a:rPr>
              <a:t>-van </a:t>
            </a:r>
            <a:r>
              <a:rPr lang="en-US" sz="1400" i="1" dirty="0" err="1">
                <a:solidFill>
                  <a:srgbClr val="FFFF00"/>
                </a:solidFill>
              </a:rPr>
              <a:t>Norel</a:t>
            </a:r>
            <a:r>
              <a:rPr lang="en-US" sz="1400" i="1" dirty="0">
                <a:solidFill>
                  <a:srgbClr val="FFFF00"/>
                </a:solidFill>
              </a:rPr>
              <a:t> A, </a:t>
            </a:r>
            <a:r>
              <a:rPr lang="en-US" sz="1400" i="1" dirty="0" err="1">
                <a:solidFill>
                  <a:srgbClr val="FFFF00"/>
                </a:solidFill>
              </a:rPr>
              <a:t>Rothova</a:t>
            </a:r>
            <a:r>
              <a:rPr lang="en-US" sz="1400" i="1" dirty="0">
                <a:solidFill>
                  <a:srgbClr val="FFFF00"/>
                </a:solidFill>
              </a:rPr>
              <a:t> A. Clinical review: update on treatment of inflammatory macular edema. </a:t>
            </a:r>
            <a:r>
              <a:rPr lang="en-US" sz="1400" i="1" dirty="0" err="1">
                <a:solidFill>
                  <a:srgbClr val="FFFF00"/>
                </a:solidFill>
              </a:rPr>
              <a:t>Ocul</a:t>
            </a:r>
            <a:r>
              <a:rPr lang="en-US" sz="1400" i="1" dirty="0">
                <a:solidFill>
                  <a:srgbClr val="FFFF00"/>
                </a:solidFill>
              </a:rPr>
              <a:t> </a:t>
            </a:r>
            <a:r>
              <a:rPr lang="en-US" sz="1400" i="1" dirty="0" err="1">
                <a:solidFill>
                  <a:srgbClr val="FFFF00"/>
                </a:solidFill>
              </a:rPr>
              <a:t>Immunol</a:t>
            </a:r>
            <a:r>
              <a:rPr lang="en-US" sz="1400" i="1" dirty="0">
                <a:solidFill>
                  <a:srgbClr val="FFFF00"/>
                </a:solidFill>
              </a:rPr>
              <a:t> </a:t>
            </a:r>
            <a:r>
              <a:rPr lang="fi-FI" sz="1400" i="1" dirty="0" err="1">
                <a:solidFill>
                  <a:srgbClr val="FFFF00"/>
                </a:solidFill>
              </a:rPr>
              <a:t>Inflamm</a:t>
            </a:r>
            <a:r>
              <a:rPr lang="fi-FI" sz="1400" i="1" dirty="0">
                <a:solidFill>
                  <a:srgbClr val="FFFF00"/>
                </a:solidFill>
              </a:rPr>
              <a:t>. 2011;19:75-83.</a:t>
            </a:r>
            <a:endParaRPr lang="en-US" sz="1400" i="1" dirty="0">
              <a:solidFill>
                <a:srgbClr val="FFFF00"/>
              </a:solidFill>
            </a:endParaRPr>
          </a:p>
        </p:txBody>
      </p:sp>
    </p:spTree>
    <p:extLst>
      <p:ext uri="{BB962C8B-B14F-4D97-AF65-F5344CB8AC3E}">
        <p14:creationId xmlns:p14="http://schemas.microsoft.com/office/powerpoint/2010/main" val="407259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91" y="-83761"/>
            <a:ext cx="8229600" cy="1143000"/>
          </a:xfrm>
        </p:spPr>
        <p:txBody>
          <a:bodyPr>
            <a:normAutofit/>
          </a:bodyPr>
          <a:lstStyle/>
          <a:p>
            <a:r>
              <a:rPr lang="en-US" sz="4400" b="1" i="1" dirty="0"/>
              <a:t>     </a:t>
            </a:r>
            <a:r>
              <a:rPr lang="en-US" sz="2700" b="1" i="1" dirty="0" err="1">
                <a:solidFill>
                  <a:srgbClr val="FFFF00"/>
                </a:solidFill>
              </a:rPr>
              <a:t>Vitrectomy</a:t>
            </a:r>
            <a:r>
              <a:rPr lang="en-US" sz="2700" b="1" i="1" dirty="0">
                <a:solidFill>
                  <a:srgbClr val="FFFF00"/>
                </a:solidFill>
              </a:rPr>
              <a:t> for the control of uveitis activity</a:t>
            </a:r>
            <a:endParaRPr lang="en-US" dirty="0">
              <a:solidFill>
                <a:srgbClr val="FFFF00"/>
              </a:solidFill>
            </a:endParaRPr>
          </a:p>
        </p:txBody>
      </p:sp>
      <p:sp>
        <p:nvSpPr>
          <p:cNvPr id="2" name="Content Placeholder 1"/>
          <p:cNvSpPr>
            <a:spLocks noGrp="1"/>
          </p:cNvSpPr>
          <p:nvPr>
            <p:ph idx="1"/>
          </p:nvPr>
        </p:nvSpPr>
        <p:spPr/>
        <p:txBody>
          <a:bodyPr/>
          <a:lstStyle/>
          <a:p>
            <a:r>
              <a:rPr lang="en-US" b="1" dirty="0"/>
              <a:t>In selected cases, before irreversible damage to the retinal pigment epithelium (RPE)- photoreceptor complex has occurred, PPV with separation of the posterior </a:t>
            </a:r>
            <a:r>
              <a:rPr lang="en-US" b="1" dirty="0" err="1"/>
              <a:t>hyaloid</a:t>
            </a:r>
            <a:r>
              <a:rPr lang="en-US" b="1" dirty="0"/>
              <a:t> and/or removal of the ILM may relieve CME refractory to medical therapy.</a:t>
            </a:r>
          </a:p>
          <a:p>
            <a:endParaRPr lang="en-US" dirty="0"/>
          </a:p>
        </p:txBody>
      </p:sp>
      <p:sp>
        <p:nvSpPr>
          <p:cNvPr id="4" name="Rectangle 3"/>
          <p:cNvSpPr/>
          <p:nvPr/>
        </p:nvSpPr>
        <p:spPr>
          <a:xfrm>
            <a:off x="909898" y="4844657"/>
            <a:ext cx="7776902" cy="1477328"/>
          </a:xfrm>
          <a:prstGeom prst="rect">
            <a:avLst/>
          </a:prstGeom>
        </p:spPr>
        <p:txBody>
          <a:bodyPr wrap="square">
            <a:spAutoFit/>
          </a:bodyPr>
          <a:lstStyle/>
          <a:p>
            <a:r>
              <a:rPr lang="en-US" i="1" dirty="0" err="1">
                <a:solidFill>
                  <a:srgbClr val="FFFF00"/>
                </a:solidFill>
              </a:rPr>
              <a:t>Schaal</a:t>
            </a:r>
            <a:r>
              <a:rPr lang="en-US" i="1" dirty="0">
                <a:solidFill>
                  <a:srgbClr val="FFFF00"/>
                </a:solidFill>
              </a:rPr>
              <a:t> S, Tezel TH, Kaplan HJ. Surgical intervention in refractory CME—role of posterior </a:t>
            </a:r>
            <a:r>
              <a:rPr lang="en-US" i="1" dirty="0" err="1">
                <a:solidFill>
                  <a:srgbClr val="FFFF00"/>
                </a:solidFill>
              </a:rPr>
              <a:t>hyaloid</a:t>
            </a:r>
            <a:r>
              <a:rPr lang="en-US" i="1" dirty="0">
                <a:solidFill>
                  <a:srgbClr val="FFFF00"/>
                </a:solidFill>
              </a:rPr>
              <a:t> separation and internal limiting membrane peeling. </a:t>
            </a:r>
            <a:r>
              <a:rPr lang="en-US" i="1" dirty="0" err="1">
                <a:solidFill>
                  <a:srgbClr val="FFFF00"/>
                </a:solidFill>
              </a:rPr>
              <a:t>Ocul</a:t>
            </a:r>
            <a:r>
              <a:rPr lang="en-US" i="1" dirty="0">
                <a:solidFill>
                  <a:srgbClr val="FFFF00"/>
                </a:solidFill>
              </a:rPr>
              <a:t> </a:t>
            </a:r>
            <a:r>
              <a:rPr lang="en-US" i="1" dirty="0" err="1">
                <a:solidFill>
                  <a:srgbClr val="FFFF00"/>
                </a:solidFill>
              </a:rPr>
              <a:t>Immunol</a:t>
            </a:r>
            <a:r>
              <a:rPr lang="en-US" i="1" dirty="0">
                <a:solidFill>
                  <a:srgbClr val="FFFF00"/>
                </a:solidFill>
              </a:rPr>
              <a:t> </a:t>
            </a:r>
            <a:r>
              <a:rPr lang="en-US" i="1" dirty="0" err="1">
                <a:solidFill>
                  <a:srgbClr val="FFFF00"/>
                </a:solidFill>
              </a:rPr>
              <a:t>Inflamm</a:t>
            </a:r>
            <a:r>
              <a:rPr lang="en-US" i="1" dirty="0">
                <a:solidFill>
                  <a:srgbClr val="FFFF00"/>
                </a:solidFill>
              </a:rPr>
              <a:t>. 2008;16:209-10.</a:t>
            </a:r>
          </a:p>
          <a:p>
            <a:r>
              <a:rPr lang="en-US" i="1" dirty="0">
                <a:solidFill>
                  <a:srgbClr val="FFFF00"/>
                </a:solidFill>
              </a:rPr>
              <a:t> </a:t>
            </a:r>
            <a:r>
              <a:rPr lang="en-US" i="1" dirty="0" err="1">
                <a:solidFill>
                  <a:srgbClr val="FFFF00"/>
                </a:solidFill>
              </a:rPr>
              <a:t>Ossewaarde</a:t>
            </a:r>
            <a:r>
              <a:rPr lang="en-US" i="1" dirty="0">
                <a:solidFill>
                  <a:srgbClr val="FFFF00"/>
                </a:solidFill>
              </a:rPr>
              <a:t>-van </a:t>
            </a:r>
            <a:r>
              <a:rPr lang="en-US" i="1" dirty="0" err="1">
                <a:solidFill>
                  <a:srgbClr val="FFFF00"/>
                </a:solidFill>
              </a:rPr>
              <a:t>Norel</a:t>
            </a:r>
            <a:r>
              <a:rPr lang="en-US" i="1" dirty="0">
                <a:solidFill>
                  <a:srgbClr val="FFFF00"/>
                </a:solidFill>
              </a:rPr>
              <a:t> A, </a:t>
            </a:r>
            <a:r>
              <a:rPr lang="en-US" i="1" dirty="0" err="1">
                <a:solidFill>
                  <a:srgbClr val="FFFF00"/>
                </a:solidFill>
              </a:rPr>
              <a:t>Rothova</a:t>
            </a:r>
            <a:r>
              <a:rPr lang="en-US" i="1" dirty="0">
                <a:solidFill>
                  <a:srgbClr val="FFFF00"/>
                </a:solidFill>
              </a:rPr>
              <a:t> A. Clinical review: update on treatment of inflammatory macular edema. </a:t>
            </a:r>
            <a:r>
              <a:rPr lang="en-US" i="1" dirty="0" err="1">
                <a:solidFill>
                  <a:srgbClr val="FFFF00"/>
                </a:solidFill>
              </a:rPr>
              <a:t>Ocul</a:t>
            </a:r>
            <a:r>
              <a:rPr lang="en-US" i="1" dirty="0">
                <a:solidFill>
                  <a:srgbClr val="FFFF00"/>
                </a:solidFill>
              </a:rPr>
              <a:t> </a:t>
            </a:r>
            <a:r>
              <a:rPr lang="en-US" i="1" dirty="0" err="1">
                <a:solidFill>
                  <a:srgbClr val="FFFF00"/>
                </a:solidFill>
              </a:rPr>
              <a:t>Immunol</a:t>
            </a:r>
            <a:r>
              <a:rPr lang="en-US" i="1" dirty="0">
                <a:solidFill>
                  <a:srgbClr val="FFFF00"/>
                </a:solidFill>
              </a:rPr>
              <a:t> </a:t>
            </a:r>
            <a:r>
              <a:rPr lang="fi-FI" i="1" dirty="0" err="1">
                <a:solidFill>
                  <a:srgbClr val="FFFF00"/>
                </a:solidFill>
              </a:rPr>
              <a:t>Inflamm</a:t>
            </a:r>
            <a:r>
              <a:rPr lang="fi-FI" i="1" dirty="0">
                <a:solidFill>
                  <a:srgbClr val="FFFF00"/>
                </a:solidFill>
              </a:rPr>
              <a:t>. 2011;19:75-83</a:t>
            </a:r>
            <a:endParaRPr lang="en-US" dirty="0"/>
          </a:p>
        </p:txBody>
      </p:sp>
    </p:spTree>
    <p:extLst>
      <p:ext uri="{BB962C8B-B14F-4D97-AF65-F5344CB8AC3E}">
        <p14:creationId xmlns:p14="http://schemas.microsoft.com/office/powerpoint/2010/main" val="112840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3200" b="1" i="1" dirty="0">
                <a:solidFill>
                  <a:srgbClr val="FFFF00"/>
                </a:solidFill>
              </a:rPr>
              <a:t>VITRECTOMY IN UVEITIS</a:t>
            </a:r>
            <a:endParaRPr lang="en-US" sz="3200" dirty="0">
              <a:solidFill>
                <a:srgbClr val="FFFF00"/>
              </a:solidFill>
            </a:endParaRPr>
          </a:p>
        </p:txBody>
      </p:sp>
      <p:sp>
        <p:nvSpPr>
          <p:cNvPr id="2" name="Content Placeholder 1"/>
          <p:cNvSpPr>
            <a:spLocks noGrp="1"/>
          </p:cNvSpPr>
          <p:nvPr>
            <p:ph idx="1"/>
          </p:nvPr>
        </p:nvSpPr>
        <p:spPr>
          <a:xfrm>
            <a:off x="783033" y="1377314"/>
            <a:ext cx="8229600" cy="4572000"/>
          </a:xfrm>
        </p:spPr>
        <p:txBody>
          <a:bodyPr/>
          <a:lstStyle/>
          <a:p>
            <a:pPr marL="0" indent="0">
              <a:buNone/>
            </a:pPr>
            <a:r>
              <a:rPr lang="en-US" sz="2800" b="1" dirty="0"/>
              <a:t> </a:t>
            </a:r>
            <a:r>
              <a:rPr lang="en-US" sz="4000" b="1" dirty="0"/>
              <a:t>1- </a:t>
            </a:r>
            <a:r>
              <a:rPr lang="en-US" sz="4000" b="1" dirty="0" err="1"/>
              <a:t>Dignostic</a:t>
            </a:r>
            <a:r>
              <a:rPr lang="en-US" sz="4000" b="1" dirty="0"/>
              <a:t> </a:t>
            </a:r>
            <a:r>
              <a:rPr lang="en-US" sz="4000" b="1" dirty="0" err="1"/>
              <a:t>vitrectomy</a:t>
            </a:r>
            <a:endParaRPr lang="en-US" sz="4000" b="1" dirty="0"/>
          </a:p>
          <a:p>
            <a:pPr marL="0" indent="0">
              <a:buNone/>
            </a:pPr>
            <a:r>
              <a:rPr lang="en-US" sz="4000" b="1" dirty="0"/>
              <a:t> 2-Vitrectomy for repair of structural</a:t>
            </a:r>
            <a:br>
              <a:rPr lang="en-US" sz="4000" b="1" dirty="0"/>
            </a:br>
            <a:r>
              <a:rPr lang="en-US" sz="4000" b="1" dirty="0"/>
              <a:t>         complications of uveitis</a:t>
            </a:r>
          </a:p>
          <a:p>
            <a:pPr marL="0" indent="0">
              <a:buNone/>
            </a:pPr>
            <a:r>
              <a:rPr lang="en-US" sz="4000" b="1" dirty="0"/>
              <a:t> 3-Therapeutic </a:t>
            </a:r>
            <a:r>
              <a:rPr lang="en-US" sz="4000" b="1" dirty="0" err="1"/>
              <a:t>vitrectomy</a:t>
            </a:r>
            <a:endParaRPr lang="en-US" sz="3600" b="1" dirty="0"/>
          </a:p>
          <a:p>
            <a:pPr marL="0" indent="0">
              <a:buNone/>
            </a:pPr>
            <a:r>
              <a:rPr lang="en-US" sz="4000" dirty="0"/>
              <a:t> 4-</a:t>
            </a:r>
            <a:r>
              <a:rPr lang="en-US" sz="4000" b="1" dirty="0"/>
              <a:t>prophylactic </a:t>
            </a:r>
            <a:r>
              <a:rPr lang="en-US" sz="4000" b="1" dirty="0" err="1"/>
              <a:t>vitrectomy</a:t>
            </a:r>
            <a:endParaRPr lang="en-US" sz="4000" b="1" dirty="0"/>
          </a:p>
          <a:p>
            <a:pPr marL="0" indent="0">
              <a:buNone/>
            </a:pPr>
            <a:endParaRPr lang="en-US" sz="4000" dirty="0"/>
          </a:p>
          <a:p>
            <a:endParaRPr lang="en-US" dirty="0"/>
          </a:p>
        </p:txBody>
      </p:sp>
    </p:spTree>
    <p:extLst>
      <p:ext uri="{BB962C8B-B14F-4D97-AF65-F5344CB8AC3E}">
        <p14:creationId xmlns:p14="http://schemas.microsoft.com/office/powerpoint/2010/main" val="90303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111" y="0"/>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457199" y="1600200"/>
            <a:ext cx="8295911" cy="4525963"/>
          </a:xfrm>
        </p:spPr>
        <p:txBody>
          <a:bodyPr/>
          <a:lstStyle/>
          <a:p>
            <a:pPr marL="0" lvl="1" indent="0">
              <a:spcBef>
                <a:spcPts val="600"/>
              </a:spcBef>
              <a:buClr>
                <a:schemeClr val="accent2"/>
              </a:buClr>
              <a:buNone/>
            </a:pPr>
            <a:r>
              <a:rPr lang="en-US" b="1" dirty="0"/>
              <a:t>Disadvantages of PPV include: </a:t>
            </a:r>
          </a:p>
          <a:p>
            <a:pPr marL="0" lvl="1" indent="0">
              <a:spcBef>
                <a:spcPts val="600"/>
              </a:spcBef>
              <a:buClr>
                <a:schemeClr val="accent2"/>
              </a:buClr>
              <a:buNone/>
            </a:pPr>
            <a:r>
              <a:rPr lang="en-US" b="1" dirty="0"/>
              <a:t>   1)Elimination the vitreous as a drug depot for further   	intravitreal therapy.</a:t>
            </a:r>
          </a:p>
          <a:p>
            <a:pPr marL="0" lvl="1" indent="0">
              <a:spcBef>
                <a:spcPts val="600"/>
              </a:spcBef>
              <a:buClr>
                <a:schemeClr val="accent2"/>
              </a:buClr>
              <a:buNone/>
            </a:pPr>
            <a:r>
              <a:rPr lang="en-US" b="1" dirty="0"/>
              <a:t>   2) Removal of the familiar inflammatory indices of  	cell and haze with which to grade </a:t>
            </a:r>
            <a:r>
              <a:rPr lang="en-US" b="1" dirty="0" err="1"/>
              <a:t>vitritis</a:t>
            </a:r>
            <a:r>
              <a:rPr lang="en-US" b="1" dirty="0"/>
              <a:t>, 	underscoring the inherent difficulties in comparing 	medical 	treatments in a controlled fashion.</a:t>
            </a:r>
          </a:p>
          <a:p>
            <a:endParaRPr lang="en-US" dirty="0"/>
          </a:p>
        </p:txBody>
      </p:sp>
    </p:spTree>
    <p:extLst>
      <p:ext uri="{BB962C8B-B14F-4D97-AF65-F5344CB8AC3E}">
        <p14:creationId xmlns:p14="http://schemas.microsoft.com/office/powerpoint/2010/main" val="250638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060" y="35080"/>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p:txBody>
          <a:bodyPr/>
          <a:lstStyle/>
          <a:p>
            <a:r>
              <a:rPr lang="en-US" b="1" dirty="0"/>
              <a:t>active</a:t>
            </a:r>
            <a:endParaRPr lang="en-US" dirty="0"/>
          </a:p>
        </p:txBody>
      </p:sp>
      <p:pic>
        <p:nvPicPr>
          <p:cNvPr id="4" name="Picture 3"/>
          <p:cNvPicPr>
            <a:picLocks noChangeAspect="1" noChangeArrowheads="1"/>
          </p:cNvPicPr>
          <p:nvPr/>
        </p:nvPicPr>
        <p:blipFill>
          <a:blip r:embed="rId2"/>
          <a:srcRect/>
          <a:stretch>
            <a:fillRect/>
          </a:stretch>
        </p:blipFill>
        <p:spPr bwMode="auto">
          <a:xfrm>
            <a:off x="1071569" y="1866864"/>
            <a:ext cx="7000875" cy="2581275"/>
          </a:xfrm>
          <a:prstGeom prst="rect">
            <a:avLst/>
          </a:prstGeom>
          <a:noFill/>
          <a:ln w="9525">
            <a:noFill/>
            <a:miter lim="800000"/>
            <a:headEnd/>
            <a:tailEnd/>
          </a:ln>
        </p:spPr>
      </p:pic>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
        <p:nvSpPr>
          <p:cNvPr id="6" name="Rectangle 5"/>
          <p:cNvSpPr/>
          <p:nvPr/>
        </p:nvSpPr>
        <p:spPr>
          <a:xfrm>
            <a:off x="1071569" y="5011093"/>
            <a:ext cx="7243865" cy="646331"/>
          </a:xfrm>
          <a:prstGeom prst="rect">
            <a:avLst/>
          </a:prstGeom>
        </p:spPr>
        <p:txBody>
          <a:bodyPr wrap="square">
            <a:spAutoFit/>
          </a:bodyPr>
          <a:lstStyle/>
          <a:p>
            <a:r>
              <a:rPr lang="en-US" b="1" dirty="0"/>
              <a:t>Active Pars </a:t>
            </a:r>
            <a:r>
              <a:rPr lang="en-US" b="1" dirty="0" err="1"/>
              <a:t>planitis</a:t>
            </a:r>
            <a:r>
              <a:rPr lang="en-US" b="1" dirty="0"/>
              <a:t> OD on medical therapy and inactive OS following therapeutic PPV</a:t>
            </a:r>
            <a:endParaRPr lang="en-US" dirty="0"/>
          </a:p>
        </p:txBody>
      </p:sp>
    </p:spTree>
    <p:extLst>
      <p:ext uri="{BB962C8B-B14F-4D97-AF65-F5344CB8AC3E}">
        <p14:creationId xmlns:p14="http://schemas.microsoft.com/office/powerpoint/2010/main" val="399691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893" y="15705"/>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288893" y="1401265"/>
            <a:ext cx="8508931" cy="4525963"/>
          </a:xfrm>
        </p:spPr>
        <p:txBody>
          <a:bodyPr>
            <a:normAutofit fontScale="92500"/>
          </a:bodyPr>
          <a:lstStyle/>
          <a:p>
            <a:pPr marL="0" indent="0">
              <a:buNone/>
            </a:pPr>
            <a:r>
              <a:rPr lang="en-US" b="1" dirty="0"/>
              <a:t>      PPV may offer an alternative to or be used   	adjunctively with IMT by altering the natural 	history of inflammation in selected patients 	with :</a:t>
            </a:r>
          </a:p>
          <a:p>
            <a:pPr marL="0" indent="0">
              <a:buNone/>
            </a:pPr>
            <a:r>
              <a:rPr lang="en-US" b="1" dirty="0"/>
              <a:t>     1- Attenuation in disease activity and the  	number of inflammatory recurrences</a:t>
            </a:r>
          </a:p>
          <a:p>
            <a:pPr marL="0" indent="0">
              <a:buNone/>
            </a:pPr>
            <a:r>
              <a:rPr lang="en-US" b="1" dirty="0"/>
              <a:t>     2- A reduction in CME</a:t>
            </a:r>
          </a:p>
          <a:p>
            <a:pPr marL="0" indent="0">
              <a:buNone/>
            </a:pPr>
            <a:r>
              <a:rPr lang="en-US" b="1" dirty="0"/>
              <a:t>     3- A diminish requirement for anti-	inflammatory   	medications and an 	improvement in vision.</a:t>
            </a:r>
          </a:p>
          <a:p>
            <a:endParaRPr lang="en-US" dirty="0"/>
          </a:p>
        </p:txBody>
      </p:sp>
    </p:spTree>
    <p:extLst>
      <p:ext uri="{BB962C8B-B14F-4D97-AF65-F5344CB8AC3E}">
        <p14:creationId xmlns:p14="http://schemas.microsoft.com/office/powerpoint/2010/main" val="216854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968" y="0"/>
            <a:ext cx="8229600" cy="1143000"/>
          </a:xfrm>
        </p:spPr>
        <p:txBody>
          <a:bodyPr>
            <a:normAutofit/>
          </a:bodyPr>
          <a:lstStyle/>
          <a:p>
            <a:r>
              <a:rPr lang="en-US" sz="4400" b="1" i="1" dirty="0"/>
              <a:t>    </a:t>
            </a:r>
            <a:r>
              <a:rPr lang="en-US" sz="31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p:txBody>
          <a:bodyPr/>
          <a:lstStyle/>
          <a:p>
            <a:r>
              <a:rPr lang="en-US" b="1" dirty="0"/>
              <a:t>Therapeutic PPV for non-infectious uveitis remains controversial among uveitis specialists</a:t>
            </a:r>
          </a:p>
          <a:p>
            <a:endParaRPr lang="en-US" b="1" dirty="0"/>
          </a:p>
          <a:p>
            <a:r>
              <a:rPr lang="en-US" b="1" dirty="0"/>
              <a:t>COST/ RISK/Benefit Ratio – PPV</a:t>
            </a:r>
          </a:p>
          <a:p>
            <a:r>
              <a:rPr lang="en-US" b="1" dirty="0"/>
              <a:t>COST/ RISK/Benefit Ratio - IMT</a:t>
            </a:r>
          </a:p>
          <a:p>
            <a:endParaRPr lang="en-US" dirty="0"/>
          </a:p>
        </p:txBody>
      </p:sp>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720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286" y="27913"/>
            <a:ext cx="8229600" cy="1143000"/>
          </a:xfrm>
        </p:spPr>
        <p:txBody>
          <a:bodyPr>
            <a:normAutofit/>
          </a:bodyPr>
          <a:lstStyle/>
          <a:p>
            <a:r>
              <a:rPr lang="en-US" sz="4400" b="1" i="1" dirty="0"/>
              <a:t>     </a:t>
            </a:r>
            <a:r>
              <a:rPr lang="en-US" sz="3100" b="1" i="1" dirty="0" err="1">
                <a:solidFill>
                  <a:srgbClr val="FFFF00"/>
                </a:solidFill>
              </a:rPr>
              <a:t>Vitrectomy</a:t>
            </a:r>
            <a:r>
              <a:rPr lang="en-US" sz="3100" b="1" i="1" dirty="0">
                <a:solidFill>
                  <a:srgbClr val="FFFF00"/>
                </a:solidFill>
              </a:rPr>
              <a:t> for the control of uveitis activity</a:t>
            </a:r>
            <a:endParaRPr lang="en-US" sz="3100" dirty="0">
              <a:solidFill>
                <a:srgbClr val="FFFF00"/>
              </a:solidFill>
            </a:endParaRPr>
          </a:p>
        </p:txBody>
      </p:sp>
      <p:sp>
        <p:nvSpPr>
          <p:cNvPr id="2" name="Content Placeholder 1"/>
          <p:cNvSpPr>
            <a:spLocks noGrp="1"/>
          </p:cNvSpPr>
          <p:nvPr>
            <p:ph idx="1"/>
          </p:nvPr>
        </p:nvSpPr>
        <p:spPr>
          <a:xfrm>
            <a:off x="757347" y="1314013"/>
            <a:ext cx="8229600" cy="4525963"/>
          </a:xfrm>
        </p:spPr>
        <p:txBody>
          <a:bodyPr>
            <a:normAutofit fontScale="85000" lnSpcReduction="20000"/>
          </a:bodyPr>
          <a:lstStyle/>
          <a:p>
            <a:pPr>
              <a:buNone/>
            </a:pPr>
            <a:r>
              <a:rPr lang="en-US" sz="3200" b="1" dirty="0"/>
              <a:t>                                     Variables</a:t>
            </a:r>
          </a:p>
          <a:p>
            <a:pPr>
              <a:buNone/>
            </a:pPr>
            <a:endParaRPr lang="en-US" sz="2800" b="1" dirty="0"/>
          </a:p>
          <a:p>
            <a:pPr>
              <a:buNone/>
            </a:pPr>
            <a:r>
              <a:rPr lang="en-US" sz="2800" b="1" dirty="0"/>
              <a:t>      1) Different forms of non-infectious uveitis</a:t>
            </a:r>
          </a:p>
          <a:p>
            <a:pPr>
              <a:buNone/>
            </a:pPr>
            <a:r>
              <a:rPr lang="en-US" sz="2000" b="1" dirty="0"/>
              <a:t>        -Systemic disease </a:t>
            </a:r>
            <a:r>
              <a:rPr lang="en-US" sz="2000" b="1" dirty="0" err="1"/>
              <a:t>vs</a:t>
            </a:r>
            <a:r>
              <a:rPr lang="en-US" sz="2000" b="1" dirty="0"/>
              <a:t> local forms</a:t>
            </a:r>
          </a:p>
          <a:p>
            <a:pPr>
              <a:buNone/>
            </a:pPr>
            <a:r>
              <a:rPr lang="en-US" sz="2000" b="1" dirty="0"/>
              <a:t>        -Anterior, posterior, intermediate, and </a:t>
            </a:r>
            <a:r>
              <a:rPr lang="en-US" sz="2000" b="1" dirty="0" err="1"/>
              <a:t>panuveitis</a:t>
            </a:r>
            <a:r>
              <a:rPr lang="en-US" sz="2000" b="1" dirty="0"/>
              <a:t> forms</a:t>
            </a:r>
          </a:p>
          <a:p>
            <a:pPr>
              <a:buNone/>
            </a:pPr>
            <a:r>
              <a:rPr lang="en-US" sz="2800" b="1" dirty="0"/>
              <a:t>      2) Stages and severity of the disease</a:t>
            </a:r>
          </a:p>
          <a:p>
            <a:pPr>
              <a:buNone/>
            </a:pPr>
            <a:endParaRPr lang="en-US" sz="2800" b="1" dirty="0"/>
          </a:p>
          <a:p>
            <a:pPr>
              <a:buNone/>
            </a:pPr>
            <a:r>
              <a:rPr lang="en-US" sz="2800" b="1" dirty="0"/>
              <a:t>      3)The presence of CME , cataract , ERM and glaucoma</a:t>
            </a:r>
          </a:p>
          <a:p>
            <a:pPr>
              <a:buNone/>
            </a:pPr>
            <a:endParaRPr lang="en-US" sz="2800" b="1" dirty="0"/>
          </a:p>
          <a:p>
            <a:pPr>
              <a:buNone/>
            </a:pPr>
            <a:r>
              <a:rPr lang="en-US" sz="2800" b="1" dirty="0"/>
              <a:t>      4) Timing of surgery and surgical expertise</a:t>
            </a:r>
          </a:p>
          <a:p>
            <a:pPr>
              <a:buNone/>
            </a:pPr>
            <a:endParaRPr lang="en-US" sz="2800" b="1" dirty="0"/>
          </a:p>
          <a:p>
            <a:pPr>
              <a:buNone/>
            </a:pPr>
            <a:r>
              <a:rPr lang="en-US" sz="2800" b="1" dirty="0"/>
              <a:t>       5) Adjunctive use of steroids and IMT</a:t>
            </a:r>
            <a:endParaRPr lang="en-US" sz="2000" b="1" dirty="0"/>
          </a:p>
          <a:p>
            <a:pPr>
              <a:buNone/>
            </a:pPr>
            <a:r>
              <a:rPr lang="en-US" sz="2000" dirty="0"/>
              <a:t>   </a:t>
            </a:r>
          </a:p>
          <a:p>
            <a:endParaRPr lang="en-US" dirty="0"/>
          </a:p>
        </p:txBody>
      </p:sp>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727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rPr>
              <a:t>Prophylactic vitrectomy</a:t>
            </a:r>
            <a:endParaRPr lang="en-CA" sz="3200" b="1" dirty="0">
              <a:solidFill>
                <a:srgbClr val="FFFF00"/>
              </a:solidFill>
            </a:endParaRPr>
          </a:p>
        </p:txBody>
      </p:sp>
      <p:sp>
        <p:nvSpPr>
          <p:cNvPr id="3" name="Content Placeholder 2"/>
          <p:cNvSpPr>
            <a:spLocks noGrp="1"/>
          </p:cNvSpPr>
          <p:nvPr>
            <p:ph idx="1"/>
          </p:nvPr>
        </p:nvSpPr>
        <p:spPr/>
        <p:txBody>
          <a:bodyPr/>
          <a:lstStyle/>
          <a:p>
            <a:r>
              <a:rPr lang="en-US" b="1" dirty="0"/>
              <a:t>There are some reports about prophylactic vitrectomy in patients with ARN .</a:t>
            </a:r>
          </a:p>
          <a:p>
            <a:pPr marL="0" indent="0">
              <a:buNone/>
            </a:pPr>
            <a:endParaRPr lang="en-US" b="1" dirty="0"/>
          </a:p>
          <a:p>
            <a:r>
              <a:rPr lang="en-US" b="1" dirty="0"/>
              <a:t>But definitive role of PPV in </a:t>
            </a:r>
            <a:r>
              <a:rPr lang="en-US" b="1"/>
              <a:t>these cases is </a:t>
            </a:r>
            <a:r>
              <a:rPr lang="en-US" b="1" dirty="0"/>
              <a:t>unknown.</a:t>
            </a:r>
            <a:endParaRPr lang="en-CA" b="1" dirty="0"/>
          </a:p>
        </p:txBody>
      </p:sp>
    </p:spTree>
    <p:extLst>
      <p:ext uri="{BB962C8B-B14F-4D97-AF65-F5344CB8AC3E}">
        <p14:creationId xmlns:p14="http://schemas.microsoft.com/office/powerpoint/2010/main" val="164978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4400" b="1" i="1" dirty="0"/>
              <a:t> </a:t>
            </a:r>
            <a:r>
              <a:rPr lang="en-US" sz="4000" b="1" i="1" dirty="0">
                <a:solidFill>
                  <a:srgbClr val="FFFF00"/>
                </a:solidFill>
              </a:rPr>
              <a:t>Conclusion</a:t>
            </a:r>
            <a:endParaRPr lang="en-US" dirty="0">
              <a:solidFill>
                <a:srgbClr val="FFFF00"/>
              </a:solidFill>
            </a:endParaRPr>
          </a:p>
        </p:txBody>
      </p:sp>
      <p:sp>
        <p:nvSpPr>
          <p:cNvPr id="2" name="Content Placeholder 1"/>
          <p:cNvSpPr>
            <a:spLocks noGrp="1"/>
          </p:cNvSpPr>
          <p:nvPr>
            <p:ph idx="1"/>
          </p:nvPr>
        </p:nvSpPr>
        <p:spPr>
          <a:xfrm>
            <a:off x="406972" y="2025330"/>
            <a:ext cx="8828426" cy="4572000"/>
          </a:xfrm>
        </p:spPr>
        <p:txBody>
          <a:bodyPr/>
          <a:lstStyle/>
          <a:p>
            <a:r>
              <a:rPr lang="en-US" b="1" dirty="0"/>
              <a:t>Based on the evidence in the literature PPV appears to be nearly safe and helpful in controlling inflammation, reducing CME, improving VA and reducing the number of medications required to control uveitis in </a:t>
            </a:r>
            <a:r>
              <a:rPr lang="en-US" sz="4800" b="1" dirty="0">
                <a:solidFill>
                  <a:srgbClr val="FF6600"/>
                </a:solidFill>
              </a:rPr>
              <a:t>selected cases</a:t>
            </a:r>
            <a:r>
              <a:rPr lang="en-US" b="1" dirty="0"/>
              <a:t>.</a:t>
            </a:r>
            <a:endParaRPr lang="en-US" b="1" dirty="0">
              <a:solidFill>
                <a:srgbClr val="FF6600"/>
              </a:solidFill>
            </a:endParaRPr>
          </a:p>
          <a:p>
            <a:endParaRPr lang="en-US" dirty="0"/>
          </a:p>
        </p:txBody>
      </p:sp>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6210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418" y="0"/>
            <a:ext cx="8229600" cy="1143000"/>
          </a:xfrm>
        </p:spPr>
        <p:txBody>
          <a:bodyPr>
            <a:normAutofit/>
          </a:bodyPr>
          <a:lstStyle/>
          <a:p>
            <a:r>
              <a:rPr lang="en-US" sz="4000" b="1" i="1" dirty="0">
                <a:solidFill>
                  <a:srgbClr val="FFFF00"/>
                </a:solidFill>
              </a:rPr>
              <a:t>Conclusion</a:t>
            </a:r>
            <a:endParaRPr lang="en-US" dirty="0">
              <a:solidFill>
                <a:srgbClr val="FFFF00"/>
              </a:solidFill>
            </a:endParaRPr>
          </a:p>
        </p:txBody>
      </p:sp>
      <p:sp>
        <p:nvSpPr>
          <p:cNvPr id="2" name="Content Placeholder 1"/>
          <p:cNvSpPr>
            <a:spLocks noGrp="1"/>
          </p:cNvSpPr>
          <p:nvPr>
            <p:ph idx="1"/>
          </p:nvPr>
        </p:nvSpPr>
        <p:spPr>
          <a:xfrm>
            <a:off x="457200" y="2025330"/>
            <a:ext cx="8229600" cy="4572000"/>
          </a:xfrm>
        </p:spPr>
        <p:txBody>
          <a:bodyPr/>
          <a:lstStyle/>
          <a:p>
            <a:r>
              <a:rPr lang="en-US" b="1" dirty="0"/>
              <a:t>Therapeutic PPV is recommended in patients with non-infectious uveitis as part of a balanced, individualized and case-by-case approach to control inflammation</a:t>
            </a:r>
          </a:p>
          <a:p>
            <a:endParaRPr lang="en-US" dirty="0"/>
          </a:p>
        </p:txBody>
      </p:sp>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6994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339" y="667"/>
            <a:ext cx="8229600" cy="1143000"/>
          </a:xfrm>
        </p:spPr>
        <p:txBody>
          <a:bodyPr>
            <a:normAutofit/>
          </a:bodyPr>
          <a:lstStyle/>
          <a:p>
            <a:r>
              <a:rPr lang="en-US" sz="4400" b="1" i="1" dirty="0"/>
              <a:t> </a:t>
            </a:r>
            <a:r>
              <a:rPr lang="en-US" sz="4000" b="1" i="1" dirty="0">
                <a:solidFill>
                  <a:srgbClr val="FFFF00"/>
                </a:solidFill>
              </a:rPr>
              <a:t>Conclusion</a:t>
            </a:r>
            <a:endParaRPr lang="en-US" dirty="0">
              <a:solidFill>
                <a:srgbClr val="FFFF00"/>
              </a:solidFill>
            </a:endParaRPr>
          </a:p>
        </p:txBody>
      </p:sp>
      <p:sp>
        <p:nvSpPr>
          <p:cNvPr id="2" name="Content Placeholder 1"/>
          <p:cNvSpPr>
            <a:spLocks noGrp="1"/>
          </p:cNvSpPr>
          <p:nvPr>
            <p:ph idx="1"/>
          </p:nvPr>
        </p:nvSpPr>
        <p:spPr>
          <a:xfrm>
            <a:off x="459451" y="2286000"/>
            <a:ext cx="8229600" cy="4572000"/>
          </a:xfrm>
        </p:spPr>
        <p:txBody>
          <a:bodyPr/>
          <a:lstStyle/>
          <a:p>
            <a:r>
              <a:rPr lang="en-US" b="1" dirty="0"/>
              <a:t>A multi-centered well designed, randomized </a:t>
            </a:r>
            <a:r>
              <a:rPr lang="en-US" b="1"/>
              <a:t>and controlled </a:t>
            </a:r>
            <a:r>
              <a:rPr lang="en-US" b="1" dirty="0"/>
              <a:t>clinical trial is needed to confirm these observation and conclusions.</a:t>
            </a:r>
          </a:p>
          <a:p>
            <a:pPr marL="0" indent="0">
              <a:buNone/>
            </a:pPr>
            <a:endParaRPr lang="en-US" dirty="0"/>
          </a:p>
        </p:txBody>
      </p:sp>
      <p:sp>
        <p:nvSpPr>
          <p:cNvPr id="5" name="TextBox 4"/>
          <p:cNvSpPr txBox="1"/>
          <p:nvPr/>
        </p:nvSpPr>
        <p:spPr>
          <a:xfrm>
            <a:off x="6464066" y="65973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32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2725" y="-185016"/>
            <a:ext cx="9356725" cy="7017544"/>
          </a:xfrm>
        </p:spPr>
      </p:pic>
      <p:sp>
        <p:nvSpPr>
          <p:cNvPr id="5" name="Rectangle 4"/>
          <p:cNvSpPr/>
          <p:nvPr/>
        </p:nvSpPr>
        <p:spPr>
          <a:xfrm>
            <a:off x="1390543" y="5797515"/>
            <a:ext cx="6015399" cy="8794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t>THANK YOU FOR YOUR ATTENTION</a:t>
            </a:r>
            <a:endParaRPr lang="en-CA" sz="2800" b="1" i="1" dirty="0"/>
          </a:p>
        </p:txBody>
      </p:sp>
    </p:spTree>
    <p:extLst>
      <p:ext uri="{BB962C8B-B14F-4D97-AF65-F5344CB8AC3E}">
        <p14:creationId xmlns:p14="http://schemas.microsoft.com/office/powerpoint/2010/main" val="167329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a:bodyPr>
          <a:lstStyle/>
          <a:p>
            <a:r>
              <a:rPr lang="en-US" sz="3200" b="1" i="1" dirty="0">
                <a:solidFill>
                  <a:srgbClr val="FFFF00"/>
                </a:solidFill>
              </a:rPr>
              <a:t>DIAGNOSTIC VITRECTOMY </a:t>
            </a:r>
            <a:endParaRPr lang="en-US" sz="3200" dirty="0">
              <a:solidFill>
                <a:srgbClr val="FFFF00"/>
              </a:solidFill>
            </a:endParaRPr>
          </a:p>
        </p:txBody>
      </p:sp>
      <p:sp>
        <p:nvSpPr>
          <p:cNvPr id="2" name="Content Placeholder 1"/>
          <p:cNvSpPr>
            <a:spLocks noGrp="1"/>
          </p:cNvSpPr>
          <p:nvPr>
            <p:ph idx="1"/>
          </p:nvPr>
        </p:nvSpPr>
        <p:spPr>
          <a:xfrm>
            <a:off x="457200" y="1991088"/>
            <a:ext cx="8229600" cy="4525963"/>
          </a:xfrm>
        </p:spPr>
        <p:txBody>
          <a:bodyPr/>
          <a:lstStyle/>
          <a:p>
            <a:r>
              <a:rPr lang="en-US" sz="2800" b="1" dirty="0"/>
              <a:t>Diagnostic vitreoretinal surgery should be considered when other noninvasive methods of diagnosis have failed to establish a </a:t>
            </a:r>
            <a:r>
              <a:rPr lang="en-US" sz="2800" b="1" dirty="0" err="1"/>
              <a:t>pathoetiologic</a:t>
            </a:r>
            <a:r>
              <a:rPr lang="en-US" sz="2800" b="1" dirty="0"/>
              <a:t> diagnosis especially when the biopsy results have the potential to significantly alter the management of uveitis.</a:t>
            </a:r>
            <a:endParaRPr lang="en-US" dirty="0"/>
          </a:p>
        </p:txBody>
      </p:sp>
    </p:spTree>
    <p:extLst>
      <p:ext uri="{BB962C8B-B14F-4D97-AF65-F5344CB8AC3E}">
        <p14:creationId xmlns:p14="http://schemas.microsoft.com/office/powerpoint/2010/main" val="314936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35"/>
            <a:ext cx="8229600" cy="1143000"/>
          </a:xfrm>
        </p:spPr>
        <p:txBody>
          <a:bodyPr>
            <a:normAutofit/>
          </a:bodyPr>
          <a:lstStyle/>
          <a:p>
            <a:r>
              <a:rPr lang="en-US" sz="3200" b="1" i="1" dirty="0">
                <a:solidFill>
                  <a:srgbClr val="FFFF00"/>
                </a:solidFill>
              </a:rPr>
              <a:t>DIAGNOSTIC VITRECTOMY </a:t>
            </a:r>
            <a:endParaRPr lang="en-US" sz="3200" dirty="0">
              <a:solidFill>
                <a:srgbClr val="FFFF00"/>
              </a:solidFill>
            </a:endParaRPr>
          </a:p>
        </p:txBody>
      </p:sp>
      <p:sp>
        <p:nvSpPr>
          <p:cNvPr id="2" name="Content Placeholder 1"/>
          <p:cNvSpPr>
            <a:spLocks noGrp="1"/>
          </p:cNvSpPr>
          <p:nvPr>
            <p:ph idx="1"/>
          </p:nvPr>
        </p:nvSpPr>
        <p:spPr/>
        <p:txBody>
          <a:bodyPr>
            <a:normAutofit fontScale="25000" lnSpcReduction="20000"/>
          </a:bodyPr>
          <a:lstStyle/>
          <a:p>
            <a:pPr marL="0" indent="0">
              <a:buNone/>
            </a:pPr>
            <a:r>
              <a:rPr lang="en-US" sz="1000" b="1" dirty="0"/>
              <a:t>      			    		</a:t>
            </a:r>
            <a:r>
              <a:rPr lang="en-US" sz="11200" b="1" dirty="0"/>
              <a:t>Diagnostic </a:t>
            </a:r>
            <a:r>
              <a:rPr lang="en-US" sz="11200" b="1" dirty="0" err="1"/>
              <a:t>vitrectomy</a:t>
            </a:r>
            <a:endParaRPr lang="en-US" sz="11200" b="1" dirty="0"/>
          </a:p>
          <a:p>
            <a:pPr marL="0" indent="0">
              <a:buNone/>
            </a:pPr>
            <a:r>
              <a:rPr lang="en-US" sz="11200" b="1" dirty="0"/>
              <a:t>                                        Indications</a:t>
            </a:r>
          </a:p>
          <a:p>
            <a:pPr marL="0" indent="0">
              <a:buNone/>
            </a:pPr>
            <a:endParaRPr lang="en-US" sz="2400" b="1" dirty="0"/>
          </a:p>
          <a:p>
            <a:r>
              <a:rPr lang="en-US" sz="11200" dirty="0"/>
              <a:t>  </a:t>
            </a:r>
            <a:r>
              <a:rPr lang="en-US" sz="11200" b="1" dirty="0"/>
              <a:t>Chronic uveitis of unknown etiology</a:t>
            </a:r>
          </a:p>
          <a:p>
            <a:r>
              <a:rPr lang="en-US" sz="11200" b="1" dirty="0"/>
              <a:t>  Clinical presentation insufficient to make diagnosis</a:t>
            </a:r>
          </a:p>
          <a:p>
            <a:r>
              <a:rPr lang="en-US" sz="11200" b="1" dirty="0"/>
              <a:t>  Atypical presentation</a:t>
            </a:r>
          </a:p>
          <a:p>
            <a:r>
              <a:rPr lang="en-US" sz="11200" b="1" dirty="0"/>
              <a:t>   Systemic workup inconclusive</a:t>
            </a:r>
          </a:p>
          <a:p>
            <a:r>
              <a:rPr lang="en-US" sz="11200" b="1" dirty="0"/>
              <a:t>   Inadequate response to conventional therapy</a:t>
            </a:r>
          </a:p>
          <a:p>
            <a:r>
              <a:rPr lang="en-US" sz="11200" b="1" dirty="0"/>
              <a:t>   Suspected intraocular malignancy</a:t>
            </a:r>
          </a:p>
          <a:p>
            <a:r>
              <a:rPr lang="en-US" sz="11200" b="1" dirty="0"/>
              <a:t>   Suspected intraocular infection</a:t>
            </a:r>
            <a:endParaRPr lang="en-US" sz="3600" dirty="0"/>
          </a:p>
        </p:txBody>
      </p:sp>
    </p:spTree>
    <p:extLst>
      <p:ext uri="{BB962C8B-B14F-4D97-AF65-F5344CB8AC3E}">
        <p14:creationId xmlns:p14="http://schemas.microsoft.com/office/powerpoint/2010/main" val="261863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200" b="1" i="1" dirty="0" err="1">
                <a:solidFill>
                  <a:srgbClr val="FFFF00"/>
                </a:solidFill>
              </a:rPr>
              <a:t>Vitrectomy</a:t>
            </a:r>
            <a:r>
              <a:rPr lang="en-US" sz="3200" b="1" i="1" dirty="0">
                <a:solidFill>
                  <a:srgbClr val="FFFF00"/>
                </a:solidFill>
              </a:rPr>
              <a:t> for repair of structural</a:t>
            </a:r>
            <a:br>
              <a:rPr lang="en-US" sz="3200" b="1" i="1" dirty="0">
                <a:solidFill>
                  <a:srgbClr val="FFFF00"/>
                </a:solidFill>
              </a:rPr>
            </a:br>
            <a:r>
              <a:rPr lang="en-US" sz="3200" b="1" i="1" dirty="0">
                <a:solidFill>
                  <a:srgbClr val="FFFF00"/>
                </a:solidFill>
              </a:rPr>
              <a:t>complications of uveitis</a:t>
            </a:r>
            <a:endParaRPr lang="en-US" sz="3200" dirty="0">
              <a:solidFill>
                <a:srgbClr val="FFFF00"/>
              </a:solidFill>
            </a:endParaRPr>
          </a:p>
        </p:txBody>
      </p:sp>
      <p:sp>
        <p:nvSpPr>
          <p:cNvPr id="2" name="Content Placeholder 1"/>
          <p:cNvSpPr>
            <a:spLocks noGrp="1"/>
          </p:cNvSpPr>
          <p:nvPr>
            <p:ph idx="1"/>
          </p:nvPr>
        </p:nvSpPr>
        <p:spPr/>
        <p:txBody>
          <a:bodyPr/>
          <a:lstStyle/>
          <a:p>
            <a:r>
              <a:rPr lang="en-US" sz="2800" b="1" dirty="0"/>
              <a:t> </a:t>
            </a:r>
            <a:r>
              <a:rPr lang="en-US" sz="5400" b="1" dirty="0"/>
              <a:t>Pars </a:t>
            </a:r>
            <a:r>
              <a:rPr lang="en-US" sz="5400" b="1" dirty="0" err="1"/>
              <a:t>plana</a:t>
            </a:r>
            <a:r>
              <a:rPr lang="en-US" sz="5400" b="1" dirty="0"/>
              <a:t> </a:t>
            </a:r>
            <a:r>
              <a:rPr lang="en-US" sz="5400" b="1" dirty="0" err="1"/>
              <a:t>vitrectomy</a:t>
            </a:r>
            <a:r>
              <a:rPr lang="en-US" sz="5400" b="1" dirty="0"/>
              <a:t> is generally accepted as safe for the repair of structural complications of uveitis</a:t>
            </a:r>
            <a:endParaRPr lang="en-US" sz="6000" dirty="0"/>
          </a:p>
        </p:txBody>
      </p:sp>
    </p:spTree>
    <p:extLst>
      <p:ext uri="{BB962C8B-B14F-4D97-AF65-F5344CB8AC3E}">
        <p14:creationId xmlns:p14="http://schemas.microsoft.com/office/powerpoint/2010/main" val="33094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379" y="0"/>
            <a:ext cx="8229600" cy="1143000"/>
          </a:xfrm>
        </p:spPr>
        <p:txBody>
          <a:bodyPr>
            <a:noAutofit/>
          </a:bodyPr>
          <a:lstStyle/>
          <a:p>
            <a:r>
              <a:rPr lang="en-US" sz="3200" b="1" i="1" dirty="0" err="1">
                <a:solidFill>
                  <a:srgbClr val="FFFF00"/>
                </a:solidFill>
              </a:rPr>
              <a:t>Vitrectomy</a:t>
            </a:r>
            <a:r>
              <a:rPr lang="en-US" sz="3200" b="1" i="1" dirty="0">
                <a:solidFill>
                  <a:srgbClr val="FFFF00"/>
                </a:solidFill>
              </a:rPr>
              <a:t> for repair of structural</a:t>
            </a:r>
            <a:br>
              <a:rPr lang="en-US" sz="3200" b="1" i="1" dirty="0">
                <a:solidFill>
                  <a:srgbClr val="FFFF00"/>
                </a:solidFill>
              </a:rPr>
            </a:br>
            <a:r>
              <a:rPr lang="en-US" sz="3200" b="1" i="1" dirty="0">
                <a:solidFill>
                  <a:srgbClr val="FFFF00"/>
                </a:solidFill>
              </a:rPr>
              <a:t>complications of uveitis</a:t>
            </a:r>
            <a:endParaRPr lang="en-US" sz="3200" dirty="0">
              <a:solidFill>
                <a:srgbClr val="FFFF00"/>
              </a:solidFill>
            </a:endParaRPr>
          </a:p>
        </p:txBody>
      </p:sp>
      <p:sp>
        <p:nvSpPr>
          <p:cNvPr id="2" name="Content Placeholder 1"/>
          <p:cNvSpPr>
            <a:spLocks noGrp="1"/>
          </p:cNvSpPr>
          <p:nvPr>
            <p:ph idx="1"/>
          </p:nvPr>
        </p:nvSpPr>
        <p:spPr/>
        <p:txBody>
          <a:bodyPr/>
          <a:lstStyle/>
          <a:p>
            <a:r>
              <a:rPr lang="en-US" b="1" dirty="0"/>
              <a:t>Vitreous opacifications and debris</a:t>
            </a:r>
          </a:p>
          <a:p>
            <a:r>
              <a:rPr lang="en-US" b="1" dirty="0"/>
              <a:t>Retained lens material and lens induced </a:t>
            </a:r>
            <a:endParaRPr lang="en-US" dirty="0"/>
          </a:p>
        </p:txBody>
      </p:sp>
      <p:pic>
        <p:nvPicPr>
          <p:cNvPr id="4" name="Picture 2"/>
          <p:cNvPicPr>
            <a:picLocks noChangeAspect="1" noChangeArrowheads="1"/>
          </p:cNvPicPr>
          <p:nvPr/>
        </p:nvPicPr>
        <p:blipFill>
          <a:blip r:embed="rId2"/>
          <a:srcRect/>
          <a:stretch>
            <a:fillRect/>
          </a:stretch>
        </p:blipFill>
        <p:spPr bwMode="auto">
          <a:xfrm>
            <a:off x="457200" y="2166373"/>
            <a:ext cx="7759993" cy="3128793"/>
          </a:xfrm>
          <a:prstGeom prst="rect">
            <a:avLst/>
          </a:prstGeom>
          <a:noFill/>
          <a:ln w="9525">
            <a:noFill/>
            <a:miter lim="800000"/>
            <a:headEnd/>
            <a:tailEnd/>
          </a:ln>
        </p:spPr>
      </p:pic>
      <p:sp>
        <p:nvSpPr>
          <p:cNvPr id="5" name="Rectangle 4"/>
          <p:cNvSpPr/>
          <p:nvPr/>
        </p:nvSpPr>
        <p:spPr>
          <a:xfrm>
            <a:off x="688496" y="5566548"/>
            <a:ext cx="7528697" cy="830997"/>
          </a:xfrm>
          <a:prstGeom prst="rect">
            <a:avLst/>
          </a:prstGeom>
        </p:spPr>
        <p:txBody>
          <a:bodyPr wrap="square">
            <a:spAutoFit/>
          </a:bodyPr>
          <a:lstStyle/>
          <a:p>
            <a:pPr>
              <a:buNone/>
            </a:pPr>
            <a:r>
              <a:rPr lang="en-US" sz="2400" b="1" dirty="0"/>
              <a:t>Vitreous debris due to toxoplasmosis before and after PPV</a:t>
            </a:r>
          </a:p>
        </p:txBody>
      </p:sp>
    </p:spTree>
    <p:extLst>
      <p:ext uri="{BB962C8B-B14F-4D97-AF65-F5344CB8AC3E}">
        <p14:creationId xmlns:p14="http://schemas.microsoft.com/office/powerpoint/2010/main" val="40865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225" y="0"/>
            <a:ext cx="8229600" cy="1143000"/>
          </a:xfrm>
        </p:spPr>
        <p:txBody>
          <a:bodyPr>
            <a:noAutofit/>
          </a:bodyPr>
          <a:lstStyle/>
          <a:p>
            <a:r>
              <a:rPr lang="en-US" sz="3200" b="1" i="1" dirty="0" err="1">
                <a:solidFill>
                  <a:srgbClr val="FFFF00"/>
                </a:solidFill>
              </a:rPr>
              <a:t>Vitrectomy</a:t>
            </a:r>
            <a:r>
              <a:rPr lang="en-US" sz="3200" b="1" i="1" dirty="0">
                <a:solidFill>
                  <a:srgbClr val="FFFF00"/>
                </a:solidFill>
              </a:rPr>
              <a:t> for repair of structural</a:t>
            </a:r>
            <a:br>
              <a:rPr lang="en-US" sz="3200" b="1" i="1" dirty="0">
                <a:solidFill>
                  <a:srgbClr val="FFFF00"/>
                </a:solidFill>
              </a:rPr>
            </a:br>
            <a:r>
              <a:rPr lang="en-US" sz="3200" b="1" i="1" dirty="0">
                <a:solidFill>
                  <a:srgbClr val="FFFF00"/>
                </a:solidFill>
              </a:rPr>
              <a:t>complications of uveitis</a:t>
            </a:r>
            <a:endParaRPr lang="en-US" sz="3200" dirty="0">
              <a:solidFill>
                <a:srgbClr val="FFFF00"/>
              </a:solidFill>
            </a:endParaRPr>
          </a:p>
        </p:txBody>
      </p:sp>
      <p:sp>
        <p:nvSpPr>
          <p:cNvPr id="2" name="Content Placeholder 1"/>
          <p:cNvSpPr>
            <a:spLocks noGrp="1"/>
          </p:cNvSpPr>
          <p:nvPr>
            <p:ph idx="1"/>
          </p:nvPr>
        </p:nvSpPr>
        <p:spPr/>
        <p:txBody>
          <a:bodyPr>
            <a:normAutofit fontScale="92500"/>
          </a:bodyPr>
          <a:lstStyle/>
          <a:p>
            <a:r>
              <a:rPr lang="en-US" b="1" dirty="0"/>
              <a:t>Vitreous </a:t>
            </a:r>
            <a:r>
              <a:rPr lang="en-US" b="1" dirty="0" err="1"/>
              <a:t>opacifications</a:t>
            </a:r>
            <a:r>
              <a:rPr lang="en-US" b="1" dirty="0"/>
              <a:t> , debris and hemorrhage</a:t>
            </a:r>
          </a:p>
          <a:p>
            <a:r>
              <a:rPr lang="en-US" b="1" dirty="0"/>
              <a:t>Retained lens material and lens induced uveitis</a:t>
            </a:r>
          </a:p>
          <a:p>
            <a:r>
              <a:rPr lang="en-US" b="1" dirty="0" err="1"/>
              <a:t>Epiretinal</a:t>
            </a:r>
            <a:r>
              <a:rPr lang="en-US" b="1" dirty="0"/>
              <a:t> membranes and CME</a:t>
            </a:r>
          </a:p>
          <a:p>
            <a:r>
              <a:rPr lang="en-US" b="1" dirty="0" err="1"/>
              <a:t>Tractional</a:t>
            </a:r>
            <a:r>
              <a:rPr lang="en-US" b="1" dirty="0"/>
              <a:t> and RRD</a:t>
            </a:r>
          </a:p>
          <a:p>
            <a:r>
              <a:rPr lang="en-US" b="1" dirty="0" err="1"/>
              <a:t>Hypotony</a:t>
            </a:r>
            <a:r>
              <a:rPr lang="en-US" b="1" dirty="0"/>
              <a:t> and </a:t>
            </a:r>
            <a:r>
              <a:rPr lang="en-US" b="1" dirty="0" err="1"/>
              <a:t>cyclitic</a:t>
            </a:r>
            <a:r>
              <a:rPr lang="en-US" b="1" dirty="0"/>
              <a:t> membranes</a:t>
            </a:r>
          </a:p>
          <a:p>
            <a:r>
              <a:rPr lang="en-US" b="1" dirty="0" err="1"/>
              <a:t>Uveitic</a:t>
            </a:r>
            <a:r>
              <a:rPr lang="en-US" b="1" dirty="0"/>
              <a:t> glaucoma and posterior tube placemen</a:t>
            </a:r>
            <a:endParaRPr lang="en-US" dirty="0"/>
          </a:p>
        </p:txBody>
      </p:sp>
      <p:pic>
        <p:nvPicPr>
          <p:cNvPr id="4" name="Picture 2"/>
          <p:cNvPicPr>
            <a:picLocks noChangeAspect="1" noChangeArrowheads="1"/>
          </p:cNvPicPr>
          <p:nvPr/>
        </p:nvPicPr>
        <p:blipFill>
          <a:blip r:embed="rId2"/>
          <a:srcRect/>
          <a:stretch>
            <a:fillRect/>
          </a:stretch>
        </p:blipFill>
        <p:spPr bwMode="auto">
          <a:xfrm>
            <a:off x="549006" y="2826736"/>
            <a:ext cx="7864039" cy="3012393"/>
          </a:xfrm>
          <a:prstGeom prst="rect">
            <a:avLst/>
          </a:prstGeom>
          <a:noFill/>
          <a:ln w="9525">
            <a:noFill/>
            <a:miter lim="800000"/>
            <a:headEnd/>
            <a:tailEnd/>
          </a:ln>
        </p:spPr>
      </p:pic>
    </p:spTree>
    <p:extLst>
      <p:ext uri="{BB962C8B-B14F-4D97-AF65-F5344CB8AC3E}">
        <p14:creationId xmlns:p14="http://schemas.microsoft.com/office/powerpoint/2010/main" val="216876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7"/>
            <a:ext cx="8229600" cy="1143000"/>
          </a:xfrm>
        </p:spPr>
        <p:txBody>
          <a:bodyPr>
            <a:noAutofit/>
          </a:bodyPr>
          <a:lstStyle/>
          <a:p>
            <a:r>
              <a:rPr lang="en-US" sz="3200" b="1" i="1" dirty="0" err="1">
                <a:solidFill>
                  <a:srgbClr val="FFFF00"/>
                </a:solidFill>
              </a:rPr>
              <a:t>Vitrectomy</a:t>
            </a:r>
            <a:r>
              <a:rPr lang="en-US" sz="3200" b="1" i="1" dirty="0">
                <a:solidFill>
                  <a:srgbClr val="FFFF00"/>
                </a:solidFill>
              </a:rPr>
              <a:t> for repair of structural</a:t>
            </a:r>
            <a:br>
              <a:rPr lang="en-US" sz="3200" b="1" i="1" dirty="0">
                <a:solidFill>
                  <a:srgbClr val="FFFF00"/>
                </a:solidFill>
              </a:rPr>
            </a:br>
            <a:r>
              <a:rPr lang="en-US" sz="3200" b="1" i="1" dirty="0">
                <a:solidFill>
                  <a:srgbClr val="FFFF00"/>
                </a:solidFill>
              </a:rPr>
              <a:t>complications of uveitis</a:t>
            </a:r>
            <a:endParaRPr lang="en-US" sz="3200" dirty="0">
              <a:solidFill>
                <a:srgbClr val="FFFF00"/>
              </a:solidFill>
            </a:endParaRPr>
          </a:p>
        </p:txBody>
      </p:sp>
      <p:sp>
        <p:nvSpPr>
          <p:cNvPr id="2" name="Content Placeholder 1"/>
          <p:cNvSpPr>
            <a:spLocks noGrp="1"/>
          </p:cNvSpPr>
          <p:nvPr>
            <p:ph idx="1"/>
          </p:nvPr>
        </p:nvSpPr>
        <p:spPr>
          <a:xfrm>
            <a:off x="457200" y="1309509"/>
            <a:ext cx="8229600" cy="4525963"/>
          </a:xfrm>
        </p:spPr>
        <p:txBody>
          <a:bodyPr/>
          <a:lstStyle/>
          <a:p>
            <a:r>
              <a:rPr lang="en-US" b="1" dirty="0"/>
              <a:t>Vitreous </a:t>
            </a:r>
            <a:r>
              <a:rPr lang="en-US" b="1" dirty="0" err="1"/>
              <a:t>opacifications</a:t>
            </a:r>
            <a:r>
              <a:rPr lang="en-US" b="1" dirty="0"/>
              <a:t> , debris and hemorrhage</a:t>
            </a:r>
          </a:p>
          <a:p>
            <a:r>
              <a:rPr lang="en-US" b="1" dirty="0"/>
              <a:t>Retained lens material and lens induced uveitis</a:t>
            </a:r>
          </a:p>
          <a:p>
            <a:r>
              <a:rPr lang="en-US" b="1" dirty="0" err="1"/>
              <a:t>Epiretinal</a:t>
            </a:r>
            <a:r>
              <a:rPr lang="en-US" b="1" dirty="0"/>
              <a:t> membranes and CME</a:t>
            </a:r>
          </a:p>
          <a:p>
            <a:r>
              <a:rPr lang="en-US" b="1" dirty="0" err="1"/>
              <a:t>Tractional</a:t>
            </a:r>
            <a:r>
              <a:rPr lang="en-US" b="1" dirty="0"/>
              <a:t> and RRD</a:t>
            </a:r>
          </a:p>
          <a:p>
            <a:r>
              <a:rPr lang="en-US" b="1" dirty="0" err="1"/>
              <a:t>Hypotony</a:t>
            </a:r>
            <a:r>
              <a:rPr lang="en-US" b="1" dirty="0"/>
              <a:t> and </a:t>
            </a:r>
            <a:r>
              <a:rPr lang="en-US" b="1" dirty="0" err="1"/>
              <a:t>cyclitic</a:t>
            </a:r>
            <a:r>
              <a:rPr lang="en-US" b="1" dirty="0"/>
              <a:t> membranes</a:t>
            </a:r>
          </a:p>
          <a:p>
            <a:r>
              <a:rPr lang="en-US" b="1" dirty="0" err="1"/>
              <a:t>Uveitic</a:t>
            </a:r>
            <a:r>
              <a:rPr lang="en-US" b="1" dirty="0"/>
              <a:t> glaucoma and </a:t>
            </a:r>
            <a:endParaRPr lang="en-US" dirty="0"/>
          </a:p>
        </p:txBody>
      </p:sp>
      <p:pic>
        <p:nvPicPr>
          <p:cNvPr id="4" name="Picture 2"/>
          <p:cNvPicPr>
            <a:picLocks noChangeAspect="1" noChangeArrowheads="1"/>
          </p:cNvPicPr>
          <p:nvPr/>
        </p:nvPicPr>
        <p:blipFill>
          <a:blip r:embed="rId2"/>
          <a:srcRect/>
          <a:stretch>
            <a:fillRect/>
          </a:stretch>
        </p:blipFill>
        <p:spPr bwMode="auto">
          <a:xfrm>
            <a:off x="457200" y="4044500"/>
            <a:ext cx="7175965" cy="2571247"/>
          </a:xfrm>
          <a:prstGeom prst="rect">
            <a:avLst/>
          </a:prstGeom>
          <a:noFill/>
          <a:ln w="9525">
            <a:noFill/>
            <a:miter lim="800000"/>
            <a:headEnd/>
            <a:tailEnd/>
          </a:ln>
        </p:spPr>
      </p:pic>
    </p:spTree>
    <p:extLst>
      <p:ext uri="{BB962C8B-B14F-4D97-AF65-F5344CB8AC3E}">
        <p14:creationId xmlns:p14="http://schemas.microsoft.com/office/powerpoint/2010/main" val="315784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796</TotalTime>
  <Words>2060</Words>
  <Application>Microsoft Office PowerPoint</Application>
  <PresentationFormat>On-screen Show (4:3)</PresentationFormat>
  <Paragraphs>215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ROLE OF VITRECTOMY IN UVEITIS</vt:lpstr>
      <vt:lpstr>VITRECTOMY IN UVEITIS</vt:lpstr>
      <vt:lpstr>VITRECTOMY IN UVEITIS</vt:lpstr>
      <vt:lpstr>DIAGNOSTIC VITRECTOMY </vt:lpstr>
      <vt:lpstr>DIAGNOSTIC VITRECTOMY </vt:lpstr>
      <vt:lpstr>Vitrectomy for repair of structural complications of uveitis</vt:lpstr>
      <vt:lpstr>Vitrectomy for repair of structural complications of uveitis</vt:lpstr>
      <vt:lpstr>Vitrectomy for repair of structural complications of uveitis</vt:lpstr>
      <vt:lpstr>Vitrectomy for repair of structural complications of uveitis</vt:lpstr>
      <vt:lpstr>Vitrectomy for repair of structural complications of uveitis</vt:lpstr>
      <vt:lpstr>Vitrectomy for repair of structural complications of uveitis</vt:lpstr>
      <vt:lpstr>Vitrectomy for repair of structural complications of uveitis</vt:lpstr>
      <vt:lpstr> Vitrectomy for repair of structural complications of uveitis   </vt:lpstr>
      <vt:lpstr>Vitrectomy for repair of structural  complications of uveitis </vt:lpstr>
      <vt:lpstr>               Therapeutic vitrectomy </vt:lpstr>
      <vt:lpstr> Therapeutic vitrectomy </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     Vitrectomy for the control of uveitis activity</vt:lpstr>
      <vt:lpstr>Prophylactic vitrectomy</vt:lpstr>
      <vt:lpstr> Conclusion</vt:lpstr>
      <vt:lpstr>Conclusion</vt:lpstr>
      <vt:lpstr> 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Administrator</cp:lastModifiedBy>
  <cp:revision>81</cp:revision>
  <dcterms:created xsi:type="dcterms:W3CDTF">2014-05-11T00:48:10Z</dcterms:created>
  <dcterms:modified xsi:type="dcterms:W3CDTF">2016-04-21T06:00:01Z</dcterms:modified>
</cp:coreProperties>
</file>