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92" r:id="rId2"/>
    <p:sldId id="293" r:id="rId3"/>
    <p:sldId id="267" r:id="rId4"/>
    <p:sldId id="287" r:id="rId5"/>
    <p:sldId id="268" r:id="rId6"/>
    <p:sldId id="288" r:id="rId7"/>
    <p:sldId id="269" r:id="rId8"/>
    <p:sldId id="285" r:id="rId9"/>
    <p:sldId id="270" r:id="rId10"/>
    <p:sldId id="271" r:id="rId11"/>
    <p:sldId id="272" r:id="rId12"/>
    <p:sldId id="286" r:id="rId13"/>
    <p:sldId id="275" r:id="rId14"/>
    <p:sldId id="276" r:id="rId15"/>
    <p:sldId id="274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90" r:id="rId24"/>
    <p:sldId id="29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31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320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84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20869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1426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2744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0746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2868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406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798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037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978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55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126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846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658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983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8BE2D-A583-4D2B-9B45-A982F0D09215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B8C07-00FE-4665-BE53-4BD460AF5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705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563" y="1923471"/>
            <a:ext cx="8610600" cy="1293028"/>
          </a:xfrm>
        </p:spPr>
        <p:txBody>
          <a:bodyPr/>
          <a:lstStyle/>
          <a:p>
            <a:pPr algn="ctr"/>
            <a:r>
              <a:rPr lang="en-US" dirty="0"/>
              <a:t>INTRA-ARTICULAR MORPHINE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47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1410887"/>
            <a:ext cx="10707710" cy="4789130"/>
          </a:xfrm>
        </p:spPr>
        <p:txBody>
          <a:bodyPr>
            <a:normAutofit/>
          </a:bodyPr>
          <a:lstStyle/>
          <a:p>
            <a:r>
              <a:rPr lang="en-US" dirty="0"/>
              <a:t>Morphine is the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prototypical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µ-receptor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opioid agonist </a:t>
            </a:r>
            <a:r>
              <a:rPr lang="en-US" dirty="0" smtClean="0"/>
              <a:t>to which </a:t>
            </a:r>
            <a:r>
              <a:rPr lang="en-US" dirty="0"/>
              <a:t>all other opioids are compared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IA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morphine</a:t>
            </a:r>
            <a:r>
              <a:rPr lang="en-US" dirty="0"/>
              <a:t>, in some studies, has been shown </a:t>
            </a:r>
            <a:r>
              <a:rPr lang="en-US" dirty="0" smtClean="0"/>
              <a:t>to provide </a:t>
            </a:r>
            <a:r>
              <a:rPr lang="en-US" dirty="0"/>
              <a:t>improved analgesia after </a:t>
            </a:r>
            <a:r>
              <a:rPr lang="en-US" dirty="0">
                <a:solidFill>
                  <a:srgbClr val="00B050"/>
                </a:solidFill>
              </a:rPr>
              <a:t>knee </a:t>
            </a:r>
            <a:r>
              <a:rPr lang="en-US" dirty="0" smtClean="0">
                <a:solidFill>
                  <a:srgbClr val="00B050"/>
                </a:solidFill>
              </a:rPr>
              <a:t>arthroscopy </a:t>
            </a:r>
            <a:r>
              <a:rPr lang="en-US" dirty="0" smtClean="0"/>
              <a:t>when </a:t>
            </a:r>
            <a:r>
              <a:rPr lang="en-US" dirty="0"/>
              <a:t>compared to </a:t>
            </a:r>
            <a:r>
              <a:rPr lang="en-US" dirty="0">
                <a:solidFill>
                  <a:srgbClr val="00B0F0"/>
                </a:solidFill>
              </a:rPr>
              <a:t>local anesthetic alone or to </a:t>
            </a:r>
            <a:r>
              <a:rPr lang="en-US" dirty="0" smtClean="0">
                <a:solidFill>
                  <a:srgbClr val="00B0F0"/>
                </a:solidFill>
              </a:rPr>
              <a:t>saline placebo.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IA morphine </a:t>
            </a:r>
            <a:r>
              <a:rPr lang="en-US" dirty="0"/>
              <a:t>may be more beneficial for use in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high inflammatory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” </a:t>
            </a:r>
            <a:r>
              <a:rPr lang="en-US" dirty="0"/>
              <a:t>arthroscopic knee surgery (e.g., </a:t>
            </a:r>
            <a:r>
              <a:rPr lang="en-US" dirty="0" smtClean="0"/>
              <a:t>anterior cruciate </a:t>
            </a:r>
            <a:r>
              <a:rPr lang="en-US" dirty="0"/>
              <a:t>ligament reconstruction, lateral </a:t>
            </a:r>
            <a:r>
              <a:rPr lang="en-US" dirty="0" smtClean="0"/>
              <a:t>release, patellar </a:t>
            </a:r>
            <a:r>
              <a:rPr lang="en-US" dirty="0"/>
              <a:t>shaving, and </a:t>
            </a:r>
            <a:r>
              <a:rPr lang="en-US" dirty="0" err="1"/>
              <a:t>plicae</a:t>
            </a:r>
            <a:r>
              <a:rPr lang="en-US" dirty="0"/>
              <a:t> removal) than for use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“low-inflammatory</a:t>
            </a:r>
            <a:r>
              <a:rPr lang="en-US" dirty="0">
                <a:solidFill>
                  <a:srgbClr val="00B050"/>
                </a:solidFill>
              </a:rPr>
              <a:t>” </a:t>
            </a:r>
            <a:r>
              <a:rPr lang="en-US" dirty="0"/>
              <a:t>surgery (knee arthroscopy </a:t>
            </a:r>
            <a:r>
              <a:rPr lang="en-US" dirty="0" smtClean="0"/>
              <a:t>for </a:t>
            </a:r>
            <a:r>
              <a:rPr lang="en-US" dirty="0" err="1" smtClean="0"/>
              <a:t>meniscectomy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883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3691722"/>
            <a:ext cx="8610600" cy="12930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58" y="1661376"/>
            <a:ext cx="10810741" cy="455731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Catheter-IA morphine (4 mg) in combination </a:t>
            </a:r>
            <a:r>
              <a:rPr lang="en-US" dirty="0" smtClean="0">
                <a:solidFill>
                  <a:srgbClr val="7030A0"/>
                </a:solidFill>
              </a:rPr>
              <a:t>with </a:t>
            </a:r>
            <a:r>
              <a:rPr lang="en-US" dirty="0" err="1" smtClean="0">
                <a:solidFill>
                  <a:srgbClr val="7030A0"/>
                </a:solidFill>
              </a:rPr>
              <a:t>ropivacaine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(90 mg) and ketorolac (30 mg) </a:t>
            </a:r>
            <a:r>
              <a:rPr lang="en-US" dirty="0" smtClean="0"/>
              <a:t>provided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superior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analgesia and reductions in morphine use </a:t>
            </a:r>
            <a:r>
              <a:rPr lang="en-US" dirty="0"/>
              <a:t>in </a:t>
            </a:r>
            <a:r>
              <a:rPr lang="en-US" dirty="0" smtClean="0"/>
              <a:t>a group </a:t>
            </a:r>
            <a:r>
              <a:rPr lang="en-US" dirty="0"/>
              <a:t>of patients undergoing </a:t>
            </a:r>
            <a:r>
              <a:rPr lang="en-US" dirty="0" err="1"/>
              <a:t>Bankart</a:t>
            </a:r>
            <a:r>
              <a:rPr lang="en-US" dirty="0"/>
              <a:t> procedures </a:t>
            </a:r>
            <a:r>
              <a:rPr lang="en-US" dirty="0" smtClean="0"/>
              <a:t>who administered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ropivacaine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using PCRA </a:t>
            </a:r>
            <a:r>
              <a:rPr lang="en-US" dirty="0"/>
              <a:t>versus </a:t>
            </a:r>
            <a:r>
              <a:rPr lang="en-US" dirty="0" smtClean="0"/>
              <a:t>patients treated </a:t>
            </a:r>
            <a:r>
              <a:rPr lang="en-US" dirty="0"/>
              <a:t>with </a:t>
            </a:r>
            <a:r>
              <a:rPr lang="en-US" dirty="0">
                <a:solidFill>
                  <a:srgbClr val="33CC33"/>
                </a:solidFill>
              </a:rPr>
              <a:t>placebo regimens.</a:t>
            </a:r>
          </a:p>
        </p:txBody>
      </p:sp>
    </p:spTree>
    <p:extLst>
      <p:ext uri="{BB962C8B-B14F-4D97-AF65-F5344CB8AC3E}">
        <p14:creationId xmlns="" xmlns:p14="http://schemas.microsoft.com/office/powerpoint/2010/main" val="26087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1493950"/>
            <a:ext cx="10772104" cy="4724736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IA morphine </a:t>
            </a:r>
            <a:r>
              <a:rPr lang="en-US" dirty="0"/>
              <a:t>has not shown promising results after shoulder arthroscopy or total knee </a:t>
            </a:r>
            <a:r>
              <a:rPr lang="en-US" dirty="0" err="1"/>
              <a:t>arthroplasty</a:t>
            </a:r>
            <a:r>
              <a:rPr lang="en-US" dirty="0"/>
              <a:t>, </a:t>
            </a:r>
            <a:r>
              <a:rPr lang="en-US" dirty="0" smtClean="0"/>
              <a:t>and its </a:t>
            </a:r>
            <a:r>
              <a:rPr lang="en-US" dirty="0"/>
              <a:t>use following ankle arthroscopy remains to be defined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There is clinical evidence that supports the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use of IA morphine given preemptively</a:t>
            </a:r>
            <a:r>
              <a:rPr lang="en-US" dirty="0"/>
              <a:t>, for pain occurring following certain types of </a:t>
            </a:r>
            <a:r>
              <a:rPr lang="en-US" dirty="0">
                <a:solidFill>
                  <a:srgbClr val="00B050"/>
                </a:solidFill>
              </a:rPr>
              <a:t>knee manipulation</a:t>
            </a:r>
            <a:r>
              <a:rPr lang="en-US" dirty="0"/>
              <a:t>, including arthroscopic surgery, while there is conflicting evidence in support of the use of IA morphine for major reconstructive procedures.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57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139" y="2026498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INTRA-ARTICULAR </a:t>
            </a:r>
            <a:r>
              <a:rPr lang="en-US" dirty="0" smtClean="0"/>
              <a:t>MEPERIDINE,</a:t>
            </a:r>
            <a:r>
              <a:rPr lang="en-US" dirty="0"/>
              <a:t> FENTANYL</a:t>
            </a:r>
            <a:br>
              <a:rPr lang="en-US" dirty="0"/>
            </a:br>
            <a:r>
              <a:rPr lang="en-US" dirty="0"/>
              <a:t>AND SUFENTANIL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12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3562933"/>
            <a:ext cx="8610600" cy="12930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7" y="1339404"/>
            <a:ext cx="10553162" cy="4879282"/>
          </a:xfrm>
        </p:spPr>
        <p:txBody>
          <a:bodyPr/>
          <a:lstStyle/>
          <a:p>
            <a:r>
              <a:rPr lang="en-US" dirty="0" err="1">
                <a:solidFill>
                  <a:srgbClr val="00B0F0"/>
                </a:solidFill>
              </a:rPr>
              <a:t>Meperidine</a:t>
            </a:r>
            <a:r>
              <a:rPr lang="en-US" dirty="0"/>
              <a:t> is a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synthetic opioid agonist at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µ-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k-opioid receptors </a:t>
            </a:r>
            <a:r>
              <a:rPr lang="en-US" dirty="0"/>
              <a:t>derived from </a:t>
            </a:r>
            <a:r>
              <a:rPr lang="en-US" dirty="0" err="1">
                <a:solidFill>
                  <a:srgbClr val="00B050"/>
                </a:solidFill>
              </a:rPr>
              <a:t>phenylepiperidine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Meperidine</a:t>
            </a:r>
            <a:r>
              <a:rPr lang="en-US" dirty="0"/>
              <a:t> has been injected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IA </a:t>
            </a:r>
            <a:r>
              <a:rPr lang="en-US" dirty="0"/>
              <a:t>in doses of </a:t>
            </a:r>
            <a:r>
              <a:rPr lang="en-US" dirty="0">
                <a:solidFill>
                  <a:srgbClr val="FF9900"/>
                </a:solidFill>
              </a:rPr>
              <a:t>10 </a:t>
            </a:r>
            <a:r>
              <a:rPr lang="en-US" dirty="0" smtClean="0">
                <a:solidFill>
                  <a:srgbClr val="FF9900"/>
                </a:solidFill>
              </a:rPr>
              <a:t>to 200 </a:t>
            </a:r>
            <a:r>
              <a:rPr lang="en-US" dirty="0">
                <a:solidFill>
                  <a:srgbClr val="FF9900"/>
                </a:solidFill>
              </a:rPr>
              <a:t>mg</a:t>
            </a:r>
            <a:r>
              <a:rPr lang="en-US" dirty="0"/>
              <a:t>, alone or in combination with local </a:t>
            </a:r>
            <a:r>
              <a:rPr lang="en-US" dirty="0" smtClean="0"/>
              <a:t>anesthetics and </a:t>
            </a:r>
            <a:r>
              <a:rPr lang="en-US" dirty="0" err="1"/>
              <a:t>tenoxicam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The use of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IA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meperidine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resulted in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lower VAS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pain scores </a:t>
            </a:r>
            <a:r>
              <a:rPr lang="en-US" dirty="0"/>
              <a:t>at </a:t>
            </a:r>
            <a:r>
              <a:rPr lang="en-US" dirty="0">
                <a:solidFill>
                  <a:srgbClr val="00B050"/>
                </a:solidFill>
              </a:rPr>
              <a:t>rest</a:t>
            </a:r>
            <a:r>
              <a:rPr lang="en-US" dirty="0"/>
              <a:t> but not during movement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00B050"/>
                </a:solidFill>
              </a:rPr>
              <a:t>IA </a:t>
            </a:r>
            <a:r>
              <a:rPr lang="en-US" dirty="0">
                <a:solidFill>
                  <a:srgbClr val="00B050"/>
                </a:solidFill>
              </a:rPr>
              <a:t>or intramuscular </a:t>
            </a:r>
            <a:r>
              <a:rPr lang="en-US" dirty="0" err="1">
                <a:solidFill>
                  <a:srgbClr val="00B050"/>
                </a:solidFill>
              </a:rPr>
              <a:t>meperidine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(10 mg) was compared </a:t>
            </a:r>
            <a:r>
              <a:rPr lang="en-US" dirty="0" smtClean="0"/>
              <a:t>to morphine </a:t>
            </a:r>
            <a:r>
              <a:rPr lang="en-US" dirty="0"/>
              <a:t>(1 mg) or fentanyl (10 </a:t>
            </a:r>
            <a:r>
              <a:rPr lang="en-US" dirty="0" smtClean="0"/>
              <a:t>micro) </a:t>
            </a:r>
            <a:r>
              <a:rPr lang="en-US" dirty="0"/>
              <a:t>for knee </a:t>
            </a:r>
            <a:r>
              <a:rPr lang="en-US" dirty="0" err="1" smtClean="0"/>
              <a:t>arthroscopy,no</a:t>
            </a:r>
            <a:r>
              <a:rPr lang="en-US" dirty="0" smtClean="0"/>
              <a:t> </a:t>
            </a:r>
            <a:r>
              <a:rPr lang="en-US" dirty="0"/>
              <a:t>difference between the groups was noted </a:t>
            </a:r>
            <a:r>
              <a:rPr lang="en-US" dirty="0" smtClean="0"/>
              <a:t>although there </a:t>
            </a:r>
            <a:r>
              <a:rPr lang="en-US" dirty="0"/>
              <a:t>was a tendency for improved analgesia in the </a:t>
            </a:r>
            <a:r>
              <a:rPr lang="en-US" dirty="0" smtClean="0"/>
              <a:t>IA </a:t>
            </a:r>
            <a:r>
              <a:rPr lang="en-US" dirty="0" err="1"/>
              <a:t>meperidine</a:t>
            </a:r>
            <a:r>
              <a:rPr lang="en-US" dirty="0"/>
              <a:t> group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764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4206878"/>
            <a:ext cx="8610600" cy="12930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27" y="1416676"/>
            <a:ext cx="10669072" cy="4802010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Fentanyl</a:t>
            </a:r>
            <a:r>
              <a:rPr lang="en-US" dirty="0"/>
              <a:t> is a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phenylpiperidine</a:t>
            </a:r>
            <a:r>
              <a:rPr lang="en-US" dirty="0"/>
              <a:t> derivative synthetic </a:t>
            </a:r>
            <a:r>
              <a:rPr lang="en-US" dirty="0" smtClean="0"/>
              <a:t>opioid agonist </a:t>
            </a:r>
            <a:r>
              <a:rPr lang="en-US" dirty="0"/>
              <a:t>that is structurally related to </a:t>
            </a:r>
            <a:r>
              <a:rPr lang="en-US" dirty="0" err="1"/>
              <a:t>meperidine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an analgesic</a:t>
            </a:r>
            <a:r>
              <a:rPr lang="en-US" dirty="0"/>
              <a:t>, fentanyl is about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75 to 100 times more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potent </a:t>
            </a:r>
            <a:r>
              <a:rPr lang="en-US" dirty="0" smtClean="0"/>
              <a:t>than </a:t>
            </a:r>
            <a:r>
              <a:rPr lang="en-US" dirty="0"/>
              <a:t>morphine.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>
                <a:solidFill>
                  <a:srgbClr val="00B0F0"/>
                </a:solidFill>
              </a:rPr>
              <a:t>single dose of fentanyl </a:t>
            </a:r>
            <a:r>
              <a:rPr lang="en-US" dirty="0"/>
              <a:t>administered </a:t>
            </a:r>
            <a:r>
              <a:rPr lang="en-US" dirty="0" smtClean="0"/>
              <a:t>intravenously has </a:t>
            </a:r>
            <a:r>
              <a:rPr lang="en-US" dirty="0"/>
              <a:t>a more rapid onset than morphine and </a:t>
            </a:r>
            <a:r>
              <a:rPr lang="en-US" dirty="0" smtClean="0"/>
              <a:t>a shorter </a:t>
            </a:r>
            <a:r>
              <a:rPr lang="en-US" dirty="0"/>
              <a:t>duration of clinical effect, although the </a:t>
            </a:r>
            <a:r>
              <a:rPr lang="en-US" dirty="0" smtClean="0"/>
              <a:t>elimination half-life </a:t>
            </a:r>
            <a:r>
              <a:rPr lang="en-US" dirty="0"/>
              <a:t>is longer than that of morphine.</a:t>
            </a:r>
          </a:p>
        </p:txBody>
      </p:sp>
    </p:spTree>
    <p:extLst>
      <p:ext uri="{BB962C8B-B14F-4D97-AF65-F5344CB8AC3E}">
        <p14:creationId xmlns="" xmlns:p14="http://schemas.microsoft.com/office/powerpoint/2010/main" val="36550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3691722"/>
            <a:ext cx="8610600" cy="12930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54" y="1326524"/>
            <a:ext cx="10746345" cy="4892162"/>
          </a:xfrm>
        </p:spPr>
        <p:txBody>
          <a:bodyPr/>
          <a:lstStyle/>
          <a:p>
            <a:r>
              <a:rPr lang="en-US" dirty="0"/>
              <a:t>It might be expected that </a:t>
            </a:r>
            <a:r>
              <a:rPr lang="en-US" dirty="0" err="1">
                <a:solidFill>
                  <a:srgbClr val="00B0F0"/>
                </a:solidFill>
              </a:rPr>
              <a:t>sufentanil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would provide </a:t>
            </a:r>
            <a:r>
              <a:rPr lang="en-US" dirty="0" smtClean="0"/>
              <a:t>results similar </a:t>
            </a:r>
            <a:r>
              <a:rPr lang="en-US" dirty="0"/>
              <a:t>to those of fentanyl when used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IA </a:t>
            </a:r>
            <a:r>
              <a:rPr lang="en-US" dirty="0"/>
              <a:t>since </a:t>
            </a:r>
            <a:r>
              <a:rPr lang="en-US" dirty="0" err="1" smtClean="0"/>
              <a:t>sufentanil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 err="1"/>
              <a:t>thienyl</a:t>
            </a:r>
            <a:r>
              <a:rPr lang="en-US" dirty="0"/>
              <a:t> analog of fentanyl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Sufentanil</a:t>
            </a:r>
            <a:r>
              <a:rPr lang="en-US" dirty="0" smtClean="0"/>
              <a:t> has </a:t>
            </a:r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greater affinity for opioid receptors </a:t>
            </a:r>
            <a:r>
              <a:rPr lang="en-US" dirty="0"/>
              <a:t>than </a:t>
            </a:r>
            <a:r>
              <a:rPr lang="en-US" dirty="0" err="1" smtClean="0"/>
              <a:t>fentanyl,and</a:t>
            </a:r>
            <a:r>
              <a:rPr lang="en-US" dirty="0" smtClean="0"/>
              <a:t> </a:t>
            </a:r>
            <a:r>
              <a:rPr lang="en-US" dirty="0"/>
              <a:t>is about </a:t>
            </a:r>
            <a:r>
              <a:rPr lang="en-US" dirty="0">
                <a:solidFill>
                  <a:srgbClr val="7030A0"/>
                </a:solidFill>
              </a:rPr>
              <a:t>12 times </a:t>
            </a:r>
            <a:r>
              <a:rPr lang="en-US" dirty="0"/>
              <a:t>as potent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IA fentanyl </a:t>
            </a:r>
            <a:r>
              <a:rPr lang="en-US" dirty="0"/>
              <a:t>analgesia in doses up to 100 µ</a:t>
            </a:r>
            <a:r>
              <a:rPr lang="en-US" dirty="0" smtClean="0"/>
              <a:t>g or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sufentanil</a:t>
            </a:r>
            <a:r>
              <a:rPr lang="en-US" dirty="0"/>
              <a:t> up to 10 </a:t>
            </a:r>
            <a:r>
              <a:rPr lang="en-US" dirty="0" smtClean="0"/>
              <a:t>µg </a:t>
            </a:r>
            <a:r>
              <a:rPr lang="en-US" dirty="0"/>
              <a:t>both appear to be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modestly successful </a:t>
            </a:r>
            <a:r>
              <a:rPr lang="en-US" dirty="0"/>
              <a:t>in modulating nociception after knee arthroscopy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00B0F0"/>
                </a:solidFill>
              </a:rPr>
              <a:t>IA fentanyl, </a:t>
            </a:r>
            <a:r>
              <a:rPr lang="en-US" dirty="0" err="1">
                <a:solidFill>
                  <a:srgbClr val="00B0F0"/>
                </a:solidFill>
              </a:rPr>
              <a:t>sufentanil</a:t>
            </a:r>
            <a:r>
              <a:rPr lang="en-US" dirty="0">
                <a:solidFill>
                  <a:srgbClr val="00B0F0"/>
                </a:solidFill>
              </a:rPr>
              <a:t>, and </a:t>
            </a:r>
            <a:r>
              <a:rPr lang="en-US" dirty="0" err="1">
                <a:solidFill>
                  <a:srgbClr val="00B0F0"/>
                </a:solidFill>
              </a:rPr>
              <a:t>meperidine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have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less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support </a:t>
            </a:r>
            <a:r>
              <a:rPr lang="en-US" dirty="0" smtClean="0"/>
              <a:t>for </a:t>
            </a:r>
            <a:r>
              <a:rPr lang="en-US" dirty="0"/>
              <a:t>use following arthroscopic surgery than </a:t>
            </a:r>
            <a:r>
              <a:rPr lang="en-US" dirty="0" smtClean="0"/>
              <a:t>does the </a:t>
            </a:r>
            <a:r>
              <a:rPr lang="en-US" dirty="0"/>
              <a:t>use of </a:t>
            </a:r>
            <a:r>
              <a:rPr lang="en-US" dirty="0" smtClean="0">
                <a:solidFill>
                  <a:srgbClr val="00B050"/>
                </a:solidFill>
              </a:rPr>
              <a:t>IA morphine.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9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505" y="1859075"/>
            <a:ext cx="8610600" cy="1293028"/>
          </a:xfrm>
        </p:spPr>
        <p:txBody>
          <a:bodyPr/>
          <a:lstStyle/>
          <a:p>
            <a:pPr algn="ctr"/>
            <a:r>
              <a:rPr lang="en-US" dirty="0"/>
              <a:t>INTRA-ARTICULAR TRAMADOL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4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6164471"/>
            <a:ext cx="8610600" cy="12930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1416676"/>
            <a:ext cx="10823620" cy="4802009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Tramadol</a:t>
            </a:r>
            <a:r>
              <a:rPr lang="en-US" dirty="0"/>
              <a:t> is a synthetic narcotic with a </a:t>
            </a:r>
            <a:r>
              <a:rPr lang="en-US" dirty="0">
                <a:solidFill>
                  <a:srgbClr val="00B0F0"/>
                </a:solidFill>
              </a:rPr>
              <a:t>weak µ</a:t>
            </a:r>
            <a:r>
              <a:rPr lang="en-US" dirty="0" smtClean="0">
                <a:solidFill>
                  <a:srgbClr val="00B0F0"/>
                </a:solidFill>
              </a:rPr>
              <a:t>-receptor agonist </a:t>
            </a:r>
            <a:r>
              <a:rPr lang="en-US" dirty="0">
                <a:solidFill>
                  <a:srgbClr val="00B0F0"/>
                </a:solidFill>
              </a:rPr>
              <a:t>activity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It also enhances the function of the </a:t>
            </a:r>
            <a:r>
              <a:rPr lang="en-US" dirty="0" smtClean="0">
                <a:solidFill>
                  <a:srgbClr val="7030A0"/>
                </a:solidFill>
              </a:rPr>
              <a:t>spinal descending </a:t>
            </a:r>
            <a:r>
              <a:rPr lang="en-US" dirty="0">
                <a:solidFill>
                  <a:srgbClr val="7030A0"/>
                </a:solidFill>
              </a:rPr>
              <a:t>inhibitory pathway </a:t>
            </a:r>
            <a:r>
              <a:rPr lang="en-US" dirty="0"/>
              <a:t>by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inhibition of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reuptake of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both 5-hydroxytryptamine (5-HT) and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norepinephrine </a:t>
            </a:r>
            <a:r>
              <a:rPr lang="en-US" dirty="0" smtClean="0"/>
              <a:t>and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stimulate the presynaptic release of 5-HT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FF9900"/>
                </a:solidFill>
              </a:rPr>
              <a:t>IA tramadol 100 mg </a:t>
            </a:r>
            <a:r>
              <a:rPr lang="en-US" dirty="0"/>
              <a:t>appears </a:t>
            </a:r>
            <a:r>
              <a:rPr lang="en-US" dirty="0" smtClean="0"/>
              <a:t>to have </a:t>
            </a:r>
            <a:r>
              <a:rPr lang="en-US" dirty="0"/>
              <a:t>analgesic effects after </a:t>
            </a:r>
            <a:r>
              <a:rPr lang="en-US" dirty="0">
                <a:solidFill>
                  <a:srgbClr val="00B0F0"/>
                </a:solidFill>
              </a:rPr>
              <a:t>knee arthroscopies and </a:t>
            </a:r>
            <a:r>
              <a:rPr lang="en-US" dirty="0" smtClean="0">
                <a:solidFill>
                  <a:srgbClr val="00B0F0"/>
                </a:solidFill>
              </a:rPr>
              <a:t>medial </a:t>
            </a:r>
            <a:r>
              <a:rPr lang="en-US" dirty="0" err="1" smtClean="0">
                <a:solidFill>
                  <a:srgbClr val="00B0F0"/>
                </a:solidFill>
              </a:rPr>
              <a:t>meniscectomies</a:t>
            </a:r>
            <a:r>
              <a:rPr lang="en-US" dirty="0">
                <a:solidFill>
                  <a:srgbClr val="00B0F0"/>
                </a:solidFill>
              </a:rPr>
              <a:t>.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25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/>
              <a:t>Intra-Articular and </a:t>
            </a:r>
            <a:r>
              <a:rPr lang="en-US" sz="4800" b="1" dirty="0" err="1"/>
              <a:t>Intraperitoneal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/>
              <a:t>Opioids for Postoperative Pain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25025"/>
            <a:ext cx="9448800" cy="1601414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00B050"/>
                </a:solidFill>
              </a:rPr>
              <a:t>A.Hamid</a:t>
            </a:r>
            <a:r>
              <a:rPr lang="en-US" sz="2400" dirty="0" smtClean="0">
                <a:solidFill>
                  <a:srgbClr val="00B050"/>
                </a:solidFill>
              </a:rPr>
              <a:t>_ </a:t>
            </a:r>
            <a:r>
              <a:rPr lang="en-US" sz="2400" dirty="0" err="1" smtClean="0">
                <a:solidFill>
                  <a:srgbClr val="00B050"/>
                </a:solidFill>
              </a:rPr>
              <a:t>zokaei</a:t>
            </a:r>
            <a:r>
              <a:rPr lang="en-US" sz="2400" dirty="0" smtClean="0">
                <a:solidFill>
                  <a:srgbClr val="00B050"/>
                </a:solidFill>
              </a:rPr>
              <a:t> ,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Fellowship of cardiac anesthesia.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Kermanshah University of Medical Sciences.(</a:t>
            </a:r>
            <a:r>
              <a:rPr lang="en-US" sz="2400" dirty="0" err="1" smtClean="0">
                <a:solidFill>
                  <a:srgbClr val="00B050"/>
                </a:solidFill>
              </a:rPr>
              <a:t>k.u.m.s</a:t>
            </a:r>
            <a:r>
              <a:rPr lang="en-US" sz="2400" smtClean="0">
                <a:solidFill>
                  <a:srgbClr val="00B050"/>
                </a:solidFill>
              </a:rPr>
              <a:t>.)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354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317" y="1859076"/>
            <a:ext cx="8610600" cy="1293028"/>
          </a:xfrm>
        </p:spPr>
        <p:txBody>
          <a:bodyPr/>
          <a:lstStyle/>
          <a:p>
            <a:pPr algn="ctr"/>
            <a:r>
              <a:rPr lang="en-US" b="1" dirty="0"/>
              <a:t>INTRAPERITONEAL OPIOIDS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5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16" y="1493950"/>
            <a:ext cx="10784983" cy="4724736"/>
          </a:xfrm>
        </p:spPr>
        <p:txBody>
          <a:bodyPr/>
          <a:lstStyle/>
          <a:p>
            <a:r>
              <a:rPr lang="en-US" dirty="0"/>
              <a:t>Unlike the studies on IA opioids where several </a:t>
            </a:r>
            <a:r>
              <a:rPr lang="en-US" dirty="0" smtClean="0"/>
              <a:t>clinical studies </a:t>
            </a:r>
            <a:r>
              <a:rPr lang="en-US" dirty="0"/>
              <a:t>were performed, </a:t>
            </a:r>
            <a:r>
              <a:rPr lang="en-US" dirty="0">
                <a:solidFill>
                  <a:srgbClr val="00B0F0"/>
                </a:solidFill>
              </a:rPr>
              <a:t>there is little clinical </a:t>
            </a:r>
            <a:r>
              <a:rPr lang="en-US" dirty="0" smtClean="0">
                <a:solidFill>
                  <a:srgbClr val="00B0F0"/>
                </a:solidFill>
              </a:rPr>
              <a:t>evidence supporting </a:t>
            </a:r>
            <a:r>
              <a:rPr lang="en-US" dirty="0">
                <a:solidFill>
                  <a:srgbClr val="00B0F0"/>
                </a:solidFill>
              </a:rPr>
              <a:t>the use of opioid analgesics via the </a:t>
            </a:r>
            <a:r>
              <a:rPr lang="en-US" dirty="0" err="1" smtClean="0">
                <a:solidFill>
                  <a:srgbClr val="00B0F0"/>
                </a:solidFill>
              </a:rPr>
              <a:t>intraperitoneal</a:t>
            </a:r>
            <a:r>
              <a:rPr lang="en-US" dirty="0" smtClean="0">
                <a:solidFill>
                  <a:srgbClr val="00B0F0"/>
                </a:solidFill>
              </a:rPr>
              <a:t>(IP</a:t>
            </a:r>
            <a:r>
              <a:rPr lang="en-US" dirty="0">
                <a:solidFill>
                  <a:srgbClr val="00B0F0"/>
                </a:solidFill>
              </a:rPr>
              <a:t>) route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IP opioids </a:t>
            </a:r>
            <a:r>
              <a:rPr lang="en-US" dirty="0" smtClean="0"/>
              <a:t>have been </a:t>
            </a:r>
            <a:r>
              <a:rPr lang="en-US" dirty="0"/>
              <a:t>studied following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laparoscopic gynecologic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surgery,laparoscopic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cholecystectomy, and open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intra-abdominal procedures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0499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4722034"/>
            <a:ext cx="8610600" cy="12930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1442434"/>
            <a:ext cx="10733468" cy="4776251"/>
          </a:xfrm>
        </p:spPr>
        <p:txBody>
          <a:bodyPr/>
          <a:lstStyle/>
          <a:p>
            <a:r>
              <a:rPr lang="en-US" dirty="0"/>
              <a:t>There is some suggestion that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IP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meperidine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plus bupivacaine </a:t>
            </a:r>
            <a:r>
              <a:rPr lang="en-US" dirty="0"/>
              <a:t>is </a:t>
            </a:r>
            <a:r>
              <a:rPr lang="en-US" dirty="0">
                <a:solidFill>
                  <a:srgbClr val="00B0F0"/>
                </a:solidFill>
              </a:rPr>
              <a:t>beneficial</a:t>
            </a:r>
            <a:r>
              <a:rPr lang="en-US" dirty="0"/>
              <a:t> following </a:t>
            </a:r>
            <a:r>
              <a:rPr lang="en-US" dirty="0">
                <a:solidFill>
                  <a:srgbClr val="00B050"/>
                </a:solidFill>
              </a:rPr>
              <a:t>laparoscopic </a:t>
            </a:r>
            <a:r>
              <a:rPr lang="en-US" dirty="0" smtClean="0">
                <a:solidFill>
                  <a:srgbClr val="00B050"/>
                </a:solidFill>
              </a:rPr>
              <a:t>cholecystectomy and </a:t>
            </a:r>
            <a:r>
              <a:rPr lang="en-US" dirty="0">
                <a:solidFill>
                  <a:srgbClr val="00B050"/>
                </a:solidFill>
              </a:rPr>
              <a:t>gynecologic surgery</a:t>
            </a:r>
            <a:r>
              <a:rPr lang="en-US" dirty="0"/>
              <a:t>, although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this is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an evolving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area of scientific study associated with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some controversy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7030A0"/>
                </a:solidFill>
              </a:rPr>
              <a:t>The IP administration of morphine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has not been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demonstrated </a:t>
            </a:r>
            <a:r>
              <a:rPr lang="en-US" dirty="0" smtClean="0">
                <a:solidFill>
                  <a:srgbClr val="7030A0"/>
                </a:solidFill>
              </a:rPr>
              <a:t>in </a:t>
            </a:r>
            <a:r>
              <a:rPr lang="en-US" dirty="0">
                <a:solidFill>
                  <a:srgbClr val="7030A0"/>
                </a:solidFill>
              </a:rPr>
              <a:t>human studies </a:t>
            </a:r>
            <a:r>
              <a:rPr lang="en-US" dirty="0"/>
              <a:t>to exert a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beneficial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effect </a:t>
            </a:r>
            <a:r>
              <a:rPr lang="en-US" dirty="0" smtClean="0"/>
              <a:t>following </a:t>
            </a:r>
            <a:r>
              <a:rPr lang="en-US" dirty="0">
                <a:solidFill>
                  <a:srgbClr val="00B0F0"/>
                </a:solidFill>
              </a:rPr>
              <a:t>laparoscopic surgery.</a:t>
            </a:r>
          </a:p>
        </p:txBody>
      </p:sp>
    </p:spTree>
    <p:extLst>
      <p:ext uri="{BB962C8B-B14F-4D97-AF65-F5344CB8AC3E}">
        <p14:creationId xmlns="" xmlns:p14="http://schemas.microsoft.com/office/powerpoint/2010/main" val="234218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170" y="2116654"/>
            <a:ext cx="8610600" cy="1293028"/>
          </a:xfrm>
        </p:spPr>
        <p:txBody>
          <a:bodyPr/>
          <a:lstStyle/>
          <a:p>
            <a:pPr algn="ctr"/>
            <a:r>
              <a:rPr lang="en-US" b="1" dirty="0"/>
              <a:t>INTRA-ARTICULAR OPIOIDS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10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403798"/>
            <a:ext cx="10681952" cy="4814888"/>
          </a:xfrm>
        </p:spPr>
        <p:txBody>
          <a:bodyPr>
            <a:normAutofit/>
          </a:bodyPr>
          <a:lstStyle/>
          <a:p>
            <a:r>
              <a:rPr lang="en-US" dirty="0"/>
              <a:t>The use of </a:t>
            </a:r>
            <a:r>
              <a:rPr lang="en-US" dirty="0">
                <a:solidFill>
                  <a:srgbClr val="00B0F0"/>
                </a:solidFill>
              </a:rPr>
              <a:t>arthroscopic techniques </a:t>
            </a:r>
            <a:r>
              <a:rPr lang="en-US" dirty="0"/>
              <a:t>in orthopedic </a:t>
            </a:r>
            <a:r>
              <a:rPr lang="en-US" dirty="0" smtClean="0"/>
              <a:t>surgery has </a:t>
            </a:r>
            <a:r>
              <a:rPr lang="en-US" dirty="0"/>
              <a:t>gained a preeminent role as diagnostic and </a:t>
            </a:r>
            <a:r>
              <a:rPr lang="en-US" dirty="0" smtClean="0"/>
              <a:t>therapeutic procedures </a:t>
            </a:r>
            <a:r>
              <a:rPr lang="en-US" dirty="0"/>
              <a:t>for 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knee</a:t>
            </a:r>
            <a:r>
              <a:rPr lang="en-US" dirty="0"/>
              <a:t>,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hip</a:t>
            </a:r>
            <a:r>
              <a:rPr lang="en-US" dirty="0"/>
              <a:t>,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ankle</a:t>
            </a:r>
            <a:r>
              <a:rPr lang="en-US" dirty="0"/>
              <a:t>,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shoulder</a:t>
            </a:r>
            <a:r>
              <a:rPr lang="en-US" dirty="0"/>
              <a:t>, and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hand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Arthroscopy is typically an </a:t>
            </a:r>
            <a:r>
              <a:rPr lang="en-US" dirty="0">
                <a:solidFill>
                  <a:srgbClr val="33CC33"/>
                </a:solidFill>
              </a:rPr>
              <a:t>outpatient procedure</a:t>
            </a:r>
            <a:r>
              <a:rPr lang="en-US" dirty="0"/>
              <a:t>, </a:t>
            </a:r>
            <a:r>
              <a:rPr lang="en-US" dirty="0" smtClean="0"/>
              <a:t>and although </a:t>
            </a:r>
            <a:r>
              <a:rPr lang="en-US" dirty="0"/>
              <a:t>touted as being less painful than open </a:t>
            </a:r>
            <a:r>
              <a:rPr lang="en-US" dirty="0" smtClean="0"/>
              <a:t>surgical procedures</a:t>
            </a:r>
            <a:r>
              <a:rPr lang="en-US" dirty="0"/>
              <a:t>, is nevertheless associated with </a:t>
            </a:r>
            <a:r>
              <a:rPr lang="en-US" dirty="0" smtClean="0"/>
              <a:t>postoperative pain </a:t>
            </a:r>
            <a:r>
              <a:rPr lang="en-US" dirty="0"/>
              <a:t>that is at times severe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Oral and systemic </a:t>
            </a:r>
            <a:r>
              <a:rPr lang="en-US" dirty="0" err="1" smtClean="0">
                <a:solidFill>
                  <a:srgbClr val="FF0000"/>
                </a:solidFill>
              </a:rPr>
              <a:t>analgesics</a:t>
            </a:r>
            <a:r>
              <a:rPr lang="en-US" dirty="0" err="1" smtClean="0"/>
              <a:t>,including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F0"/>
                </a:solidFill>
              </a:rPr>
              <a:t>opioids and </a:t>
            </a:r>
            <a:r>
              <a:rPr lang="en-US" dirty="0" err="1">
                <a:solidFill>
                  <a:srgbClr val="00B0F0"/>
                </a:solidFill>
              </a:rPr>
              <a:t>nonsteroidal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anti-inflammatory drugs </a:t>
            </a:r>
            <a:r>
              <a:rPr lang="en-US" dirty="0">
                <a:solidFill>
                  <a:srgbClr val="00B0F0"/>
                </a:solidFill>
              </a:rPr>
              <a:t>(NSAIDs), </a:t>
            </a:r>
            <a:r>
              <a:rPr lang="en-US" dirty="0"/>
              <a:t>have been used with varying degrees </a:t>
            </a:r>
            <a:r>
              <a:rPr lang="en-US" dirty="0" smtClean="0"/>
              <a:t>of success </a:t>
            </a:r>
            <a:r>
              <a:rPr lang="en-US" dirty="0"/>
              <a:t>to combat postoperative pain, but with </a:t>
            </a:r>
            <a:r>
              <a:rPr lang="en-US" dirty="0" smtClean="0"/>
              <a:t>various attendant </a:t>
            </a:r>
            <a:r>
              <a:rPr lang="en-US" dirty="0"/>
              <a:t>side effects also reported.</a:t>
            </a:r>
          </a:p>
        </p:txBody>
      </p:sp>
    </p:spTree>
    <p:extLst>
      <p:ext uri="{BB962C8B-B14F-4D97-AF65-F5344CB8AC3E}">
        <p14:creationId xmlns="" xmlns:p14="http://schemas.microsoft.com/office/powerpoint/2010/main" val="320858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1442435"/>
            <a:ext cx="10900893" cy="4750494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intra-articular (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IA) injection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of local anesthetics and adjuvants </a:t>
            </a:r>
            <a:r>
              <a:rPr lang="en-US" dirty="0"/>
              <a:t>has </a:t>
            </a:r>
            <a:r>
              <a:rPr lang="en-US" dirty="0" smtClean="0"/>
              <a:t>been considered </a:t>
            </a:r>
            <a:r>
              <a:rPr lang="en-US" dirty="0"/>
              <a:t>efficacious in modulating postoperative </a:t>
            </a:r>
            <a:r>
              <a:rPr lang="en-US" dirty="0" err="1" smtClean="0"/>
              <a:t>pain,but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support for their routine use is limited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/>
              <a:t>Recently, </a:t>
            </a:r>
            <a:r>
              <a:rPr lang="en-US" dirty="0" smtClean="0"/>
              <a:t>in Europe</a:t>
            </a:r>
            <a:r>
              <a:rPr lang="en-US" dirty="0"/>
              <a:t>, there has been a trend toward using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large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volumes of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diluted local anesthetics and adjuvants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intra-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articularly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/>
              <a:t>managing acute pain associated with </a:t>
            </a:r>
            <a:r>
              <a:rPr lang="en-US" dirty="0">
                <a:solidFill>
                  <a:srgbClr val="00B0F0"/>
                </a:solidFill>
              </a:rPr>
              <a:t>major knee </a:t>
            </a:r>
            <a:r>
              <a:rPr lang="en-US" dirty="0" smtClean="0">
                <a:solidFill>
                  <a:srgbClr val="00B0F0"/>
                </a:solidFill>
              </a:rPr>
              <a:t>joint replacement </a:t>
            </a:r>
            <a:r>
              <a:rPr lang="en-US" dirty="0">
                <a:solidFill>
                  <a:srgbClr val="00B0F0"/>
                </a:solidFill>
              </a:rPr>
              <a:t>surgery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5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2132"/>
            <a:ext cx="10820400" cy="4024125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Mu-agonist opioids</a:t>
            </a:r>
            <a:r>
              <a:rPr lang="en-US" dirty="0"/>
              <a:t>, most notably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morphine</a:t>
            </a:r>
            <a:r>
              <a:rPr lang="en-US" dirty="0"/>
              <a:t>, have support for use in </a:t>
            </a:r>
            <a:r>
              <a:rPr lang="en-US" dirty="0" smtClean="0">
                <a:solidFill>
                  <a:srgbClr val="00B050"/>
                </a:solidFill>
              </a:rPr>
              <a:t>moderate to severe pain </a:t>
            </a:r>
            <a:r>
              <a:rPr lang="en-US" dirty="0" smtClean="0"/>
              <a:t>when </a:t>
            </a:r>
            <a:r>
              <a:rPr lang="en-US" dirty="0"/>
              <a:t>administered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IA</a:t>
            </a:r>
            <a:r>
              <a:rPr lang="en-US" dirty="0"/>
              <a:t>, but whether the resultant analgesia is due to a local or systemic effect is debatable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NSAIDs</a:t>
            </a:r>
            <a:r>
              <a:rPr lang="en-US" dirty="0"/>
              <a:t> have consistently demonstrated a benefit in modulating postoperative pain when injected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IA</a:t>
            </a:r>
            <a:r>
              <a:rPr lang="en-US" dirty="0"/>
              <a:t>, yet there is a concern that they may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inhibit or retard bone healing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14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1481071"/>
            <a:ext cx="10849377" cy="4600456"/>
          </a:xfrm>
        </p:spPr>
        <p:txBody>
          <a:bodyPr/>
          <a:lstStyle/>
          <a:p>
            <a:r>
              <a:rPr lang="en-US" dirty="0"/>
              <a:t>The use of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alpha-2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agonist clonidine IA </a:t>
            </a:r>
            <a:r>
              <a:rPr lang="en-US" dirty="0"/>
              <a:t>has demonstrated a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modest and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limited reduction in postoperative pain</a:t>
            </a:r>
            <a:r>
              <a:rPr lang="en-US" dirty="0"/>
              <a:t>, although </a:t>
            </a:r>
            <a:r>
              <a:rPr lang="en-US" dirty="0" smtClean="0"/>
              <a:t>the same </a:t>
            </a:r>
            <a:r>
              <a:rPr lang="en-US" dirty="0">
                <a:solidFill>
                  <a:srgbClr val="00B0F0"/>
                </a:solidFill>
              </a:rPr>
              <a:t>controversy</a:t>
            </a:r>
            <a:r>
              <a:rPr lang="en-US" dirty="0"/>
              <a:t> exists as to whether these benefits </a:t>
            </a:r>
            <a:r>
              <a:rPr lang="en-US" dirty="0" smtClean="0"/>
              <a:t>are mediated </a:t>
            </a:r>
            <a:r>
              <a:rPr lang="en-US" dirty="0"/>
              <a:t>systemically or are local phenomena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Other agents</a:t>
            </a:r>
            <a:r>
              <a:rPr lang="en-US" dirty="0"/>
              <a:t>, such as </a:t>
            </a:r>
            <a:r>
              <a:rPr lang="en-US" dirty="0">
                <a:solidFill>
                  <a:srgbClr val="00B0F0"/>
                </a:solidFill>
              </a:rPr>
              <a:t>ketamine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corticosteroids</a:t>
            </a:r>
            <a:r>
              <a:rPr lang="en-US" dirty="0"/>
              <a:t>, and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neostigmine</a:t>
            </a:r>
            <a:r>
              <a:rPr lang="en-US" dirty="0" err="1" smtClean="0"/>
              <a:t>,are</a:t>
            </a:r>
            <a:r>
              <a:rPr lang="en-US" dirty="0" smtClean="0"/>
              <a:t> </a:t>
            </a:r>
            <a:r>
              <a:rPr lang="en-US" dirty="0"/>
              <a:t>currently undergoing</a:t>
            </a:r>
            <a:r>
              <a:rPr lang="en-US" dirty="0">
                <a:solidFill>
                  <a:srgbClr val="00B050"/>
                </a:solidFill>
              </a:rPr>
              <a:t> IA </a:t>
            </a:r>
            <a:r>
              <a:rPr lang="en-US" dirty="0"/>
              <a:t>trials but current support </a:t>
            </a:r>
            <a:r>
              <a:rPr lang="en-US" dirty="0" smtClean="0"/>
              <a:t>for their </a:t>
            </a:r>
            <a:r>
              <a:rPr lang="en-US" dirty="0"/>
              <a:t>use is sparse.</a:t>
            </a:r>
          </a:p>
        </p:txBody>
      </p:sp>
    </p:spTree>
    <p:extLst>
      <p:ext uri="{BB962C8B-B14F-4D97-AF65-F5344CB8AC3E}">
        <p14:creationId xmlns="" xmlns:p14="http://schemas.microsoft.com/office/powerpoint/2010/main" val="39256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311</TotalTime>
  <Words>944</Words>
  <Application>Microsoft Office PowerPoint</Application>
  <PresentationFormat>Custom</PresentationFormat>
  <Paragraphs>67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Vapor Trail</vt:lpstr>
      <vt:lpstr>Slide 1</vt:lpstr>
      <vt:lpstr>Intra-Articular and Intraperitoneal Opioids for Postoperative Pain</vt:lpstr>
      <vt:lpstr>INTRA-ARTICULAR OPIOIDS</vt:lpstr>
      <vt:lpstr>Slide 4</vt:lpstr>
      <vt:lpstr>Slide 5</vt:lpstr>
      <vt:lpstr>Slide 6</vt:lpstr>
      <vt:lpstr>Slide 7</vt:lpstr>
      <vt:lpstr>Slide 8</vt:lpstr>
      <vt:lpstr>Slide 9</vt:lpstr>
      <vt:lpstr>INTRA-ARTICULAR MORPHINE</vt:lpstr>
      <vt:lpstr>Slide 11</vt:lpstr>
      <vt:lpstr>Slide 12</vt:lpstr>
      <vt:lpstr>Slide 13</vt:lpstr>
      <vt:lpstr>INTRA-ARTICULAR MEPERIDINE, FENTANYL AND SUFENTANIL</vt:lpstr>
      <vt:lpstr>Slide 15</vt:lpstr>
      <vt:lpstr>Slide 16</vt:lpstr>
      <vt:lpstr>Slide 17</vt:lpstr>
      <vt:lpstr>INTRA-ARTICULAR TRAMADOL</vt:lpstr>
      <vt:lpstr>Slide 19</vt:lpstr>
      <vt:lpstr>INTRAPERITONEAL OPIOIDS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Intrathecal Opioid Injections for Postoperative Pain</dc:title>
  <dc:creator>Windows 7</dc:creator>
  <cp:lastModifiedBy>a</cp:lastModifiedBy>
  <cp:revision>64</cp:revision>
  <dcterms:created xsi:type="dcterms:W3CDTF">2016-04-23T19:10:57Z</dcterms:created>
  <dcterms:modified xsi:type="dcterms:W3CDTF">2016-04-27T08:48:09Z</dcterms:modified>
</cp:coreProperties>
</file>