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5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C07795-14CA-4CC0-9D5E-C4D2C6D8319D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48E508-44DA-4EB6-8D67-238493E89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458200" cy="3047999"/>
          </a:xfrm>
        </p:spPr>
        <p:txBody>
          <a:bodyPr/>
          <a:lstStyle/>
          <a:p>
            <a:r>
              <a:rPr lang="en-US" b="1" dirty="0" smtClean="0"/>
              <a:t>Legal and Regulatory Issues in Pain</a:t>
            </a:r>
            <a:br>
              <a:rPr lang="en-US" b="1" dirty="0" smtClean="0"/>
            </a:b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a-IR" dirty="0" smtClean="0"/>
              <a:t>دکترارتین کمالی ثابتی</a:t>
            </a:r>
          </a:p>
          <a:p>
            <a:pPr algn="r"/>
            <a:r>
              <a:rPr lang="fa-IR" smtClean="0"/>
              <a:t>                             (متخصص پزشکی قانونی ومسمومیتها)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policy change </a:t>
            </a:r>
            <a:r>
              <a:rPr lang="en-US" sz="2800" dirty="0" smtClean="0"/>
              <a:t>actions improve laws</a:t>
            </a:r>
          </a:p>
          <a:p>
            <a:r>
              <a:rPr lang="en-US" sz="2800" dirty="0" smtClean="0"/>
              <a:t> Health-care institutions and professionals are now</a:t>
            </a:r>
          </a:p>
          <a:p>
            <a:pPr>
              <a:buNone/>
            </a:pPr>
            <a:r>
              <a:rPr lang="en-US" sz="2800" dirty="0" smtClean="0"/>
              <a:t>   on </a:t>
            </a:r>
            <a:r>
              <a:rPr lang="en-US" sz="2800" dirty="0" smtClean="0"/>
              <a:t>notice that pain management must be a priority in</a:t>
            </a:r>
          </a:p>
          <a:p>
            <a:pPr>
              <a:buNone/>
            </a:pPr>
            <a:r>
              <a:rPr lang="en-US" sz="2800" dirty="0" smtClean="0"/>
              <a:t>   patient </a:t>
            </a:r>
            <a:r>
              <a:rPr lang="en-US" sz="2800" dirty="0" smtClean="0"/>
              <a:t>care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tin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399" y="228599"/>
            <a:ext cx="6096001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LAWS AND POLICIES AFFECTING</a:t>
            </a:r>
            <a:br>
              <a:rPr lang="en-US" b="1" dirty="0" smtClean="0"/>
            </a:br>
            <a:r>
              <a:rPr lang="en-US" b="1" dirty="0" smtClean="0"/>
              <a:t>PAIN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err="1" smtClean="0"/>
              <a:t>painrelated</a:t>
            </a:r>
            <a:r>
              <a:rPr lang="en-US" sz="2400" dirty="0" smtClean="0"/>
              <a:t> laws </a:t>
            </a:r>
            <a:r>
              <a:rPr lang="en-US" sz="2400" dirty="0" smtClean="0"/>
              <a:t>have not kept pace with advances in medical</a:t>
            </a:r>
          </a:p>
          <a:p>
            <a:pPr>
              <a:buNone/>
            </a:pPr>
            <a:r>
              <a:rPr lang="en-US" sz="2400" dirty="0" smtClean="0"/>
              <a:t>    and </a:t>
            </a:r>
            <a:r>
              <a:rPr lang="en-US" sz="2400" dirty="0" smtClean="0"/>
              <a:t>scientific </a:t>
            </a:r>
            <a:r>
              <a:rPr lang="en-US" sz="2400" dirty="0" smtClean="0"/>
              <a:t>understanding</a:t>
            </a:r>
          </a:p>
          <a:p>
            <a:r>
              <a:rPr lang="en-US" sz="2400" dirty="0" smtClean="0"/>
              <a:t> This has particular </a:t>
            </a:r>
            <a:r>
              <a:rPr lang="en-US" sz="2400" dirty="0" smtClean="0"/>
              <a:t>implications for </a:t>
            </a:r>
            <a:r>
              <a:rPr lang="en-US" sz="2400" dirty="0" smtClean="0"/>
              <a:t>treating pain with </a:t>
            </a:r>
            <a:r>
              <a:rPr lang="en-US" sz="2400" dirty="0" err="1" smtClean="0"/>
              <a:t>opioids</a:t>
            </a:r>
            <a:endParaRPr lang="en-US" sz="2400" dirty="0" smtClean="0"/>
          </a:p>
          <a:p>
            <a:r>
              <a:rPr lang="en-US" sz="2400" dirty="0" smtClean="0"/>
              <a:t> clinicians generally </a:t>
            </a:r>
            <a:r>
              <a:rPr lang="en-US" sz="2400" dirty="0" smtClean="0"/>
              <a:t>do not </a:t>
            </a:r>
            <a:r>
              <a:rPr lang="en-US" sz="2400" dirty="0" smtClean="0"/>
              <a:t>receive training in legal </a:t>
            </a:r>
            <a:r>
              <a:rPr lang="en-US" sz="2400" dirty="0" smtClean="0"/>
              <a:t>and regulatory </a:t>
            </a:r>
            <a:r>
              <a:rPr lang="en-US" sz="2400" dirty="0" smtClean="0"/>
              <a:t>issues </a:t>
            </a:r>
            <a:r>
              <a:rPr lang="en-US" sz="2400" dirty="0" smtClean="0"/>
              <a:t>related  to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prescribing, and are not familiar with the </a:t>
            </a:r>
            <a:r>
              <a:rPr lang="en-US" sz="2400" dirty="0" smtClean="0"/>
              <a:t>federal and </a:t>
            </a:r>
            <a:r>
              <a:rPr lang="en-US" sz="2400" dirty="0" smtClean="0"/>
              <a:t>state </a:t>
            </a:r>
            <a:r>
              <a:rPr lang="en-US" sz="2400" dirty="0" smtClean="0"/>
              <a:t>laws</a:t>
            </a:r>
          </a:p>
          <a:p>
            <a:r>
              <a:rPr lang="en-US" sz="2400" dirty="0" smtClean="0"/>
              <a:t> Controlled substances laws govern the distribution of </a:t>
            </a:r>
            <a:r>
              <a:rPr lang="en-US" sz="2400" dirty="0" smtClean="0"/>
              <a:t>prescription medications</a:t>
            </a:r>
          </a:p>
          <a:p>
            <a:r>
              <a:rPr lang="en-US" sz="2400" dirty="0" smtClean="0"/>
              <a:t> closed distribution system </a:t>
            </a:r>
            <a:r>
              <a:rPr lang="en-US" sz="2400" dirty="0" smtClean="0"/>
              <a:t>to minimize </a:t>
            </a:r>
            <a:r>
              <a:rPr lang="en-US" sz="2400" dirty="0" smtClean="0"/>
              <a:t>their abuse, trafficking, and diversion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“Controlled substances” </a:t>
            </a:r>
            <a:r>
              <a:rPr lang="en-US" sz="2400" dirty="0" smtClean="0"/>
              <a:t>status of </a:t>
            </a:r>
            <a:r>
              <a:rPr lang="en-US" sz="2400" dirty="0" smtClean="0"/>
              <a:t>any medication is not intended to diminish its </a:t>
            </a:r>
            <a:r>
              <a:rPr lang="en-US" sz="2400" dirty="0" smtClean="0"/>
              <a:t>medical usefulness </a:t>
            </a:r>
            <a:r>
              <a:rPr lang="en-US" sz="2400" dirty="0" smtClean="0"/>
              <a:t>or create the perception that practitioners </a:t>
            </a:r>
            <a:r>
              <a:rPr lang="en-US" sz="2400" dirty="0" smtClean="0"/>
              <a:t>should avoid </a:t>
            </a:r>
            <a:r>
              <a:rPr lang="en-US" sz="2400" dirty="0" smtClean="0"/>
              <a:t>its use when appropriate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/>
              <a:t>The CSA specifies five classification schedules for controlled</a:t>
            </a:r>
          </a:p>
          <a:p>
            <a:pPr>
              <a:buNone/>
            </a:pPr>
            <a:r>
              <a:rPr lang="en-US" sz="2400" dirty="0" smtClean="0"/>
              <a:t>      substances: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- </a:t>
            </a:r>
            <a:r>
              <a:rPr lang="en-US" sz="2400" dirty="0" smtClean="0"/>
              <a:t>Schedule I controlled substances (</a:t>
            </a:r>
            <a:r>
              <a:rPr lang="en-US" sz="2400" dirty="0" err="1" smtClean="0"/>
              <a:t>e.g</a:t>
            </a:r>
            <a:r>
              <a:rPr lang="en-US" sz="2400" dirty="0" err="1" smtClean="0"/>
              <a:t>.,heroin</a:t>
            </a:r>
            <a:r>
              <a:rPr lang="en-US" sz="2400" dirty="0" smtClean="0"/>
              <a:t>, LSD, and marijuana) have no currently </a:t>
            </a:r>
            <a:r>
              <a:rPr lang="en-US" sz="2400" dirty="0" smtClean="0"/>
              <a:t>accepted medical use</a:t>
            </a:r>
          </a:p>
          <a:p>
            <a:pPr>
              <a:buNone/>
            </a:pPr>
            <a:r>
              <a:rPr lang="en-US" sz="2400" dirty="0" smtClean="0"/>
              <a:t>    - </a:t>
            </a:r>
            <a:r>
              <a:rPr lang="en-US" sz="2400" dirty="0" smtClean="0"/>
              <a:t>Drugs that have </a:t>
            </a:r>
            <a:r>
              <a:rPr lang="en-US" sz="2400" dirty="0" smtClean="0"/>
              <a:t>an approved </a:t>
            </a:r>
            <a:r>
              <a:rPr lang="en-US" sz="2400" dirty="0" smtClean="0"/>
              <a:t>medical use are placed in Schedules II through </a:t>
            </a:r>
            <a:r>
              <a:rPr lang="en-US" sz="2400" dirty="0" smtClean="0"/>
              <a:t>V according </a:t>
            </a:r>
            <a:r>
              <a:rPr lang="en-US" sz="2400" dirty="0" smtClean="0"/>
              <a:t>to potential for </a:t>
            </a:r>
            <a:r>
              <a:rPr lang="en-US" sz="2400" dirty="0" smtClean="0"/>
              <a:t>abuse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- </a:t>
            </a:r>
            <a:r>
              <a:rPr lang="en-US" sz="2400" dirty="0" smtClean="0"/>
              <a:t>Schedule II controlled substances in medical emergencies</a:t>
            </a:r>
          </a:p>
          <a:p>
            <a:pPr>
              <a:buNone/>
            </a:pPr>
            <a:r>
              <a:rPr lang="en-US" sz="2400" dirty="0" smtClean="0"/>
              <a:t>       under </a:t>
            </a:r>
            <a:r>
              <a:rPr lang="en-US" sz="2400" dirty="0" smtClean="0"/>
              <a:t>specific circumstances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599"/>
            <a:ext cx="6705600" cy="484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Treating Addiction versus Treating </a:t>
            </a:r>
            <a:r>
              <a:rPr lang="en-US" i="1" dirty="0" smtClean="0"/>
              <a:t>Pain</a:t>
            </a:r>
          </a:p>
          <a:p>
            <a:r>
              <a:rPr lang="en-US" sz="2600" dirty="0" err="1" smtClean="0"/>
              <a:t>methadone,a</a:t>
            </a:r>
            <a:r>
              <a:rPr lang="en-US" sz="2600" dirty="0" smtClean="0"/>
              <a:t> </a:t>
            </a:r>
            <a:r>
              <a:rPr lang="en-US" sz="2600" dirty="0" smtClean="0"/>
              <a:t>Schedule II medication approved for the purpose </a:t>
            </a:r>
            <a:r>
              <a:rPr lang="en-US" sz="2600" dirty="0" smtClean="0"/>
              <a:t>of addiction </a:t>
            </a:r>
            <a:r>
              <a:rPr lang="en-US" sz="2600" dirty="0" smtClean="0"/>
              <a:t>treatment, also can be prescribed as an </a:t>
            </a:r>
            <a:r>
              <a:rPr lang="en-US" sz="2600" dirty="0" smtClean="0"/>
              <a:t>analgesic according </a:t>
            </a:r>
            <a:r>
              <a:rPr lang="en-US" sz="2600" dirty="0" smtClean="0"/>
              <a:t>to the same laws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69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health-care regulatory </a:t>
            </a:r>
            <a:r>
              <a:rPr lang="en-US" sz="2400" dirty="0" smtClean="0"/>
              <a:t>boards (e.g</a:t>
            </a:r>
            <a:r>
              <a:rPr lang="en-US" sz="2400" dirty="0" smtClean="0"/>
              <a:t>., medical, osteopathic, pharmacy, and nursing) </a:t>
            </a:r>
            <a:r>
              <a:rPr lang="en-US" sz="2400" dirty="0" smtClean="0"/>
              <a:t>in some </a:t>
            </a:r>
            <a:r>
              <a:rPr lang="en-US" sz="2400" dirty="0" smtClean="0"/>
              <a:t>states have worked together to adopt joint </a:t>
            </a:r>
            <a:r>
              <a:rPr lang="en-US" sz="2400" dirty="0" smtClean="0"/>
              <a:t>guidelines for </a:t>
            </a:r>
            <a:r>
              <a:rPr lang="en-US" sz="2400" dirty="0" smtClean="0"/>
              <a:t>pain management, palliative care, and </a:t>
            </a:r>
            <a:r>
              <a:rPr lang="en-US" sz="2400" dirty="0" smtClean="0"/>
              <a:t>end-of-life care</a:t>
            </a:r>
            <a:r>
              <a:rPr lang="en-US" sz="2400" dirty="0" smtClean="0"/>
              <a:t>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Inadequately treated pain is a </a:t>
            </a:r>
            <a:r>
              <a:rPr lang="en-US" sz="2400" dirty="0" err="1" smtClean="0"/>
              <a:t>multifactorial</a:t>
            </a:r>
            <a:r>
              <a:rPr lang="en-US" sz="2400" dirty="0" smtClean="0"/>
              <a:t> </a:t>
            </a:r>
            <a:r>
              <a:rPr lang="en-US" sz="2400" dirty="0" smtClean="0"/>
              <a:t>phenomenon</a:t>
            </a:r>
          </a:p>
          <a:p>
            <a:r>
              <a:rPr lang="en-US" sz="2400" dirty="0" smtClean="0"/>
              <a:t> insufficient to guarantee patient access to </a:t>
            </a:r>
            <a:r>
              <a:rPr lang="en-US" sz="2400" dirty="0" smtClean="0"/>
              <a:t>appropriate pain </a:t>
            </a:r>
            <a:r>
              <a:rPr lang="en-US" sz="2400" dirty="0" smtClean="0"/>
              <a:t>relief and symptom </a:t>
            </a:r>
            <a:r>
              <a:rPr lang="en-US" sz="2400" dirty="0" smtClean="0"/>
              <a:t>control</a:t>
            </a:r>
          </a:p>
          <a:p>
            <a:r>
              <a:rPr lang="en-US" sz="2400" dirty="0" smtClean="0"/>
              <a:t> Health-care practitioners </a:t>
            </a:r>
            <a:r>
              <a:rPr lang="en-US" sz="2400" dirty="0" smtClean="0"/>
              <a:t>increasingly have </a:t>
            </a:r>
            <a:r>
              <a:rPr lang="en-US" sz="2400" dirty="0" smtClean="0"/>
              <a:t>assumed a leadership role in collaborating </a:t>
            </a:r>
            <a:r>
              <a:rPr lang="en-US" sz="2400" dirty="0" smtClean="0"/>
              <a:t> </a:t>
            </a:r>
            <a:r>
              <a:rPr lang="en-US" sz="2400" dirty="0" smtClean="0"/>
              <a:t>that avoids undue restrictions, recognizes </a:t>
            </a:r>
            <a:r>
              <a:rPr lang="en-US" sz="2400" dirty="0" smtClean="0"/>
              <a:t>the professional </a:t>
            </a:r>
            <a:r>
              <a:rPr lang="en-US" sz="2400" dirty="0" smtClean="0"/>
              <a:t>obligation to treat pain, and promotes </a:t>
            </a:r>
            <a:r>
              <a:rPr lang="en-US" sz="2400" dirty="0" smtClean="0"/>
              <a:t>effective  patient </a:t>
            </a:r>
            <a:r>
              <a:rPr lang="en-US" sz="2400" dirty="0" smtClean="0"/>
              <a:t>pain care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pain management usually involve allegations that</a:t>
            </a:r>
          </a:p>
          <a:p>
            <a:pPr>
              <a:buNone/>
            </a:pPr>
            <a:r>
              <a:rPr lang="en-US" sz="2800" dirty="0" smtClean="0"/>
              <a:t>  excessive </a:t>
            </a:r>
            <a:r>
              <a:rPr lang="en-US" sz="2800" dirty="0" smtClean="0"/>
              <a:t>prescribing of </a:t>
            </a:r>
            <a:r>
              <a:rPr lang="en-US" sz="2800" dirty="0" err="1" smtClean="0"/>
              <a:t>opioids</a:t>
            </a:r>
            <a:r>
              <a:rPr lang="en-US" sz="2800" dirty="0" smtClean="0"/>
              <a:t> either lead to </a:t>
            </a:r>
            <a:r>
              <a:rPr lang="en-US" sz="2800" dirty="0" smtClean="0"/>
              <a:t>patient’s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untimely </a:t>
            </a:r>
            <a:r>
              <a:rPr lang="en-US" sz="2800" dirty="0" smtClean="0"/>
              <a:t>death and therefore constituted homicide, or</a:t>
            </a:r>
          </a:p>
          <a:p>
            <a:pPr>
              <a:buNone/>
            </a:pPr>
            <a:r>
              <a:rPr lang="en-US" sz="2800" dirty="0" smtClean="0"/>
              <a:t>   that </a:t>
            </a:r>
            <a:r>
              <a:rPr lang="en-US" sz="2800" dirty="0" smtClean="0"/>
              <a:t>the prescriptions had no legitimate medical purpose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371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Legal and Regulatory Issues in Pain Management</vt:lpstr>
      <vt:lpstr>LAWS AND POLICIES AFFECTING PAIN MANAGEMENT</vt:lpstr>
      <vt:lpstr>Slide 3</vt:lpstr>
      <vt:lpstr>Slide 4</vt:lpstr>
      <vt:lpstr>Slide 5</vt:lpstr>
      <vt:lpstr>Slide 6</vt:lpstr>
      <vt:lpstr>Slide 7</vt:lpstr>
      <vt:lpstr>Slide 8</vt:lpstr>
      <vt:lpstr>CRIMINAL LITIGATION</vt:lpstr>
      <vt:lpstr>CONCLUSION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Regulatory Issues in Pain Management</dc:title>
  <dc:creator>artin</dc:creator>
  <cp:lastModifiedBy>artin</cp:lastModifiedBy>
  <cp:revision>19</cp:revision>
  <dcterms:created xsi:type="dcterms:W3CDTF">2016-04-27T15:17:56Z</dcterms:created>
  <dcterms:modified xsi:type="dcterms:W3CDTF">2016-04-27T18:21:44Z</dcterms:modified>
</cp:coreProperties>
</file>