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930" r:id="rId1"/>
  </p:sldMasterIdLst>
  <p:handoutMasterIdLst>
    <p:handoutMasterId r:id="rId19"/>
  </p:handoutMasterIdLst>
  <p:sldIdLst>
    <p:sldId id="347" r:id="rId2"/>
    <p:sldId id="256" r:id="rId3"/>
    <p:sldId id="368" r:id="rId4"/>
    <p:sldId id="369" r:id="rId5"/>
    <p:sldId id="370" r:id="rId6"/>
    <p:sldId id="371" r:id="rId7"/>
    <p:sldId id="372" r:id="rId8"/>
    <p:sldId id="373" r:id="rId9"/>
    <p:sldId id="374" r:id="rId10"/>
    <p:sldId id="376" r:id="rId11"/>
    <p:sldId id="377" r:id="rId12"/>
    <p:sldId id="378" r:id="rId13"/>
    <p:sldId id="379" r:id="rId14"/>
    <p:sldId id="380" r:id="rId15"/>
    <p:sldId id="381" r:id="rId16"/>
    <p:sldId id="382" r:id="rId17"/>
    <p:sldId id="297" r:id="rId18"/>
  </p:sldIdLst>
  <p:sldSz cx="9144000" cy="6858000" type="screen4x3"/>
  <p:notesSz cx="9874250" cy="6797675"/>
  <p:embeddedFontLst>
    <p:embeddedFont>
      <p:font typeface="Constantia" pitchFamily="18" charset="0"/>
      <p:regular r:id="rId20"/>
      <p:bold r:id="rId21"/>
      <p:italic r:id="rId22"/>
      <p:boldItalic r:id="rId23"/>
    </p:embeddedFont>
    <p:embeddedFont>
      <p:font typeface="B Davat" pitchFamily="2" charset="-78"/>
      <p:regular r:id="rId24"/>
    </p:embeddedFont>
    <p:embeddedFont>
      <p:font typeface="Wingdings 2" pitchFamily="18" charset="2"/>
      <p:regular r:id="rId25"/>
    </p:embeddedFont>
    <p:embeddedFont>
      <p:font typeface="B Zar" pitchFamily="2" charset="-78"/>
      <p:regular r:id="rId26"/>
      <p:bold r:id="rId27"/>
    </p:embeddedFont>
    <p:embeddedFont>
      <p:font typeface="Calibri" pitchFamily="34" charset="0"/>
      <p:regular r:id="rId28"/>
      <p:bold r:id="rId29"/>
      <p:italic r:id="rId30"/>
      <p:boldItalic r:id="rId31"/>
    </p:embeddedFont>
  </p:embeddedFontLst>
  <p:defaultTextStyle>
    <a:defPPr>
      <a:defRPr lang="fa-I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Majalla UI"/>
        <a:cs typeface="Majalla UI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Majalla UI"/>
        <a:cs typeface="Majalla UI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Majalla UI"/>
        <a:cs typeface="Majalla UI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Majalla UI"/>
        <a:cs typeface="Majalla UI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Majalla UI"/>
        <a:cs typeface="Majalla UI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Majalla UI"/>
        <a:cs typeface="Majalla UI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Majalla UI"/>
        <a:cs typeface="Majalla UI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Majalla UI"/>
        <a:cs typeface="Majalla UI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Majalla UI"/>
        <a:cs typeface="Majalla U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FFFEB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66" d="100"/>
          <a:sy n="66" d="100"/>
        </p:scale>
        <p:origin x="-128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2763" y="0"/>
            <a:ext cx="42799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F82A3DC-63AD-4802-AB08-4A73C634781D}" type="datetimeFigureOut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2783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2763" y="6456363"/>
            <a:ext cx="42799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B110C8F-E5F3-468F-9403-2E361DB9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1658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08E069-5D6F-47FF-8B64-AC149EFBC091}" type="datetimeFigureOut">
              <a:rPr lang="fa-IR" smtClean="0"/>
              <a:pPr>
                <a:defRPr/>
              </a:pPr>
              <a:t>07/21/1437</a:t>
            </a:fld>
            <a:endParaRPr lang="fa-I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038D28-EC5D-48F4-99AD-C44FBD33CCC9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5A82A4-FA6B-4BA7-B566-38F8F605B0DE}" type="datetimeFigureOut">
              <a:rPr lang="fa-IR" smtClean="0"/>
              <a:pPr>
                <a:defRPr/>
              </a:pPr>
              <a:t>07/21/1437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A42E0-820B-4796-8A60-DCA8485ED768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A5C48A-B081-4A57-B5C4-E59655B1C1AB}" type="datetimeFigureOut">
              <a:rPr lang="fa-IR" smtClean="0"/>
              <a:pPr>
                <a:defRPr/>
              </a:pPr>
              <a:t>07/21/1437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CC2E9-5073-4147-BE4A-83CC87B150BD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4B4A324-556C-48C1-A9F3-F468BC1D7B85}" type="datetimeFigureOut">
              <a:rPr lang="fa-IR" smtClean="0"/>
              <a:pPr>
                <a:defRPr/>
              </a:pPr>
              <a:t>07/21/1437</a:t>
            </a:fld>
            <a:endParaRPr lang="fa-I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0E06CCF-BE8A-43B9-96C7-17A254B4556C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AC80FD-8B77-405D-83DF-1F5316D4D511}" type="datetimeFigureOut">
              <a:rPr lang="fa-IR" smtClean="0"/>
              <a:pPr>
                <a:defRPr/>
              </a:pPr>
              <a:t>07/21/1437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343307-9491-46F8-8B90-C365C74FA530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5032E2-FAD8-42B5-B7F2-D88C93699816}" type="datetimeFigureOut">
              <a:rPr lang="fa-IR" smtClean="0"/>
              <a:pPr>
                <a:defRPr/>
              </a:pPr>
              <a:t>07/21/1437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32138-009C-4847-B6A3-144810FDD462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947FB2-A0C7-4F2A-A073-B7B4681BB669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6F0AB-2E71-4FC1-94CF-391BEEEE28F0}" type="datetimeFigureOut">
              <a:rPr lang="fa-IR" smtClean="0"/>
              <a:pPr>
                <a:defRPr/>
              </a:pPr>
              <a:t>07/21/1437</a:t>
            </a:fld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BE527C-6653-4113-BCBF-B6078C84980F}" type="datetimeFigureOut">
              <a:rPr lang="fa-IR" smtClean="0"/>
              <a:pPr>
                <a:defRPr/>
              </a:pPr>
              <a:t>07/21/1437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E881D-E5D8-4A1D-9533-89C1D749953D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8D2D0F-4688-4B01-AFB0-DBD80A1E7E22}" type="datetimeFigureOut">
              <a:rPr lang="fa-IR" smtClean="0"/>
              <a:pPr>
                <a:defRPr/>
              </a:pPr>
              <a:t>07/21/1437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BB9F64-0CE6-43A3-BABC-E87351018F14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4AC5DCA-61B4-48E9-8D5A-0FF0F688BD11}" type="datetimeFigureOut">
              <a:rPr lang="fa-IR" smtClean="0"/>
              <a:pPr>
                <a:defRPr/>
              </a:pPr>
              <a:t>07/21/1437</a:t>
            </a:fld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0424083-AE52-4EFE-B535-B6A44E9C37CF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63B575-44BF-41CE-8DDC-ED9B7C5A29A3}" type="datetimeFigureOut">
              <a:rPr lang="fa-IR" smtClean="0"/>
              <a:pPr>
                <a:defRPr/>
              </a:pPr>
              <a:t>07/21/1437</a:t>
            </a:fld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E5DE94-0025-4327-B08F-3306084717B8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5CFEB53-F52C-411A-88B2-07261C8AACB0}" type="datetimeFigureOut">
              <a:rPr lang="fa-IR" smtClean="0"/>
              <a:pPr>
                <a:defRPr/>
              </a:pPr>
              <a:t>07/21/1437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137FB37-3E19-48EB-94EC-DCB630A6673C}" type="slidenum">
              <a:rPr lang="fa-IR" smtClean="0"/>
              <a:pPr>
                <a:defRPr/>
              </a:pPr>
              <a:t>‹#›</a:t>
            </a:fld>
            <a:endParaRPr lang="fa-IR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91376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50" y="548680"/>
            <a:ext cx="913765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96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Davat" panose="00000400000000000000" pitchFamily="2" charset="-78"/>
              </a:rPr>
              <a:t>بسم الله الرحمن الرحیم</a:t>
            </a:r>
            <a:endParaRPr lang="en-US" sz="96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B Davat" panose="00000400000000000000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3109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Confirmation </a:t>
            </a:r>
            <a:r>
              <a:rPr lang="en-US" sz="4000" dirty="0"/>
              <a:t>of sympathetic pain is pain relief on two occasion with different local anesthetics usually in </a:t>
            </a:r>
            <a:r>
              <a:rPr lang="en-US" sz="4000" dirty="0" err="1" smtClean="0"/>
              <a:t>cervicothoracic</a:t>
            </a:r>
            <a:r>
              <a:rPr lang="en-US" sz="4000" dirty="0" smtClean="0"/>
              <a:t> </a:t>
            </a:r>
            <a:r>
              <a:rPr lang="en-US" sz="4000" dirty="0"/>
              <a:t>or lumbar pains.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FF66"/>
                </a:solidFill>
              </a:rPr>
              <a:t>Sympathetic Pain</a:t>
            </a:r>
          </a:p>
        </p:txBody>
      </p:sp>
    </p:spTree>
    <p:extLst>
      <p:ext uri="{BB962C8B-B14F-4D97-AF65-F5344CB8AC3E}">
        <p14:creationId xmlns="" xmlns:p14="http://schemas.microsoft.com/office/powerpoint/2010/main" val="199438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2636912"/>
            <a:ext cx="8229600" cy="3312368"/>
          </a:xfrm>
        </p:spPr>
        <p:txBody>
          <a:bodyPr>
            <a:normAutofit/>
          </a:bodyPr>
          <a:lstStyle/>
          <a:p>
            <a:r>
              <a:rPr lang="en-US" sz="3600" dirty="0"/>
              <a:t>Injection of the original pain site r</a:t>
            </a:r>
            <a:r>
              <a:rPr lang="en-US" sz="3600" dirty="0" smtClean="0"/>
              <a:t>elieves </a:t>
            </a:r>
            <a:r>
              <a:rPr lang="en-US" sz="3600" dirty="0"/>
              <a:t>pain in the referral zone. Injection in active trigger points for </a:t>
            </a:r>
            <a:r>
              <a:rPr lang="en-US" sz="3600" dirty="0" err="1"/>
              <a:t>myofascial</a:t>
            </a:r>
            <a:r>
              <a:rPr lang="en-US" sz="3600" dirty="0"/>
              <a:t> pain provides relief of distant somatic referred pain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FFFF66"/>
                </a:solidFill>
              </a:rPr>
              <a:t>Referred Pain</a:t>
            </a:r>
          </a:p>
        </p:txBody>
      </p:sp>
    </p:spTree>
    <p:extLst>
      <p:ext uri="{BB962C8B-B14F-4D97-AF65-F5344CB8AC3E}">
        <p14:creationId xmlns="" xmlns:p14="http://schemas.microsoft.com/office/powerpoint/2010/main" val="19077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2996952"/>
            <a:ext cx="8229600" cy="252028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Determining </a:t>
            </a:r>
            <a:r>
              <a:rPr lang="en-US" sz="3600" dirty="0"/>
              <a:t>the spinal segments associated with somatic or visceral pain aid in </a:t>
            </a:r>
            <a:r>
              <a:rPr lang="en-US" sz="3600" dirty="0" smtClean="0"/>
              <a:t>locating </a:t>
            </a:r>
            <a:r>
              <a:rPr lang="en-US" sz="3600" dirty="0"/>
              <a:t>structured involved. (paravertebral and intercostal)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4800" b="1" i="1" dirty="0">
                <a:solidFill>
                  <a:srgbClr val="FFFF66"/>
                </a:solidFill>
              </a:rPr>
              <a:t>Segmental levels of nociceptive input</a:t>
            </a:r>
          </a:p>
        </p:txBody>
      </p:sp>
    </p:spTree>
    <p:extLst>
      <p:ext uri="{BB962C8B-B14F-4D97-AF65-F5344CB8AC3E}">
        <p14:creationId xmlns="" xmlns:p14="http://schemas.microsoft.com/office/powerpoint/2010/main" val="218620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179168"/>
          </a:xfrm>
        </p:spPr>
        <p:txBody>
          <a:bodyPr>
            <a:noAutofit/>
          </a:bodyPr>
          <a:lstStyle/>
          <a:p>
            <a:r>
              <a:rPr lang="en-US" sz="2800" dirty="0"/>
              <a:t>Central pain a</a:t>
            </a:r>
            <a:r>
              <a:rPr lang="en-US" sz="2800" dirty="0" smtClean="0"/>
              <a:t>rises </a:t>
            </a:r>
            <a:r>
              <a:rPr lang="en-US" sz="2800" dirty="0"/>
              <a:t>from the brain or spinal cord. </a:t>
            </a:r>
          </a:p>
          <a:p>
            <a:pPr marL="449263" indent="-174625">
              <a:buNone/>
            </a:pPr>
            <a:r>
              <a:rPr lang="en-US" sz="2800" dirty="0"/>
              <a:t>   Example include thalamic syndrome after CVA or traumatic spinal cord injury</a:t>
            </a:r>
            <a:r>
              <a:rPr lang="en-US" sz="2800" dirty="0" smtClean="0"/>
              <a:t>.</a:t>
            </a:r>
          </a:p>
          <a:p>
            <a:pPr marL="449263" indent="-174625">
              <a:buNone/>
            </a:pPr>
            <a:endParaRPr lang="en-US" sz="2800" dirty="0"/>
          </a:p>
          <a:p>
            <a:r>
              <a:rPr lang="en-US" sz="2800" dirty="0"/>
              <a:t>Inadequate analgesia after peripheral blocks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/>
              <a:t>Neuropathic pain (lesions in peripheral nervous system) often relived with spinal or plexus anesthesia</a:t>
            </a:r>
            <a:r>
              <a:rPr lang="en-US" sz="2800" dirty="0" smtClean="0"/>
              <a:t>.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6000" b="1" i="1" dirty="0">
                <a:solidFill>
                  <a:srgbClr val="FFFF66"/>
                </a:solidFill>
              </a:rPr>
              <a:t>Central Pains</a:t>
            </a:r>
          </a:p>
        </p:txBody>
      </p:sp>
    </p:spTree>
    <p:extLst>
      <p:ext uri="{BB962C8B-B14F-4D97-AF65-F5344CB8AC3E}">
        <p14:creationId xmlns="" xmlns:p14="http://schemas.microsoft.com/office/powerpoint/2010/main" val="17617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19128"/>
          </a:xfrm>
        </p:spPr>
        <p:txBody>
          <a:bodyPr/>
          <a:lstStyle/>
          <a:p>
            <a:r>
              <a:rPr lang="en-US" dirty="0"/>
              <a:t>In pancreatic cancer, celiac plexus block with local anesthetics before </a:t>
            </a:r>
            <a:r>
              <a:rPr lang="en-US" dirty="0" err="1"/>
              <a:t>neurolytic</a:t>
            </a:r>
            <a:r>
              <a:rPr lang="en-US" dirty="0"/>
              <a:t> block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In cancer pain </a:t>
            </a:r>
            <a:r>
              <a:rPr lang="en-US" dirty="0" err="1" smtClean="0"/>
              <a:t>intrathecal</a:t>
            </a:r>
            <a:r>
              <a:rPr lang="en-US" dirty="0" smtClean="0"/>
              <a:t> </a:t>
            </a:r>
            <a:r>
              <a:rPr lang="en-US" dirty="0"/>
              <a:t>opioid or local </a:t>
            </a:r>
            <a:r>
              <a:rPr lang="en-US" dirty="0" smtClean="0"/>
              <a:t>Anesthetics </a:t>
            </a:r>
            <a:r>
              <a:rPr lang="en-US" dirty="0"/>
              <a:t>use before </a:t>
            </a:r>
            <a:r>
              <a:rPr lang="en-US" dirty="0" smtClean="0"/>
              <a:t>intra </a:t>
            </a:r>
            <a:r>
              <a:rPr lang="en-US" dirty="0" err="1" smtClean="0"/>
              <a:t>spainal</a:t>
            </a:r>
            <a:r>
              <a:rPr lang="en-US" dirty="0" smtClean="0"/>
              <a:t> </a:t>
            </a:r>
            <a:r>
              <a:rPr lang="en-US" dirty="0"/>
              <a:t>apparatus implantation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FF66"/>
                </a:solidFill>
              </a:rPr>
              <a:t>Prognostic blocks</a:t>
            </a:r>
          </a:p>
        </p:txBody>
      </p:sp>
    </p:spTree>
    <p:extLst>
      <p:ext uri="{BB962C8B-B14F-4D97-AF65-F5344CB8AC3E}">
        <p14:creationId xmlns="" xmlns:p14="http://schemas.microsoft.com/office/powerpoint/2010/main" val="356033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59088"/>
          </a:xfrm>
        </p:spPr>
        <p:txBody>
          <a:bodyPr>
            <a:normAutofit/>
          </a:bodyPr>
          <a:lstStyle/>
          <a:p>
            <a:r>
              <a:rPr lang="en-US" sz="3600" dirty="0"/>
              <a:t>Has no specificity for diagnosis of joint involving in low back pain syndrome.</a:t>
            </a:r>
          </a:p>
          <a:p>
            <a:r>
              <a:rPr lang="en-US" sz="3600" dirty="0"/>
              <a:t>Adjacent spread of </a:t>
            </a:r>
            <a:r>
              <a:rPr lang="en-US" sz="3600" dirty="0" err="1" smtClean="0"/>
              <a:t>intrarticular</a:t>
            </a:r>
            <a:r>
              <a:rPr lang="en-US" sz="3600" dirty="0" smtClean="0"/>
              <a:t>  </a:t>
            </a:r>
            <a:r>
              <a:rPr lang="en-US" sz="3600" dirty="0"/>
              <a:t>local anesthetic to S2, S3, S4 , </a:t>
            </a:r>
            <a:r>
              <a:rPr lang="en-US" sz="3600" dirty="0" smtClean="0"/>
              <a:t>ligaments </a:t>
            </a:r>
            <a:r>
              <a:rPr lang="en-US" sz="3600" dirty="0"/>
              <a:t>and </a:t>
            </a:r>
            <a:r>
              <a:rPr lang="en-US" sz="3600" dirty="0" err="1"/>
              <a:t>sacrospinalis</a:t>
            </a:r>
            <a:r>
              <a:rPr lang="en-US" sz="3600" dirty="0"/>
              <a:t> muscle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5400" b="1" i="1" dirty="0">
                <a:solidFill>
                  <a:srgbClr val="FFFF66"/>
                </a:solidFill>
              </a:rPr>
              <a:t>Sacroiliac joint injections</a:t>
            </a:r>
          </a:p>
        </p:txBody>
      </p:sp>
    </p:spTree>
    <p:extLst>
      <p:ext uri="{BB962C8B-B14F-4D97-AF65-F5344CB8AC3E}">
        <p14:creationId xmlns="" xmlns:p14="http://schemas.microsoft.com/office/powerpoint/2010/main" val="347335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Autofit/>
          </a:bodyPr>
          <a:lstStyle/>
          <a:p>
            <a:r>
              <a:rPr lang="en-US" sz="2800" dirty="0"/>
              <a:t>Lumbar </a:t>
            </a:r>
            <a:r>
              <a:rPr lang="en-US" sz="2800" dirty="0" err="1"/>
              <a:t>Sympathectomy</a:t>
            </a:r>
            <a:r>
              <a:rPr lang="en-US" sz="2800" dirty="0"/>
              <a:t> </a:t>
            </a:r>
            <a:r>
              <a:rPr lang="en-US" sz="2800" dirty="0" smtClean="0"/>
              <a:t>is </a:t>
            </a:r>
            <a:r>
              <a:rPr lang="en-US" sz="2800" dirty="0"/>
              <a:t>the treatment of lower extremity ischemic pain.</a:t>
            </a:r>
          </a:p>
          <a:p>
            <a:r>
              <a:rPr lang="en-US" sz="2800" dirty="0"/>
              <a:t>LSNB prognostic lumbar sympathetic nerve block support performance of radiofrequency and </a:t>
            </a:r>
            <a:r>
              <a:rPr lang="en-US" sz="2800" dirty="0" err="1"/>
              <a:t>neurolytic</a:t>
            </a:r>
            <a:r>
              <a:rPr lang="en-US" sz="2800" dirty="0"/>
              <a:t> blockade.</a:t>
            </a:r>
          </a:p>
          <a:p>
            <a:r>
              <a:rPr lang="en-US" sz="2800" dirty="0"/>
              <a:t>Purpose of diagnostic sympathetic block is to selectively interrupt sympathetic </a:t>
            </a:r>
            <a:r>
              <a:rPr lang="en-US" sz="2800" dirty="0" smtClean="0"/>
              <a:t>nervous </a:t>
            </a:r>
            <a:r>
              <a:rPr lang="en-US" sz="2800" dirty="0"/>
              <a:t>system and somatic pathway unchanged.</a:t>
            </a:r>
          </a:p>
          <a:p>
            <a:r>
              <a:rPr lang="en-US" sz="2800" dirty="0"/>
              <a:t>Stellate ganglion blockade (</a:t>
            </a:r>
            <a:r>
              <a:rPr lang="en-US" sz="2800" dirty="0" smtClean="0"/>
              <a:t>SGB</a:t>
            </a:r>
            <a:r>
              <a:rPr lang="en-US" sz="2800" dirty="0"/>
              <a:t>) may fail to produce sympathetic denervation due to the nerve sites that bypass the ganglion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/>
          </a:bodyPr>
          <a:lstStyle/>
          <a:p>
            <a:pPr algn="ctr"/>
            <a:r>
              <a:rPr lang="en-US" sz="4400" b="1" i="1" dirty="0">
                <a:solidFill>
                  <a:srgbClr val="FFFF66"/>
                </a:solidFill>
              </a:rPr>
              <a:t>Selective Sympathetic Blockade</a:t>
            </a:r>
          </a:p>
        </p:txBody>
      </p:sp>
    </p:spTree>
    <p:extLst>
      <p:ext uri="{BB962C8B-B14F-4D97-AF65-F5344CB8AC3E}">
        <p14:creationId xmlns="" xmlns:p14="http://schemas.microsoft.com/office/powerpoint/2010/main" val="291860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64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616700" cy="21605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sz="1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با تشکر...</a:t>
            </a:r>
            <a:endParaRPr lang="en-US" sz="13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107950" y="3392488"/>
            <a:ext cx="8856663" cy="88900"/>
            <a:chOff x="451691" y="3349128"/>
            <a:chExt cx="8857562" cy="88135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451691" y="3382178"/>
              <a:ext cx="8857562" cy="22034"/>
            </a:xfrm>
            <a:prstGeom prst="line">
              <a:avLst/>
            </a:prstGeom>
            <a:ln w="349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4812997" y="3349128"/>
              <a:ext cx="133364" cy="88135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-38304" y="4149080"/>
            <a:ext cx="9147583" cy="936104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algn="ctr" fontAlgn="auto">
              <a:lnSpc>
                <a:spcPct val="200000"/>
              </a:lnSpc>
              <a:spcAft>
                <a:spcPts val="0"/>
              </a:spcAft>
              <a:defRPr/>
            </a:pPr>
            <a:r>
              <a:rPr lang="en-US" sz="5400" b="1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>Mitra</a:t>
            </a:r>
            <a:r>
              <a:rPr lang="en-US" sz="5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5400" b="1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>Yari</a:t>
            </a:r>
            <a:r>
              <a:rPr lang="en-US" sz="5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rPr>
              <a:t> MD</a:t>
            </a:r>
            <a:endParaRPr lang="en-US" sz="36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149" name="Rectangle 1"/>
          <p:cNvSpPr>
            <a:spLocks noChangeArrowheads="1"/>
          </p:cNvSpPr>
          <p:nvPr/>
        </p:nvSpPr>
        <p:spPr bwMode="auto">
          <a:xfrm>
            <a:off x="315913" y="2060575"/>
            <a:ext cx="84328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ea typeface="Majalla UI"/>
                <a:cs typeface="Majalla UI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ea typeface="Majalla UI"/>
                <a:cs typeface="Majalla UI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ea typeface="Majalla UI"/>
                <a:cs typeface="Majalla UI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ea typeface="Majalla UI"/>
                <a:cs typeface="Majalla UI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ea typeface="Majalla UI"/>
                <a:cs typeface="Majalla UI"/>
              </a:defRPr>
            </a:lvl9pPr>
          </a:lstStyle>
          <a:p>
            <a:pPr algn="ctr" eaLnBrk="1" hangingPunct="1"/>
            <a:r>
              <a:rPr lang="en-US" altLang="en-US" sz="5400" b="1" dirty="0" smtClean="0"/>
              <a:t>Diagnostic nerve blocks</a:t>
            </a:r>
            <a:endParaRPr lang="en-US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2724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>
                    <a:lumMod val="90000"/>
                  </a:schemeClr>
                </a:solidFill>
              </a:rPr>
              <a:t>Differential </a:t>
            </a:r>
            <a:r>
              <a:rPr lang="en-US" sz="3200" dirty="0">
                <a:solidFill>
                  <a:schemeClr val="tx2">
                    <a:lumMod val="90000"/>
                  </a:schemeClr>
                </a:solidFill>
              </a:rPr>
              <a:t>neural blockade provide information for diagnosis or delineating a treatment plan.</a:t>
            </a:r>
          </a:p>
          <a:p>
            <a:r>
              <a:rPr lang="en-US" sz="3200" dirty="0" smtClean="0">
                <a:solidFill>
                  <a:schemeClr val="tx2">
                    <a:lumMod val="90000"/>
                  </a:schemeClr>
                </a:solidFill>
              </a:rPr>
              <a:t>This </a:t>
            </a:r>
            <a:r>
              <a:rPr lang="en-US" sz="3200" dirty="0">
                <a:solidFill>
                  <a:schemeClr val="tx2">
                    <a:lumMod val="90000"/>
                  </a:schemeClr>
                </a:solidFill>
              </a:rPr>
              <a:t>concept is based on selective blockade of one neurologic modality without blocking the others.</a:t>
            </a:r>
          </a:p>
          <a:p>
            <a:r>
              <a:rPr lang="en-US" sz="3200" dirty="0" smtClean="0">
                <a:solidFill>
                  <a:schemeClr val="tx2">
                    <a:lumMod val="90000"/>
                  </a:schemeClr>
                </a:solidFill>
              </a:rPr>
              <a:t>The </a:t>
            </a:r>
            <a:r>
              <a:rPr lang="en-US" sz="3200" dirty="0">
                <a:solidFill>
                  <a:schemeClr val="tx2">
                    <a:lumMod val="90000"/>
                  </a:schemeClr>
                </a:solidFill>
              </a:rPr>
              <a:t>foundation for differential neural blockade is neural fiber length and fiber diameter.</a:t>
            </a:r>
          </a:p>
          <a:p>
            <a:endParaRPr lang="en-US" sz="32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244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18728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</a:rPr>
              <a:t>A- </a:t>
            </a:r>
            <a:r>
              <a:rPr lang="en-US" sz="2800" dirty="0">
                <a:solidFill>
                  <a:schemeClr val="tx2">
                    <a:lumMod val="90000"/>
                  </a:schemeClr>
                </a:solidFill>
              </a:rPr>
              <a:t>Alpha: motor function and proprioceptive</a:t>
            </a:r>
          </a:p>
          <a:p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</a:rPr>
              <a:t>A- </a:t>
            </a:r>
            <a:r>
              <a:rPr lang="en-US" sz="2800" dirty="0">
                <a:solidFill>
                  <a:schemeClr val="tx2">
                    <a:lumMod val="90000"/>
                  </a:schemeClr>
                </a:solidFill>
              </a:rPr>
              <a:t>Beta: touch and pressure</a:t>
            </a:r>
          </a:p>
          <a:p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</a:rPr>
              <a:t>A- </a:t>
            </a:r>
            <a:r>
              <a:rPr lang="en-US" sz="2800" dirty="0">
                <a:solidFill>
                  <a:schemeClr val="tx2">
                    <a:lumMod val="90000"/>
                  </a:schemeClr>
                </a:solidFill>
              </a:rPr>
              <a:t>Gamma: Muscle spindle tone</a:t>
            </a:r>
          </a:p>
          <a:p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</a:rPr>
              <a:t>A- </a:t>
            </a:r>
            <a:r>
              <a:rPr lang="en-US" sz="2800" dirty="0">
                <a:solidFill>
                  <a:schemeClr val="tx2">
                    <a:lumMod val="90000"/>
                  </a:schemeClr>
                </a:solidFill>
              </a:rPr>
              <a:t>Delta: sharp pain and temperature sensation</a:t>
            </a:r>
          </a:p>
          <a:p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</a:rPr>
              <a:t>B </a:t>
            </a:r>
            <a:r>
              <a:rPr lang="en-US" sz="2800" dirty="0">
                <a:solidFill>
                  <a:schemeClr val="tx2">
                    <a:lumMod val="90000"/>
                  </a:schemeClr>
                </a:solidFill>
              </a:rPr>
              <a:t>fibers are thin </a:t>
            </a:r>
            <a:r>
              <a:rPr lang="en-US" sz="2800" dirty="0" err="1">
                <a:solidFill>
                  <a:schemeClr val="tx2">
                    <a:lumMod val="90000"/>
                  </a:schemeClr>
                </a:solidFill>
              </a:rPr>
              <a:t>myelinated</a:t>
            </a:r>
            <a:r>
              <a:rPr lang="en-US" sz="2800" dirty="0">
                <a:solidFill>
                  <a:schemeClr val="tx2">
                    <a:lumMod val="90000"/>
                  </a:schemeClr>
                </a:solidFill>
              </a:rPr>
              <a:t>  preganglionic autonomic nerve.</a:t>
            </a:r>
          </a:p>
          <a:p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</a:rPr>
              <a:t>C </a:t>
            </a:r>
            <a:r>
              <a:rPr lang="en-US" sz="2800" dirty="0">
                <a:solidFill>
                  <a:schemeClr val="tx2">
                    <a:lumMod val="90000"/>
                  </a:schemeClr>
                </a:solidFill>
              </a:rPr>
              <a:t>fibers are </a:t>
            </a:r>
            <a:r>
              <a:rPr lang="en-US" sz="2800" dirty="0" err="1">
                <a:solidFill>
                  <a:schemeClr val="tx2">
                    <a:lumMod val="90000"/>
                  </a:schemeClr>
                </a:solidFill>
              </a:rPr>
              <a:t>unmyelinated</a:t>
            </a:r>
            <a:r>
              <a:rPr lang="en-US" sz="2800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90000"/>
                  </a:schemeClr>
                </a:solidFill>
              </a:rPr>
              <a:t>subserves</a:t>
            </a:r>
            <a:r>
              <a:rPr lang="en-US" sz="2800" dirty="0">
                <a:solidFill>
                  <a:schemeClr val="tx2">
                    <a:lumMod val="90000"/>
                  </a:schemeClr>
                </a:solidFill>
              </a:rPr>
              <a:t> dull pain and temperature.</a:t>
            </a:r>
          </a:p>
          <a:p>
            <a:pPr marL="363538" indent="-363538">
              <a:buNone/>
            </a:pPr>
            <a:r>
              <a:rPr lang="en-US" sz="2800" dirty="0">
                <a:solidFill>
                  <a:schemeClr val="tx2">
                    <a:lumMod val="90000"/>
                  </a:schemeClr>
                </a:solidFill>
              </a:rPr>
              <a:t>  </a:t>
            </a:r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</a:rPr>
              <a:t>  C </a:t>
            </a:r>
            <a:r>
              <a:rPr lang="en-US" sz="2800" dirty="0">
                <a:solidFill>
                  <a:schemeClr val="tx2">
                    <a:lumMod val="90000"/>
                  </a:schemeClr>
                </a:solidFill>
              </a:rPr>
              <a:t>fibers are </a:t>
            </a:r>
            <a:r>
              <a:rPr lang="en-US" sz="2800" dirty="0" err="1">
                <a:solidFill>
                  <a:schemeClr val="tx2">
                    <a:lumMod val="90000"/>
                  </a:schemeClr>
                </a:solidFill>
              </a:rPr>
              <a:t>thiner</a:t>
            </a:r>
            <a:r>
              <a:rPr lang="en-US" sz="2800" dirty="0">
                <a:solidFill>
                  <a:schemeClr val="tx2">
                    <a:lumMod val="90000"/>
                  </a:schemeClr>
                </a:solidFill>
              </a:rPr>
              <a:t> than A and B and have lower conduction </a:t>
            </a:r>
            <a:r>
              <a:rPr lang="en-US" sz="2800" dirty="0" err="1">
                <a:solidFill>
                  <a:schemeClr val="tx2">
                    <a:lumMod val="90000"/>
                  </a:schemeClr>
                </a:solidFill>
              </a:rPr>
              <a:t>velouty</a:t>
            </a:r>
            <a:r>
              <a:rPr lang="en-US" sz="2800" dirty="0">
                <a:solidFill>
                  <a:schemeClr val="tx2">
                    <a:lumMod val="90000"/>
                  </a:schemeClr>
                </a:solidFill>
              </a:rPr>
              <a:t>.</a:t>
            </a:r>
          </a:p>
          <a:p>
            <a:endParaRPr lang="en-US" sz="28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070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12568"/>
          </a:xfrm>
        </p:spPr>
        <p:txBody>
          <a:bodyPr>
            <a:noAutofit/>
          </a:bodyPr>
          <a:lstStyle/>
          <a:p>
            <a:pPr marL="0" indent="0">
              <a:lnSpc>
                <a:spcPts val="4600"/>
              </a:lnSpc>
              <a:buNone/>
            </a:pPr>
            <a:r>
              <a:rPr lang="en-US" sz="3200" dirty="0">
                <a:solidFill>
                  <a:schemeClr val="tx2">
                    <a:lumMod val="90000"/>
                  </a:schemeClr>
                </a:solidFill>
              </a:rPr>
              <a:t>Conventional differential spinal block</a:t>
            </a:r>
          </a:p>
          <a:p>
            <a:pPr marL="0" indent="0">
              <a:lnSpc>
                <a:spcPts val="4600"/>
              </a:lnSpc>
              <a:buNone/>
            </a:pPr>
            <a:r>
              <a:rPr lang="en-US" sz="3200" b="1" dirty="0">
                <a:solidFill>
                  <a:schemeClr val="tx2">
                    <a:lumMod val="90000"/>
                  </a:schemeClr>
                </a:solidFill>
              </a:rPr>
              <a:t>Solution A:</a:t>
            </a:r>
            <a:r>
              <a:rPr lang="en-US" sz="3200" dirty="0">
                <a:solidFill>
                  <a:schemeClr val="tx2">
                    <a:lumMod val="90000"/>
                  </a:schemeClr>
                </a:solidFill>
              </a:rPr>
              <a:t> no local </a:t>
            </a:r>
            <a:r>
              <a:rPr lang="en-US" sz="3200" dirty="0" smtClean="0">
                <a:solidFill>
                  <a:schemeClr val="tx2">
                    <a:lumMod val="90000"/>
                  </a:schemeClr>
                </a:solidFill>
              </a:rPr>
              <a:t>Anesthetic(psychogenic</a:t>
            </a:r>
            <a:r>
              <a:rPr lang="en-US" sz="3200" dirty="0">
                <a:solidFill>
                  <a:schemeClr val="tx2">
                    <a:lumMod val="90000"/>
                  </a:schemeClr>
                </a:solidFill>
              </a:rPr>
              <a:t>)</a:t>
            </a:r>
          </a:p>
          <a:p>
            <a:pPr marL="0" indent="0">
              <a:lnSpc>
                <a:spcPts val="4600"/>
              </a:lnSpc>
              <a:buNone/>
            </a:pPr>
            <a:r>
              <a:rPr lang="en-US" sz="3200" b="1" dirty="0">
                <a:solidFill>
                  <a:schemeClr val="tx2">
                    <a:lumMod val="90000"/>
                  </a:schemeClr>
                </a:solidFill>
              </a:rPr>
              <a:t>Solution B: </a:t>
            </a:r>
            <a:r>
              <a:rPr lang="en-US" sz="3200" dirty="0">
                <a:solidFill>
                  <a:schemeClr val="tx2">
                    <a:lumMod val="90000"/>
                  </a:schemeClr>
                </a:solidFill>
              </a:rPr>
              <a:t>0.25% procaine (sympathetic)</a:t>
            </a:r>
          </a:p>
          <a:p>
            <a:pPr marL="0" indent="0">
              <a:lnSpc>
                <a:spcPts val="4600"/>
              </a:lnSpc>
              <a:buNone/>
            </a:pPr>
            <a:r>
              <a:rPr lang="en-US" sz="3200" b="1" dirty="0">
                <a:solidFill>
                  <a:schemeClr val="tx2">
                    <a:lumMod val="90000"/>
                  </a:schemeClr>
                </a:solidFill>
              </a:rPr>
              <a:t>Solution C: </a:t>
            </a:r>
            <a:r>
              <a:rPr lang="en-US" sz="3200" dirty="0">
                <a:solidFill>
                  <a:schemeClr val="tx2">
                    <a:lumMod val="90000"/>
                  </a:schemeClr>
                </a:solidFill>
              </a:rPr>
              <a:t>0.5% procaine (somatic by a delta and /or C fibers).</a:t>
            </a:r>
          </a:p>
          <a:p>
            <a:pPr marL="0" indent="0">
              <a:lnSpc>
                <a:spcPts val="4600"/>
              </a:lnSpc>
              <a:buNone/>
            </a:pPr>
            <a:r>
              <a:rPr lang="en-US" sz="3200" b="1" dirty="0">
                <a:solidFill>
                  <a:schemeClr val="tx2">
                    <a:lumMod val="90000"/>
                  </a:schemeClr>
                </a:solidFill>
              </a:rPr>
              <a:t>Solution D: </a:t>
            </a:r>
            <a:r>
              <a:rPr lang="en-US" sz="3200" dirty="0">
                <a:solidFill>
                  <a:schemeClr val="tx2">
                    <a:lumMod val="90000"/>
                  </a:schemeClr>
                </a:solidFill>
              </a:rPr>
              <a:t>5% procaine (somatic but no relief central pain).</a:t>
            </a:r>
          </a:p>
          <a:p>
            <a:pPr marL="0" indent="0">
              <a:lnSpc>
                <a:spcPts val="4600"/>
              </a:lnSpc>
              <a:buNone/>
            </a:pPr>
            <a:endParaRPr lang="en-US" sz="32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394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Only 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placebo and procaine 5% are injected.</a:t>
            </a:r>
          </a:p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Pain 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relief by placebo means psychogenic pain.</a:t>
            </a:r>
          </a:p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Pain 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relief by 5% procaine means somatic and / or sympathetic pain. The regression of pain is important as first motor, followed by sensory and ultimately sympathetic block.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If 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the pain relief persists a prolonged pried after recovery (sympathetic)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If 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the pain returns as sharp pain after recovery (somatic A delta and / or C fibers)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If 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the patient doesn’t </a:t>
            </a:r>
            <a:r>
              <a:rPr lang="en-US" dirty="0" err="1">
                <a:solidFill>
                  <a:schemeClr val="tx2">
                    <a:lumMod val="90000"/>
                  </a:schemeClr>
                </a:solidFill>
              </a:rPr>
              <a:t>optain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 relief with 5% </a:t>
            </a:r>
            <a:r>
              <a:rPr lang="en-US" dirty="0" err="1">
                <a:solidFill>
                  <a:schemeClr val="tx2">
                    <a:lumMod val="90000"/>
                  </a:schemeClr>
                </a:solidFill>
              </a:rPr>
              <a:t>procain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 the pain has central origin.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Modified differential spinal block</a:t>
            </a:r>
          </a:p>
        </p:txBody>
      </p:sp>
    </p:spTree>
    <p:extLst>
      <p:ext uri="{BB962C8B-B14F-4D97-AF65-F5344CB8AC3E}">
        <p14:creationId xmlns="" xmlns:p14="http://schemas.microsoft.com/office/powerpoint/2010/main" val="60958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07160"/>
          </a:xfrm>
        </p:spPr>
        <p:txBody>
          <a:bodyPr>
            <a:normAutofit/>
          </a:bodyPr>
          <a:lstStyle/>
          <a:p>
            <a:pPr>
              <a:lnSpc>
                <a:spcPts val="4500"/>
              </a:lnSpc>
            </a:pPr>
            <a:r>
              <a:rPr lang="en-US" sz="3200" dirty="0"/>
              <a:t>Normal </a:t>
            </a:r>
            <a:r>
              <a:rPr lang="en-US" sz="3200" dirty="0" err="1"/>
              <a:t>salin</a:t>
            </a:r>
            <a:r>
              <a:rPr lang="en-US" sz="3200" dirty="0"/>
              <a:t> (Placebo)</a:t>
            </a:r>
          </a:p>
          <a:p>
            <a:pPr>
              <a:lnSpc>
                <a:spcPts val="4500"/>
              </a:lnSpc>
            </a:pPr>
            <a:r>
              <a:rPr lang="en-US" sz="3200" dirty="0"/>
              <a:t>0.5% </a:t>
            </a:r>
            <a:r>
              <a:rPr lang="en-US" sz="3200" dirty="0" err="1"/>
              <a:t>lidocaine</a:t>
            </a:r>
            <a:r>
              <a:rPr lang="en-US" sz="3200" dirty="0"/>
              <a:t> (sympathetic)</a:t>
            </a:r>
          </a:p>
          <a:p>
            <a:pPr>
              <a:lnSpc>
                <a:spcPts val="4500"/>
              </a:lnSpc>
            </a:pPr>
            <a:r>
              <a:rPr lang="en-US" sz="3200" dirty="0"/>
              <a:t>1% </a:t>
            </a:r>
            <a:r>
              <a:rPr lang="en-US" sz="3200" dirty="0" err="1"/>
              <a:t>lidocain</a:t>
            </a:r>
            <a:r>
              <a:rPr lang="en-US" sz="3200" dirty="0"/>
              <a:t> (somatic)</a:t>
            </a:r>
          </a:p>
          <a:p>
            <a:pPr>
              <a:lnSpc>
                <a:spcPts val="4500"/>
              </a:lnSpc>
            </a:pPr>
            <a:r>
              <a:rPr lang="en-US" sz="3200" dirty="0"/>
              <a:t>2% </a:t>
            </a:r>
            <a:r>
              <a:rPr lang="en-US" sz="3200" dirty="0" err="1"/>
              <a:t>lidocain</a:t>
            </a:r>
            <a:r>
              <a:rPr lang="en-US" sz="3200" dirty="0"/>
              <a:t> (all modalities)</a:t>
            </a:r>
          </a:p>
          <a:p>
            <a:pPr marL="363538" indent="0">
              <a:lnSpc>
                <a:spcPts val="4500"/>
              </a:lnSpc>
              <a:buNone/>
            </a:pPr>
            <a:r>
              <a:rPr lang="en-US" sz="3200" dirty="0"/>
              <a:t>And also modified type</a:t>
            </a:r>
          </a:p>
          <a:p>
            <a:pPr marL="0" indent="0">
              <a:lnSpc>
                <a:spcPts val="4500"/>
              </a:lnSpc>
              <a:buNone/>
            </a:pP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66"/>
                </a:solidFill>
              </a:rPr>
              <a:t>Differential Epidural Block</a:t>
            </a:r>
          </a:p>
        </p:txBody>
      </p:sp>
    </p:spTree>
    <p:extLst>
      <p:ext uri="{BB962C8B-B14F-4D97-AF65-F5344CB8AC3E}">
        <p14:creationId xmlns="" xmlns:p14="http://schemas.microsoft.com/office/powerpoint/2010/main" val="348832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47120"/>
          </a:xfrm>
        </p:spPr>
        <p:txBody>
          <a:bodyPr/>
          <a:lstStyle/>
          <a:p>
            <a:pPr>
              <a:lnSpc>
                <a:spcPts val="4100"/>
              </a:lnSpc>
            </a:pPr>
            <a:r>
              <a:rPr lang="en-US" dirty="0" smtClean="0"/>
              <a:t>The </a:t>
            </a:r>
            <a:r>
              <a:rPr lang="en-US" dirty="0"/>
              <a:t>sympathetic block is </a:t>
            </a:r>
            <a:r>
              <a:rPr lang="en-US" dirty="0" smtClean="0"/>
              <a:t>carried </a:t>
            </a:r>
            <a:r>
              <a:rPr lang="en-US" dirty="0"/>
              <a:t>out at a site where the sympathetic fibers are anatomically </a:t>
            </a:r>
            <a:r>
              <a:rPr lang="en-US" dirty="0" err="1"/>
              <a:t>seprate</a:t>
            </a:r>
            <a:r>
              <a:rPr lang="en-US" dirty="0"/>
              <a:t> from sensory and motor fibers.</a:t>
            </a:r>
          </a:p>
          <a:p>
            <a:pPr>
              <a:lnSpc>
                <a:spcPts val="4100"/>
              </a:lnSpc>
            </a:pPr>
            <a:r>
              <a:rPr lang="en-US" dirty="0" smtClean="0"/>
              <a:t>Applicability </a:t>
            </a:r>
            <a:r>
              <a:rPr lang="en-US" dirty="0"/>
              <a:t>is for head and neck and </a:t>
            </a:r>
            <a:r>
              <a:rPr lang="en-US" dirty="0" smtClean="0"/>
              <a:t>upper </a:t>
            </a:r>
            <a:r>
              <a:rPr lang="en-US" dirty="0"/>
              <a:t>extremity</a:t>
            </a:r>
          </a:p>
          <a:p>
            <a:pPr>
              <a:lnSpc>
                <a:spcPts val="4100"/>
              </a:lnSpc>
            </a:pPr>
            <a:r>
              <a:rPr lang="en-US" dirty="0" smtClean="0"/>
              <a:t>Because </a:t>
            </a:r>
            <a:r>
              <a:rPr lang="en-US" dirty="0"/>
              <a:t>of likelihood of pneumothorax differential epidural is preferred for thoracic </a:t>
            </a:r>
            <a:r>
              <a:rPr lang="en-US" dirty="0" smtClean="0"/>
              <a:t>pain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692424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FFFF66"/>
                </a:solidFill>
              </a:rPr>
              <a:t>Anatomic approach to differential block</a:t>
            </a:r>
          </a:p>
        </p:txBody>
      </p:sp>
    </p:spTree>
    <p:extLst>
      <p:ext uri="{BB962C8B-B14F-4D97-AF65-F5344CB8AC3E}">
        <p14:creationId xmlns="" xmlns:p14="http://schemas.microsoft.com/office/powerpoint/2010/main" val="92423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891136"/>
          </a:xfrm>
        </p:spPr>
        <p:txBody>
          <a:bodyPr>
            <a:noAutofit/>
          </a:bodyPr>
          <a:lstStyle/>
          <a:p>
            <a:r>
              <a:rPr lang="en-US" sz="3200" dirty="0" smtClean="0"/>
              <a:t>Two </a:t>
            </a:r>
            <a:r>
              <a:rPr lang="en-US" sz="3200" dirty="0"/>
              <a:t>solution , Normal saline and 2% </a:t>
            </a:r>
            <a:r>
              <a:rPr lang="en-US" sz="3200" dirty="0" err="1" smtClean="0"/>
              <a:t>chlorprocain</a:t>
            </a:r>
            <a:r>
              <a:rPr lang="en-US" sz="3200" dirty="0" smtClean="0"/>
              <a:t> </a:t>
            </a:r>
            <a:endParaRPr lang="en-US" sz="3200" dirty="0"/>
          </a:p>
          <a:p>
            <a:r>
              <a:rPr lang="en-US" sz="3200" dirty="0" smtClean="0"/>
              <a:t>Perivascular </a:t>
            </a:r>
            <a:r>
              <a:rPr lang="en-US" sz="3200" dirty="0" err="1"/>
              <a:t>interscalen</a:t>
            </a:r>
            <a:r>
              <a:rPr lang="en-US" sz="3200" dirty="0"/>
              <a:t> for shoulder pain</a:t>
            </a:r>
          </a:p>
          <a:p>
            <a:r>
              <a:rPr lang="en-US" sz="3200" dirty="0" err="1" smtClean="0"/>
              <a:t>Infraclavicular</a:t>
            </a:r>
            <a:r>
              <a:rPr lang="en-US" sz="3200" dirty="0" smtClean="0"/>
              <a:t> </a:t>
            </a:r>
            <a:r>
              <a:rPr lang="en-US" sz="3200" dirty="0"/>
              <a:t>for pain between shoulder and wrist </a:t>
            </a:r>
          </a:p>
          <a:p>
            <a:r>
              <a:rPr lang="en-US" sz="3200" dirty="0" smtClean="0"/>
              <a:t>Axillary </a:t>
            </a:r>
            <a:r>
              <a:rPr lang="en-US" sz="3200" dirty="0"/>
              <a:t>for pain in the lower forearm to the </a:t>
            </a:r>
            <a:r>
              <a:rPr lang="en-US" sz="3200" dirty="0" smtClean="0"/>
              <a:t>fingers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FF66"/>
                </a:solidFill>
              </a:rPr>
              <a:t>Differential </a:t>
            </a:r>
            <a:r>
              <a:rPr lang="en-US" sz="4000" b="1" dirty="0" smtClean="0">
                <a:solidFill>
                  <a:srgbClr val="FFFF66"/>
                </a:solidFill>
              </a:rPr>
              <a:t>brachial </a:t>
            </a:r>
            <a:r>
              <a:rPr lang="en-US" sz="4000" b="1" dirty="0">
                <a:solidFill>
                  <a:srgbClr val="FFFF66"/>
                </a:solidFill>
              </a:rPr>
              <a:t>plexus block</a:t>
            </a:r>
          </a:p>
        </p:txBody>
      </p:sp>
    </p:spTree>
    <p:extLst>
      <p:ext uri="{BB962C8B-B14F-4D97-AF65-F5344CB8AC3E}">
        <p14:creationId xmlns="" xmlns:p14="http://schemas.microsoft.com/office/powerpoint/2010/main" val="99606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795</TotalTime>
  <Words>643</Words>
  <Application>Microsoft Office PowerPoint</Application>
  <PresentationFormat>On-screen Show (4:3)</PresentationFormat>
  <Paragraphs>66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Constantia</vt:lpstr>
      <vt:lpstr>Majalla UI</vt:lpstr>
      <vt:lpstr>B Davat</vt:lpstr>
      <vt:lpstr>Wingdings 2</vt:lpstr>
      <vt:lpstr>Wingdings</vt:lpstr>
      <vt:lpstr>B Zar</vt:lpstr>
      <vt:lpstr>Calibri</vt:lpstr>
      <vt:lpstr>Paper</vt:lpstr>
      <vt:lpstr>Slide 1</vt:lpstr>
      <vt:lpstr>Slide 2</vt:lpstr>
      <vt:lpstr>Slide 3</vt:lpstr>
      <vt:lpstr>Slide 4</vt:lpstr>
      <vt:lpstr>Slide 5</vt:lpstr>
      <vt:lpstr>Modified differential spinal block</vt:lpstr>
      <vt:lpstr>Differential Epidural Block</vt:lpstr>
      <vt:lpstr>Anatomic approach to differential block</vt:lpstr>
      <vt:lpstr>Differential brachial plexus block</vt:lpstr>
      <vt:lpstr>Sympathetic Pain</vt:lpstr>
      <vt:lpstr>Referred Pain</vt:lpstr>
      <vt:lpstr>Segmental levels of nociceptive input</vt:lpstr>
      <vt:lpstr>Central Pains</vt:lpstr>
      <vt:lpstr>Prognostic blocks</vt:lpstr>
      <vt:lpstr>Sacroiliac joint injections</vt:lpstr>
      <vt:lpstr>Selective Sympathetic Blockade</vt:lpstr>
      <vt:lpstr>با تشکر...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presentation 2</dc:title>
  <dc:creator>EmamReza9411</dc:creator>
  <cp:lastModifiedBy>NPSoft</cp:lastModifiedBy>
  <cp:revision>90</cp:revision>
  <cp:lastPrinted>2016-02-28T07:45:42Z</cp:lastPrinted>
  <dcterms:created xsi:type="dcterms:W3CDTF">2016-02-03T18:46:40Z</dcterms:created>
  <dcterms:modified xsi:type="dcterms:W3CDTF">2016-04-28T04:24:43Z</dcterms:modified>
</cp:coreProperties>
</file>