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4" r:id="rId9"/>
    <p:sldId id="265" r:id="rId10"/>
    <p:sldId id="292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5" r:id="rId20"/>
    <p:sldId id="277" r:id="rId21"/>
    <p:sldId id="276" r:id="rId22"/>
    <p:sldId id="290" r:id="rId23"/>
    <p:sldId id="278" r:id="rId24"/>
    <p:sldId id="279" r:id="rId25"/>
    <p:sldId id="282" r:id="rId26"/>
    <p:sldId id="281" r:id="rId27"/>
    <p:sldId id="291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79F539-2EF8-4581-98B3-CDA27575B78D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3F8A8A-9DF2-4342-802B-AC81212C0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272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3F8A8A-9DF2-4342-802B-AC81212C0E4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052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D8BD707-D9CF-40AE-B4C6-C98DA3205C09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1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r" rtl="1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04800" y="1039368"/>
            <a:ext cx="8229600" cy="78943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484632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4400" b="1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Picture 7" descr="Beautiful_Bouquet_With_Roses_Wallpap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991600" cy="6858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Rectangle 3"/>
          <p:cNvSpPr/>
          <p:nvPr/>
        </p:nvSpPr>
        <p:spPr>
          <a:xfrm>
            <a:off x="1371600" y="1039368"/>
            <a:ext cx="6477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84632" lvl="0" algn="ctr">
              <a:spcBef>
                <a:spcPct val="0"/>
              </a:spcBef>
              <a:defRPr/>
            </a:pPr>
            <a:r>
              <a:rPr lang="en-US" sz="4400" b="1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bg1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pPr marL="484632" lvl="0" algn="ctr">
              <a:spcBef>
                <a:spcPct val="0"/>
              </a:spcBef>
              <a:defRPr/>
            </a:pPr>
            <a:endParaRPr lang="en-US" sz="4400" b="1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bg1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484632" lvl="0" algn="ctr">
              <a:spcBef>
                <a:spcPct val="0"/>
              </a:spcBef>
              <a:defRPr/>
            </a:pPr>
            <a:r>
              <a:rPr lang="en-US" sz="4400" b="1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bg1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>In </a:t>
            </a:r>
            <a:r>
              <a:rPr lang="en-US" sz="4400" b="1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bg1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>The Name of GOD</a:t>
            </a:r>
            <a:endParaRPr lang="fa-IR" sz="4400" b="1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bg1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ome\Desktop\دکتر سعیدی\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838200"/>
            <a:ext cx="6686550" cy="50149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b="1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Cord Central Pain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dirty="0" smtClean="0">
              <a:solidFill>
                <a:srgbClr val="000000"/>
              </a:solidFill>
              <a:latin typeface="Calibri"/>
              <a:ea typeface="Times New Roman"/>
              <a:cs typeface="Calibri"/>
            </a:endParaRPr>
          </a:p>
          <a:p>
            <a:pPr lvl="1" algn="l" rtl="0">
              <a:lnSpc>
                <a:spcPct val="115000"/>
              </a:lnSpc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Onset of symptoms may be delayed after the causative event</a:t>
            </a:r>
          </a:p>
          <a:p>
            <a:pPr lvl="1" algn="l" rtl="0">
              <a:lnSpc>
                <a:spcPct val="115000"/>
              </a:lnSpc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The longer the delay in pain onset, the more likely that a </a:t>
            </a:r>
            <a:r>
              <a:rPr lang="en-US" dirty="0" err="1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syrinx</a:t>
            </a: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is present</a:t>
            </a:r>
          </a:p>
          <a:p>
            <a:pPr lvl="2" algn="l" rtl="0">
              <a:lnSpc>
                <a:spcPct val="115000"/>
              </a:lnSpc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Syrinx must be identified </a:t>
            </a:r>
            <a:r>
              <a:rPr lang="en-US" dirty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&amp;</a:t>
            </a: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treated to prevent ND</a:t>
            </a:r>
          </a:p>
          <a:p>
            <a:pPr marL="877824" lvl="2" indent="0" algn="l" rtl="0">
              <a:lnSpc>
                <a:spcPct val="115000"/>
              </a:lnSpc>
              <a:buNone/>
            </a:pPr>
            <a:endParaRPr lang="en-US" dirty="0" smtClean="0">
              <a:latin typeface="Calibri"/>
              <a:ea typeface="Times New Roman"/>
              <a:cs typeface="Arial"/>
            </a:endParaRPr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b="1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Cord Central Pain 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dirty="0" smtClean="0">
              <a:solidFill>
                <a:srgbClr val="000000"/>
              </a:solidFill>
              <a:latin typeface="Calibri"/>
              <a:ea typeface="Times New Roman"/>
              <a:cs typeface="Calibri"/>
            </a:endParaRPr>
          </a:p>
          <a:p>
            <a:pPr lvl="1" algn="l" rtl="0">
              <a:lnSpc>
                <a:spcPct val="115000"/>
              </a:lnSpc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Spontaneous steady pain</a:t>
            </a:r>
          </a:p>
          <a:p>
            <a:pPr lvl="1" algn="l" rtl="0">
              <a:lnSpc>
                <a:spcPct val="115000"/>
              </a:lnSpc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Spontaneous neuralgic pain</a:t>
            </a:r>
          </a:p>
          <a:p>
            <a:pPr lvl="1" algn="l" rtl="0">
              <a:lnSpc>
                <a:spcPct val="115000"/>
              </a:lnSpc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1/2 of patients  have severe pain</a:t>
            </a:r>
          </a:p>
          <a:p>
            <a:pPr lvl="1" algn="l" rtl="0">
              <a:lnSpc>
                <a:spcPct val="115000"/>
              </a:lnSpc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Steady </a:t>
            </a:r>
            <a:r>
              <a:rPr lang="en-US" dirty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&amp;</a:t>
            </a: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neuralgic components predominate </a:t>
            </a:r>
            <a:endParaRPr lang="en-US" dirty="0" smtClean="0">
              <a:latin typeface="Calibri"/>
              <a:ea typeface="Times New Roman"/>
              <a:cs typeface="Arial"/>
            </a:endParaRPr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b="1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Brain Central pain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64008" indent="0" algn="l" rtl="0">
              <a:buNone/>
            </a:pPr>
            <a:endParaRPr lang="en-US" sz="3200" dirty="0" smtClean="0">
              <a:solidFill>
                <a:srgbClr val="000000"/>
              </a:solidFill>
              <a:latin typeface="Calibri"/>
              <a:ea typeface="Times New Roman"/>
            </a:endParaRPr>
          </a:p>
          <a:p>
            <a:pPr lvl="1" algn="l" rtl="0"/>
            <a:r>
              <a:rPr lang="en-US" sz="2800" dirty="0" smtClean="0">
                <a:solidFill>
                  <a:srgbClr val="000000"/>
                </a:solidFill>
                <a:latin typeface="Calibri"/>
                <a:ea typeface="Times New Roman"/>
              </a:rPr>
              <a:t>Results from HI</a:t>
            </a:r>
          </a:p>
          <a:p>
            <a:pPr lvl="2" algn="l" rtl="0"/>
            <a:r>
              <a:rPr lang="en-US" sz="2800" dirty="0" smtClean="0">
                <a:solidFill>
                  <a:srgbClr val="000000"/>
                </a:solidFill>
                <a:latin typeface="Calibri"/>
                <a:ea typeface="Times New Roman"/>
              </a:rPr>
              <a:t>Stroke: most common</a:t>
            </a:r>
          </a:p>
          <a:p>
            <a:pPr lvl="2" algn="l" rtl="0"/>
            <a:r>
              <a:rPr lang="en-US" sz="2800" dirty="0" smtClean="0">
                <a:solidFill>
                  <a:srgbClr val="000000"/>
                </a:solidFill>
                <a:latin typeface="Calibri"/>
                <a:ea typeface="Times New Roman"/>
              </a:rPr>
              <a:t>AVM’s</a:t>
            </a:r>
          </a:p>
          <a:p>
            <a:pPr lvl="2" algn="l" rtl="0"/>
            <a:r>
              <a:rPr lang="en-US" sz="2800" dirty="0" smtClean="0">
                <a:solidFill>
                  <a:srgbClr val="000000"/>
                </a:solidFill>
                <a:latin typeface="Calibri"/>
                <a:ea typeface="Times New Roman"/>
              </a:rPr>
              <a:t>Neoplasm</a:t>
            </a:r>
          </a:p>
          <a:p>
            <a:pPr lvl="2" algn="l" rtl="0"/>
            <a:r>
              <a:rPr lang="en-US" sz="2800" dirty="0" smtClean="0">
                <a:solidFill>
                  <a:srgbClr val="000000"/>
                </a:solidFill>
                <a:latin typeface="Calibri"/>
                <a:ea typeface="Times New Roman"/>
              </a:rPr>
              <a:t>MS </a:t>
            </a:r>
          </a:p>
          <a:p>
            <a:pPr lvl="2" algn="l" rtl="0"/>
            <a:r>
              <a:rPr lang="en-US" sz="2800" dirty="0" err="1" smtClean="0">
                <a:solidFill>
                  <a:srgbClr val="000000"/>
                </a:solidFill>
                <a:latin typeface="Calibri"/>
                <a:ea typeface="Times New Roman"/>
              </a:rPr>
              <a:t>Syringobulbia</a:t>
            </a:r>
            <a:endParaRPr lang="en-US" sz="2800" dirty="0" smtClean="0">
              <a:solidFill>
                <a:srgbClr val="000000"/>
              </a:solidFill>
              <a:latin typeface="Calibri"/>
              <a:ea typeface="Times New Roman"/>
            </a:endParaRPr>
          </a:p>
          <a:p>
            <a:pPr lvl="2" algn="l" rtl="0"/>
            <a:r>
              <a:rPr lang="en-US" sz="2800" dirty="0" smtClean="0">
                <a:solidFill>
                  <a:srgbClr val="000000"/>
                </a:solidFill>
                <a:latin typeface="Calibri"/>
                <a:ea typeface="Times New Roman"/>
              </a:rPr>
              <a:t>Abscesses </a:t>
            </a:r>
            <a:endParaRPr lang="fa-I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b="1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Brain Central Pain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458200" cy="4572000"/>
          </a:xfrm>
        </p:spPr>
        <p:txBody>
          <a:bodyPr>
            <a:noAutofit/>
          </a:bodyPr>
          <a:lstStyle/>
          <a:p>
            <a:pPr marL="64008" indent="0"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3200" dirty="0" smtClean="0">
              <a:solidFill>
                <a:srgbClr val="000000"/>
              </a:solidFill>
              <a:latin typeface="Calibri"/>
              <a:ea typeface="Times New Roman"/>
              <a:cs typeface="Calibri"/>
            </a:endParaRPr>
          </a:p>
          <a:p>
            <a:pPr lvl="1" algn="l" rtl="0">
              <a:lnSpc>
                <a:spcPct val="115000"/>
              </a:lnSpc>
            </a:pPr>
            <a:r>
              <a:rPr lang="en-US" sz="2800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Brainstem lesions</a:t>
            </a:r>
          </a:p>
          <a:p>
            <a:pPr lvl="2" algn="l" rtl="0">
              <a:lnSpc>
                <a:spcPct val="115000"/>
              </a:lnSpc>
            </a:pPr>
            <a:r>
              <a:rPr lang="en-US" sz="2800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Most common vascular cause of pain is Wallenberg’s </a:t>
            </a:r>
            <a:r>
              <a:rPr lang="en-US" sz="2800" dirty="0" err="1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synd</a:t>
            </a:r>
            <a:r>
              <a:rPr lang="en-US" sz="2800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(lateral medullary </a:t>
            </a:r>
            <a:r>
              <a:rPr lang="en-US" sz="2800" dirty="0" err="1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synd</a:t>
            </a:r>
            <a:r>
              <a:rPr lang="en-US" sz="2800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)</a:t>
            </a:r>
            <a:endParaRPr lang="en-US" sz="2000" dirty="0" smtClean="0">
              <a:solidFill>
                <a:srgbClr val="000000"/>
              </a:solidFill>
              <a:latin typeface="Calibri"/>
              <a:ea typeface="Times New Roman"/>
              <a:cs typeface="Calibri"/>
            </a:endParaRPr>
          </a:p>
          <a:p>
            <a:pPr lvl="1" algn="l" rtl="0">
              <a:lnSpc>
                <a:spcPct val="115000"/>
              </a:lnSpc>
            </a:pPr>
            <a:r>
              <a:rPr lang="en-US" sz="2800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Brain lesions</a:t>
            </a:r>
          </a:p>
          <a:p>
            <a:pPr lvl="2" algn="l" rtl="0">
              <a:lnSpc>
                <a:spcPct val="115000"/>
              </a:lnSpc>
            </a:pPr>
            <a:r>
              <a:rPr lang="en-US" sz="2800" dirty="0" err="1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Dejerine-Roussy</a:t>
            </a:r>
            <a:r>
              <a:rPr lang="en-US" sz="2800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synd</a:t>
            </a:r>
            <a:r>
              <a:rPr lang="en-US" sz="2800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(thalamic pain </a:t>
            </a:r>
            <a:r>
              <a:rPr lang="en-US" sz="2800" dirty="0" err="1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synd</a:t>
            </a:r>
            <a:r>
              <a:rPr lang="en-US" sz="2800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)</a:t>
            </a:r>
          </a:p>
          <a:p>
            <a:pPr marL="1389888" lvl="4" indent="0" algn="l" rtl="0">
              <a:lnSpc>
                <a:spcPct val="115000"/>
              </a:lnSpc>
              <a:buNone/>
            </a:pPr>
            <a:r>
              <a:rPr lang="en-US" sz="2000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</a:t>
            </a:r>
            <a:endParaRPr lang="en-US" sz="2000" dirty="0" smtClean="0">
              <a:latin typeface="Calibri"/>
              <a:ea typeface="Times New Roman"/>
              <a:cs typeface="Arial"/>
            </a:endParaRPr>
          </a:p>
          <a:p>
            <a:endParaRPr lang="fa-I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b="1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Brain Central Pain 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dirty="0" smtClean="0">
              <a:solidFill>
                <a:srgbClr val="000000"/>
              </a:solidFill>
              <a:latin typeface="Calibri"/>
              <a:ea typeface="Times New Roman"/>
              <a:cs typeface="Calibri"/>
            </a:endParaRPr>
          </a:p>
          <a:p>
            <a:pPr lvl="1" algn="l" rtl="0">
              <a:lnSpc>
                <a:spcPct val="115000"/>
              </a:lnSpc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Steady </a:t>
            </a:r>
            <a:r>
              <a:rPr lang="en-US" dirty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&amp;</a:t>
            </a: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evoked pain predominate</a:t>
            </a:r>
          </a:p>
          <a:p>
            <a:pPr lvl="1" algn="l" rtl="0">
              <a:lnSpc>
                <a:spcPct val="115000"/>
              </a:lnSpc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HI &amp; craniotomy rarely result in central pain</a:t>
            </a:r>
          </a:p>
          <a:p>
            <a:pPr lvl="1" algn="l" rtl="0">
              <a:lnSpc>
                <a:spcPct val="115000"/>
              </a:lnSpc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Onset may be immediate or delayed </a:t>
            </a:r>
            <a:endParaRPr lang="en-US" dirty="0" smtClean="0">
              <a:latin typeface="Calibri"/>
              <a:ea typeface="Times New Roman"/>
              <a:cs typeface="Arial"/>
            </a:endParaRPr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b="1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Medical treatment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72000"/>
          </a:xfrm>
        </p:spPr>
        <p:txBody>
          <a:bodyPr>
            <a:noAutofit/>
          </a:bodyPr>
          <a:lstStyle/>
          <a:p>
            <a:pPr lvl="2" algn="l" rtl="0"/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Antispasmodics: Baclofen, </a:t>
            </a:r>
            <a:r>
              <a:rPr lang="en-US" dirty="0" err="1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tizanidine</a:t>
            </a:r>
            <a:endParaRPr lang="en-US" dirty="0" smtClean="0">
              <a:solidFill>
                <a:srgbClr val="000000"/>
              </a:solidFill>
              <a:latin typeface="Calibri"/>
              <a:ea typeface="Times New Roman"/>
              <a:cs typeface="Calibri"/>
            </a:endParaRPr>
          </a:p>
          <a:p>
            <a:pPr lvl="2" algn="l" rtl="0"/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Anticonvulsants</a:t>
            </a:r>
          </a:p>
          <a:p>
            <a:pPr lvl="2" algn="l" rtl="0"/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TCA’s</a:t>
            </a:r>
          </a:p>
          <a:p>
            <a:pPr lvl="2" algn="l" rtl="0"/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NSAID’s</a:t>
            </a:r>
          </a:p>
          <a:p>
            <a:pPr lvl="2" algn="l" rtl="0"/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Opioids</a:t>
            </a: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?</a:t>
            </a:r>
          </a:p>
          <a:p>
            <a:pPr lvl="2" algn="l" rtl="0"/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Intrathecal</a:t>
            </a:r>
            <a:endParaRPr lang="en-US" dirty="0" smtClean="0">
              <a:solidFill>
                <a:srgbClr val="000000"/>
              </a:solidFill>
              <a:latin typeface="Calibri"/>
              <a:ea typeface="Times New Roman"/>
              <a:cs typeface="Calibri"/>
            </a:endParaRPr>
          </a:p>
          <a:p>
            <a:pPr lvl="3" algn="l" rtl="0"/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Opioids</a:t>
            </a:r>
            <a:endParaRPr lang="en-US" dirty="0" smtClean="0">
              <a:solidFill>
                <a:srgbClr val="000000"/>
              </a:solidFill>
              <a:latin typeface="Calibri"/>
              <a:ea typeface="Times New Roman"/>
              <a:cs typeface="Calibri"/>
            </a:endParaRPr>
          </a:p>
          <a:p>
            <a:pPr lvl="3" algn="l" rtl="0"/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Baclofen</a:t>
            </a: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</a:t>
            </a:r>
          </a:p>
          <a:p>
            <a:pPr lvl="3" algn="l" rtl="0"/>
            <a:r>
              <a:rPr lang="en-US" dirty="0" err="1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Clonidine</a:t>
            </a:r>
            <a:endParaRPr lang="en-US" dirty="0" smtClean="0">
              <a:solidFill>
                <a:srgbClr val="000000"/>
              </a:solidFill>
              <a:latin typeface="Calibri"/>
              <a:ea typeface="Times New Roman"/>
              <a:cs typeface="Calibri"/>
            </a:endParaRPr>
          </a:p>
          <a:p>
            <a:pPr marL="1161288" lvl="3" indent="0" algn="l" rtl="0">
              <a:buNone/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</a:t>
            </a:r>
            <a:endParaRPr lang="en-US" dirty="0" smtClean="0">
              <a:latin typeface="Calibri"/>
              <a:ea typeface="Times New Roman"/>
              <a:cs typeface="Arial"/>
            </a:endParaRPr>
          </a:p>
          <a:p>
            <a:endParaRPr lang="fa-I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b="1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Surgical Treatment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 algn="l" rtl="0">
              <a:lnSpc>
                <a:spcPct val="115000"/>
              </a:lnSpc>
            </a:pPr>
            <a:r>
              <a:rPr lang="en-US" sz="2800" dirty="0" err="1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Rhizotomy</a:t>
            </a:r>
            <a:r>
              <a:rPr lang="en-US" sz="2800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</a:t>
            </a:r>
          </a:p>
          <a:p>
            <a:pPr lvl="2" algn="l" rtl="0">
              <a:lnSpc>
                <a:spcPct val="115000"/>
              </a:lnSpc>
            </a:pPr>
            <a:r>
              <a:rPr lang="en-US" sz="2800" dirty="0" err="1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Cordotomy</a:t>
            </a:r>
            <a:r>
              <a:rPr lang="en-US" sz="2800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/ </a:t>
            </a:r>
            <a:r>
              <a:rPr lang="en-US" sz="2800" dirty="0" err="1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Cordectomy</a:t>
            </a:r>
            <a:r>
              <a:rPr lang="en-US" sz="2800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</a:t>
            </a:r>
          </a:p>
          <a:p>
            <a:pPr lvl="3" algn="l" rtl="0">
              <a:lnSpc>
                <a:spcPct val="115000"/>
              </a:lnSpc>
            </a:pPr>
            <a:r>
              <a:rPr lang="en-US" sz="2400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Useful for </a:t>
            </a:r>
            <a:r>
              <a:rPr lang="en-US" sz="2400" dirty="0" err="1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lancinating</a:t>
            </a:r>
            <a:r>
              <a:rPr lang="en-US" sz="2400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and evoked pain </a:t>
            </a:r>
          </a:p>
          <a:p>
            <a:pPr lvl="2" algn="l" rtl="0">
              <a:lnSpc>
                <a:spcPct val="115000"/>
              </a:lnSpc>
            </a:pPr>
            <a:r>
              <a:rPr lang="en-US" sz="2800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Dorsal root entry zone (DREZ) lesions</a:t>
            </a:r>
          </a:p>
          <a:p>
            <a:pPr lvl="3" algn="l" rtl="0">
              <a:lnSpc>
                <a:spcPct val="115000"/>
              </a:lnSpc>
            </a:pPr>
            <a:r>
              <a:rPr lang="en-US" sz="2400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Helps with radicular pain  </a:t>
            </a:r>
            <a:endParaRPr lang="en-US" sz="2400" dirty="0" smtClean="0">
              <a:latin typeface="Calibri"/>
              <a:ea typeface="Times New Roman"/>
              <a:cs typeface="Arial"/>
            </a:endParaRPr>
          </a:p>
          <a:p>
            <a:endParaRPr lang="fa-I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b="1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Central Pain Syndrome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Treatment</a:t>
            </a:r>
          </a:p>
          <a:p>
            <a:pPr lvl="1" algn="l" rtl="0">
              <a:lnSpc>
                <a:spcPct val="115000"/>
              </a:lnSpc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Neuromodulation</a:t>
            </a:r>
            <a:endParaRPr lang="en-US" dirty="0" smtClean="0">
              <a:solidFill>
                <a:srgbClr val="000000"/>
              </a:solidFill>
              <a:latin typeface="Calibri"/>
              <a:ea typeface="Times New Roman"/>
              <a:cs typeface="Calibri"/>
            </a:endParaRPr>
          </a:p>
          <a:p>
            <a:pPr lvl="2" algn="l" rtl="0">
              <a:lnSpc>
                <a:spcPct val="115000"/>
              </a:lnSpc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SCS</a:t>
            </a:r>
          </a:p>
          <a:p>
            <a:pPr lvl="2" algn="l" rtl="0">
              <a:lnSpc>
                <a:spcPct val="115000"/>
              </a:lnSpc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Deep brain stimulation </a:t>
            </a:r>
            <a:endParaRPr lang="en-US" dirty="0" smtClean="0">
              <a:latin typeface="Calibri"/>
              <a:ea typeface="Times New Roman"/>
              <a:cs typeface="Arial"/>
            </a:endParaRPr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b="1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Spinal </a:t>
            </a:r>
            <a:r>
              <a:rPr lang="en-US" b="1" dirty="0" err="1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Stenosis</a:t>
            </a:r>
            <a:r>
              <a:rPr lang="en-US" b="1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Technically categorized as central pain </a:t>
            </a: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Probably has ischemic etiology in classic case</a:t>
            </a: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Classic description</a:t>
            </a:r>
          </a:p>
          <a:p>
            <a:pPr lvl="1" algn="l" rtl="0">
              <a:lnSpc>
                <a:spcPct val="115000"/>
              </a:lnSpc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Neurogenic claudication </a:t>
            </a:r>
          </a:p>
          <a:p>
            <a:pPr lvl="1" algn="l" rtl="0">
              <a:lnSpc>
                <a:spcPct val="115000"/>
              </a:lnSpc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Not necessary to walk to have pain </a:t>
            </a:r>
          </a:p>
          <a:p>
            <a:pPr lvl="1" algn="l" rtl="0">
              <a:lnSpc>
                <a:spcPct val="115000"/>
              </a:lnSpc>
            </a:pPr>
            <a:r>
              <a:rPr lang="en-US" dirty="0" err="1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Stenotic</a:t>
            </a: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canal (&lt; 10 mm) causes root Ischemia producing leg cramps </a:t>
            </a:r>
            <a:endParaRPr lang="en-US" dirty="0" smtClean="0">
              <a:latin typeface="Calibri"/>
              <a:ea typeface="Times New Roman"/>
              <a:cs typeface="Arial"/>
            </a:endParaRPr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066800"/>
            <a:ext cx="8229600" cy="1399032"/>
          </a:xfrm>
        </p:spPr>
        <p:txBody>
          <a:bodyPr/>
          <a:lstStyle/>
          <a:p>
            <a:pPr algn="ctr" rtl="0"/>
            <a:r>
              <a:rPr lang="en-US" b="1" dirty="0" smtClean="0"/>
              <a:t>Central Pain Syndrome</a:t>
            </a:r>
            <a:endParaRPr lang="fa-I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971800"/>
            <a:ext cx="8382000" cy="1546192"/>
          </a:xfrm>
        </p:spPr>
        <p:txBody>
          <a:bodyPr>
            <a:normAutofit/>
          </a:bodyPr>
          <a:lstStyle/>
          <a:p>
            <a:pPr marL="64008" indent="0" algn="ctr" rtl="0">
              <a:buNone/>
            </a:pPr>
            <a:r>
              <a:rPr lang="en-US" dirty="0" smtClean="0">
                <a:latin typeface="+mj-lt"/>
              </a:rPr>
              <a:t> HR </a:t>
            </a:r>
            <a:r>
              <a:rPr lang="en-US" dirty="0" err="1" smtClean="0">
                <a:latin typeface="+mj-lt"/>
              </a:rPr>
              <a:t>Saeidi</a:t>
            </a:r>
            <a:r>
              <a:rPr lang="en-US" dirty="0" smtClean="0">
                <a:latin typeface="+mj-lt"/>
              </a:rPr>
              <a:t>  MD</a:t>
            </a:r>
          </a:p>
          <a:p>
            <a:pPr marL="64008" indent="0" algn="ctr" rtl="0">
              <a:buNone/>
            </a:pPr>
            <a:r>
              <a:rPr lang="en-US" sz="2400" dirty="0" smtClean="0">
                <a:latin typeface="+mj-lt"/>
              </a:rPr>
              <a:t>Associate Professor of </a:t>
            </a:r>
            <a:r>
              <a:rPr lang="en-US" sz="2400" dirty="0" err="1" smtClean="0">
                <a:latin typeface="+mj-lt"/>
              </a:rPr>
              <a:t>NeurosurgeryKUMS</a:t>
            </a:r>
            <a:endParaRPr lang="fa-IR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sz="3600" b="1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Don’t Forget Cervical Spinal </a:t>
            </a:r>
            <a:r>
              <a:rPr lang="en-US" sz="3600" b="1" dirty="0" err="1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Stenosis</a:t>
            </a:r>
            <a:r>
              <a:rPr lang="en-US" sz="3600" b="1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</a:t>
            </a:r>
            <a:endParaRPr lang="fa-I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May involve single root or cord</a:t>
            </a: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Cervical </a:t>
            </a:r>
            <a:r>
              <a:rPr lang="en-US" dirty="0" err="1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myelopathy</a:t>
            </a:r>
            <a:endParaRPr lang="en-US" dirty="0" smtClean="0">
              <a:solidFill>
                <a:srgbClr val="000000"/>
              </a:solidFill>
              <a:latin typeface="Calibri"/>
              <a:ea typeface="Times New Roman"/>
              <a:cs typeface="Calibri"/>
            </a:endParaRPr>
          </a:p>
          <a:p>
            <a:pPr lvl="1" algn="l" rtl="0">
              <a:lnSpc>
                <a:spcPct val="115000"/>
              </a:lnSpc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Muscles affected with weakness </a:t>
            </a:r>
          </a:p>
          <a:p>
            <a:pPr lvl="1" algn="l" rtl="0">
              <a:lnSpc>
                <a:spcPct val="115000"/>
              </a:lnSpc>
            </a:pPr>
            <a:r>
              <a:rPr lang="en-US" b="1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Weakness, atrophy </a:t>
            </a:r>
            <a:r>
              <a:rPr lang="en-US" b="1" dirty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&amp;</a:t>
            </a:r>
            <a:r>
              <a:rPr lang="en-US" b="1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fasciculations</a:t>
            </a:r>
            <a:r>
              <a:rPr lang="en-US" b="1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)</a:t>
            </a:r>
            <a:endParaRPr lang="en-US" dirty="0" smtClean="0">
              <a:solidFill>
                <a:srgbClr val="000000"/>
              </a:solidFill>
              <a:latin typeface="Calibri"/>
              <a:ea typeface="Times New Roman"/>
              <a:cs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Cervical injections may be risky </a:t>
            </a:r>
            <a:endParaRPr lang="en-US" dirty="0" smtClean="0">
              <a:latin typeface="Calibri"/>
              <a:ea typeface="Times New Roman"/>
              <a:cs typeface="Arial"/>
            </a:endParaRPr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b="1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Spinal </a:t>
            </a:r>
            <a:r>
              <a:rPr lang="en-US" b="1" dirty="0" err="1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Stenosis</a:t>
            </a:r>
            <a:r>
              <a:rPr lang="en-US" b="1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82808"/>
            <a:ext cx="8991600" cy="4572000"/>
          </a:xfrm>
        </p:spPr>
        <p:txBody>
          <a:bodyPr>
            <a:normAutofit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Compression syndromes of </a:t>
            </a:r>
            <a:r>
              <a:rPr lang="en-US" dirty="0" err="1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cauda</a:t>
            </a: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equina</a:t>
            </a: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</a:t>
            </a:r>
            <a:r>
              <a:rPr lang="en-US" dirty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&amp;</a:t>
            </a: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cord</a:t>
            </a:r>
          </a:p>
          <a:p>
            <a:pPr lvl="1" algn="l" rtl="0">
              <a:lnSpc>
                <a:spcPct val="115000"/>
              </a:lnSpc>
            </a:pPr>
            <a:r>
              <a:rPr lang="en-US" b="1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Single root or </a:t>
            </a:r>
            <a:r>
              <a:rPr lang="en-US" b="1" dirty="0" err="1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cauda</a:t>
            </a:r>
            <a:r>
              <a:rPr lang="en-US" b="1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equina</a:t>
            </a:r>
            <a:r>
              <a:rPr lang="en-US" b="1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</a:t>
            </a: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Abnormally narrow spinal canal</a:t>
            </a:r>
          </a:p>
          <a:p>
            <a:pPr lvl="1" algn="l" rtl="0">
              <a:lnSpc>
                <a:spcPct val="115000"/>
              </a:lnSpc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Acquired</a:t>
            </a: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</a:t>
            </a:r>
          </a:p>
          <a:p>
            <a:pPr lvl="2" algn="l" rtl="0">
              <a:lnSpc>
                <a:spcPct val="115000"/>
              </a:lnSpc>
            </a:pPr>
            <a:r>
              <a:rPr lang="en-US" dirty="0" err="1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Spondylosis</a:t>
            </a: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&amp; HDL</a:t>
            </a:r>
          </a:p>
          <a:p>
            <a:pPr lvl="2" algn="l" rtl="0">
              <a:lnSpc>
                <a:spcPct val="115000"/>
              </a:lnSpc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Arthritic proliferation</a:t>
            </a:r>
          </a:p>
          <a:p>
            <a:pPr lvl="2" algn="l" rtl="0">
              <a:lnSpc>
                <a:spcPct val="115000"/>
              </a:lnSpc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Ligamentous </a:t>
            </a:r>
            <a:r>
              <a:rPr lang="en-US" dirty="0" err="1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hypetrophy</a:t>
            </a: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</a:t>
            </a:r>
          </a:p>
          <a:p>
            <a:pPr lvl="1" algn="l" rtl="0">
              <a:lnSpc>
                <a:spcPct val="115000"/>
              </a:lnSpc>
            </a:pPr>
            <a:r>
              <a:rPr lang="en-US" b="1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Congenital (short pedicles)</a:t>
            </a:r>
            <a:endParaRPr lang="en-US" b="1" dirty="0" smtClean="0">
              <a:latin typeface="Calibri"/>
              <a:ea typeface="Times New Roman"/>
              <a:cs typeface="Arial"/>
            </a:endParaRPr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orange-lil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381000"/>
            <a:ext cx="7848600" cy="4572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b="1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Remember Differential Diagnoses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R</a:t>
            </a: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oot and cord problems may be confused with: </a:t>
            </a:r>
          </a:p>
          <a:p>
            <a:pPr lvl="1" algn="l" rtl="0">
              <a:lnSpc>
                <a:spcPct val="115000"/>
              </a:lnSpc>
            </a:pPr>
            <a:r>
              <a:rPr lang="en-US" dirty="0" err="1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Supraspinatus</a:t>
            </a: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tendinitis</a:t>
            </a:r>
          </a:p>
          <a:p>
            <a:pPr lvl="1" algn="l" rtl="0">
              <a:lnSpc>
                <a:spcPct val="115000"/>
              </a:lnSpc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Acromoclavicular</a:t>
            </a: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pain</a:t>
            </a:r>
          </a:p>
          <a:p>
            <a:pPr lvl="1" algn="l" rtl="0">
              <a:lnSpc>
                <a:spcPct val="115000"/>
              </a:lnSpc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Cervical ribs</a:t>
            </a:r>
          </a:p>
          <a:p>
            <a:pPr algn="l" rtl="0">
              <a:lnSpc>
                <a:spcPct val="115000"/>
              </a:lnSpc>
              <a:buFont typeface="Wingdings" pitchFamily="2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Must exclude  neoplasms</a:t>
            </a:r>
          </a:p>
          <a:p>
            <a:pPr marL="537210" lvl="1" indent="0" algn="l" rtl="0">
              <a:lnSpc>
                <a:spcPct val="115000"/>
              </a:lnSpc>
              <a:buNone/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</a:t>
            </a:r>
            <a:endParaRPr lang="en-US" dirty="0" smtClean="0">
              <a:latin typeface="Calibri"/>
              <a:ea typeface="Times New Roman"/>
              <a:cs typeface="Arial"/>
            </a:endParaRPr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b="1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Epidemiology of MS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42-65% of patients with MS have pain</a:t>
            </a: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Trigeminal neuralgia often cited</a:t>
            </a: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Not all pain is central</a:t>
            </a:r>
          </a:p>
          <a:p>
            <a:pPr lvl="1" algn="l" rtl="0">
              <a:lnSpc>
                <a:spcPct val="115000"/>
              </a:lnSpc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20 % have </a:t>
            </a:r>
            <a:r>
              <a:rPr lang="en-US" dirty="0" err="1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nociceptive</a:t>
            </a: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musculoskeletal pain</a:t>
            </a:r>
          </a:p>
          <a:p>
            <a:pPr lvl="1" algn="l" rtl="0">
              <a:lnSpc>
                <a:spcPct val="115000"/>
              </a:lnSpc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Paresis</a:t>
            </a:r>
          </a:p>
          <a:p>
            <a:pPr lvl="1" algn="l" rtl="0">
              <a:lnSpc>
                <a:spcPct val="115000"/>
              </a:lnSpc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Spasticity</a:t>
            </a:r>
          </a:p>
          <a:p>
            <a:pPr algn="l" rtl="0">
              <a:lnSpc>
                <a:spcPct val="115000"/>
              </a:lnSpc>
              <a:buFont typeface="Wingdings" pitchFamily="2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Peripheral neuropathy</a:t>
            </a:r>
          </a:p>
          <a:p>
            <a:pPr algn="l" rtl="0">
              <a:lnSpc>
                <a:spcPct val="115000"/>
              </a:lnSpc>
              <a:buFont typeface="Wingdings" pitchFamily="2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Psychogenic pain is rare</a:t>
            </a:r>
          </a:p>
          <a:p>
            <a:pPr algn="l" rtl="0">
              <a:lnSpc>
                <a:spcPct val="115000"/>
              </a:lnSpc>
              <a:buFont typeface="Wingdings" pitchFamily="2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Pain not related to depression or disability </a:t>
            </a:r>
            <a:endParaRPr lang="en-US" dirty="0" smtClean="0">
              <a:latin typeface="Calibri"/>
              <a:ea typeface="Times New Roman"/>
              <a:cs typeface="Arial"/>
            </a:endParaRPr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b="1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Most Common MS Pain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err="1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Nonparoxysmal</a:t>
            </a: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extremity pain</a:t>
            </a: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Dysesthesias</a:t>
            </a:r>
            <a:endParaRPr lang="en-US" dirty="0" smtClean="0">
              <a:solidFill>
                <a:srgbClr val="000000"/>
              </a:solidFill>
              <a:latin typeface="Calibri"/>
              <a:ea typeface="Times New Roman"/>
              <a:cs typeface="Calibri"/>
            </a:endParaRPr>
          </a:p>
          <a:p>
            <a:pPr lvl="1" algn="l" rtl="0">
              <a:lnSpc>
                <a:spcPct val="115000"/>
              </a:lnSpc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Burning</a:t>
            </a:r>
          </a:p>
          <a:p>
            <a:pPr lvl="1" algn="l" rtl="0">
              <a:lnSpc>
                <a:spcPct val="115000"/>
              </a:lnSpc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Aching pain</a:t>
            </a:r>
          </a:p>
          <a:p>
            <a:pPr lvl="1" algn="l" rtl="0">
              <a:lnSpc>
                <a:spcPct val="115000"/>
              </a:lnSpc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Pricking</a:t>
            </a:r>
          </a:p>
          <a:p>
            <a:pPr lvl="1" algn="l" rtl="0">
              <a:lnSpc>
                <a:spcPct val="115000"/>
              </a:lnSpc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Stabbing Squeezing </a:t>
            </a:r>
            <a:endParaRPr lang="en-US" dirty="0" smtClean="0">
              <a:latin typeface="Calibri"/>
              <a:ea typeface="Times New Roman"/>
              <a:cs typeface="Arial"/>
            </a:endParaRPr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b="1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Pain Characteristics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err="1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Lhermitte</a:t>
            </a: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sign</a:t>
            </a:r>
          </a:p>
          <a:p>
            <a:pPr lvl="1" algn="l" rtl="0">
              <a:lnSpc>
                <a:spcPct val="115000"/>
              </a:lnSpc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Classical of MS</a:t>
            </a:r>
          </a:p>
          <a:p>
            <a:pPr lvl="1" algn="l" rtl="0">
              <a:lnSpc>
                <a:spcPct val="115000"/>
              </a:lnSpc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Produced by bending neck forward</a:t>
            </a:r>
          </a:p>
          <a:p>
            <a:pPr lvl="1" algn="l" rtl="0">
              <a:lnSpc>
                <a:spcPct val="115000"/>
              </a:lnSpc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Paresthesias</a:t>
            </a: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or </a:t>
            </a:r>
            <a:r>
              <a:rPr lang="en-US" dirty="0" err="1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dysesthesias</a:t>
            </a:r>
            <a:endParaRPr lang="en-US" dirty="0" smtClean="0">
              <a:solidFill>
                <a:srgbClr val="000000"/>
              </a:solidFill>
              <a:latin typeface="Calibri"/>
              <a:ea typeface="Times New Roman"/>
              <a:cs typeface="Calibri"/>
            </a:endParaRPr>
          </a:p>
          <a:p>
            <a:pPr lvl="1" algn="l" rtl="0">
              <a:lnSpc>
                <a:spcPct val="115000"/>
              </a:lnSpc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Radiate down back to extremities</a:t>
            </a:r>
          </a:p>
          <a:p>
            <a:pPr lvl="1" algn="l" rtl="0">
              <a:lnSpc>
                <a:spcPct val="115000"/>
              </a:lnSpc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Bilateral</a:t>
            </a:r>
          </a:p>
          <a:p>
            <a:pPr lvl="1" algn="l" rtl="0">
              <a:lnSpc>
                <a:spcPct val="115000"/>
              </a:lnSpc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Can be painful </a:t>
            </a:r>
            <a:endParaRPr lang="en-US" dirty="0" smtClean="0">
              <a:latin typeface="Calibri"/>
              <a:ea typeface="Times New Roman"/>
              <a:cs typeface="Arial"/>
            </a:endParaRPr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0"/>
            <a:r>
              <a:rPr lang="en-US" b="1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Types of Central Pain in MS</a:t>
            </a:r>
            <a:endParaRPr lang="fa-I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TN  5%</a:t>
            </a:r>
          </a:p>
          <a:p>
            <a:pPr lvl="1" algn="l" rtl="0"/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Brain stem </a:t>
            </a:r>
            <a:r>
              <a:rPr lang="en-US" dirty="0" err="1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demyelination</a:t>
            </a:r>
            <a:endParaRPr lang="en-US" dirty="0" smtClean="0">
              <a:solidFill>
                <a:srgbClr val="000000"/>
              </a:solidFill>
              <a:latin typeface="Calibri"/>
              <a:ea typeface="Times New Roman"/>
              <a:cs typeface="Calibri"/>
            </a:endParaRPr>
          </a:p>
          <a:p>
            <a:pPr lvl="1" algn="l" rtl="0"/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Usual TN is peripheral </a:t>
            </a:r>
            <a:endParaRPr lang="en-US" dirty="0" smtClean="0">
              <a:solidFill>
                <a:srgbClr val="000000"/>
              </a:solidFill>
              <a:latin typeface="Calibri"/>
              <a:cs typeface="Calibri"/>
            </a:endParaRPr>
          </a:p>
          <a:p>
            <a:pPr algn="l" rtl="0"/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Paroxysmal Pain (</a:t>
            </a:r>
            <a:r>
              <a:rPr lang="en-US" dirty="0" err="1" smtClean="0">
                <a:solidFill>
                  <a:srgbClr val="000000"/>
                </a:solidFill>
                <a:latin typeface="Calibri"/>
                <a:cs typeface="Calibri"/>
              </a:rPr>
              <a:t>lancinating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) 6%</a:t>
            </a:r>
          </a:p>
          <a:p>
            <a:pPr algn="l" rtl="0"/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Pain Quality</a:t>
            </a:r>
          </a:p>
          <a:p>
            <a:pPr lvl="1" algn="l" rtl="0"/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Burning</a:t>
            </a:r>
          </a:p>
          <a:p>
            <a:pPr lvl="1" algn="l" rtl="0"/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Toothache Like</a:t>
            </a:r>
          </a:p>
          <a:p>
            <a:pPr lvl="1" algn="l" rtl="0"/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Pricking/Stabbing	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b="1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MS Pain continued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Painful tonic seizures - 2% of patients</a:t>
            </a:r>
          </a:p>
          <a:p>
            <a:pPr lvl="1" algn="l" rtl="0">
              <a:lnSpc>
                <a:spcPct val="115000"/>
              </a:lnSpc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Spreading  </a:t>
            </a:r>
            <a:r>
              <a:rPr lang="en-US" dirty="0" err="1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paresthesias</a:t>
            </a:r>
            <a:endParaRPr lang="en-US" dirty="0" smtClean="0">
              <a:solidFill>
                <a:srgbClr val="000000"/>
              </a:solidFill>
              <a:latin typeface="Calibri"/>
              <a:ea typeface="Times New Roman"/>
              <a:cs typeface="Calibri"/>
            </a:endParaRPr>
          </a:p>
          <a:p>
            <a:pPr lvl="1" algn="l" rtl="0">
              <a:lnSpc>
                <a:spcPct val="115000"/>
              </a:lnSpc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Affected spinal segments</a:t>
            </a:r>
          </a:p>
          <a:p>
            <a:pPr lvl="1" algn="l" rtl="0">
              <a:lnSpc>
                <a:spcPct val="115000"/>
              </a:lnSpc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Evoked by light touch or movement</a:t>
            </a:r>
          </a:p>
          <a:p>
            <a:pPr lvl="1" algn="l" rtl="0">
              <a:lnSpc>
                <a:spcPct val="115000"/>
              </a:lnSpc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Occur with exacerbation of  cord symptom </a:t>
            </a:r>
            <a:endParaRPr lang="en-US" dirty="0" smtClean="0">
              <a:latin typeface="Calibri"/>
              <a:ea typeface="Times New Roman"/>
              <a:cs typeface="Arial"/>
            </a:endParaRPr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b="1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Non-sensory Symptoms of MS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2460592"/>
          </a:xfrm>
        </p:spPr>
        <p:txBody>
          <a:bodyPr/>
          <a:lstStyle/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50% of patients</a:t>
            </a:r>
          </a:p>
          <a:p>
            <a:pPr lvl="1" algn="l" rtl="0">
              <a:lnSpc>
                <a:spcPct val="115000"/>
              </a:lnSpc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Paresis	</a:t>
            </a:r>
          </a:p>
          <a:p>
            <a:pPr lvl="1" algn="l" rtl="0">
              <a:lnSpc>
                <a:spcPct val="115000"/>
              </a:lnSpc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Ataxia</a:t>
            </a:r>
          </a:p>
          <a:p>
            <a:pPr lvl="1" algn="l" rtl="0">
              <a:lnSpc>
                <a:spcPct val="115000"/>
              </a:lnSpc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Bladder dysfunction </a:t>
            </a:r>
            <a:endParaRPr lang="en-US" dirty="0" smtClean="0">
              <a:latin typeface="Calibri"/>
              <a:ea typeface="Times New Roman"/>
              <a:cs typeface="Arial"/>
            </a:endParaRPr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b="1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Central Pain Syndrome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Pain associated with lesions of the CNS</a:t>
            </a: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The clinical picture is similar regardless if the </a:t>
            </a:r>
            <a:r>
              <a:rPr lang="en-US" dirty="0" err="1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pts</a:t>
            </a: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suffered a massive injury/stroke or a minor one</a:t>
            </a: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The common feature is a steady, constant, burning, </a:t>
            </a:r>
            <a:r>
              <a:rPr lang="en-US" dirty="0" err="1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dysesthetic</a:t>
            </a: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, or achy pain </a:t>
            </a:r>
            <a:endParaRPr lang="en-US" dirty="0" smtClean="0">
              <a:latin typeface="Calibri"/>
              <a:ea typeface="Times New Roman"/>
              <a:cs typeface="Arial"/>
            </a:endParaRPr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b="1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Parkinson’s Disease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Movement disorder</a:t>
            </a:r>
          </a:p>
          <a:p>
            <a:pPr lvl="1" algn="l" rtl="0">
              <a:lnSpc>
                <a:spcPct val="115000"/>
              </a:lnSpc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Rigidity</a:t>
            </a:r>
          </a:p>
          <a:p>
            <a:pPr lvl="1" algn="l" rtl="0">
              <a:lnSpc>
                <a:spcPct val="115000"/>
              </a:lnSpc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Bradykinesias</a:t>
            </a:r>
            <a:endParaRPr lang="en-US" dirty="0" smtClean="0">
              <a:solidFill>
                <a:srgbClr val="000000"/>
              </a:solidFill>
              <a:latin typeface="Calibri"/>
              <a:ea typeface="Times New Roman"/>
              <a:cs typeface="Calibri"/>
            </a:endParaRPr>
          </a:p>
          <a:p>
            <a:pPr lvl="1" algn="l" rtl="0">
              <a:lnSpc>
                <a:spcPct val="115000"/>
              </a:lnSpc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Tremors</a:t>
            </a:r>
          </a:p>
          <a:p>
            <a:pPr lvl="1" algn="l" rtl="0">
              <a:lnSpc>
                <a:spcPct val="115000"/>
              </a:lnSpc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Off periods</a:t>
            </a:r>
          </a:p>
          <a:p>
            <a:pPr lvl="1" algn="l" rtl="0">
              <a:lnSpc>
                <a:spcPct val="115000"/>
              </a:lnSpc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Defective postural control</a:t>
            </a:r>
          </a:p>
          <a:p>
            <a:pPr lvl="1" algn="l" rtl="0">
              <a:lnSpc>
                <a:spcPct val="115000"/>
              </a:lnSpc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Cognitive problems </a:t>
            </a:r>
          </a:p>
          <a:p>
            <a:pPr lvl="1" algn="l" rtl="0">
              <a:lnSpc>
                <a:spcPct val="115000"/>
              </a:lnSpc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Depression </a:t>
            </a:r>
            <a:endParaRPr lang="en-US" dirty="0" smtClean="0">
              <a:latin typeface="Calibri"/>
              <a:ea typeface="Times New Roman"/>
              <a:cs typeface="Arial"/>
            </a:endParaRPr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b="1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Pain and PD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82808"/>
            <a:ext cx="8382000" cy="4572000"/>
          </a:xfrm>
        </p:spPr>
        <p:txBody>
          <a:bodyPr>
            <a:normAutofit fontScale="92500" lnSpcReduction="10000"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43% have sensory symptoms</a:t>
            </a:r>
          </a:p>
          <a:p>
            <a:pPr lvl="1" algn="l" rtl="0">
              <a:lnSpc>
                <a:spcPct val="115000"/>
              </a:lnSpc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Pain</a:t>
            </a:r>
          </a:p>
          <a:p>
            <a:pPr lvl="1" algn="l" rtl="0">
              <a:lnSpc>
                <a:spcPct val="115000"/>
              </a:lnSpc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Tingling</a:t>
            </a:r>
          </a:p>
          <a:p>
            <a:pPr lvl="1" algn="l" rtl="0">
              <a:lnSpc>
                <a:spcPct val="115000"/>
              </a:lnSpc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Numbness</a:t>
            </a:r>
          </a:p>
          <a:p>
            <a:pPr algn="l" rtl="0">
              <a:lnSpc>
                <a:spcPct val="115000"/>
              </a:lnSpc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Pain is common complaint - 29% </a:t>
            </a:r>
          </a:p>
          <a:p>
            <a:pPr lvl="1" algn="l" rtl="0">
              <a:lnSpc>
                <a:spcPct val="115000"/>
              </a:lnSpc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Poorly localized cramping</a:t>
            </a:r>
          </a:p>
          <a:p>
            <a:pPr lvl="1" algn="l" rtl="0">
              <a:lnSpc>
                <a:spcPct val="115000"/>
              </a:lnSpc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Aching sensation</a:t>
            </a:r>
          </a:p>
          <a:p>
            <a:pPr lvl="1" algn="l" rtl="0">
              <a:lnSpc>
                <a:spcPct val="115000"/>
              </a:lnSpc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Burning - 11% </a:t>
            </a:r>
          </a:p>
          <a:p>
            <a:pPr lvl="1" algn="l" rtl="0">
              <a:lnSpc>
                <a:spcPct val="115000"/>
              </a:lnSpc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Muscle spasms 12% </a:t>
            </a:r>
          </a:p>
          <a:p>
            <a:pPr algn="l" rtl="0">
              <a:lnSpc>
                <a:spcPct val="115000"/>
              </a:lnSpc>
              <a:buFont typeface="Wingdings" pitchFamily="2" charset="2"/>
              <a:buChar char="v"/>
            </a:pPr>
            <a:endParaRPr lang="en-US" dirty="0" smtClean="0">
              <a:solidFill>
                <a:srgbClr val="000000"/>
              </a:solidFill>
              <a:latin typeface="Calibri"/>
              <a:ea typeface="Times New Roman"/>
              <a:cs typeface="Calibri"/>
            </a:endParaRPr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b="1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Epilepsy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3% have pain</a:t>
            </a: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Unilateral pain in face, arm, leg, trunk</a:t>
            </a: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Head pain</a:t>
            </a: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Abdominal pain </a:t>
            </a:r>
            <a:endParaRPr lang="en-US" dirty="0" smtClean="0">
              <a:latin typeface="Calibri"/>
              <a:ea typeface="Times New Roman"/>
              <a:cs typeface="Arial"/>
            </a:endParaRPr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b="1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Brain Tumors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Rarely produce central pain</a:t>
            </a: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Thalamic tumors generally don’t cause pain </a:t>
            </a: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Remember: Brain tumors can produce headache </a:t>
            </a: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Metastatic lesions can produce pain </a:t>
            </a:r>
            <a:endParaRPr lang="en-US" dirty="0" smtClean="0">
              <a:latin typeface="Calibri"/>
              <a:ea typeface="Times New Roman"/>
              <a:cs typeface="Arial"/>
            </a:endParaRPr>
          </a:p>
          <a:p>
            <a:pPr algn="l"/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eautiful-nature-wallpapers-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04800"/>
            <a:ext cx="8077200" cy="60579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667000"/>
            <a:ext cx="7620000" cy="1447800"/>
          </a:xfrm>
          <a:gradFill>
            <a:gsLst>
              <a:gs pos="77000">
                <a:schemeClr val="accent4">
                  <a:tint val="10000"/>
                  <a:satMod val="300000"/>
                  <a:alpha val="0"/>
                </a:schemeClr>
              </a:gs>
              <a:gs pos="34000">
                <a:schemeClr val="accent4">
                  <a:tint val="13500"/>
                  <a:satMod val="250000"/>
                </a:schemeClr>
              </a:gs>
              <a:gs pos="100000">
                <a:schemeClr val="accent4">
                  <a:tint val="60000"/>
                  <a:satMod val="200000"/>
                </a:schemeClr>
              </a:gs>
            </a:gsLst>
            <a:path path="circle">
              <a:fillToRect l="50000" t="155000" r="50000" b="-55000"/>
            </a:path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0">
              <a:buNone/>
            </a:pPr>
            <a:r>
              <a:rPr lang="en-US" sz="4800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Thanks for your Attention</a:t>
            </a:r>
            <a:endParaRPr lang="fa-IR" sz="4800" dirty="0"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b="1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Content outline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dirty="0" smtClean="0">
              <a:solidFill>
                <a:srgbClr val="000000"/>
              </a:solidFill>
              <a:latin typeface="Calibri"/>
              <a:ea typeface="Times New Roman"/>
              <a:cs typeface="Calibri"/>
            </a:endParaRPr>
          </a:p>
          <a:p>
            <a:pPr lvl="1" algn="l" rtl="0">
              <a:lnSpc>
                <a:spcPct val="115000"/>
              </a:lnSpc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Cord central pain </a:t>
            </a:r>
          </a:p>
          <a:p>
            <a:pPr lvl="1" algn="l" rtl="0">
              <a:lnSpc>
                <a:spcPct val="115000"/>
              </a:lnSpc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Brain central pain</a:t>
            </a:r>
          </a:p>
          <a:p>
            <a:pPr lvl="2" algn="l" rtl="0">
              <a:lnSpc>
                <a:spcPct val="115000"/>
              </a:lnSpc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Post stroke</a:t>
            </a:r>
          </a:p>
          <a:p>
            <a:pPr lvl="2" algn="l" rtl="0">
              <a:lnSpc>
                <a:spcPct val="115000"/>
              </a:lnSpc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Thalamic </a:t>
            </a:r>
          </a:p>
          <a:p>
            <a:pPr lvl="1" algn="l" rtl="0">
              <a:lnSpc>
                <a:spcPct val="115000"/>
              </a:lnSpc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Spinal </a:t>
            </a:r>
            <a:r>
              <a:rPr lang="en-US" dirty="0" err="1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Stenosis</a:t>
            </a:r>
            <a:endParaRPr lang="en-US" dirty="0" smtClean="0">
              <a:solidFill>
                <a:srgbClr val="000000"/>
              </a:solidFill>
              <a:latin typeface="Calibri"/>
              <a:ea typeface="Times New Roman"/>
              <a:cs typeface="Calibri"/>
            </a:endParaRPr>
          </a:p>
          <a:p>
            <a:pPr lvl="1" algn="l" rtl="0">
              <a:lnSpc>
                <a:spcPct val="115000"/>
              </a:lnSpc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MS, Parkinson’s, Misc </a:t>
            </a:r>
            <a:endParaRPr lang="en-US" dirty="0" smtClean="0">
              <a:latin typeface="Calibri"/>
              <a:ea typeface="Times New Roman"/>
              <a:cs typeface="Arial"/>
            </a:endParaRPr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Theories </a:t>
            </a:r>
            <a:r>
              <a:rPr lang="en-US" dirty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of pathogenesis</a:t>
            </a:r>
            <a:br>
              <a:rPr lang="en-US" dirty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</a:br>
            <a:r>
              <a:rPr lang="en-US" b="1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err="1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Spinothalamic</a:t>
            </a: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injury </a:t>
            </a:r>
          </a:p>
          <a:p>
            <a:pPr lvl="2" algn="l" rtl="0">
              <a:lnSpc>
                <a:spcPct val="115000"/>
              </a:lnSpc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Pathways that carry pain </a:t>
            </a:r>
            <a:r>
              <a:rPr lang="en-US" dirty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&amp;</a:t>
            </a: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temperature sensations </a:t>
            </a:r>
          </a:p>
          <a:p>
            <a:pPr lvl="2" algn="l" rtl="0">
              <a:lnSpc>
                <a:spcPct val="115000"/>
              </a:lnSpc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Most accepted theory </a:t>
            </a:r>
          </a:p>
          <a:p>
            <a:pPr lvl="1" algn="l" rtl="0">
              <a:lnSpc>
                <a:spcPct val="115000"/>
              </a:lnSpc>
            </a:pPr>
            <a:r>
              <a:rPr lang="en-US" dirty="0" err="1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Lemniscal</a:t>
            </a: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injury </a:t>
            </a:r>
            <a:r>
              <a:rPr lang="en-US" dirty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&amp;</a:t>
            </a: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release of the </a:t>
            </a:r>
            <a:r>
              <a:rPr lang="en-US" dirty="0" err="1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spinothalamic</a:t>
            </a: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system </a:t>
            </a:r>
          </a:p>
          <a:p>
            <a:pPr lvl="2" algn="l" rtl="0">
              <a:lnSpc>
                <a:spcPct val="115000"/>
              </a:lnSpc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Less recognized </a:t>
            </a:r>
            <a:endParaRPr lang="en-US" dirty="0" smtClean="0">
              <a:latin typeface="Calibri"/>
              <a:ea typeface="Times New Roman"/>
              <a:cs typeface="Arial"/>
            </a:endParaRPr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Neurologic abnormalities</a:t>
            </a:r>
            <a:r>
              <a:rPr lang="en-US" b="1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dirty="0" smtClean="0">
              <a:solidFill>
                <a:srgbClr val="000000"/>
              </a:solidFill>
              <a:latin typeface="Calibri"/>
              <a:ea typeface="Times New Roman"/>
              <a:cs typeface="Calibri"/>
            </a:endParaRPr>
          </a:p>
          <a:p>
            <a:pPr lvl="1" algn="l" rtl="0">
              <a:lnSpc>
                <a:spcPct val="115000"/>
              </a:lnSpc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Numbness incomplete </a:t>
            </a:r>
          </a:p>
          <a:p>
            <a:pPr lvl="1" algn="l" rtl="0">
              <a:lnSpc>
                <a:spcPct val="115000"/>
              </a:lnSpc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Sensory abnormalities variable </a:t>
            </a:r>
          </a:p>
          <a:p>
            <a:pPr lvl="1" algn="l" rtl="0">
              <a:lnSpc>
                <a:spcPct val="115000"/>
              </a:lnSpc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Abnormality of superficial touch, temperature </a:t>
            </a:r>
            <a:r>
              <a:rPr lang="en-US" dirty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&amp;</a:t>
            </a: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pain  </a:t>
            </a:r>
          </a:p>
          <a:p>
            <a:pPr lvl="1" algn="l" rtl="0">
              <a:lnSpc>
                <a:spcPct val="115000"/>
              </a:lnSpc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Decreased sensory position sense </a:t>
            </a:r>
          </a:p>
          <a:p>
            <a:pPr lvl="1" algn="l" rtl="0">
              <a:lnSpc>
                <a:spcPct val="115000"/>
              </a:lnSpc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Spontaneous </a:t>
            </a:r>
            <a:r>
              <a:rPr lang="en-US" dirty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&amp;</a:t>
            </a: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evoked pain </a:t>
            </a:r>
          </a:p>
          <a:p>
            <a:pPr lvl="1" algn="l" rtl="0">
              <a:lnSpc>
                <a:spcPct val="115000"/>
              </a:lnSpc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Abnormalities in gait (sensory ataxia) </a:t>
            </a:r>
            <a:endParaRPr lang="en-US" dirty="0" smtClean="0">
              <a:latin typeface="Calibri"/>
              <a:ea typeface="Times New Roman"/>
              <a:cs typeface="Arial"/>
            </a:endParaRPr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ome\Desktop\saeedi\Central pain synd\973027_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800100"/>
            <a:ext cx="6610350" cy="49577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b="1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Cord Central Pain 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dirty="0" smtClean="0">
              <a:solidFill>
                <a:srgbClr val="000000"/>
              </a:solidFill>
              <a:latin typeface="Calibri"/>
              <a:ea typeface="Times New Roman"/>
              <a:cs typeface="Calibri"/>
            </a:endParaRPr>
          </a:p>
          <a:p>
            <a:pPr lvl="1" algn="l" rtl="0">
              <a:lnSpc>
                <a:spcPct val="115000"/>
              </a:lnSpc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Essentially a “young man’s disease” </a:t>
            </a:r>
          </a:p>
          <a:p>
            <a:pPr lvl="1" algn="l" rtl="0">
              <a:lnSpc>
                <a:spcPct val="115000"/>
              </a:lnSpc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Reported incidence is 6% to 94% </a:t>
            </a:r>
          </a:p>
          <a:p>
            <a:pPr lvl="1" algn="l" rtl="0">
              <a:lnSpc>
                <a:spcPct val="115000"/>
              </a:lnSpc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Etiology and level or completeness of lesions did not correlate with presence, severity, or quality of pain  </a:t>
            </a:r>
            <a:endParaRPr lang="en-US" dirty="0" smtClean="0">
              <a:latin typeface="Calibri"/>
              <a:ea typeface="Times New Roman"/>
              <a:cs typeface="Arial"/>
            </a:endParaRPr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b="1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Cord Central Pain 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4008" indent="0"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dirty="0" smtClean="0">
              <a:solidFill>
                <a:srgbClr val="000000"/>
              </a:solidFill>
              <a:latin typeface="Calibri"/>
              <a:ea typeface="Times New Roman"/>
              <a:cs typeface="Calibri"/>
            </a:endParaRPr>
          </a:p>
          <a:p>
            <a:pPr lvl="1" algn="l" rtl="0">
              <a:lnSpc>
                <a:spcPct val="115000"/>
              </a:lnSpc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Etiology</a:t>
            </a:r>
          </a:p>
          <a:p>
            <a:pPr lvl="2" algn="l" rtl="0">
              <a:lnSpc>
                <a:spcPct val="115000"/>
              </a:lnSpc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Trauma – number one cause</a:t>
            </a:r>
          </a:p>
          <a:p>
            <a:pPr lvl="2" algn="l" rtl="0">
              <a:lnSpc>
                <a:spcPct val="115000"/>
              </a:lnSpc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Cord infarction</a:t>
            </a:r>
          </a:p>
          <a:p>
            <a:pPr lvl="2" algn="l" rtl="0">
              <a:lnSpc>
                <a:spcPct val="115000"/>
              </a:lnSpc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AVM</a:t>
            </a:r>
          </a:p>
          <a:p>
            <a:pPr lvl="2" algn="l" rtl="0">
              <a:lnSpc>
                <a:spcPct val="115000"/>
              </a:lnSpc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Neoplasm</a:t>
            </a:r>
          </a:p>
          <a:p>
            <a:pPr lvl="2" algn="l" rtl="0">
              <a:lnSpc>
                <a:spcPct val="115000"/>
              </a:lnSpc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Iatrogenic</a:t>
            </a:r>
          </a:p>
          <a:p>
            <a:pPr lvl="2" algn="l" rtl="0">
              <a:lnSpc>
                <a:spcPct val="115000"/>
              </a:lnSpc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Inflammatory</a:t>
            </a:r>
          </a:p>
          <a:p>
            <a:pPr lvl="2" algn="l" rtl="0">
              <a:lnSpc>
                <a:spcPct val="115000"/>
              </a:lnSpc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Congenital </a:t>
            </a:r>
            <a:endParaRPr lang="en-US" dirty="0" smtClean="0">
              <a:latin typeface="Calibri"/>
              <a:ea typeface="Times New Roman"/>
              <a:cs typeface="Arial"/>
            </a:endParaRPr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223</TotalTime>
  <Words>784</Words>
  <Application>Microsoft Office PowerPoint</Application>
  <PresentationFormat>On-screen Show (4:3)</PresentationFormat>
  <Paragraphs>206</Paragraphs>
  <Slides>34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Verve</vt:lpstr>
      <vt:lpstr>PowerPoint Presentation</vt:lpstr>
      <vt:lpstr>Central Pain Syndrome</vt:lpstr>
      <vt:lpstr>Central Pain Syndrome </vt:lpstr>
      <vt:lpstr>Content outline </vt:lpstr>
      <vt:lpstr>Theories of pathogenesis   </vt:lpstr>
      <vt:lpstr>Neurologic abnormalities </vt:lpstr>
      <vt:lpstr>PowerPoint Presentation</vt:lpstr>
      <vt:lpstr>Cord Central Pain  </vt:lpstr>
      <vt:lpstr>Cord Central Pain  </vt:lpstr>
      <vt:lpstr>PowerPoint Presentation</vt:lpstr>
      <vt:lpstr>Cord Central Pain </vt:lpstr>
      <vt:lpstr>Cord Central Pain  </vt:lpstr>
      <vt:lpstr>Brain Central pain</vt:lpstr>
      <vt:lpstr>Brain Central Pain </vt:lpstr>
      <vt:lpstr>Brain Central Pain  </vt:lpstr>
      <vt:lpstr>Medical treatment </vt:lpstr>
      <vt:lpstr>Surgical Treatment</vt:lpstr>
      <vt:lpstr>Central Pain Syndrome</vt:lpstr>
      <vt:lpstr>Spinal Stenosis </vt:lpstr>
      <vt:lpstr>Don’t Forget Cervical Spinal Stenosis </vt:lpstr>
      <vt:lpstr>Spinal Stenosis </vt:lpstr>
      <vt:lpstr>PowerPoint Presentation</vt:lpstr>
      <vt:lpstr>Remember Differential Diagnoses </vt:lpstr>
      <vt:lpstr>Epidemiology of MS </vt:lpstr>
      <vt:lpstr>Most Common MS Pain </vt:lpstr>
      <vt:lpstr>Pain Characteristics </vt:lpstr>
      <vt:lpstr>Types of Central Pain in MS</vt:lpstr>
      <vt:lpstr>MS Pain continued </vt:lpstr>
      <vt:lpstr>Non-sensory Symptoms of MS </vt:lpstr>
      <vt:lpstr>Parkinson’s Disease </vt:lpstr>
      <vt:lpstr>Pain and PD </vt:lpstr>
      <vt:lpstr>Epilepsy </vt:lpstr>
      <vt:lpstr>Brain Tumors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Home</dc:creator>
  <cp:lastModifiedBy>Toranj</cp:lastModifiedBy>
  <cp:revision>78</cp:revision>
  <dcterms:created xsi:type="dcterms:W3CDTF">2006-08-16T00:00:00Z</dcterms:created>
  <dcterms:modified xsi:type="dcterms:W3CDTF">2016-04-27T04:18:55Z</dcterms:modified>
</cp:coreProperties>
</file>