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0"/>
  </p:notesMasterIdLst>
  <p:sldIdLst>
    <p:sldId id="381" r:id="rId2"/>
    <p:sldId id="346" r:id="rId3"/>
    <p:sldId id="257" r:id="rId4"/>
    <p:sldId id="380" r:id="rId5"/>
    <p:sldId id="259" r:id="rId6"/>
    <p:sldId id="347" r:id="rId7"/>
    <p:sldId id="260" r:id="rId8"/>
    <p:sldId id="331" r:id="rId9"/>
    <p:sldId id="263" r:id="rId10"/>
    <p:sldId id="335" r:id="rId11"/>
    <p:sldId id="262" r:id="rId12"/>
    <p:sldId id="334" r:id="rId13"/>
    <p:sldId id="264" r:id="rId14"/>
    <p:sldId id="265" r:id="rId15"/>
    <p:sldId id="266" r:id="rId16"/>
    <p:sldId id="267" r:id="rId17"/>
    <p:sldId id="345" r:id="rId18"/>
    <p:sldId id="348" r:id="rId19"/>
    <p:sldId id="349" r:id="rId20"/>
    <p:sldId id="350" r:id="rId21"/>
    <p:sldId id="351" r:id="rId22"/>
    <p:sldId id="352" r:id="rId23"/>
    <p:sldId id="354" r:id="rId24"/>
    <p:sldId id="387" r:id="rId25"/>
    <p:sldId id="355" r:id="rId26"/>
    <p:sldId id="360" r:id="rId27"/>
    <p:sldId id="382" r:id="rId28"/>
    <p:sldId id="361" r:id="rId29"/>
    <p:sldId id="362" r:id="rId30"/>
    <p:sldId id="385" r:id="rId31"/>
    <p:sldId id="383" r:id="rId32"/>
    <p:sldId id="363" r:id="rId33"/>
    <p:sldId id="364" r:id="rId34"/>
    <p:sldId id="365" r:id="rId35"/>
    <p:sldId id="366" r:id="rId36"/>
    <p:sldId id="367" r:id="rId37"/>
    <p:sldId id="384" r:id="rId38"/>
    <p:sldId id="370" r:id="rId39"/>
    <p:sldId id="368" r:id="rId40"/>
    <p:sldId id="373" r:id="rId41"/>
    <p:sldId id="372" r:id="rId42"/>
    <p:sldId id="374" r:id="rId43"/>
    <p:sldId id="375" r:id="rId44"/>
    <p:sldId id="376" r:id="rId45"/>
    <p:sldId id="377" r:id="rId46"/>
    <p:sldId id="378" r:id="rId47"/>
    <p:sldId id="379" r:id="rId48"/>
    <p:sldId id="38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55" autoAdjust="0"/>
    <p:restoredTop sz="50000"/>
  </p:normalViewPr>
  <p:slideViewPr>
    <p:cSldViewPr>
      <p:cViewPr varScale="1">
        <p:scale>
          <a:sx n="110" d="100"/>
          <a:sy n="110" d="100"/>
        </p:scale>
        <p:origin x="6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C85CB-0448-49DB-83F4-18EF18799124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2C1A-22DD-4713-A552-48F5882DD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5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5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4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5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6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B69E-D6AA-45B9-8414-42068D03C7B8}" type="datetimeFigureOut">
              <a:rPr lang="en-US" smtClean="0"/>
              <a:pPr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B502-0C26-436A-A015-558226D9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696" y="1124744"/>
            <a:ext cx="6758608" cy="159551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PAINFUL                 PERIPHERAL NEUROPATHY</a:t>
            </a:r>
            <a:endParaRPr lang="fa-IR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17454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VAHID SALEHIFAR MD</a:t>
            </a:r>
          </a:p>
          <a:p>
            <a:r>
              <a:rPr lang="en-US" sz="3200" dirty="0" smtClean="0"/>
              <a:t>NEUROLOGIST</a:t>
            </a:r>
          </a:p>
          <a:p>
            <a:r>
              <a:rPr lang="en-US" sz="3200" dirty="0" smtClean="0"/>
              <a:t>FARABI HOSPITAL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4397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Neuronopathy</a:t>
            </a:r>
            <a:endParaRPr lang="en-US" sz="4800" dirty="0"/>
          </a:p>
        </p:txBody>
      </p:sp>
      <p:pic>
        <p:nvPicPr>
          <p:cNvPr id="5" name="Content Placeholder 4" descr="Untitl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7536" t="2785" r="13399" b="20971"/>
          <a:stretch>
            <a:fillRect/>
          </a:stretch>
        </p:blipFill>
        <p:spPr>
          <a:xfrm>
            <a:off x="1142976" y="1571612"/>
            <a:ext cx="800102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Segmental </a:t>
            </a:r>
            <a:r>
              <a:rPr lang="en-US" sz="4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demyelination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Injury of myelin sheaths or Schwann cells</a:t>
            </a:r>
          </a:p>
          <a:p>
            <a:r>
              <a:rPr lang="en-US" sz="3200" dirty="0" smtClean="0"/>
              <a:t>Breakdown of myelin with sparing of axons</a:t>
            </a:r>
          </a:p>
          <a:p>
            <a:pPr lvl="1"/>
            <a:r>
              <a:rPr lang="en-US" sz="3200" u="sng" dirty="0" smtClean="0"/>
              <a:t>Immune-mediated </a:t>
            </a:r>
            <a:r>
              <a:rPr lang="en-US" sz="3200" dirty="0" err="1" smtClean="0"/>
              <a:t>demyelinating</a:t>
            </a:r>
            <a:r>
              <a:rPr lang="en-US" sz="3200" dirty="0" smtClean="0"/>
              <a:t> neuropathies</a:t>
            </a:r>
          </a:p>
          <a:p>
            <a:pPr lvl="1"/>
            <a:r>
              <a:rPr lang="en-US" sz="3200" u="sng" dirty="0" smtClean="0"/>
              <a:t>Hereditary disorders </a:t>
            </a:r>
            <a:r>
              <a:rPr lang="en-US" sz="3200" dirty="0" smtClean="0"/>
              <a:t>of Schwann </a:t>
            </a:r>
            <a:r>
              <a:rPr lang="en-US" sz="3200" dirty="0" err="1" smtClean="0"/>
              <a:t>ceIIl</a:t>
            </a:r>
            <a:r>
              <a:rPr lang="en-US" sz="3200" dirty="0" smtClean="0"/>
              <a:t> myelin</a:t>
            </a:r>
          </a:p>
          <a:p>
            <a:pPr lvl="1"/>
            <a:r>
              <a:rPr lang="en-US" sz="3200" u="sng" dirty="0" err="1" smtClean="0"/>
              <a:t>Myelinotoxic</a:t>
            </a:r>
            <a:r>
              <a:rPr lang="en-US" sz="3200" u="sng" dirty="0" smtClean="0"/>
              <a:t> agents</a:t>
            </a:r>
            <a:r>
              <a:rPr lang="en-US" sz="3200" dirty="0" smtClean="0"/>
              <a:t>, such as diphtheria toxin</a:t>
            </a:r>
          </a:p>
          <a:p>
            <a:pPr lvl="1"/>
            <a:r>
              <a:rPr lang="en-US" sz="3200" u="sng" dirty="0" smtClean="0"/>
              <a:t>Mechanically</a:t>
            </a:r>
            <a:r>
              <a:rPr lang="en-US" sz="3200" dirty="0" smtClean="0"/>
              <a:t> by acute nerve compression</a:t>
            </a:r>
          </a:p>
          <a:p>
            <a:r>
              <a:rPr lang="en-US" sz="3200" dirty="0" smtClean="0"/>
              <a:t>Sparing of temperature and pinprick sensation reflects </a:t>
            </a:r>
            <a:r>
              <a:rPr lang="en-US" sz="3200" u="sng" dirty="0" smtClean="0"/>
              <a:t>preserved</a:t>
            </a:r>
            <a:r>
              <a:rPr lang="en-US" sz="3200" dirty="0" smtClean="0"/>
              <a:t> function of </a:t>
            </a:r>
            <a:r>
              <a:rPr lang="en-US" sz="3200" dirty="0" err="1" smtClean="0">
                <a:solidFill>
                  <a:srgbClr val="FF0000"/>
                </a:solidFill>
              </a:rPr>
              <a:t>unmyelinated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small-diameter </a:t>
            </a:r>
            <a:r>
              <a:rPr lang="en-US" sz="3200" dirty="0" err="1" smtClean="0">
                <a:solidFill>
                  <a:srgbClr val="FF0000"/>
                </a:solidFill>
              </a:rPr>
              <a:t>myelinated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fibers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Segmental Demyelination</a:t>
            </a:r>
            <a:endParaRPr lang="en-US" sz="4800" dirty="0"/>
          </a:p>
        </p:txBody>
      </p:sp>
      <p:pic>
        <p:nvPicPr>
          <p:cNvPr id="5" name="Content Placeholder 4" descr="Untitl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73" r="16257" b="24359"/>
          <a:stretch>
            <a:fillRect/>
          </a:stretch>
        </p:blipFill>
        <p:spPr>
          <a:xfrm>
            <a:off x="1142976" y="1739937"/>
            <a:ext cx="7715304" cy="4760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Diagnostic Clues from the History</a:t>
            </a:r>
            <a:endParaRPr lang="en-US" sz="4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1495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Motor, sensory or autonomic disturbances</a:t>
            </a:r>
          </a:p>
          <a:p>
            <a:r>
              <a:rPr lang="en-US" sz="3200" dirty="0" smtClean="0"/>
              <a:t>Negative and positive symptoms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Negative motor</a:t>
            </a:r>
          </a:p>
          <a:p>
            <a:pPr lvl="1"/>
            <a:r>
              <a:rPr lang="en-US" sz="3200" dirty="0" smtClean="0"/>
              <a:t>Early distal toe and ankle extensor weakness resulting tripping on rugs or uneven ground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Positive motor</a:t>
            </a:r>
            <a:r>
              <a:rPr lang="en-US" sz="3200" dirty="0" smtClean="0"/>
              <a:t> nerve dysfunction:  </a:t>
            </a:r>
          </a:p>
          <a:p>
            <a:pPr lvl="1"/>
            <a:r>
              <a:rPr lang="en-US" sz="3200" dirty="0" smtClean="0"/>
              <a:t>Muscle cramps, </a:t>
            </a:r>
            <a:r>
              <a:rPr lang="en-US" sz="3200" dirty="0" err="1" smtClean="0"/>
              <a:t>fasciculations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Positive sensory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Prickling, burning , and tight </a:t>
            </a:r>
            <a:r>
              <a:rPr lang="en-US" sz="3200" dirty="0" err="1" smtClean="0"/>
              <a:t>bandlike</a:t>
            </a:r>
            <a:r>
              <a:rPr lang="en-US" sz="3200" dirty="0" smtClean="0"/>
              <a:t> sensations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Diagnostic Clues from the History</a:t>
            </a:r>
            <a:endParaRPr lang="en-US" sz="4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Autofit/>
          </a:bodyPr>
          <a:lstStyle/>
          <a:p>
            <a:r>
              <a:rPr lang="en-US" sz="3200" i="1" dirty="0" err="1" smtClean="0">
                <a:solidFill>
                  <a:schemeClr val="accent6"/>
                </a:solidFill>
              </a:rPr>
              <a:t>Paresthesia</a:t>
            </a:r>
            <a:endParaRPr lang="en-US" sz="3200" i="1" dirty="0" smtClean="0">
              <a:solidFill>
                <a:schemeClr val="accent6"/>
              </a:solidFill>
            </a:endParaRPr>
          </a:p>
          <a:p>
            <a:pPr lvl="2">
              <a:buNone/>
            </a:pPr>
            <a:r>
              <a:rPr lang="en-US" sz="3200" dirty="0" smtClean="0"/>
              <a:t>Unpleasant sensations spontaneously without stimulus</a:t>
            </a:r>
          </a:p>
          <a:p>
            <a:r>
              <a:rPr lang="en-US" sz="3200" i="1" dirty="0" err="1" smtClean="0">
                <a:solidFill>
                  <a:schemeClr val="accent6"/>
                </a:solidFill>
              </a:rPr>
              <a:t>Allodynia</a:t>
            </a:r>
            <a:endParaRPr lang="en-US" sz="3200" i="1" dirty="0" smtClean="0">
              <a:solidFill>
                <a:schemeClr val="accent6"/>
              </a:solidFill>
            </a:endParaRPr>
          </a:p>
          <a:p>
            <a:pPr lvl="2">
              <a:buNone/>
            </a:pPr>
            <a:r>
              <a:rPr lang="en-US" sz="3200" dirty="0" smtClean="0"/>
              <a:t> Perception of </a:t>
            </a:r>
            <a:r>
              <a:rPr lang="en-US" sz="3200" dirty="0" err="1" smtClean="0"/>
              <a:t>nonpainful</a:t>
            </a:r>
            <a:r>
              <a:rPr lang="en-US" sz="3200" dirty="0" smtClean="0"/>
              <a:t> stimuli as painful</a:t>
            </a:r>
          </a:p>
          <a:p>
            <a:r>
              <a:rPr lang="en-US" sz="3200" i="1" dirty="0" err="1" smtClean="0">
                <a:solidFill>
                  <a:schemeClr val="accent6"/>
                </a:solidFill>
              </a:rPr>
              <a:t>Hyperalgesia</a:t>
            </a:r>
            <a:endParaRPr lang="en-US" sz="3200" i="1" dirty="0" smtClean="0">
              <a:solidFill>
                <a:schemeClr val="accent6"/>
              </a:solidFill>
            </a:endParaRPr>
          </a:p>
          <a:p>
            <a:pPr lvl="2">
              <a:buNone/>
            </a:pPr>
            <a:r>
              <a:rPr lang="en-US" sz="3200" dirty="0" smtClean="0"/>
              <a:t> Painful hypersensitivity to noxious stimuli</a:t>
            </a:r>
          </a:p>
          <a:p>
            <a:r>
              <a:rPr lang="en-US" sz="3200" i="1" dirty="0" smtClean="0">
                <a:solidFill>
                  <a:schemeClr val="accent6"/>
                </a:solidFill>
              </a:rPr>
              <a:t>Neuropathic pain</a:t>
            </a:r>
          </a:p>
          <a:p>
            <a:pPr lvl="2">
              <a:buNone/>
            </a:pPr>
            <a:r>
              <a:rPr lang="en-US" sz="3200" dirty="0" smtClean="0"/>
              <a:t>Deep , burning character typically increases at night or during periods of 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Diagnostic Clues from the History</a:t>
            </a:r>
            <a:endParaRPr lang="en-US" sz="4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7748364" cy="4429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Symptoms of autonomic dysfunction</a:t>
            </a:r>
          </a:p>
          <a:p>
            <a:pPr lvl="1"/>
            <a:r>
              <a:rPr lang="en-US" sz="3200" dirty="0" smtClean="0"/>
              <a:t>Orthostatic lightheadedness</a:t>
            </a:r>
          </a:p>
          <a:p>
            <a:pPr lvl="1"/>
            <a:r>
              <a:rPr lang="en-US" sz="3200" dirty="0" smtClean="0"/>
              <a:t>Fainting </a:t>
            </a:r>
            <a:r>
              <a:rPr lang="en-US" sz="3200" dirty="0" err="1" smtClean="0"/>
              <a:t>spelIs</a:t>
            </a:r>
            <a:endParaRPr lang="en-US" sz="3200" dirty="0" smtClean="0"/>
          </a:p>
          <a:p>
            <a:pPr lvl="1"/>
            <a:r>
              <a:rPr lang="en-US" sz="3200" dirty="0" smtClean="0"/>
              <a:t>Reduced or excessive sweating</a:t>
            </a:r>
          </a:p>
          <a:p>
            <a:pPr lvl="1"/>
            <a:r>
              <a:rPr lang="en-US" sz="3200" dirty="0" smtClean="0"/>
              <a:t>Heat intolerance</a:t>
            </a:r>
          </a:p>
          <a:p>
            <a:pPr lvl="1"/>
            <a:r>
              <a:rPr lang="en-US" sz="3200" dirty="0" smtClean="0"/>
              <a:t>Bladder, bowel, and sexual dysfunction</a:t>
            </a:r>
          </a:p>
          <a:p>
            <a:pPr lvl="1"/>
            <a:r>
              <a:rPr lang="en-US" sz="3200" dirty="0" smtClean="0"/>
              <a:t>Anorexia, early satiety, nausea, and vomiting are symptoms of </a:t>
            </a:r>
            <a:r>
              <a:rPr lang="en-US" sz="3200" dirty="0" err="1" smtClean="0"/>
              <a:t>gastroparesis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Diagnostic Clues from Examination</a:t>
            </a:r>
            <a:endParaRPr lang="en-US" sz="4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556792"/>
            <a:ext cx="7028284" cy="46805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Anatomical pattern and localization  </a:t>
            </a:r>
          </a:p>
          <a:p>
            <a:pPr lvl="1">
              <a:lnSpc>
                <a:spcPct val="120000"/>
              </a:lnSpc>
            </a:pPr>
            <a:r>
              <a:rPr lang="en-US" sz="2800" i="1" dirty="0" err="1" smtClean="0"/>
              <a:t>Mononeuropathy</a:t>
            </a:r>
            <a:endParaRPr lang="en-US" sz="2800" i="1" dirty="0" smtClean="0"/>
          </a:p>
          <a:p>
            <a:pPr lvl="1">
              <a:lnSpc>
                <a:spcPct val="120000"/>
              </a:lnSpc>
            </a:pPr>
            <a:r>
              <a:rPr lang="en-US" sz="2800" i="1" dirty="0" smtClean="0"/>
              <a:t>Multiple </a:t>
            </a:r>
            <a:r>
              <a:rPr lang="en-US" sz="2800" i="1" dirty="0" err="1" smtClean="0"/>
              <a:t>Mononeuropathy</a:t>
            </a:r>
            <a:endParaRPr lang="en-US" sz="2800" i="1" dirty="0" smtClean="0"/>
          </a:p>
          <a:p>
            <a:pPr lvl="1">
              <a:lnSpc>
                <a:spcPct val="120000"/>
              </a:lnSpc>
            </a:pPr>
            <a:r>
              <a:rPr lang="en-US" sz="2800" i="1" dirty="0" err="1" smtClean="0"/>
              <a:t>Polyneuropathy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Motor, Sensory, or Autonomic nerves</a:t>
            </a:r>
          </a:p>
          <a:p>
            <a:pPr lvl="1">
              <a:lnSpc>
                <a:spcPct val="120000"/>
              </a:lnSpc>
            </a:pPr>
            <a:r>
              <a:rPr lang="en-US" sz="2800" i="1" dirty="0" smtClean="0"/>
              <a:t>Motor deficits</a:t>
            </a:r>
          </a:p>
          <a:p>
            <a:pPr lvl="1">
              <a:lnSpc>
                <a:spcPct val="120000"/>
              </a:lnSpc>
            </a:pPr>
            <a:r>
              <a:rPr lang="en-US" sz="2800" i="1" dirty="0" smtClean="0"/>
              <a:t>Predominant sensory involvement</a:t>
            </a:r>
          </a:p>
          <a:p>
            <a:pPr lvl="1">
              <a:lnSpc>
                <a:spcPct val="120000"/>
              </a:lnSpc>
            </a:pPr>
            <a:r>
              <a:rPr lang="en-US" sz="2800" i="1" dirty="0" smtClean="0"/>
              <a:t>Autonomic dysfunction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6184" cy="1143000"/>
          </a:xfrm>
        </p:spPr>
        <p:txBody>
          <a:bodyPr/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Diagnosis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7676356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Electrodiagnostic</a:t>
            </a:r>
            <a:r>
              <a:rPr lang="en-US" sz="3200" dirty="0" smtClean="0"/>
              <a:t> Studies</a:t>
            </a:r>
          </a:p>
          <a:p>
            <a:pPr lvl="1"/>
            <a:r>
              <a:rPr lang="en-US" sz="3200" dirty="0" smtClean="0"/>
              <a:t>(I) Confirming the presence of neuropathy</a:t>
            </a:r>
          </a:p>
          <a:p>
            <a:pPr lvl="1"/>
            <a:r>
              <a:rPr lang="en-US" sz="3200" dirty="0" smtClean="0"/>
              <a:t>(2) Precisely locating focal nerve lesions </a:t>
            </a:r>
          </a:p>
          <a:p>
            <a:pPr lvl="1"/>
            <a:r>
              <a:rPr lang="en-US" sz="3200" dirty="0" smtClean="0"/>
              <a:t>(3) Giving information as to the nature of the underlying nerve pathology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Nerve Biopsy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Laboratory Tests</a:t>
            </a:r>
            <a:endParaRPr lang="en-US" sz="320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EPIDEMIOLOGY</a:t>
            </a:r>
            <a:endParaRPr lang="fa-I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5032376"/>
          </a:xfrm>
        </p:spPr>
        <p:txBody>
          <a:bodyPr>
            <a:noAutofit/>
          </a:bodyPr>
          <a:lstStyle/>
          <a:p>
            <a:r>
              <a:rPr lang="en-US" sz="2800" dirty="0" smtClean="0"/>
              <a:t>Neuropathic </a:t>
            </a:r>
            <a:r>
              <a:rPr lang="en-US" sz="2800" dirty="0"/>
              <a:t>pain affects approximately 2% to 3% of </a:t>
            </a:r>
            <a:r>
              <a:rPr lang="en-US" sz="2800" dirty="0" smtClean="0"/>
              <a:t>the general population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esults </a:t>
            </a:r>
            <a:r>
              <a:rPr lang="en-US" sz="2800" dirty="0"/>
              <a:t>in </a:t>
            </a:r>
            <a:r>
              <a:rPr lang="en-US" sz="2800" dirty="0" smtClean="0"/>
              <a:t>substantial physical </a:t>
            </a:r>
            <a:r>
              <a:rPr lang="en-US" sz="2800" dirty="0"/>
              <a:t>and social </a:t>
            </a:r>
            <a:r>
              <a:rPr lang="en-US" sz="2800" dirty="0" smtClean="0"/>
              <a:t>disability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estimated direct </a:t>
            </a:r>
            <a:r>
              <a:rPr lang="en-US" sz="2800" dirty="0" smtClean="0"/>
              <a:t>costs associated </a:t>
            </a:r>
            <a:r>
              <a:rPr lang="en-US" sz="2800" dirty="0"/>
              <a:t>with the treatment of neuropathic pain in </a:t>
            </a:r>
            <a:r>
              <a:rPr lang="en-US" sz="2800" dirty="0" smtClean="0"/>
              <a:t>the US </a:t>
            </a:r>
            <a:r>
              <a:rPr lang="en-US" sz="2800" dirty="0"/>
              <a:t>were approximately $40 </a:t>
            </a:r>
            <a:r>
              <a:rPr lang="en-US" sz="2800" dirty="0" smtClean="0"/>
              <a:t>billion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It </a:t>
            </a:r>
            <a:r>
              <a:rPr lang="en-US" sz="2800" dirty="0" smtClean="0"/>
              <a:t>affects the </a:t>
            </a:r>
            <a:r>
              <a:rPr lang="en-US" sz="2800" dirty="0"/>
              <a:t>patient’s mood, activities of daily living, quality of </a:t>
            </a:r>
            <a:r>
              <a:rPr lang="en-US" sz="2800" dirty="0" smtClean="0"/>
              <a:t>life, and </a:t>
            </a:r>
            <a:r>
              <a:rPr lang="en-US" sz="2800" dirty="0"/>
              <a:t>work </a:t>
            </a:r>
            <a:r>
              <a:rPr lang="en-US" sz="2800" dirty="0" smtClean="0"/>
              <a:t>performance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ndirect </a:t>
            </a:r>
            <a:r>
              <a:rPr lang="en-US" sz="2800" dirty="0"/>
              <a:t>costs resulting from use of the </a:t>
            </a:r>
            <a:r>
              <a:rPr lang="en-US" sz="2800" dirty="0" smtClean="0"/>
              <a:t>health-care system </a:t>
            </a:r>
            <a:r>
              <a:rPr lang="en-US" sz="2800" dirty="0"/>
              <a:t>for the associated problems that are a result of </a:t>
            </a:r>
            <a:r>
              <a:rPr lang="en-US" sz="2800" dirty="0" smtClean="0"/>
              <a:t>the pain</a:t>
            </a:r>
          </a:p>
        </p:txBody>
      </p:sp>
    </p:spTree>
    <p:extLst>
      <p:ext uri="{BB962C8B-B14F-4D97-AF65-F5344CB8AC3E}">
        <p14:creationId xmlns:p14="http://schemas.microsoft.com/office/powerpoint/2010/main" val="4015867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MECHANISMS OF NEUROPATHIC PAIN</a:t>
            </a:r>
            <a:endParaRPr lang="fa-I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63830" cy="50323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Several </a:t>
            </a:r>
            <a:r>
              <a:rPr lang="en-US" sz="2800" dirty="0"/>
              <a:t>mechanisms are thought to be responsible for </a:t>
            </a:r>
            <a:r>
              <a:rPr lang="en-US" sz="2800" dirty="0" smtClean="0"/>
              <a:t>the development </a:t>
            </a:r>
            <a:r>
              <a:rPr lang="en-US" sz="2800" dirty="0"/>
              <a:t>of neuropathic </a:t>
            </a:r>
            <a:r>
              <a:rPr lang="en-US" sz="2800" dirty="0" smtClean="0"/>
              <a:t>pain</a:t>
            </a:r>
          </a:p>
          <a:p>
            <a:r>
              <a:rPr lang="en-US" sz="2800" dirty="0" smtClean="0"/>
              <a:t>These </a:t>
            </a:r>
            <a:r>
              <a:rPr lang="en-US" sz="2800" dirty="0"/>
              <a:t>include </a:t>
            </a:r>
            <a:r>
              <a:rPr lang="en-US" sz="2800" dirty="0" smtClean="0">
                <a:solidFill>
                  <a:srgbClr val="FF0000"/>
                </a:solidFill>
              </a:rPr>
              <a:t>changes in </a:t>
            </a:r>
            <a:r>
              <a:rPr lang="en-US" sz="2800" dirty="0">
                <a:solidFill>
                  <a:srgbClr val="FF0000"/>
                </a:solidFill>
              </a:rPr>
              <a:t>ion channel</a:t>
            </a:r>
            <a:r>
              <a:rPr lang="en-US" sz="2800" dirty="0"/>
              <a:t> number and density resulting in </a:t>
            </a:r>
            <a:r>
              <a:rPr lang="en-US" sz="2800" u="sng" dirty="0"/>
              <a:t>central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u="sng" dirty="0" smtClean="0"/>
              <a:t>peripheral </a:t>
            </a:r>
            <a:r>
              <a:rPr lang="en-US" sz="2800" dirty="0" smtClean="0"/>
              <a:t>sensitization</a:t>
            </a:r>
          </a:p>
          <a:p>
            <a:r>
              <a:rPr lang="en-US" sz="2800" dirty="0" smtClean="0"/>
              <a:t>Other </a:t>
            </a:r>
            <a:r>
              <a:rPr lang="en-US" sz="2800" dirty="0"/>
              <a:t>changes include </a:t>
            </a:r>
            <a:r>
              <a:rPr lang="en-US" sz="2800" dirty="0" smtClean="0">
                <a:solidFill>
                  <a:srgbClr val="FF0000"/>
                </a:solidFill>
              </a:rPr>
              <a:t>cortical reorganization </a:t>
            </a:r>
            <a:r>
              <a:rPr lang="en-US" sz="2800" dirty="0"/>
              <a:t>and disinhibition of neuronal circuitry,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cellular </a:t>
            </a:r>
            <a:r>
              <a:rPr lang="en-US" sz="2800" dirty="0">
                <a:solidFill>
                  <a:srgbClr val="FF0000"/>
                </a:solidFill>
              </a:rPr>
              <a:t>and molecular changes</a:t>
            </a:r>
            <a:r>
              <a:rPr lang="en-US" sz="2800" dirty="0"/>
              <a:t> as a result of the </a:t>
            </a:r>
            <a:r>
              <a:rPr lang="en-US" sz="2800" dirty="0" smtClean="0"/>
              <a:t>immune response </a:t>
            </a:r>
            <a:r>
              <a:rPr lang="en-US" sz="2800" dirty="0"/>
              <a:t>following the initial nerve </a:t>
            </a:r>
            <a:r>
              <a:rPr lang="en-US" sz="2800" dirty="0" smtClean="0"/>
              <a:t>damage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sympathetic nervous </a:t>
            </a:r>
            <a:r>
              <a:rPr lang="en-US" sz="2800" dirty="0">
                <a:solidFill>
                  <a:srgbClr val="FF0000"/>
                </a:solidFill>
              </a:rPr>
              <a:t>system </a:t>
            </a:r>
            <a:r>
              <a:rPr lang="en-US" sz="2800" dirty="0"/>
              <a:t>is also thought to play a role </a:t>
            </a:r>
            <a:r>
              <a:rPr lang="en-US" sz="2800" dirty="0" smtClean="0"/>
              <a:t>in maintaining </a:t>
            </a:r>
            <a:r>
              <a:rPr lang="en-US" sz="2800" dirty="0"/>
              <a:t>neuropathic pain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40337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Anatomy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/>
          </a:blip>
          <a:srcRect l="19081" t="2756" r="25050" b="28299"/>
          <a:stretch/>
        </p:blipFill>
        <p:spPr>
          <a:xfrm>
            <a:off x="1259632" y="1844824"/>
            <a:ext cx="6840760" cy="4680520"/>
          </a:xfr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PERIPHERAL</a:t>
            </a:r>
            <a:endParaRPr lang="fa-I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Following </a:t>
            </a:r>
            <a:r>
              <a:rPr lang="en-US" sz="2400" dirty="0"/>
              <a:t>trauma to a nerve, </a:t>
            </a:r>
            <a:r>
              <a:rPr lang="en-US" sz="2400" dirty="0">
                <a:solidFill>
                  <a:srgbClr val="FF0000"/>
                </a:solidFill>
              </a:rPr>
              <a:t>sodium channels</a:t>
            </a:r>
            <a:r>
              <a:rPr lang="en-US" sz="2400" dirty="0"/>
              <a:t> </a:t>
            </a:r>
            <a:r>
              <a:rPr lang="en-US" sz="2400" dirty="0" smtClean="0"/>
              <a:t>accumulate in </a:t>
            </a:r>
            <a:r>
              <a:rPr lang="en-US" sz="2400" dirty="0"/>
              <a:t>a higher than normal concentration </a:t>
            </a:r>
            <a:r>
              <a:rPr lang="en-US" sz="2400" u="sng" dirty="0"/>
              <a:t>around the area </a:t>
            </a:r>
            <a:r>
              <a:rPr lang="en-US" sz="2400" u="sng" dirty="0" smtClean="0"/>
              <a:t>of injury</a:t>
            </a:r>
            <a:r>
              <a:rPr lang="en-US" sz="2400" dirty="0" smtClean="0"/>
              <a:t> </a:t>
            </a:r>
            <a:r>
              <a:rPr lang="en-US" sz="2400" dirty="0"/>
              <a:t>and along the </a:t>
            </a:r>
            <a:r>
              <a:rPr lang="en-US" sz="2400" u="sng" dirty="0"/>
              <a:t>entire axon</a:t>
            </a:r>
            <a:r>
              <a:rPr lang="en-US" sz="2400" dirty="0"/>
              <a:t>, resulting in </a:t>
            </a:r>
            <a:r>
              <a:rPr lang="en-US" sz="2400" dirty="0" smtClean="0"/>
              <a:t>hypersensitivity of </a:t>
            </a:r>
            <a:r>
              <a:rPr lang="en-US" sz="2400" dirty="0"/>
              <a:t>the nerve and ectopic </a:t>
            </a:r>
            <a:r>
              <a:rPr lang="en-US" sz="2400" dirty="0" smtClean="0"/>
              <a:t>foci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is often the </a:t>
            </a:r>
            <a:r>
              <a:rPr lang="en-US" sz="2400" dirty="0" smtClean="0"/>
              <a:t>basis for </a:t>
            </a:r>
            <a:r>
              <a:rPr lang="en-US" sz="2400" dirty="0"/>
              <a:t>the use of sodium channel blockers and </a:t>
            </a:r>
            <a:r>
              <a:rPr lang="en-US" sz="2400" dirty="0" smtClean="0"/>
              <a:t>membrane stabilizers </a:t>
            </a:r>
            <a:r>
              <a:rPr lang="en-US" sz="2400" dirty="0"/>
              <a:t>in neuropathic </a:t>
            </a:r>
            <a:r>
              <a:rPr lang="en-US" sz="2400" dirty="0" smtClean="0"/>
              <a:t>pain</a:t>
            </a:r>
          </a:p>
          <a:p>
            <a:r>
              <a:rPr lang="en-US" sz="2400" dirty="0" smtClean="0"/>
              <a:t>Nerve </a:t>
            </a:r>
            <a:r>
              <a:rPr lang="en-US" sz="2400" dirty="0"/>
              <a:t>injury also can result </a:t>
            </a:r>
            <a:r>
              <a:rPr lang="en-US" sz="2400" dirty="0" smtClean="0"/>
              <a:t>in sprouting </a:t>
            </a:r>
            <a:r>
              <a:rPr lang="en-US" sz="2400" dirty="0"/>
              <a:t>of sympathetic fibers into the dorsal root </a:t>
            </a:r>
            <a:r>
              <a:rPr lang="en-US" sz="2400" dirty="0" smtClean="0"/>
              <a:t>ganglia of </a:t>
            </a:r>
            <a:r>
              <a:rPr lang="en-US" sz="2400" dirty="0"/>
              <a:t>the affected </a:t>
            </a:r>
            <a:r>
              <a:rPr lang="en-US" sz="2400" dirty="0" smtClean="0"/>
              <a:t>nerve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partially injured nerves the </a:t>
            </a:r>
            <a:r>
              <a:rPr lang="en-US" sz="2400" dirty="0" smtClean="0"/>
              <a:t>uninjured fibers </a:t>
            </a:r>
            <a:r>
              <a:rPr lang="en-US" sz="2400" dirty="0"/>
              <a:t>may increase expression of </a:t>
            </a:r>
            <a:r>
              <a:rPr lang="en-US" sz="2400" dirty="0" err="1" smtClean="0"/>
              <a:t>aipha</a:t>
            </a:r>
            <a:r>
              <a:rPr lang="en-US" sz="2400" dirty="0" smtClean="0"/>
              <a:t> -</a:t>
            </a:r>
            <a:r>
              <a:rPr lang="en-US" sz="2400" dirty="0" err="1" smtClean="0"/>
              <a:t>adrenoreceptors</a:t>
            </a:r>
            <a:endParaRPr lang="en-US" sz="2400" dirty="0"/>
          </a:p>
          <a:p>
            <a:r>
              <a:rPr lang="en-US" sz="2400" dirty="0"/>
              <a:t>In both </a:t>
            </a:r>
            <a:r>
              <a:rPr lang="en-US" sz="2400" dirty="0" smtClean="0"/>
              <a:t>, </a:t>
            </a:r>
            <a:r>
              <a:rPr lang="en-US" sz="2400" dirty="0"/>
              <a:t>sympathetically </a:t>
            </a:r>
            <a:r>
              <a:rPr lang="en-US" sz="2400" dirty="0" smtClean="0"/>
              <a:t>mediated pain </a:t>
            </a:r>
            <a:r>
              <a:rPr lang="en-US" sz="2400" dirty="0"/>
              <a:t>may </a:t>
            </a:r>
            <a:r>
              <a:rPr lang="en-US" sz="2400" dirty="0" smtClean="0"/>
              <a:t>occur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ympathetic </a:t>
            </a:r>
            <a:r>
              <a:rPr lang="en-US" sz="2400" dirty="0"/>
              <a:t>blocks or </a:t>
            </a:r>
            <a:r>
              <a:rPr lang="en-US" sz="2400" dirty="0" smtClean="0"/>
              <a:t>by the </a:t>
            </a:r>
            <a:r>
              <a:rPr lang="en-US" sz="2400" dirty="0"/>
              <a:t>administration of systemic a-</a:t>
            </a:r>
            <a:r>
              <a:rPr lang="en-US" sz="2400" dirty="0" err="1"/>
              <a:t>adrenoreceptor</a:t>
            </a:r>
            <a:r>
              <a:rPr lang="en-US" sz="2400" dirty="0"/>
              <a:t> </a:t>
            </a:r>
            <a:r>
              <a:rPr lang="en-US" sz="2400" dirty="0" smtClean="0"/>
              <a:t>antagonists (</a:t>
            </a:r>
            <a:r>
              <a:rPr lang="en-US" sz="2400" dirty="0" err="1" smtClean="0"/>
              <a:t>phentolamine</a:t>
            </a:r>
            <a:r>
              <a:rPr lang="en-US" sz="2400" dirty="0" smtClean="0"/>
              <a:t>)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634897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PERIPHERAL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34035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Another proposed but </a:t>
            </a:r>
            <a:r>
              <a:rPr lang="en-US" sz="2800" dirty="0"/>
              <a:t>poorly documented mechanism is that of </a:t>
            </a:r>
            <a:r>
              <a:rPr lang="en-US" sz="2800" dirty="0" err="1" smtClean="0"/>
              <a:t>ephaptic</a:t>
            </a:r>
            <a:r>
              <a:rPr lang="en-US" sz="2800" dirty="0"/>
              <a:t> </a:t>
            </a:r>
            <a:r>
              <a:rPr lang="en-US" sz="2800" dirty="0" smtClean="0"/>
              <a:t>transmission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eripheral </a:t>
            </a:r>
            <a:r>
              <a:rPr lang="en-US" sz="2800" dirty="0"/>
              <a:t>nerve injury resulting in “</a:t>
            </a:r>
            <a:r>
              <a:rPr lang="en-US" sz="2800" dirty="0" smtClean="0"/>
              <a:t>cross circuiting” of </a:t>
            </a:r>
            <a:r>
              <a:rPr lang="en-US" sz="2800" dirty="0"/>
              <a:t>peripheral </a:t>
            </a:r>
            <a:r>
              <a:rPr lang="en-US" sz="2800" dirty="0" smtClean="0"/>
              <a:t>fibers</a:t>
            </a:r>
          </a:p>
        </p:txBody>
      </p:sp>
    </p:spTree>
    <p:extLst>
      <p:ext uri="{BB962C8B-B14F-4D97-AF65-F5344CB8AC3E}">
        <p14:creationId xmlns:p14="http://schemas.microsoft.com/office/powerpoint/2010/main" val="2724420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CENTRAL</a:t>
            </a:r>
            <a:endParaRPr lang="fa-I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47806" cy="5032376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CNS undergoes changes with peripheral nerve </a:t>
            </a:r>
            <a:r>
              <a:rPr lang="en-US" sz="2600" dirty="0" smtClean="0"/>
              <a:t>injury</a:t>
            </a:r>
          </a:p>
          <a:p>
            <a:r>
              <a:rPr lang="en-US" sz="2600" dirty="0" smtClean="0"/>
              <a:t>In </a:t>
            </a:r>
            <a:r>
              <a:rPr lang="en-US" sz="2600" dirty="0"/>
              <a:t>fact, this mechanism may be a primary one </a:t>
            </a:r>
            <a:r>
              <a:rPr lang="en-US" sz="2600" dirty="0" smtClean="0"/>
              <a:t>in conditions </a:t>
            </a:r>
            <a:r>
              <a:rPr lang="en-US" sz="2600" dirty="0"/>
              <a:t>where peripheral neuropathy results in </a:t>
            </a:r>
            <a:r>
              <a:rPr lang="en-US" sz="2600" dirty="0" smtClean="0"/>
              <a:t>reduced input </a:t>
            </a:r>
            <a:r>
              <a:rPr lang="en-US" sz="2600" dirty="0"/>
              <a:t>to the CNS </a:t>
            </a:r>
            <a:r>
              <a:rPr lang="en-US" sz="2600" u="sng" dirty="0" smtClean="0"/>
              <a:t>(</a:t>
            </a:r>
            <a:r>
              <a:rPr lang="en-US" sz="2600" u="sng" dirty="0" err="1"/>
              <a:t>P</a:t>
            </a:r>
            <a:r>
              <a:rPr lang="en-US" sz="2600" u="sng" dirty="0" err="1" smtClean="0"/>
              <a:t>ostherpetic</a:t>
            </a:r>
            <a:r>
              <a:rPr lang="en-US" sz="2600" u="sng" dirty="0" smtClean="0"/>
              <a:t> </a:t>
            </a:r>
            <a:r>
              <a:rPr lang="en-US" sz="2600" u="sng" dirty="0"/>
              <a:t>neuralgia, </a:t>
            </a:r>
            <a:r>
              <a:rPr lang="en-US" sz="2600" u="sng" dirty="0" smtClean="0"/>
              <a:t>diabetic neuropathy</a:t>
            </a:r>
            <a:r>
              <a:rPr lang="en-US" sz="2600" u="sng" dirty="0"/>
              <a:t>)</a:t>
            </a:r>
            <a:endParaRPr lang="en-US" sz="2600" u="sng" dirty="0" smtClean="0"/>
          </a:p>
          <a:p>
            <a:r>
              <a:rPr lang="en-US" sz="2600" dirty="0" smtClean="0"/>
              <a:t>In </a:t>
            </a:r>
            <a:r>
              <a:rPr lang="en-US" sz="2600" dirty="0">
                <a:solidFill>
                  <a:srgbClr val="FF0000"/>
                </a:solidFill>
              </a:rPr>
              <a:t>diabetic neuropathy</a:t>
            </a:r>
            <a:r>
              <a:rPr lang="en-US" sz="2600" dirty="0"/>
              <a:t>, there is little </a:t>
            </a:r>
            <a:r>
              <a:rPr lang="en-US" sz="2600" dirty="0" smtClean="0"/>
              <a:t>evidence that </a:t>
            </a:r>
            <a:r>
              <a:rPr lang="en-US" sz="2600" dirty="0"/>
              <a:t>peripheral sensitization (as might be seen </a:t>
            </a:r>
            <a:r>
              <a:rPr lang="en-US" sz="2600" dirty="0" smtClean="0"/>
              <a:t>with increased </a:t>
            </a:r>
            <a:r>
              <a:rPr lang="en-US" sz="2600" dirty="0"/>
              <a:t>sodium channels or with </a:t>
            </a:r>
            <a:r>
              <a:rPr lang="en-US" sz="2600" dirty="0" err="1"/>
              <a:t>ephaptic</a:t>
            </a:r>
            <a:r>
              <a:rPr lang="en-US" sz="2600" dirty="0"/>
              <a:t> </a:t>
            </a:r>
            <a:r>
              <a:rPr lang="en-US" sz="2600" dirty="0" smtClean="0"/>
              <a:t>transmission) occurs</a:t>
            </a:r>
            <a:r>
              <a:rPr lang="en-US" sz="2600" dirty="0"/>
              <a:t>; rather the evidence points toward reduced </a:t>
            </a:r>
            <a:r>
              <a:rPr lang="en-US" sz="2600" dirty="0" smtClean="0"/>
              <a:t>neural input </a:t>
            </a:r>
            <a:r>
              <a:rPr lang="en-US" sz="2600" dirty="0"/>
              <a:t>to the </a:t>
            </a:r>
            <a:r>
              <a:rPr lang="en-US" sz="2600" dirty="0" smtClean="0"/>
              <a:t>CNS</a:t>
            </a:r>
          </a:p>
          <a:p>
            <a:r>
              <a:rPr lang="en-US" sz="2600" dirty="0"/>
              <a:t>Another mechanism suggests death of dorsal horn interneurons in lamina II (many of which are involved in inhibition of nociceptive transmission in the dorsal horn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4181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CENTRAL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Autofit/>
          </a:bodyPr>
          <a:lstStyle/>
          <a:p>
            <a:r>
              <a:rPr lang="en-US" sz="2800" dirty="0" smtClean="0"/>
              <a:t>A</a:t>
            </a:r>
            <a:r>
              <a:rPr lang="en-US" sz="2400" dirty="0" smtClean="0"/>
              <a:t> </a:t>
            </a:r>
            <a:r>
              <a:rPr lang="en-US" sz="2800" dirty="0" smtClean="0"/>
              <a:t>central mechanism that may explain the </a:t>
            </a:r>
            <a:r>
              <a:rPr lang="en-US" sz="2800" dirty="0" smtClean="0">
                <a:solidFill>
                  <a:srgbClr val="FF0000"/>
                </a:solidFill>
              </a:rPr>
              <a:t>allodynia</a:t>
            </a:r>
            <a:r>
              <a:rPr lang="en-US" sz="2800" dirty="0" smtClean="0"/>
              <a:t> seen in some peripheral neuropathies involves A-b fiber sprouting and A-b fiber “phenotypic switching.” </a:t>
            </a:r>
          </a:p>
          <a:p>
            <a:r>
              <a:rPr lang="en-US" sz="2800" dirty="0" smtClean="0"/>
              <a:t>A-b fibers normally synapse in all lamina of the spinal cord except lamina II, where C-fiber input predominates</a:t>
            </a:r>
          </a:p>
          <a:p>
            <a:r>
              <a:rPr lang="en-US" sz="2800" dirty="0" smtClean="0"/>
              <a:t>However, following peripheral C-fiber nerve injury, A-b fiber “sprouting” into lamina II occurs, therefore allowing mechanical non-nociceptive input via the peripheral A-b fibers to trigger second-order pain pathways</a:t>
            </a:r>
          </a:p>
        </p:txBody>
      </p:sp>
    </p:spTree>
    <p:extLst>
      <p:ext uri="{BB962C8B-B14F-4D97-AF65-F5344CB8AC3E}">
        <p14:creationId xmlns:p14="http://schemas.microsoft.com/office/powerpoint/2010/main" val="244751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CENTRAL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4"/>
            <a:ext cx="7886700" cy="4843735"/>
          </a:xfrm>
        </p:spPr>
      </p:pic>
    </p:spTree>
    <p:extLst>
      <p:ext uri="{BB962C8B-B14F-4D97-AF65-F5344CB8AC3E}">
        <p14:creationId xmlns:p14="http://schemas.microsoft.com/office/powerpoint/2010/main" val="1228249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CENTRAL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7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is very likely that significant </a:t>
            </a:r>
            <a:r>
              <a:rPr lang="en-US" sz="2800" dirty="0" smtClean="0"/>
              <a:t>changes also </a:t>
            </a:r>
            <a:r>
              <a:rPr lang="en-US" sz="2800" dirty="0"/>
              <a:t>occur throughout the spinal cord even in levels </a:t>
            </a:r>
            <a:r>
              <a:rPr lang="en-US" sz="2800" dirty="0" smtClean="0"/>
              <a:t>not directly </a:t>
            </a:r>
            <a:r>
              <a:rPr lang="en-US" sz="2800" dirty="0"/>
              <a:t>involved with the peripheral injury, including </a:t>
            </a:r>
            <a:r>
              <a:rPr lang="en-US" sz="2800" dirty="0" smtClean="0"/>
              <a:t>the contralateral </a:t>
            </a:r>
            <a:r>
              <a:rPr lang="en-US" sz="2800" dirty="0"/>
              <a:t>side, midbrain, and cerebral </a:t>
            </a:r>
            <a:r>
              <a:rPr lang="en-US" sz="2800" dirty="0" smtClean="0"/>
              <a:t>cortex</a:t>
            </a:r>
          </a:p>
          <a:p>
            <a:r>
              <a:rPr lang="en-US" sz="2800" dirty="0" smtClean="0"/>
              <a:t>The wide </a:t>
            </a:r>
            <a:r>
              <a:rPr lang="en-US" sz="2800" dirty="0"/>
              <a:t>variability in how individuals respond to </a:t>
            </a:r>
            <a:r>
              <a:rPr lang="en-US" sz="2800" dirty="0" smtClean="0"/>
              <a:t>peripheral nerve </a:t>
            </a:r>
            <a:r>
              <a:rPr lang="en-US" sz="2800" dirty="0"/>
              <a:t>injury is likely the result of genomic </a:t>
            </a:r>
            <a:r>
              <a:rPr lang="en-US" sz="2800" dirty="0" smtClean="0"/>
              <a:t>differences</a:t>
            </a:r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may </a:t>
            </a:r>
            <a:r>
              <a:rPr lang="en-US" sz="2800" dirty="0" smtClean="0"/>
              <a:t>explain why </a:t>
            </a:r>
            <a:r>
              <a:rPr lang="en-US" sz="2800" dirty="0"/>
              <a:t>patients with the same condition (e.g., diabetic </a:t>
            </a:r>
            <a:r>
              <a:rPr lang="en-US" sz="2800" dirty="0" smtClean="0"/>
              <a:t>neuropathy) may </a:t>
            </a:r>
            <a:r>
              <a:rPr lang="en-US" sz="2800" dirty="0"/>
              <a:t>or may not have </a:t>
            </a:r>
            <a:r>
              <a:rPr lang="en-US" sz="2800" dirty="0" smtClean="0"/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3102255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METABOLIC CAUSES OF PERIPHERAL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POLYNEUROPATHY—DIABETES</a:t>
            </a: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11688"/>
          </a:xfrm>
        </p:spPr>
        <p:txBody>
          <a:bodyPr>
            <a:norm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requency </a:t>
            </a:r>
            <a:r>
              <a:rPr lang="en-US" sz="2800" dirty="0"/>
              <a:t>of neuropathy in patients </a:t>
            </a:r>
            <a:r>
              <a:rPr lang="en-US" sz="2800" dirty="0" smtClean="0"/>
              <a:t>with DM </a:t>
            </a:r>
            <a:r>
              <a:rPr lang="en-US" sz="2800" dirty="0"/>
              <a:t>ranges from 4% to 8% at the </a:t>
            </a:r>
            <a:r>
              <a:rPr lang="en-US" sz="2800" dirty="0" smtClean="0"/>
              <a:t>time of </a:t>
            </a:r>
            <a:r>
              <a:rPr lang="en-US" sz="2800" dirty="0"/>
              <a:t>initial presentation and rises to 15% to 50% after 20 </a:t>
            </a:r>
            <a:r>
              <a:rPr lang="en-US" sz="2800" dirty="0" smtClean="0"/>
              <a:t>to 25 </a:t>
            </a:r>
            <a:r>
              <a:rPr lang="en-US" sz="2800" dirty="0"/>
              <a:t>years of </a:t>
            </a:r>
            <a:r>
              <a:rPr lang="en-US" sz="2800" dirty="0" smtClean="0"/>
              <a:t>follow-up </a:t>
            </a:r>
          </a:p>
          <a:p>
            <a:r>
              <a:rPr lang="en-US" sz="2800" dirty="0" smtClean="0"/>
              <a:t>Other </a:t>
            </a:r>
            <a:r>
              <a:rPr lang="en-US" sz="2800" dirty="0"/>
              <a:t>studies report an </a:t>
            </a:r>
            <a:r>
              <a:rPr lang="en-US" sz="2800" dirty="0" smtClean="0"/>
              <a:t>incidence of </a:t>
            </a:r>
            <a:r>
              <a:rPr lang="en-US" sz="2800" dirty="0"/>
              <a:t>neuropathy (not necessarily painful) of up to 66</a:t>
            </a:r>
            <a:r>
              <a:rPr lang="en-US" sz="2800" dirty="0" smtClean="0"/>
              <a:t>%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incidence of painful </a:t>
            </a:r>
            <a:r>
              <a:rPr lang="en-US" sz="2800" dirty="0" smtClean="0"/>
              <a:t>neuropathy was </a:t>
            </a:r>
            <a:r>
              <a:rPr lang="en-US" sz="2800" dirty="0"/>
              <a:t>reported in one study to average about </a:t>
            </a:r>
            <a:r>
              <a:rPr lang="en-US" sz="2800" dirty="0" smtClean="0"/>
              <a:t>11.6% in IDDM </a:t>
            </a:r>
            <a:r>
              <a:rPr lang="en-US" sz="2800" dirty="0"/>
              <a:t>and </a:t>
            </a:r>
            <a:r>
              <a:rPr lang="en-US" sz="2800" dirty="0" smtClean="0"/>
              <a:t>32.1% </a:t>
            </a:r>
            <a:r>
              <a:rPr lang="fr-FR" sz="2800" dirty="0" smtClean="0"/>
              <a:t>in NIDDM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62941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Diabetic Neuropathies </a:t>
            </a:r>
            <a:endParaRPr lang="fa-I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017" t="19419" r="10877" b="28672"/>
          <a:stretch/>
        </p:blipFill>
        <p:spPr>
          <a:xfrm>
            <a:off x="628650" y="1916832"/>
            <a:ext cx="739973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05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Diabetic Neuropathies 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11688"/>
          </a:xfrm>
        </p:spPr>
        <p:txBody>
          <a:bodyPr>
            <a:noAutofit/>
          </a:bodyPr>
          <a:lstStyle/>
          <a:p>
            <a:r>
              <a:rPr lang="en-US" sz="2800" dirty="0"/>
              <a:t>The cause of diabetic neuropathy has not been determined with certainty</a:t>
            </a:r>
          </a:p>
          <a:p>
            <a:r>
              <a:rPr lang="en-US" sz="2800" dirty="0"/>
              <a:t>Current hypotheses focus on the possibilities of metabolic and ischemic nerve injury</a:t>
            </a:r>
          </a:p>
          <a:p>
            <a:r>
              <a:rPr lang="en-US" sz="2800" dirty="0" smtClean="0"/>
              <a:t>There </a:t>
            </a:r>
            <a:r>
              <a:rPr lang="en-US" sz="2800" dirty="0"/>
              <a:t>is </a:t>
            </a:r>
            <a:r>
              <a:rPr lang="en-US" sz="2800" dirty="0" smtClean="0"/>
              <a:t>strong evidence</a:t>
            </a:r>
            <a:r>
              <a:rPr lang="en-US" sz="2800" dirty="0"/>
              <a:t>, however, that good glycemic control can </a:t>
            </a:r>
            <a:r>
              <a:rPr lang="en-US" sz="2800" dirty="0" smtClean="0"/>
              <a:t>prevent the </a:t>
            </a:r>
            <a:r>
              <a:rPr lang="en-US" sz="2800" dirty="0"/>
              <a:t>appearance and worsening of polyneuropathy in </a:t>
            </a:r>
            <a:r>
              <a:rPr lang="en-US" sz="2800" dirty="0" smtClean="0"/>
              <a:t>patients with </a:t>
            </a:r>
            <a:r>
              <a:rPr lang="en-US" sz="2800" dirty="0"/>
              <a:t>both IDDM and </a:t>
            </a:r>
            <a:r>
              <a:rPr lang="en-US" sz="2800" dirty="0" smtClean="0"/>
              <a:t>NIDDM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major trial found that </a:t>
            </a:r>
            <a:r>
              <a:rPr lang="en-US" sz="2800" dirty="0" smtClean="0"/>
              <a:t>the incidence </a:t>
            </a:r>
            <a:r>
              <a:rPr lang="en-US" sz="2800" dirty="0"/>
              <a:t>of neuropathy was reduced by 60% over a </a:t>
            </a:r>
            <a:r>
              <a:rPr lang="en-US" sz="2800" dirty="0" smtClean="0"/>
              <a:t>5-year period </a:t>
            </a:r>
            <a:r>
              <a:rPr lang="en-US" sz="2800" dirty="0"/>
              <a:t>with aggressive glycemic </a:t>
            </a:r>
            <a:r>
              <a:rPr lang="en-US" sz="2800" dirty="0" smtClean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8474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Diabetic Neuropathies 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47806" cy="477172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most common form of diabetic neuropathy is </a:t>
            </a:r>
            <a:r>
              <a:rPr lang="en-US" sz="2800" dirty="0">
                <a:solidFill>
                  <a:srgbClr val="FF0000"/>
                </a:solidFill>
              </a:rPr>
              <a:t>distal symmetric polyneuropathy</a:t>
            </a:r>
          </a:p>
          <a:p>
            <a:r>
              <a:rPr lang="en-US" sz="2800" dirty="0"/>
              <a:t>It is predominantly a </a:t>
            </a:r>
            <a:r>
              <a:rPr lang="en-US" sz="2800" u="sng" dirty="0"/>
              <a:t>sensory</a:t>
            </a:r>
            <a:r>
              <a:rPr lang="en-US" sz="2800" dirty="0"/>
              <a:t> disturbance</a:t>
            </a:r>
          </a:p>
          <a:p>
            <a:r>
              <a:rPr lang="en-US" sz="2800" dirty="0"/>
              <a:t>Patients often present with gradual onset of </a:t>
            </a:r>
            <a:r>
              <a:rPr lang="en-US" sz="2800" u="sng" dirty="0" err="1"/>
              <a:t>paresthesias</a:t>
            </a:r>
            <a:r>
              <a:rPr lang="en-US" sz="2800" u="sng" dirty="0"/>
              <a:t> and pain in the legs and feet</a:t>
            </a:r>
          </a:p>
          <a:p>
            <a:r>
              <a:rPr lang="en-US" sz="2800" dirty="0" smtClean="0"/>
              <a:t>Symptoms </a:t>
            </a:r>
            <a:r>
              <a:rPr lang="en-US" sz="2800" dirty="0"/>
              <a:t>begin in the toes and gradually ascend over </a:t>
            </a:r>
            <a:r>
              <a:rPr lang="en-US" sz="2800" u="sng" dirty="0"/>
              <a:t>months to years </a:t>
            </a:r>
            <a:r>
              <a:rPr lang="en-US" sz="2800" dirty="0"/>
              <a:t>to involve more proximal levels</a:t>
            </a:r>
          </a:p>
          <a:p>
            <a:r>
              <a:rPr lang="en-US" sz="2800" dirty="0"/>
              <a:t>The fingertips and hands become involved later</a:t>
            </a:r>
          </a:p>
          <a:p>
            <a:r>
              <a:rPr lang="en-US" sz="2800" dirty="0"/>
              <a:t>Allodynia and burning pain are common and are often worse at </a:t>
            </a:r>
            <a:r>
              <a:rPr lang="en-US" sz="2800" dirty="0" smtClean="0"/>
              <a:t>night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885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772816"/>
            <a:ext cx="8143900" cy="5085184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Common neurological problems</a:t>
            </a:r>
          </a:p>
          <a:p>
            <a:r>
              <a:rPr lang="en-US" sz="2400" dirty="0" smtClean="0"/>
              <a:t>Disordered function and structure of motor, sensory, and autonomic nerves</a:t>
            </a:r>
          </a:p>
          <a:p>
            <a:r>
              <a:rPr lang="en-US" sz="2400" dirty="0" smtClean="0"/>
              <a:t>Causes are </a:t>
            </a:r>
            <a:r>
              <a:rPr lang="en-US" sz="2400" dirty="0" err="1" smtClean="0"/>
              <a:t>disparate,presentations</a:t>
            </a:r>
            <a:r>
              <a:rPr lang="en-US" sz="2400" dirty="0" smtClean="0"/>
              <a:t> variable</a:t>
            </a:r>
          </a:p>
          <a:p>
            <a:r>
              <a:rPr lang="en-US" sz="2400" dirty="0" smtClean="0"/>
              <a:t>Main causes of neuropathy </a:t>
            </a:r>
          </a:p>
          <a:p>
            <a:pPr lvl="2"/>
            <a:r>
              <a:rPr lang="en-US" sz="2400" dirty="0" smtClean="0"/>
              <a:t>Entrapment</a:t>
            </a:r>
          </a:p>
          <a:p>
            <a:pPr lvl="2"/>
            <a:r>
              <a:rPr lang="en-US" sz="2400" dirty="0" smtClean="0"/>
              <a:t>Diabetes and other systemic diseases</a:t>
            </a:r>
          </a:p>
          <a:p>
            <a:pPr lvl="2"/>
            <a:r>
              <a:rPr lang="en-US" sz="2400" dirty="0" smtClean="0"/>
              <a:t>Inherited disorders</a:t>
            </a:r>
          </a:p>
          <a:p>
            <a:pPr lvl="2"/>
            <a:r>
              <a:rPr lang="en-US" sz="2400" dirty="0" smtClean="0"/>
              <a:t>Inflammatory </a:t>
            </a:r>
            <a:r>
              <a:rPr lang="en-US" sz="2400" dirty="0" err="1" smtClean="0"/>
              <a:t>demyelinating</a:t>
            </a:r>
            <a:endParaRPr lang="en-US" sz="2400" dirty="0" smtClean="0"/>
          </a:p>
          <a:p>
            <a:pPr lvl="2"/>
            <a:r>
              <a:rPr lang="en-US" sz="2400" dirty="0" smtClean="0"/>
              <a:t>Ischemic</a:t>
            </a:r>
          </a:p>
          <a:p>
            <a:pPr lvl="2"/>
            <a:r>
              <a:rPr lang="en-US" sz="2400" dirty="0" err="1" smtClean="0"/>
              <a:t>Paraneoplastic</a:t>
            </a:r>
            <a:endParaRPr lang="en-US" sz="2400" dirty="0" smtClean="0"/>
          </a:p>
          <a:p>
            <a:pPr lvl="2"/>
            <a:r>
              <a:rPr lang="en-US" sz="2400" dirty="0" smtClean="0"/>
              <a:t>Deficiency states</a:t>
            </a:r>
          </a:p>
          <a:p>
            <a:pPr lvl="2"/>
            <a:r>
              <a:rPr lang="en-US" sz="2400" dirty="0" smtClean="0"/>
              <a:t>Infections and toxins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Diabetic Neuropathies 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>
            <a:noAutofit/>
          </a:bodyPr>
          <a:lstStyle/>
          <a:p>
            <a:r>
              <a:rPr lang="en-US" sz="2800" dirty="0"/>
              <a:t>Examination shows graded distal sensory loss predominantly affecting </a:t>
            </a:r>
            <a:r>
              <a:rPr lang="en-US" sz="2800" u="sng" dirty="0"/>
              <a:t>vibration and position sensation</a:t>
            </a:r>
          </a:p>
          <a:p>
            <a:r>
              <a:rPr lang="en-US" sz="2800" dirty="0"/>
              <a:t>Reflexes may be diminished or absent</a:t>
            </a:r>
            <a:endParaRPr lang="fa-IR" sz="2800" dirty="0"/>
          </a:p>
          <a:p>
            <a:r>
              <a:rPr lang="en-US" sz="2800" dirty="0"/>
              <a:t>Severe sensory loss may allow repeated trauma to go unnoticed, resulting in development of foot ulcers and diabetic </a:t>
            </a:r>
            <a:r>
              <a:rPr lang="en-US" sz="2800" dirty="0" err="1"/>
              <a:t>neuroarthropathy</a:t>
            </a:r>
            <a:r>
              <a:rPr lang="en-US" sz="2800" dirty="0"/>
              <a:t> (Charcot’s joints)</a:t>
            </a:r>
          </a:p>
          <a:p>
            <a:r>
              <a:rPr lang="en-US" sz="2800" dirty="0"/>
              <a:t> This last condition is critical to identify in the diabetic patient with a unilateral, painful swollen foot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601532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Diabetic Neuropathies 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47806" cy="4915743"/>
          </a:xfrm>
        </p:spPr>
        <p:txBody>
          <a:bodyPr>
            <a:normAutofit/>
          </a:bodyPr>
          <a:lstStyle/>
          <a:p>
            <a:r>
              <a:rPr lang="en-US" sz="2800" dirty="0"/>
              <a:t>The syndrome of </a:t>
            </a:r>
            <a:r>
              <a:rPr lang="en-US" sz="2800" dirty="0">
                <a:solidFill>
                  <a:srgbClr val="C00000"/>
                </a:solidFill>
              </a:rPr>
              <a:t>acute painful diabetic neuropathy </a:t>
            </a:r>
            <a:r>
              <a:rPr lang="en-US" sz="2800" dirty="0"/>
              <a:t>may also occur in </a:t>
            </a:r>
            <a:r>
              <a:rPr lang="en-US" sz="2800" dirty="0" smtClean="0"/>
              <a:t>diabetics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uncommon disorder is characterized by the </a:t>
            </a:r>
            <a:r>
              <a:rPr lang="en-US" sz="2800" dirty="0">
                <a:solidFill>
                  <a:srgbClr val="FF0000"/>
                </a:solidFill>
              </a:rPr>
              <a:t>rapid onset of severe pain </a:t>
            </a:r>
            <a:r>
              <a:rPr lang="en-US" sz="2800" dirty="0"/>
              <a:t>in the distal lower extremities characterized by constant burning in the feet, dysesthesia, allodynia, and lancinating leg </a:t>
            </a:r>
            <a:r>
              <a:rPr lang="en-US" sz="2800" dirty="0" smtClean="0"/>
              <a:t>pains</a:t>
            </a:r>
            <a:endParaRPr lang="en-US" sz="2800" dirty="0"/>
          </a:p>
          <a:p>
            <a:r>
              <a:rPr lang="en-US" sz="2800" dirty="0"/>
              <a:t>Examination shows little or no sensory loss with preserved </a:t>
            </a:r>
            <a:r>
              <a:rPr lang="en-US" sz="2800" dirty="0" smtClean="0"/>
              <a:t>reflexes</a:t>
            </a:r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type of neuropathy often remits within a year after blood sugars are controlled</a:t>
            </a:r>
            <a:endParaRPr lang="fa-IR" sz="2800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34925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Diabetic Neuropathies 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Autonomic neuropathy </a:t>
            </a:r>
            <a:r>
              <a:rPr lang="en-US" sz="2800" dirty="0"/>
              <a:t>manifestation by </a:t>
            </a:r>
            <a:r>
              <a:rPr lang="en-US" sz="2800" dirty="0" smtClean="0"/>
              <a:t>abnormalities in </a:t>
            </a:r>
            <a:r>
              <a:rPr lang="en-US" sz="2800" dirty="0"/>
              <a:t>tests of autonomic function occurs in 20% to 40% </a:t>
            </a:r>
            <a:r>
              <a:rPr lang="en-US" sz="2800" dirty="0" smtClean="0"/>
              <a:t>of diabetics</a:t>
            </a:r>
          </a:p>
          <a:p>
            <a:r>
              <a:rPr lang="en-US" sz="2800" dirty="0" smtClean="0"/>
              <a:t>Symptomatic </a:t>
            </a:r>
            <a:r>
              <a:rPr lang="en-US" sz="2800" dirty="0"/>
              <a:t>autonomic neuropathy </a:t>
            </a:r>
            <a:r>
              <a:rPr lang="en-US" sz="2800" dirty="0" smtClean="0"/>
              <a:t>most often </a:t>
            </a:r>
            <a:r>
              <a:rPr lang="en-US" sz="2800" dirty="0"/>
              <a:t>occurs as a component of </a:t>
            </a:r>
            <a:r>
              <a:rPr lang="en-US" sz="2800" dirty="0" smtClean="0"/>
              <a:t>DSP</a:t>
            </a:r>
            <a:endParaRPr lang="en-US" sz="2800" dirty="0"/>
          </a:p>
          <a:p>
            <a:pPr lvl="1"/>
            <a:r>
              <a:rPr lang="en-US" sz="2500" dirty="0" smtClean="0"/>
              <a:t> </a:t>
            </a:r>
            <a:r>
              <a:rPr lang="en-US" sz="2500" dirty="0"/>
              <a:t>P</a:t>
            </a:r>
            <a:r>
              <a:rPr lang="en-US" sz="2500" dirty="0" smtClean="0"/>
              <a:t>ostural hypotension </a:t>
            </a:r>
          </a:p>
          <a:p>
            <a:pPr lvl="1"/>
            <a:r>
              <a:rPr lang="en-US" sz="2500" dirty="0"/>
              <a:t>I</a:t>
            </a:r>
            <a:r>
              <a:rPr lang="en-US" sz="2500" dirty="0" smtClean="0"/>
              <a:t>mpaired </a:t>
            </a:r>
            <a:r>
              <a:rPr lang="en-US" sz="2500" dirty="0"/>
              <a:t>heart rate control (</a:t>
            </a:r>
            <a:r>
              <a:rPr lang="en-US" sz="2500" dirty="0" smtClean="0"/>
              <a:t>resting tachycardia </a:t>
            </a:r>
            <a:r>
              <a:rPr lang="en-US" sz="2500" dirty="0"/>
              <a:t>and fixed heart rate</a:t>
            </a:r>
            <a:r>
              <a:rPr lang="en-US" sz="2500" dirty="0" smtClean="0"/>
              <a:t>) </a:t>
            </a:r>
          </a:p>
          <a:p>
            <a:pPr lvl="1"/>
            <a:r>
              <a:rPr lang="en-US" sz="2500" dirty="0"/>
              <a:t>E</a:t>
            </a:r>
            <a:r>
              <a:rPr lang="en-US" sz="2500" dirty="0" smtClean="0"/>
              <a:t>sophageal </a:t>
            </a:r>
            <a:r>
              <a:rPr lang="en-US" sz="2500" dirty="0" err="1" smtClean="0"/>
              <a:t>dysmotility</a:t>
            </a:r>
            <a:endParaRPr lang="en-US" sz="2500" dirty="0" smtClean="0"/>
          </a:p>
          <a:p>
            <a:pPr lvl="1"/>
            <a:r>
              <a:rPr lang="en-US" sz="2500" dirty="0" smtClean="0"/>
              <a:t>Gastroparesis</a:t>
            </a:r>
          </a:p>
          <a:p>
            <a:pPr lvl="1"/>
            <a:r>
              <a:rPr lang="en-US" sz="2500" dirty="0"/>
              <a:t>E</a:t>
            </a:r>
            <a:r>
              <a:rPr lang="en-US" sz="2500" dirty="0" smtClean="0"/>
              <a:t>rectile dysfunction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77618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Diabetic Neuropathies 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sz="2800" dirty="0"/>
              <a:t>Diabetic </a:t>
            </a:r>
            <a:r>
              <a:rPr lang="en-US" sz="2800" dirty="0">
                <a:solidFill>
                  <a:srgbClr val="C00000"/>
                </a:solidFill>
              </a:rPr>
              <a:t>lumbosacral </a:t>
            </a:r>
            <a:r>
              <a:rPr lang="en-US" sz="2800" dirty="0" err="1">
                <a:solidFill>
                  <a:srgbClr val="C00000"/>
                </a:solidFill>
              </a:rPr>
              <a:t>radiculoplexus</a:t>
            </a:r>
            <a:r>
              <a:rPr lang="en-US" sz="2800" dirty="0">
                <a:solidFill>
                  <a:srgbClr val="C00000"/>
                </a:solidFill>
              </a:rPr>
              <a:t> neuropathy </a:t>
            </a:r>
            <a:r>
              <a:rPr lang="en-US" sz="2800" dirty="0"/>
              <a:t>(</a:t>
            </a:r>
            <a:r>
              <a:rPr lang="en-US" sz="2800" dirty="0" smtClean="0"/>
              <a:t>DLRPN) is </a:t>
            </a:r>
            <a:r>
              <a:rPr lang="en-US" sz="2800" dirty="0"/>
              <a:t>sometimes referred to as diabetic </a:t>
            </a:r>
            <a:r>
              <a:rPr lang="en-US" sz="2800" dirty="0" err="1"/>
              <a:t>amyotrophy</a:t>
            </a:r>
            <a:r>
              <a:rPr lang="en-US" sz="2800" dirty="0"/>
              <a:t>, </a:t>
            </a:r>
            <a:r>
              <a:rPr lang="en-US" sz="2800" dirty="0" smtClean="0"/>
              <a:t>proximal diabetic </a:t>
            </a:r>
            <a:r>
              <a:rPr lang="en-US" sz="2800" dirty="0"/>
              <a:t>neuropathy, diabetic </a:t>
            </a:r>
            <a:r>
              <a:rPr lang="en-US" sz="2800" dirty="0" err="1"/>
              <a:t>polyradiculopathy</a:t>
            </a:r>
            <a:r>
              <a:rPr lang="en-US" sz="2800" dirty="0"/>
              <a:t>, </a:t>
            </a:r>
            <a:r>
              <a:rPr lang="en-US" sz="2800" dirty="0" err="1" smtClean="0"/>
              <a:t>Bruns</a:t>
            </a:r>
            <a:r>
              <a:rPr lang="en-US" sz="2800" dirty="0" smtClean="0"/>
              <a:t>- Garland </a:t>
            </a:r>
            <a:r>
              <a:rPr lang="en-US" sz="2800" dirty="0"/>
              <a:t>syndrome, or diabetic lumbar </a:t>
            </a:r>
            <a:r>
              <a:rPr lang="en-US" sz="2800" dirty="0" err="1" smtClean="0"/>
              <a:t>plexopathy</a:t>
            </a:r>
            <a:endParaRPr lang="en-US" sz="2800" dirty="0" smtClean="0"/>
          </a:p>
          <a:p>
            <a:r>
              <a:rPr lang="en-US" sz="2800" dirty="0" smtClean="0"/>
              <a:t>It usually </a:t>
            </a:r>
            <a:r>
              <a:rPr lang="en-US" sz="2800" dirty="0"/>
              <a:t>affects individuals </a:t>
            </a:r>
            <a:r>
              <a:rPr lang="en-US" sz="2800" u="sng" dirty="0"/>
              <a:t>with </a:t>
            </a:r>
            <a:r>
              <a:rPr lang="en-US" sz="2800" u="sng" dirty="0" smtClean="0"/>
              <a:t>DM Type II over </a:t>
            </a:r>
            <a:r>
              <a:rPr lang="en-US" sz="2800" u="sng" dirty="0"/>
              <a:t>the age of 50 years</a:t>
            </a:r>
            <a:r>
              <a:rPr lang="en-US" sz="2800" dirty="0"/>
              <a:t>, and presents as an </a:t>
            </a:r>
            <a:r>
              <a:rPr lang="en-US" sz="2800" u="sng" dirty="0" smtClean="0"/>
              <a:t>asymmetric weakness </a:t>
            </a:r>
            <a:r>
              <a:rPr lang="en-US" sz="2800" dirty="0"/>
              <a:t>associated with </a:t>
            </a:r>
            <a:r>
              <a:rPr lang="en-US" sz="2800" u="sng" dirty="0"/>
              <a:t>pain in the legs </a:t>
            </a:r>
            <a:r>
              <a:rPr lang="en-US" sz="2800" dirty="0"/>
              <a:t>that appears </a:t>
            </a:r>
            <a:r>
              <a:rPr lang="en-US" sz="2800" u="sng" dirty="0" err="1" smtClean="0"/>
              <a:t>subacutely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u="sng" dirty="0"/>
              <a:t>progresses over weeks to </a:t>
            </a:r>
            <a:r>
              <a:rPr lang="en-US" sz="2800" u="sng" dirty="0" smtClean="0"/>
              <a:t>months</a:t>
            </a:r>
          </a:p>
          <a:p>
            <a:r>
              <a:rPr lang="en-US" sz="2800" dirty="0" smtClean="0"/>
              <a:t>Although motor </a:t>
            </a:r>
            <a:r>
              <a:rPr lang="en-US" sz="2800" dirty="0"/>
              <a:t>function recovery is slow and often incomplete, </a:t>
            </a:r>
            <a:r>
              <a:rPr lang="en-US" sz="2800" dirty="0" smtClean="0"/>
              <a:t>the pain </a:t>
            </a:r>
            <a:r>
              <a:rPr lang="en-US" sz="2800" dirty="0"/>
              <a:t>usually </a:t>
            </a:r>
            <a:r>
              <a:rPr lang="en-US" sz="2800" dirty="0" smtClean="0"/>
              <a:t>resolves</a:t>
            </a:r>
          </a:p>
        </p:txBody>
      </p:sp>
    </p:spTree>
    <p:extLst>
      <p:ext uri="{BB962C8B-B14F-4D97-AF65-F5344CB8AC3E}">
        <p14:creationId xmlns:p14="http://schemas.microsoft.com/office/powerpoint/2010/main" val="1954643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Diabetic Neuropathies 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335838" cy="503237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Diabetic truncal neuropathy </a:t>
            </a:r>
            <a:r>
              <a:rPr lang="en-US" sz="2400" dirty="0"/>
              <a:t>involves acute or </a:t>
            </a:r>
            <a:r>
              <a:rPr lang="en-US" sz="2400" dirty="0" smtClean="0"/>
              <a:t>gradual onset </a:t>
            </a:r>
            <a:r>
              <a:rPr lang="en-US" sz="2400" dirty="0"/>
              <a:t>of unilateral pain in the chest or abdomen and </a:t>
            </a:r>
            <a:r>
              <a:rPr lang="en-US" sz="2400" dirty="0" smtClean="0"/>
              <a:t>may mimic MI , </a:t>
            </a:r>
            <a:r>
              <a:rPr lang="en-US" sz="2400" dirty="0"/>
              <a:t>intra-abdominal </a:t>
            </a:r>
            <a:r>
              <a:rPr lang="en-US" sz="2400" dirty="0" smtClean="0"/>
              <a:t>pathology, or </a:t>
            </a:r>
            <a:r>
              <a:rPr lang="en-US" sz="2400" dirty="0"/>
              <a:t>spinal </a:t>
            </a:r>
            <a:r>
              <a:rPr lang="en-US" sz="2400" dirty="0" smtClean="0"/>
              <a:t>disorders</a:t>
            </a:r>
          </a:p>
          <a:p>
            <a:r>
              <a:rPr lang="en-US" sz="2400" dirty="0" smtClean="0"/>
              <a:t>Truncal neuropathy occurs </a:t>
            </a:r>
            <a:r>
              <a:rPr lang="en-US" sz="2400" dirty="0"/>
              <a:t>most often in longstanding diabetics </a:t>
            </a:r>
            <a:r>
              <a:rPr lang="en-US" sz="2400" dirty="0" smtClean="0"/>
              <a:t>and people </a:t>
            </a:r>
            <a:r>
              <a:rPr lang="en-US" sz="2400" dirty="0"/>
              <a:t>over </a:t>
            </a:r>
            <a:r>
              <a:rPr lang="en-US" sz="2400" dirty="0" smtClean="0"/>
              <a:t>age 50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Cranial </a:t>
            </a:r>
            <a:r>
              <a:rPr lang="en-US" sz="2400" dirty="0" err="1">
                <a:solidFill>
                  <a:srgbClr val="FF0000"/>
                </a:solidFill>
              </a:rPr>
              <a:t>mononeuropathies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involving the </a:t>
            </a:r>
            <a:r>
              <a:rPr lang="en-US" sz="2400" dirty="0" smtClean="0"/>
              <a:t>oculomotor, </a:t>
            </a:r>
            <a:r>
              <a:rPr lang="en-US" sz="2400" dirty="0" err="1" smtClean="0"/>
              <a:t>abducens</a:t>
            </a:r>
            <a:r>
              <a:rPr lang="en-US" sz="2400" dirty="0"/>
              <a:t>, trochlear, and facial nerves may occur in </a:t>
            </a:r>
            <a:r>
              <a:rPr lang="en-US" sz="2400" dirty="0" smtClean="0"/>
              <a:t>diabetic patients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most common of these is </a:t>
            </a:r>
            <a:r>
              <a:rPr lang="en-US" sz="2400" dirty="0" smtClean="0"/>
              <a:t>oculomotor neuropathy </a:t>
            </a:r>
            <a:r>
              <a:rPr lang="en-US" sz="2400" dirty="0"/>
              <a:t>that is manifest as </a:t>
            </a:r>
            <a:r>
              <a:rPr lang="en-US" sz="2400" dirty="0" err="1"/>
              <a:t>ophthalmoplegia</a:t>
            </a:r>
            <a:r>
              <a:rPr lang="en-US" sz="2400" dirty="0"/>
              <a:t> and </a:t>
            </a:r>
            <a:r>
              <a:rPr lang="en-US" sz="2400" dirty="0" smtClean="0"/>
              <a:t>ptosis</a:t>
            </a:r>
            <a:endParaRPr lang="en-US" sz="2400" dirty="0"/>
          </a:p>
          <a:p>
            <a:r>
              <a:rPr lang="en-US" sz="2400" dirty="0"/>
              <a:t>The eye is deviated laterally and has impaired </a:t>
            </a:r>
            <a:r>
              <a:rPr lang="en-US" sz="2400" dirty="0" smtClean="0"/>
              <a:t>movement vertically </a:t>
            </a:r>
            <a:r>
              <a:rPr lang="en-US" sz="2400" dirty="0"/>
              <a:t>and </a:t>
            </a:r>
            <a:r>
              <a:rPr lang="en-US" sz="2400" dirty="0" smtClean="0"/>
              <a:t>medially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Entrapment neuropathies </a:t>
            </a:r>
            <a:r>
              <a:rPr lang="en-US" sz="2400" dirty="0"/>
              <a:t>are believed to occur </a:t>
            </a:r>
            <a:r>
              <a:rPr lang="en-US" sz="2400" dirty="0" smtClean="0"/>
              <a:t>more frequently </a:t>
            </a:r>
            <a:r>
              <a:rPr lang="en-US" sz="2400" dirty="0"/>
              <a:t>in patients with diabetes </a:t>
            </a:r>
            <a:r>
              <a:rPr lang="en-US" sz="2400" dirty="0" smtClean="0"/>
              <a:t>mellitus </a:t>
            </a:r>
          </a:p>
        </p:txBody>
      </p:sp>
    </p:spTree>
    <p:extLst>
      <p:ext uri="{BB962C8B-B14F-4D97-AF65-F5344CB8AC3E}">
        <p14:creationId xmlns:p14="http://schemas.microsoft.com/office/powerpoint/2010/main" val="1420462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NUTRITIONAL CAUSES OF PERIPHERAL POLYNEUROPATHY</a:t>
            </a:r>
            <a:endParaRPr lang="fa-IR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57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Thiamine </a:t>
            </a:r>
            <a:r>
              <a:rPr lang="en-US" sz="2800" dirty="0">
                <a:solidFill>
                  <a:srgbClr val="FF0000"/>
                </a:solidFill>
              </a:rPr>
              <a:t>deficiency </a:t>
            </a:r>
            <a:r>
              <a:rPr lang="en-US" sz="2800" dirty="0"/>
              <a:t>is seen in alcoholics, chronic </a:t>
            </a:r>
            <a:r>
              <a:rPr lang="en-US" sz="2800" dirty="0" smtClean="0"/>
              <a:t>dialysis patients</a:t>
            </a:r>
            <a:r>
              <a:rPr lang="en-US" sz="2800" dirty="0"/>
              <a:t>, and people on restrictive </a:t>
            </a:r>
            <a:r>
              <a:rPr lang="en-US" sz="2800" dirty="0" smtClean="0"/>
              <a:t>diets</a:t>
            </a:r>
          </a:p>
          <a:p>
            <a:r>
              <a:rPr lang="en-US" sz="2800" dirty="0" smtClean="0"/>
              <a:t>Thiamine deficiency appears </a:t>
            </a:r>
            <a:r>
              <a:rPr lang="en-US" sz="2800" dirty="0"/>
              <a:t>to lead to </a:t>
            </a:r>
            <a:r>
              <a:rPr lang="en-US" sz="2800" dirty="0">
                <a:solidFill>
                  <a:srgbClr val="FF0000"/>
                </a:solidFill>
              </a:rPr>
              <a:t>beriberi, </a:t>
            </a:r>
            <a:r>
              <a:rPr lang="en-US" sz="2800" dirty="0"/>
              <a:t>which consists of </a:t>
            </a:r>
            <a:r>
              <a:rPr lang="en-US" sz="2800" u="sng" dirty="0" smtClean="0"/>
              <a:t>heart failure</a:t>
            </a:r>
            <a:r>
              <a:rPr lang="en-US" sz="2800" dirty="0"/>
              <a:t>, </a:t>
            </a:r>
            <a:r>
              <a:rPr lang="en-US" sz="2800" u="sng" dirty="0" smtClean="0"/>
              <a:t>vasodilatation</a:t>
            </a:r>
            <a:r>
              <a:rPr lang="en-US" sz="2800" dirty="0" smtClean="0"/>
              <a:t> , </a:t>
            </a:r>
            <a:r>
              <a:rPr lang="en-US" sz="2800" dirty="0"/>
              <a:t>and </a:t>
            </a:r>
            <a:r>
              <a:rPr lang="en-US" sz="2800" u="sng" dirty="0"/>
              <a:t>peripheral </a:t>
            </a:r>
            <a:r>
              <a:rPr lang="en-US" sz="2800" u="sng" dirty="0" smtClean="0"/>
              <a:t>neuropathy</a:t>
            </a:r>
          </a:p>
          <a:p>
            <a:r>
              <a:rPr lang="en-US" sz="2800" dirty="0" smtClean="0"/>
              <a:t>Hand, foot</a:t>
            </a:r>
            <a:r>
              <a:rPr lang="en-US" sz="2800" dirty="0"/>
              <a:t>, and calf pains with allodynia, decreased </a:t>
            </a:r>
            <a:r>
              <a:rPr lang="en-US" sz="2800" dirty="0" smtClean="0"/>
              <a:t>sensation, and </a:t>
            </a:r>
            <a:r>
              <a:rPr lang="en-US" sz="2800" dirty="0"/>
              <a:t>motor involvement characterize the </a:t>
            </a:r>
            <a:r>
              <a:rPr lang="en-US" sz="2800" dirty="0" smtClean="0"/>
              <a:t>neuropathy</a:t>
            </a:r>
            <a:endParaRPr lang="en-US" sz="2800" dirty="0"/>
          </a:p>
          <a:p>
            <a:r>
              <a:rPr lang="en-US" sz="2800" dirty="0"/>
              <a:t>Administration of thiamine may reduce the symptoms </a:t>
            </a:r>
            <a:r>
              <a:rPr lang="en-US" sz="2800" dirty="0" smtClean="0"/>
              <a:t>of neuropathy</a:t>
            </a:r>
            <a:r>
              <a:rPr lang="en-US" sz="2800" dirty="0"/>
              <a:t>, including </a:t>
            </a:r>
            <a:r>
              <a:rPr lang="en-US" sz="2800" dirty="0" smtClean="0"/>
              <a:t>pain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651028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NUTRITIONAL CAUSES OF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PERIPHERAL POLYNEUROPATHY</a:t>
            </a:r>
            <a:endParaRPr lang="fa-IR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5032376"/>
          </a:xfrm>
        </p:spPr>
        <p:txBody>
          <a:bodyPr>
            <a:noAutofit/>
          </a:bodyPr>
          <a:lstStyle/>
          <a:p>
            <a:r>
              <a:rPr lang="en-US" sz="2800" dirty="0"/>
              <a:t>The incidence of neuropathy in </a:t>
            </a:r>
            <a:r>
              <a:rPr lang="en-US" sz="2800" dirty="0">
                <a:solidFill>
                  <a:srgbClr val="FF0000"/>
                </a:solidFill>
              </a:rPr>
              <a:t>chronic alcoholism </a:t>
            </a:r>
            <a:r>
              <a:rPr lang="en-US" sz="2800" dirty="0" smtClean="0"/>
              <a:t>is about </a:t>
            </a:r>
            <a:r>
              <a:rPr lang="en-US" sz="2800" dirty="0"/>
              <a:t>9</a:t>
            </a:r>
            <a:r>
              <a:rPr lang="en-US" sz="2800" dirty="0" smtClean="0"/>
              <a:t>%</a:t>
            </a:r>
          </a:p>
          <a:p>
            <a:r>
              <a:rPr lang="en-US" sz="2800" dirty="0" smtClean="0"/>
              <a:t>Alcoholic </a:t>
            </a:r>
            <a:r>
              <a:rPr lang="en-US" sz="2800" dirty="0"/>
              <a:t>neuropathy is characterized </a:t>
            </a:r>
            <a:r>
              <a:rPr lang="en-US" sz="2800" dirty="0" smtClean="0"/>
              <a:t>by </a:t>
            </a:r>
            <a:r>
              <a:rPr lang="en-US" sz="2800" u="sng" dirty="0" smtClean="0"/>
              <a:t>motor </a:t>
            </a:r>
            <a:r>
              <a:rPr lang="en-US" sz="2800" u="sng" dirty="0"/>
              <a:t>and sensory </a:t>
            </a:r>
            <a:r>
              <a:rPr lang="en-US" sz="2800" dirty="0"/>
              <a:t>deficits, often accompanied by </a:t>
            </a:r>
            <a:r>
              <a:rPr lang="en-US" sz="2800" dirty="0" smtClean="0"/>
              <a:t>pain</a:t>
            </a:r>
            <a:endParaRPr lang="en-US" sz="2800" dirty="0"/>
          </a:p>
          <a:p>
            <a:r>
              <a:rPr lang="en-US" sz="2800" dirty="0"/>
              <a:t>The pain consists of aching in the legs or feet with </a:t>
            </a:r>
            <a:r>
              <a:rPr lang="en-US" sz="2800" dirty="0" smtClean="0"/>
              <a:t>intermittent lancinating pains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upper limbs are </a:t>
            </a:r>
            <a:r>
              <a:rPr lang="en-US" sz="2800" dirty="0" smtClean="0"/>
              <a:t>rarely involved</a:t>
            </a:r>
          </a:p>
          <a:p>
            <a:r>
              <a:rPr lang="en-US" sz="2800" dirty="0" smtClean="0"/>
              <a:t>Burning </a:t>
            </a:r>
            <a:r>
              <a:rPr lang="en-US" sz="2800" dirty="0"/>
              <a:t>of the soles and allodynia may </a:t>
            </a:r>
            <a:r>
              <a:rPr lang="en-US" sz="2800" dirty="0" smtClean="0"/>
              <a:t>also occur</a:t>
            </a:r>
          </a:p>
          <a:p>
            <a:r>
              <a:rPr lang="en-US" sz="2800" dirty="0" smtClean="0"/>
              <a:t>Alcoholic </a:t>
            </a:r>
            <a:r>
              <a:rPr lang="en-US" sz="2800" dirty="0"/>
              <a:t>neuropathy occurs only after </a:t>
            </a:r>
            <a:r>
              <a:rPr lang="en-US" sz="2800" dirty="0" smtClean="0"/>
              <a:t>chronic and </a:t>
            </a:r>
            <a:r>
              <a:rPr lang="en-US" sz="2800" dirty="0"/>
              <a:t>severe alcohol </a:t>
            </a:r>
            <a:r>
              <a:rPr lang="en-US" sz="2800" dirty="0" smtClean="0"/>
              <a:t>abuse </a:t>
            </a:r>
          </a:p>
          <a:p>
            <a:r>
              <a:rPr lang="en-US" sz="2800" dirty="0" smtClean="0"/>
              <a:t>Treatment consists </a:t>
            </a:r>
            <a:r>
              <a:rPr lang="en-US" sz="2800" dirty="0"/>
              <a:t>of abstinence and thiamine </a:t>
            </a:r>
          </a:p>
        </p:txBody>
      </p:sp>
    </p:spTree>
    <p:extLst>
      <p:ext uri="{BB962C8B-B14F-4D97-AF65-F5344CB8AC3E}">
        <p14:creationId xmlns:p14="http://schemas.microsoft.com/office/powerpoint/2010/main" val="2532618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NUTRITIONAL CAUSES OF PERIPHERAL POLYNEUROPATHY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63830" cy="5032375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Pellagra</a:t>
            </a:r>
            <a:r>
              <a:rPr lang="en-US" sz="2800" dirty="0"/>
              <a:t> is caused by niacin deficiency and is rarely seen in developed </a:t>
            </a:r>
            <a:r>
              <a:rPr lang="en-US" sz="2800" dirty="0" smtClean="0"/>
              <a:t>countries</a:t>
            </a:r>
            <a:endParaRPr lang="en-US" sz="2800" dirty="0"/>
          </a:p>
          <a:p>
            <a:r>
              <a:rPr lang="en-US" sz="2800" dirty="0"/>
              <a:t>Signs and symptoms include </a:t>
            </a:r>
            <a:r>
              <a:rPr lang="en-US" sz="2800" u="sng" dirty="0"/>
              <a:t>dermatitis</a:t>
            </a:r>
            <a:r>
              <a:rPr lang="en-US" sz="2800" dirty="0"/>
              <a:t>, </a:t>
            </a:r>
            <a:r>
              <a:rPr lang="en-US" sz="2800" u="sng" dirty="0" smtClean="0"/>
              <a:t>GI complaints</a:t>
            </a:r>
            <a:r>
              <a:rPr lang="en-US" sz="2800" dirty="0"/>
              <a:t>, neurasthenia, and spinal cord </a:t>
            </a:r>
            <a:r>
              <a:rPr lang="en-US" sz="2800" dirty="0" smtClean="0"/>
              <a:t>dysfunction</a:t>
            </a:r>
          </a:p>
          <a:p>
            <a:r>
              <a:rPr lang="en-US" sz="2800" dirty="0" smtClean="0"/>
              <a:t>Pellagra </a:t>
            </a:r>
            <a:r>
              <a:rPr lang="en-US" sz="2800" dirty="0"/>
              <a:t>is associated with a mixed, painful polyneuropathy similar to that seen with </a:t>
            </a:r>
            <a:r>
              <a:rPr lang="en-US" sz="2800" dirty="0" smtClean="0"/>
              <a:t>beriberi</a:t>
            </a:r>
            <a:endParaRPr lang="en-US" sz="2800" dirty="0"/>
          </a:p>
          <a:p>
            <a:r>
              <a:rPr lang="en-US" sz="2800" dirty="0"/>
              <a:t>A predominant feature of the sensorimotor neuropathy is spontaneous pain in the feet and lower </a:t>
            </a:r>
            <a:r>
              <a:rPr lang="en-US" sz="2800" dirty="0" smtClean="0"/>
              <a:t>legs</a:t>
            </a:r>
            <a:endParaRPr lang="en-US" sz="2800" dirty="0"/>
          </a:p>
          <a:p>
            <a:r>
              <a:rPr lang="en-US" sz="2800" dirty="0"/>
              <a:t>Treatment of pellagra with niacin often results in resolution of all symptoms except the peripheral neuropathy</a:t>
            </a:r>
            <a:endParaRPr lang="fa-IR" sz="2800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6340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71296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TOXIC CAUSES OF PERIPHERAL POLYNEUROPATHY</a:t>
            </a:r>
            <a:endParaRPr lang="fa-I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574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Isoniazid</a:t>
            </a:r>
            <a:r>
              <a:rPr lang="en-US" sz="2400" dirty="0" smtClean="0"/>
              <a:t> </a:t>
            </a:r>
            <a:r>
              <a:rPr lang="en-US" sz="2400" dirty="0"/>
              <a:t>is a frequently used </a:t>
            </a:r>
            <a:r>
              <a:rPr lang="en-US" sz="2400" dirty="0" err="1"/>
              <a:t>antituberculous</a:t>
            </a:r>
            <a:r>
              <a:rPr lang="en-US" sz="2400" dirty="0"/>
              <a:t> </a:t>
            </a:r>
            <a:r>
              <a:rPr lang="en-US" sz="2400" dirty="0" smtClean="0"/>
              <a:t>drug</a:t>
            </a:r>
          </a:p>
          <a:p>
            <a:r>
              <a:rPr lang="en-US" sz="2400" dirty="0" smtClean="0"/>
              <a:t>Chronic </a:t>
            </a:r>
            <a:r>
              <a:rPr lang="en-US" sz="2400" dirty="0"/>
              <a:t>administration in individuals with slow </a:t>
            </a:r>
            <a:r>
              <a:rPr lang="en-US" sz="2400" dirty="0" smtClean="0"/>
              <a:t>metabolism of </a:t>
            </a:r>
            <a:r>
              <a:rPr lang="en-US" sz="2400" dirty="0"/>
              <a:t>the drug (slow </a:t>
            </a:r>
            <a:r>
              <a:rPr lang="en-US" sz="2400" dirty="0" err="1"/>
              <a:t>acetylators</a:t>
            </a:r>
            <a:r>
              <a:rPr lang="en-US" sz="2400" dirty="0"/>
              <a:t>) is associated with </a:t>
            </a:r>
            <a:r>
              <a:rPr lang="en-US" sz="2400" dirty="0" smtClean="0"/>
              <a:t>the development </a:t>
            </a:r>
            <a:r>
              <a:rPr lang="en-US" sz="2400" dirty="0"/>
              <a:t>of painful </a:t>
            </a:r>
            <a:r>
              <a:rPr lang="en-US" sz="2400" dirty="0" smtClean="0"/>
              <a:t>neuropathy </a:t>
            </a:r>
          </a:p>
          <a:p>
            <a:r>
              <a:rPr lang="en-US" sz="2400" dirty="0" smtClean="0"/>
              <a:t>Initial </a:t>
            </a:r>
            <a:r>
              <a:rPr lang="en-US" sz="2400" dirty="0"/>
              <a:t>symptoms </a:t>
            </a:r>
            <a:r>
              <a:rPr lang="en-US" sz="2400" dirty="0" smtClean="0"/>
              <a:t>of distal </a:t>
            </a:r>
            <a:r>
              <a:rPr lang="en-US" sz="2400" dirty="0"/>
              <a:t>numbness and tingling </a:t>
            </a:r>
            <a:r>
              <a:rPr lang="en-US" sz="2400" dirty="0" err="1"/>
              <a:t>paresthesias</a:t>
            </a:r>
            <a:r>
              <a:rPr lang="en-US" sz="2400" dirty="0"/>
              <a:t> are later </a:t>
            </a:r>
            <a:r>
              <a:rPr lang="en-US" sz="2400" dirty="0" smtClean="0"/>
              <a:t>accompanied by </a:t>
            </a:r>
            <a:r>
              <a:rPr lang="en-US" sz="2400" dirty="0"/>
              <a:t>pain, which may be felt as a deep ache or </a:t>
            </a:r>
            <a:r>
              <a:rPr lang="en-US" sz="2400" dirty="0" smtClean="0"/>
              <a:t>burning</a:t>
            </a:r>
            <a:endParaRPr lang="en-US" sz="2400" dirty="0"/>
          </a:p>
          <a:p>
            <a:r>
              <a:rPr lang="en-US" sz="2400" dirty="0"/>
              <a:t>The calf muscles are painful and tender, and </a:t>
            </a:r>
            <a:r>
              <a:rPr lang="en-US" sz="2400" dirty="0" smtClean="0"/>
              <a:t>walking often </a:t>
            </a:r>
            <a:r>
              <a:rPr lang="en-US" sz="2400" dirty="0"/>
              <a:t>aggravates </a:t>
            </a:r>
            <a:r>
              <a:rPr lang="en-US" sz="2400" dirty="0" smtClean="0"/>
              <a:t>symptoms</a:t>
            </a:r>
          </a:p>
          <a:p>
            <a:r>
              <a:rPr lang="en-US" sz="2400" dirty="0" smtClean="0"/>
              <a:t>Symptoms </a:t>
            </a:r>
            <a:r>
              <a:rPr lang="en-US" sz="2400" dirty="0"/>
              <a:t>may be </a:t>
            </a:r>
            <a:r>
              <a:rPr lang="en-US" sz="2400" dirty="0" smtClean="0"/>
              <a:t>particularly troublesome </a:t>
            </a:r>
            <a:r>
              <a:rPr lang="en-US" sz="2400" dirty="0"/>
              <a:t>at night. </a:t>
            </a:r>
            <a:endParaRPr lang="en-US" sz="2400" dirty="0" smtClean="0"/>
          </a:p>
          <a:p>
            <a:r>
              <a:rPr lang="en-US" sz="2400" dirty="0" smtClean="0"/>
              <a:t>Prophylactic </a:t>
            </a:r>
            <a:r>
              <a:rPr lang="en-US" sz="2400" dirty="0" err="1"/>
              <a:t>coadministration</a:t>
            </a:r>
            <a:r>
              <a:rPr lang="en-US" sz="2400" dirty="0"/>
              <a:t> </a:t>
            </a:r>
            <a:r>
              <a:rPr lang="en-US" sz="2400" dirty="0" smtClean="0"/>
              <a:t>of pyridoxine </a:t>
            </a:r>
            <a:r>
              <a:rPr lang="en-US" sz="2400" dirty="0"/>
              <a:t>(vitamin B6) prevents development of </a:t>
            </a:r>
            <a:r>
              <a:rPr lang="en-US" sz="2400" dirty="0" smtClean="0"/>
              <a:t>neuropathy; however</a:t>
            </a:r>
            <a:r>
              <a:rPr lang="en-US" sz="2400" dirty="0"/>
              <a:t>, it is not therapeutic once the </a:t>
            </a:r>
            <a:r>
              <a:rPr lang="en-US" sz="2400" dirty="0" smtClean="0"/>
              <a:t>neuropathy develops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726647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375245"/>
            <a:ext cx="912495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TOXIC CAUSES OF PERIPHERAL POLYNEUROPATHY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sz="2400" dirty="0"/>
              <a:t>The most common neurologic complication of </a:t>
            </a:r>
            <a:r>
              <a:rPr lang="en-US" sz="2400" dirty="0" smtClean="0"/>
              <a:t>cancer treatment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chemotherapy-induced peripheral </a:t>
            </a:r>
            <a:r>
              <a:rPr lang="en-US" sz="2400" dirty="0" smtClean="0">
                <a:solidFill>
                  <a:srgbClr val="FF0000"/>
                </a:solidFill>
              </a:rPr>
              <a:t>neuropathy </a:t>
            </a:r>
            <a:r>
              <a:rPr lang="en-US" sz="2400" dirty="0" smtClean="0"/>
              <a:t>(CIPN</a:t>
            </a:r>
            <a:r>
              <a:rPr lang="en-US" sz="2400" dirty="0"/>
              <a:t>), a common adverse effect of treatment </a:t>
            </a:r>
            <a:r>
              <a:rPr lang="en-US" sz="2400" dirty="0" smtClean="0"/>
              <a:t>with platinum-derived</a:t>
            </a:r>
            <a:r>
              <a:rPr lang="en-US" sz="2400" dirty="0"/>
              <a:t>, </a:t>
            </a:r>
            <a:r>
              <a:rPr lang="en-US" sz="2400" dirty="0" err="1"/>
              <a:t>taxane</a:t>
            </a:r>
            <a:r>
              <a:rPr lang="en-US" sz="2400" dirty="0"/>
              <a:t>, and </a:t>
            </a:r>
            <a:r>
              <a:rPr lang="en-US" sz="2400" dirty="0" err="1"/>
              <a:t>vinca</a:t>
            </a:r>
            <a:r>
              <a:rPr lang="en-US" sz="2400" dirty="0"/>
              <a:t> alkaloid </a:t>
            </a:r>
            <a:r>
              <a:rPr lang="en-US" sz="2400" dirty="0" smtClean="0"/>
              <a:t>chemotherapeutic compounds</a:t>
            </a:r>
          </a:p>
          <a:p>
            <a:r>
              <a:rPr lang="en-US" sz="2400" dirty="0" smtClean="0"/>
              <a:t>These agents </a:t>
            </a:r>
            <a:r>
              <a:rPr lang="en-US" sz="2400" u="sng" dirty="0"/>
              <a:t>are first-line chemotherapeutic agents </a:t>
            </a:r>
            <a:r>
              <a:rPr lang="en-US" sz="2400" dirty="0"/>
              <a:t>in </a:t>
            </a:r>
            <a:r>
              <a:rPr lang="en-US" sz="2400" dirty="0" smtClean="0"/>
              <a:t>the treatment </a:t>
            </a:r>
            <a:r>
              <a:rPr lang="en-US" sz="2400" dirty="0"/>
              <a:t>of solid </a:t>
            </a:r>
            <a:r>
              <a:rPr lang="en-US" sz="2400" dirty="0" smtClean="0"/>
              <a:t>tumors</a:t>
            </a:r>
          </a:p>
          <a:p>
            <a:r>
              <a:rPr lang="en-US" sz="2400" dirty="0" smtClean="0"/>
              <a:t>Although </a:t>
            </a:r>
            <a:r>
              <a:rPr lang="en-US" sz="2400" dirty="0"/>
              <a:t>penetration into </a:t>
            </a:r>
            <a:r>
              <a:rPr lang="en-US" sz="2400" dirty="0" smtClean="0"/>
              <a:t>the CNS </a:t>
            </a:r>
            <a:r>
              <a:rPr lang="en-US" sz="2400" dirty="0"/>
              <a:t>is relatively poor, high levels of this drug are </a:t>
            </a:r>
            <a:r>
              <a:rPr lang="en-US" sz="2400" dirty="0" smtClean="0"/>
              <a:t>found in </a:t>
            </a:r>
            <a:r>
              <a:rPr lang="en-US" sz="2400" u="sng" dirty="0"/>
              <a:t>dorsal root ganglia and peripheral </a:t>
            </a:r>
            <a:r>
              <a:rPr lang="en-US" sz="2400" u="sng" dirty="0" smtClean="0"/>
              <a:t>nerves </a:t>
            </a:r>
          </a:p>
          <a:p>
            <a:r>
              <a:rPr lang="en-US" sz="2400" dirty="0" smtClean="0"/>
              <a:t>The development of </a:t>
            </a:r>
            <a:r>
              <a:rPr lang="en-US" sz="2400" dirty="0"/>
              <a:t>CIPN is the most common reason a </a:t>
            </a:r>
            <a:r>
              <a:rPr lang="en-US" sz="2400" dirty="0" smtClean="0"/>
              <a:t>platinum- based </a:t>
            </a:r>
            <a:r>
              <a:rPr lang="en-US" sz="2400" dirty="0"/>
              <a:t>chemotherapy regimen is changed to </a:t>
            </a:r>
            <a:r>
              <a:rPr lang="en-US" sz="2400" dirty="0" smtClean="0"/>
              <a:t>another agent</a:t>
            </a:r>
            <a:r>
              <a:rPr lang="en-US" sz="2400" dirty="0"/>
              <a:t>, administered at a lower dose, or given in fewer </a:t>
            </a:r>
            <a:r>
              <a:rPr lang="en-US" sz="2400" dirty="0" smtClean="0"/>
              <a:t>or less </a:t>
            </a:r>
            <a:r>
              <a:rPr lang="en-US" sz="2400" dirty="0"/>
              <a:t>frequent cycles of </a:t>
            </a:r>
            <a:r>
              <a:rPr lang="en-US" sz="2400" dirty="0" smtClean="0"/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127261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Pathological Process</a:t>
            </a:r>
            <a:endParaRPr lang="fa-I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Despite the large number of causes, the pathological reactions remain limited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r>
              <a:rPr lang="en-US" sz="3200" dirty="0"/>
              <a:t>( I) </a:t>
            </a:r>
            <a:r>
              <a:rPr lang="en-US" sz="3200" dirty="0" err="1"/>
              <a:t>Wallerian</a:t>
            </a:r>
            <a:r>
              <a:rPr lang="en-US" sz="3200" dirty="0"/>
              <a:t> degeneration</a:t>
            </a:r>
          </a:p>
          <a:p>
            <a:pPr lvl="1">
              <a:buNone/>
            </a:pPr>
            <a:r>
              <a:rPr lang="en-US" sz="3200" dirty="0"/>
              <a:t>(2) Axonal degeneration </a:t>
            </a:r>
          </a:p>
          <a:p>
            <a:pPr lvl="1">
              <a:buNone/>
            </a:pPr>
            <a:r>
              <a:rPr lang="en-US" sz="3200" dirty="0"/>
              <a:t>(3) Primary neuronal degeneration </a:t>
            </a:r>
          </a:p>
          <a:p>
            <a:pPr lvl="1">
              <a:buNone/>
            </a:pPr>
            <a:r>
              <a:rPr lang="en-US" sz="3200" dirty="0"/>
              <a:t>(4) Segmental demyelination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344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INFECTIOUS AND INFLAMMATORY CAUSES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PERIPHERAL POLYNEUROPATHY</a:t>
            </a: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7982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i="1" dirty="0"/>
              <a:t>Mycobacterium </a:t>
            </a:r>
            <a:r>
              <a:rPr lang="en-US" sz="3200" i="1" dirty="0" err="1" smtClean="0"/>
              <a:t>leprae</a:t>
            </a:r>
            <a:endParaRPr lang="en-US" sz="3200" i="1" dirty="0" smtClean="0"/>
          </a:p>
          <a:p>
            <a:r>
              <a:rPr lang="en-US" sz="3200" i="1" dirty="0" err="1"/>
              <a:t>Borrelia</a:t>
            </a:r>
            <a:r>
              <a:rPr lang="en-US" sz="3200" i="1" dirty="0"/>
              <a:t> </a:t>
            </a:r>
            <a:r>
              <a:rPr lang="en-US" sz="3200" i="1" dirty="0" err="1" smtClean="0"/>
              <a:t>burgdorferi</a:t>
            </a:r>
            <a:endParaRPr lang="en-US" sz="3200" i="1" dirty="0" smtClean="0"/>
          </a:p>
          <a:p>
            <a:r>
              <a:rPr lang="en-US" sz="3200" dirty="0"/>
              <a:t>(HIV) </a:t>
            </a:r>
            <a:r>
              <a:rPr lang="en-US" sz="3200" dirty="0" smtClean="0"/>
              <a:t>infection</a:t>
            </a:r>
          </a:p>
          <a:p>
            <a:r>
              <a:rPr lang="en-US" sz="3200" dirty="0" smtClean="0"/>
              <a:t>Varicella</a:t>
            </a:r>
          </a:p>
          <a:p>
            <a:r>
              <a:rPr lang="en-US" sz="3200" dirty="0"/>
              <a:t>Acute inflammatory demyelinating </a:t>
            </a:r>
            <a:r>
              <a:rPr lang="en-US" sz="3200" dirty="0" err="1"/>
              <a:t>polyradiculoneuropathy</a:t>
            </a:r>
            <a:endParaRPr lang="en-US" sz="3200" dirty="0"/>
          </a:p>
          <a:p>
            <a:r>
              <a:rPr lang="en-US" sz="3200" dirty="0"/>
              <a:t>(AIDP) caused by </a:t>
            </a:r>
            <a:r>
              <a:rPr lang="en-US" sz="3200" dirty="0" err="1"/>
              <a:t>Guillain-Barré</a:t>
            </a:r>
            <a:r>
              <a:rPr lang="en-US" sz="3200" dirty="0"/>
              <a:t> syndrome (GBS)</a:t>
            </a:r>
            <a:r>
              <a:rPr lang="en-US" sz="3200" dirty="0" smtClean="0"/>
              <a:t> </a:t>
            </a:r>
            <a:r>
              <a:rPr lang="en-US" sz="3200" dirty="0"/>
              <a:t>zoster virus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4218422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TREATMENT OF NEUROPATHIC PAIN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most thoroughly studied group of </a:t>
            </a:r>
            <a:r>
              <a:rPr lang="en-US" dirty="0" smtClean="0"/>
              <a:t>medications employed </a:t>
            </a:r>
            <a:r>
              <a:rPr lang="en-US" dirty="0"/>
              <a:t>for the treatment of peripheral neuropathic </a:t>
            </a:r>
            <a:r>
              <a:rPr lang="en-US" dirty="0" smtClean="0"/>
              <a:t>pain are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antidepressants</a:t>
            </a: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appears that of these </a:t>
            </a:r>
            <a:r>
              <a:rPr lang="en-US" dirty="0" smtClean="0"/>
              <a:t>three groups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TCAs</a:t>
            </a:r>
            <a:r>
              <a:rPr lang="en-US" dirty="0"/>
              <a:t> (amitriptyline, nortriptyline, </a:t>
            </a:r>
            <a:r>
              <a:rPr lang="en-US" dirty="0" err="1" smtClean="0"/>
              <a:t>desipramine</a:t>
            </a:r>
            <a:r>
              <a:rPr lang="en-US" dirty="0" smtClean="0"/>
              <a:t>, imipramine</a:t>
            </a:r>
            <a:r>
              <a:rPr lang="en-US" dirty="0"/>
              <a:t>) are the best studied and most efficacious, </a:t>
            </a:r>
            <a:r>
              <a:rPr lang="en-US" dirty="0" smtClean="0"/>
              <a:t>followed by </a:t>
            </a:r>
            <a:r>
              <a:rPr lang="en-US" dirty="0">
                <a:solidFill>
                  <a:srgbClr val="FF0000"/>
                </a:solidFill>
              </a:rPr>
              <a:t>SNRIs</a:t>
            </a:r>
            <a:r>
              <a:rPr lang="en-US" dirty="0"/>
              <a:t> (duloxetine, venlafaxine) and then </a:t>
            </a:r>
            <a:r>
              <a:rPr lang="en-US" dirty="0" smtClean="0">
                <a:solidFill>
                  <a:srgbClr val="FF0000"/>
                </a:solidFill>
              </a:rPr>
              <a:t>SSRIs</a:t>
            </a:r>
            <a:r>
              <a:rPr lang="en-US" dirty="0" smtClean="0"/>
              <a:t> (citalopram</a:t>
            </a:r>
            <a:r>
              <a:rPr lang="en-US" dirty="0"/>
              <a:t>, paroxetine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side effect profile of </a:t>
            </a:r>
            <a:r>
              <a:rPr lang="en-US" dirty="0" smtClean="0"/>
              <a:t>the TCAs</a:t>
            </a:r>
            <a:r>
              <a:rPr lang="en-US" dirty="0"/>
              <a:t>, primarily anticholinergic effects, limits their </a:t>
            </a:r>
            <a:r>
              <a:rPr lang="en-US" dirty="0" smtClean="0"/>
              <a:t>widespread application</a:t>
            </a:r>
            <a:r>
              <a:rPr lang="en-US" dirty="0"/>
              <a:t>, especially in patients with </a:t>
            </a:r>
            <a:r>
              <a:rPr lang="en-US" dirty="0" smtClean="0"/>
              <a:t>autonomic neuropathy</a:t>
            </a:r>
            <a:r>
              <a:rPr lang="en-US" dirty="0"/>
              <a:t>, glaucoma, cardiac arrhythmias, and </a:t>
            </a:r>
            <a:r>
              <a:rPr lang="en-US" dirty="0" smtClean="0"/>
              <a:t>urinary hesitation</a:t>
            </a:r>
          </a:p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Anticonvulsants</a:t>
            </a:r>
            <a:r>
              <a:rPr lang="en-US" dirty="0"/>
              <a:t> are also used very frequently and successfully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Among </a:t>
            </a:r>
            <a:r>
              <a:rPr lang="en-US" dirty="0"/>
              <a:t>these, gabapentin and </a:t>
            </a:r>
            <a:r>
              <a:rPr lang="en-US" dirty="0" err="1" smtClean="0"/>
              <a:t>pregabalin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are considered first-line agents and are used in the treatment of a multitude of neuropathic pain syndromes including radiculopathy, CRPS Type I and II, diabetic neuropathy, </a:t>
            </a:r>
            <a:r>
              <a:rPr lang="en-US" dirty="0" err="1"/>
              <a:t>postherpetic</a:t>
            </a:r>
            <a:r>
              <a:rPr lang="en-US" dirty="0"/>
              <a:t> neuralgia, and mixed neuropathic pain conditions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17593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TREATMENT OF NEUROPATHIC PAIN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addition </a:t>
            </a:r>
            <a:r>
              <a:rPr lang="en-US" sz="2800" dirty="0"/>
              <a:t>to having shown efficacy in numerous </a:t>
            </a:r>
            <a:r>
              <a:rPr lang="en-US" sz="2800" dirty="0" smtClean="0"/>
              <a:t>randomized controlled </a:t>
            </a:r>
            <a:r>
              <a:rPr lang="en-US" sz="2800" dirty="0"/>
              <a:t>studies, they are generally well </a:t>
            </a:r>
            <a:r>
              <a:rPr lang="en-US" sz="2800" dirty="0" smtClean="0"/>
              <a:t>tolerated</a:t>
            </a:r>
          </a:p>
          <a:p>
            <a:r>
              <a:rPr lang="en-US" sz="2800" dirty="0" smtClean="0"/>
              <a:t>Other </a:t>
            </a:r>
            <a:r>
              <a:rPr lang="en-US" sz="2800" dirty="0" err="1"/>
              <a:t>antiepileptics</a:t>
            </a:r>
            <a:r>
              <a:rPr lang="en-US" sz="2800" dirty="0"/>
              <a:t> such as lamotrigine, </a:t>
            </a:r>
            <a:r>
              <a:rPr lang="en-US" sz="2800" dirty="0" err="1"/>
              <a:t>lacosamide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 err="1" smtClean="0"/>
              <a:t>valproic</a:t>
            </a:r>
            <a:r>
              <a:rPr lang="en-US" sz="2800" dirty="0" smtClean="0"/>
              <a:t> </a:t>
            </a:r>
            <a:r>
              <a:rPr lang="en-US" sz="2800" dirty="0"/>
              <a:t>acid have been shown to bring symptomatic </a:t>
            </a:r>
            <a:r>
              <a:rPr lang="en-US" sz="2800" dirty="0" smtClean="0"/>
              <a:t>relief such </a:t>
            </a:r>
            <a:r>
              <a:rPr lang="en-US" sz="2800" dirty="0"/>
              <a:t>as in HIV neuropathy (lamotrigine), painful </a:t>
            </a:r>
            <a:r>
              <a:rPr lang="en-US" sz="2800" dirty="0" smtClean="0"/>
              <a:t>diabetic neuropathy </a:t>
            </a:r>
            <a:r>
              <a:rPr lang="en-US" sz="2800" dirty="0"/>
              <a:t>(</a:t>
            </a:r>
            <a:r>
              <a:rPr lang="en-US" sz="2800" dirty="0" err="1"/>
              <a:t>lacosamide</a:t>
            </a:r>
            <a:r>
              <a:rPr lang="en-US" sz="2800" dirty="0"/>
              <a:t>), and </a:t>
            </a:r>
            <a:r>
              <a:rPr lang="en-US" sz="2800" dirty="0" err="1"/>
              <a:t>postherpetic</a:t>
            </a:r>
            <a:r>
              <a:rPr lang="en-US" sz="2800" dirty="0"/>
              <a:t> neuralgia (</a:t>
            </a:r>
            <a:r>
              <a:rPr lang="en-US" sz="2800" dirty="0" err="1" smtClean="0"/>
              <a:t>valproic</a:t>
            </a:r>
            <a:r>
              <a:rPr lang="en-US" sz="2800" dirty="0"/>
              <a:t> </a:t>
            </a:r>
            <a:r>
              <a:rPr lang="en-US" sz="2800" dirty="0" smtClean="0"/>
              <a:t>acid</a:t>
            </a:r>
            <a:r>
              <a:rPr lang="en-US" sz="2800" dirty="0"/>
              <a:t>), but these results were inconsistent and could </a:t>
            </a:r>
            <a:r>
              <a:rPr lang="en-US" sz="2800" dirty="0" smtClean="0"/>
              <a:t>not always </a:t>
            </a:r>
            <a:r>
              <a:rPr lang="en-US" sz="2800" dirty="0"/>
              <a:t>be reproduced in subsequent studies. </a:t>
            </a:r>
            <a:endParaRPr lang="en-US" sz="2800" dirty="0" smtClean="0"/>
          </a:p>
          <a:p>
            <a:r>
              <a:rPr lang="en-US" sz="2800" dirty="0" err="1" smtClean="0"/>
              <a:t>Levetiracetam</a:t>
            </a:r>
            <a:r>
              <a:rPr lang="en-US" sz="2800" dirty="0" smtClean="0"/>
              <a:t>, another </a:t>
            </a:r>
            <a:r>
              <a:rPr lang="en-US" sz="2800" dirty="0"/>
              <a:t>anticonvulsant, has not been effective in the </a:t>
            </a:r>
            <a:r>
              <a:rPr lang="en-US" sz="2800" dirty="0" smtClean="0"/>
              <a:t>treatment of </a:t>
            </a:r>
            <a:r>
              <a:rPr lang="en-US" sz="2800" dirty="0"/>
              <a:t>neuropathic </a:t>
            </a:r>
            <a:r>
              <a:rPr lang="en-US" sz="2800" dirty="0" smtClean="0"/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3655698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TREATMENT OF NEUROPATHIC PAIN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sz="2400" dirty="0"/>
              <a:t>Other oral medications that have shown beneficial effects, but are generally employed in refractory cases or as second-line agents, include </a:t>
            </a:r>
            <a:r>
              <a:rPr lang="en-US" sz="2400" dirty="0">
                <a:solidFill>
                  <a:srgbClr val="FF0000"/>
                </a:solidFill>
              </a:rPr>
              <a:t>opioids such as morphine or tramadol </a:t>
            </a:r>
          </a:p>
          <a:p>
            <a:r>
              <a:rPr lang="en-US" sz="2400" dirty="0"/>
              <a:t>Other treatment options that have shown improvement in neuropathic pain include topical agents such as </a:t>
            </a:r>
            <a:r>
              <a:rPr lang="en-US" sz="2400" dirty="0">
                <a:solidFill>
                  <a:srgbClr val="FF0000"/>
                </a:solidFill>
              </a:rPr>
              <a:t>lidocaine patches </a:t>
            </a:r>
            <a:r>
              <a:rPr lang="en-US" sz="2400" dirty="0"/>
              <a:t>(</a:t>
            </a:r>
            <a:r>
              <a:rPr lang="en-US" sz="2400" dirty="0" err="1"/>
              <a:t>postherpetic</a:t>
            </a:r>
            <a:r>
              <a:rPr lang="en-US" sz="2400" dirty="0"/>
              <a:t> neuralgia, post-traumatic neuralgia) or in experimental studies, high-concentration (8%) </a:t>
            </a:r>
            <a:r>
              <a:rPr lang="en-US" sz="2400" dirty="0" smtClean="0"/>
              <a:t>capsaicin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Corticosteroids</a:t>
            </a:r>
            <a:r>
              <a:rPr lang="en-US" sz="2400" dirty="0"/>
              <a:t> both systemically and by peripheral application have been used based on empirical response</a:t>
            </a:r>
          </a:p>
          <a:p>
            <a:r>
              <a:rPr lang="en-US" sz="2400" dirty="0"/>
              <a:t>When injected </a:t>
            </a:r>
            <a:r>
              <a:rPr lang="en-US" sz="2400" dirty="0" err="1"/>
              <a:t>perineurally</a:t>
            </a:r>
            <a:r>
              <a:rPr lang="en-US" sz="2400" dirty="0"/>
              <a:t> (but not systemically), corticosteroids reduce the spontaneous ectopic discharge rate seen in nerve injuries and neuromas, possibly by a membrane stabilizing </a:t>
            </a:r>
            <a:r>
              <a:rPr lang="en-US" sz="2400" dirty="0" smtClean="0"/>
              <a:t>effect</a:t>
            </a:r>
            <a:endParaRPr lang="en-US" sz="2400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56782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TREATMENT OF NEUROPATHIC PAIN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63830" cy="5032376"/>
          </a:xfrm>
        </p:spPr>
        <p:txBody>
          <a:bodyPr>
            <a:noAutofit/>
          </a:bodyPr>
          <a:lstStyle/>
          <a:p>
            <a:r>
              <a:rPr lang="en-US" sz="2400" dirty="0" smtClean="0"/>
              <a:t>Historically</a:t>
            </a:r>
            <a:r>
              <a:rPr lang="en-US" sz="2400" dirty="0"/>
              <a:t>, neuropathic pain has been </a:t>
            </a:r>
            <a:r>
              <a:rPr lang="en-US" sz="2400" dirty="0" smtClean="0"/>
              <a:t>considered “</a:t>
            </a:r>
            <a:r>
              <a:rPr lang="en-US" sz="2400" dirty="0" smtClean="0">
                <a:solidFill>
                  <a:srgbClr val="FF0000"/>
                </a:solidFill>
              </a:rPr>
              <a:t>opioid</a:t>
            </a:r>
            <a:r>
              <a:rPr lang="en-US" sz="2400" dirty="0" smtClean="0"/>
              <a:t> </a:t>
            </a:r>
            <a:r>
              <a:rPr lang="en-US" sz="2400" dirty="0"/>
              <a:t>resistant</a:t>
            </a:r>
            <a:r>
              <a:rPr lang="en-US" sz="2400" dirty="0" smtClean="0"/>
              <a:t>.”</a:t>
            </a:r>
            <a:endParaRPr lang="en-US" sz="2400" dirty="0"/>
          </a:p>
          <a:p>
            <a:r>
              <a:rPr lang="en-US" sz="2400" dirty="0" smtClean="0"/>
              <a:t>But </a:t>
            </a:r>
            <a:r>
              <a:rPr lang="en-US" sz="2400" dirty="0"/>
              <a:t>in recent years, this notion </a:t>
            </a:r>
            <a:r>
              <a:rPr lang="en-US" sz="2400" dirty="0" smtClean="0"/>
              <a:t>has</a:t>
            </a:r>
            <a:r>
              <a:rPr lang="en-US" sz="2400" dirty="0"/>
              <a:t> </a:t>
            </a:r>
            <a:r>
              <a:rPr lang="en-US" sz="2400" dirty="0" smtClean="0"/>
              <a:t>been </a:t>
            </a:r>
            <a:r>
              <a:rPr lang="en-US" sz="2400" dirty="0"/>
              <a:t>challenged as more evidence emerges showing </a:t>
            </a:r>
            <a:r>
              <a:rPr lang="en-US" sz="2400" dirty="0" smtClean="0"/>
              <a:t>that opioids </a:t>
            </a:r>
            <a:r>
              <a:rPr lang="en-US" sz="2400" dirty="0"/>
              <a:t>are potent treatment modalities for </a:t>
            </a:r>
            <a:r>
              <a:rPr lang="en-US" sz="2400" dirty="0" smtClean="0"/>
              <a:t>neuropathic pain</a:t>
            </a:r>
          </a:p>
          <a:p>
            <a:r>
              <a:rPr lang="en-US" sz="2400" dirty="0" smtClean="0"/>
              <a:t>Studies </a:t>
            </a:r>
            <a:r>
              <a:rPr lang="en-US" sz="2400" dirty="0"/>
              <a:t>have demonstrated that there is </a:t>
            </a:r>
            <a:r>
              <a:rPr lang="en-US" sz="2400" dirty="0" smtClean="0"/>
              <a:t>significant improvement </a:t>
            </a:r>
            <a:r>
              <a:rPr lang="en-US" sz="2400" dirty="0"/>
              <a:t>in pain symptoms, either in monotherapy </a:t>
            </a:r>
            <a:r>
              <a:rPr lang="en-US" sz="2400" dirty="0" smtClean="0"/>
              <a:t>or in </a:t>
            </a:r>
            <a:r>
              <a:rPr lang="en-US" sz="2400" dirty="0"/>
              <a:t>combination with other treatment </a:t>
            </a:r>
            <a:r>
              <a:rPr lang="en-US" sz="2400" dirty="0" smtClean="0"/>
              <a:t>options </a:t>
            </a:r>
          </a:p>
          <a:p>
            <a:r>
              <a:rPr lang="en-US" sz="2400" dirty="0" smtClean="0"/>
              <a:t>Perhaps they </a:t>
            </a:r>
            <a:r>
              <a:rPr lang="en-US" sz="2400" dirty="0"/>
              <a:t>would even be considered first-line agents if </a:t>
            </a:r>
            <a:r>
              <a:rPr lang="en-US" sz="2400" dirty="0" smtClean="0"/>
              <a:t>their usefulness </a:t>
            </a:r>
            <a:r>
              <a:rPr lang="en-US" sz="2400" dirty="0"/>
              <a:t>were not limited by the many </a:t>
            </a:r>
            <a:r>
              <a:rPr lang="en-US" sz="2400" dirty="0" smtClean="0"/>
              <a:t>concerns</a:t>
            </a:r>
          </a:p>
          <a:p>
            <a:r>
              <a:rPr lang="en-US" sz="2400" dirty="0" smtClean="0"/>
              <a:t>The </a:t>
            </a:r>
            <a:r>
              <a:rPr lang="en-US" sz="2400" u="sng" dirty="0"/>
              <a:t>addictive </a:t>
            </a:r>
            <a:r>
              <a:rPr lang="en-US" sz="2400" u="sng" dirty="0" smtClean="0"/>
              <a:t>properties</a:t>
            </a:r>
            <a:r>
              <a:rPr lang="en-US" sz="2400" dirty="0" smtClean="0"/>
              <a:t>, the </a:t>
            </a:r>
            <a:r>
              <a:rPr lang="en-US" sz="2400" dirty="0"/>
              <a:t>development of </a:t>
            </a:r>
            <a:r>
              <a:rPr lang="en-US" sz="2400" u="sng" dirty="0"/>
              <a:t>tolerance</a:t>
            </a:r>
            <a:r>
              <a:rPr lang="en-US" sz="2400" dirty="0"/>
              <a:t>, the misuse and </a:t>
            </a:r>
            <a:r>
              <a:rPr lang="en-US" sz="2400" dirty="0" smtClean="0"/>
              <a:t>abuse, and </a:t>
            </a:r>
            <a:r>
              <a:rPr lang="en-US" sz="2400" dirty="0"/>
              <a:t>the </a:t>
            </a:r>
            <a:r>
              <a:rPr lang="en-US" sz="2400" u="sng" dirty="0"/>
              <a:t>significant side effects </a:t>
            </a:r>
            <a:r>
              <a:rPr lang="en-US" sz="2400" dirty="0"/>
              <a:t>including </a:t>
            </a:r>
            <a:r>
              <a:rPr lang="en-US" sz="2400" u="sng" dirty="0"/>
              <a:t>constipation </a:t>
            </a:r>
            <a:r>
              <a:rPr lang="en-US" sz="2400" u="sng" dirty="0" smtClean="0"/>
              <a:t>and nausea </a:t>
            </a:r>
            <a:r>
              <a:rPr lang="en-US" sz="2400" dirty="0"/>
              <a:t>appropriately decrease the routine use of </a:t>
            </a:r>
            <a:r>
              <a:rPr lang="en-US" sz="2400" dirty="0" smtClean="0"/>
              <a:t>these medications</a:t>
            </a:r>
          </a:p>
        </p:txBody>
      </p:sp>
    </p:spTree>
    <p:extLst>
      <p:ext uri="{BB962C8B-B14F-4D97-AF65-F5344CB8AC3E}">
        <p14:creationId xmlns:p14="http://schemas.microsoft.com/office/powerpoint/2010/main" val="749556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TREATMENT OF NEUROPATHIC PAIN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5743"/>
          </a:xfrm>
        </p:spPr>
        <p:txBody>
          <a:bodyPr>
            <a:normAutofit/>
          </a:bodyPr>
          <a:lstStyle/>
          <a:p>
            <a:r>
              <a:rPr lang="en-US" dirty="0"/>
              <a:t>Even with broad usage of the above-mentioned </a:t>
            </a:r>
            <a:r>
              <a:rPr lang="en-US" dirty="0" smtClean="0"/>
              <a:t>medications and </a:t>
            </a:r>
            <a:r>
              <a:rPr lang="en-US" dirty="0"/>
              <a:t>treatment choices, there still remain a </a:t>
            </a:r>
            <a:r>
              <a:rPr lang="en-US" dirty="0" smtClean="0"/>
              <a:t>substantial number </a:t>
            </a:r>
            <a:r>
              <a:rPr lang="en-US" dirty="0"/>
              <a:t>of patients—often cited to be </a:t>
            </a:r>
            <a:r>
              <a:rPr lang="en-US" dirty="0" smtClean="0"/>
              <a:t>greater than </a:t>
            </a:r>
            <a:r>
              <a:rPr lang="en-US" dirty="0"/>
              <a:t>50%—</a:t>
            </a:r>
            <a:r>
              <a:rPr lang="en-US" dirty="0">
                <a:solidFill>
                  <a:srgbClr val="FF0000"/>
                </a:solidFill>
              </a:rPr>
              <a:t>without significant relief of their </a:t>
            </a:r>
            <a:r>
              <a:rPr lang="en-US" dirty="0" smtClean="0">
                <a:solidFill>
                  <a:srgbClr val="FF0000"/>
                </a:solidFill>
              </a:rPr>
              <a:t>neuropathic pain</a:t>
            </a:r>
          </a:p>
          <a:p>
            <a:r>
              <a:rPr lang="en-US" dirty="0" smtClean="0"/>
              <a:t>In </a:t>
            </a:r>
            <a:r>
              <a:rPr lang="en-US" dirty="0"/>
              <a:t>these circumstances, various alternative </a:t>
            </a:r>
            <a:r>
              <a:rPr lang="en-US" dirty="0" smtClean="0"/>
              <a:t>options exist</a:t>
            </a:r>
            <a:r>
              <a:rPr lang="en-US" dirty="0"/>
              <a:t>, including sympathetic nerve blocks, </a:t>
            </a:r>
            <a:r>
              <a:rPr lang="en-US" dirty="0" err="1" smtClean="0"/>
              <a:t>neurolytic</a:t>
            </a:r>
            <a:r>
              <a:rPr lang="en-US" dirty="0"/>
              <a:t> </a:t>
            </a:r>
            <a:r>
              <a:rPr lang="en-US" dirty="0" smtClean="0"/>
              <a:t>sympathetic </a:t>
            </a:r>
            <a:r>
              <a:rPr lang="en-US" dirty="0"/>
              <a:t>blocks, spinal cord stimulation (SCS), </a:t>
            </a:r>
            <a:r>
              <a:rPr lang="en-US" dirty="0" smtClean="0"/>
              <a:t>deep brain </a:t>
            </a:r>
            <a:r>
              <a:rPr lang="en-US" dirty="0"/>
              <a:t>stimulation (DBS), transcutaneous electrical </a:t>
            </a:r>
            <a:r>
              <a:rPr lang="en-US" dirty="0" smtClean="0"/>
              <a:t>nerve stimulation </a:t>
            </a:r>
            <a:r>
              <a:rPr lang="en-US" dirty="0"/>
              <a:t>(TENS), and repetitive transcranial </a:t>
            </a:r>
            <a:r>
              <a:rPr lang="en-US" dirty="0" smtClean="0"/>
              <a:t>magnetic stimulation </a:t>
            </a:r>
            <a:r>
              <a:rPr lang="en-US" dirty="0"/>
              <a:t>(</a:t>
            </a:r>
            <a:r>
              <a:rPr lang="en-US" dirty="0" err="1"/>
              <a:t>rTMS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Although </a:t>
            </a:r>
            <a:r>
              <a:rPr lang="en-US" dirty="0"/>
              <a:t>more invasive options such as deep brain </a:t>
            </a:r>
            <a:r>
              <a:rPr lang="en-US" dirty="0" smtClean="0"/>
              <a:t>stimulation do </a:t>
            </a:r>
            <a:r>
              <a:rPr lang="en-US" dirty="0"/>
              <a:t>show benefit, given the extent of </a:t>
            </a:r>
            <a:r>
              <a:rPr lang="en-US" dirty="0" smtClean="0"/>
              <a:t>intervention needed</a:t>
            </a:r>
            <a:r>
              <a:rPr lang="en-US" dirty="0"/>
              <a:t>, this method still requires more research before </a:t>
            </a:r>
            <a:r>
              <a:rPr lang="en-US" dirty="0" smtClean="0"/>
              <a:t>it can </a:t>
            </a:r>
            <a:r>
              <a:rPr lang="en-US" dirty="0"/>
              <a:t>be adopted on a larger </a:t>
            </a:r>
            <a:r>
              <a:rPr lang="en-US" dirty="0" smtClean="0"/>
              <a:t>scale</a:t>
            </a:r>
          </a:p>
          <a:p>
            <a:r>
              <a:rPr lang="en-US" dirty="0" smtClean="0"/>
              <a:t>The </a:t>
            </a:r>
            <a:r>
              <a:rPr lang="en-US" dirty="0"/>
              <a:t>use of </a:t>
            </a:r>
            <a:r>
              <a:rPr lang="en-US" dirty="0" smtClean="0"/>
              <a:t>spinal cord </a:t>
            </a:r>
            <a:r>
              <a:rPr lang="en-US" dirty="0"/>
              <a:t>stimulation is well established in neuropathic </a:t>
            </a:r>
            <a:r>
              <a:rPr lang="en-US" dirty="0" smtClean="0"/>
              <a:t>pain conditions </a:t>
            </a:r>
            <a:r>
              <a:rPr lang="en-US" dirty="0"/>
              <a:t>including </a:t>
            </a:r>
            <a:r>
              <a:rPr lang="en-US" dirty="0" err="1"/>
              <a:t>postlaminectomy</a:t>
            </a:r>
            <a:r>
              <a:rPr lang="en-US" dirty="0"/>
              <a:t> syndrome, </a:t>
            </a:r>
            <a:r>
              <a:rPr lang="en-US" dirty="0" smtClean="0"/>
              <a:t>CRPS Type </a:t>
            </a:r>
            <a:r>
              <a:rPr lang="en-US" dirty="0"/>
              <a:t>I, and diabetic peripheral </a:t>
            </a:r>
            <a:r>
              <a:rPr lang="en-US" dirty="0" smtClean="0"/>
              <a:t>neuropathy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9930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KEY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POINTS</a:t>
            </a:r>
            <a:endParaRPr lang="fa-I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Neuropathic </a:t>
            </a:r>
            <a:r>
              <a:rPr lang="en-US" sz="2800" dirty="0"/>
              <a:t>pain arises from disorders of the </a:t>
            </a:r>
            <a:r>
              <a:rPr lang="en-US" sz="2800" dirty="0" smtClean="0"/>
              <a:t>peripheral nervous system</a:t>
            </a:r>
          </a:p>
          <a:p>
            <a:r>
              <a:rPr lang="en-US" sz="2800" dirty="0" smtClean="0"/>
              <a:t>Although </a:t>
            </a:r>
            <a:r>
              <a:rPr lang="en-US" sz="2800" dirty="0"/>
              <a:t>there are many </a:t>
            </a:r>
            <a:r>
              <a:rPr lang="en-US" sz="2800" dirty="0" smtClean="0"/>
              <a:t>etiologies of </a:t>
            </a:r>
            <a:r>
              <a:rPr lang="en-US" sz="2800" dirty="0"/>
              <a:t>peripheral neuropathy, not all of which always </a:t>
            </a:r>
            <a:r>
              <a:rPr lang="en-US" sz="2800" dirty="0" smtClean="0"/>
              <a:t>produce pain</a:t>
            </a:r>
            <a:r>
              <a:rPr lang="en-US" sz="2800" dirty="0"/>
              <a:t>, the most prominent and common is </a:t>
            </a:r>
            <a:r>
              <a:rPr lang="en-US" sz="2800" dirty="0" smtClean="0"/>
              <a:t>diabetic neuropathy</a:t>
            </a:r>
            <a:endParaRPr lang="en-US" sz="2800" dirty="0"/>
          </a:p>
          <a:p>
            <a:r>
              <a:rPr lang="en-US" sz="2800" dirty="0" smtClean="0"/>
              <a:t>Many </a:t>
            </a:r>
            <a:r>
              <a:rPr lang="en-US" sz="2800" dirty="0"/>
              <a:t>mechanisms have been proposed for the </a:t>
            </a:r>
            <a:r>
              <a:rPr lang="en-US" sz="2800" dirty="0" smtClean="0"/>
              <a:t>pain that </a:t>
            </a:r>
            <a:r>
              <a:rPr lang="en-US" sz="2800" dirty="0"/>
              <a:t>occurs in peripheral neuropathic </a:t>
            </a:r>
            <a:r>
              <a:rPr lang="en-US" sz="2800" dirty="0" smtClean="0"/>
              <a:t>states</a:t>
            </a:r>
          </a:p>
          <a:p>
            <a:r>
              <a:rPr lang="en-US" sz="2800" dirty="0"/>
              <a:t>History and physical examination remain the mainstay in evaluating and following peripheral neuropathic </a:t>
            </a:r>
            <a:r>
              <a:rPr lang="en-US" sz="2800" dirty="0" smtClean="0"/>
              <a:t>pain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7789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KEY POINTS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Pain </a:t>
            </a:r>
            <a:r>
              <a:rPr lang="en-US" sz="2800" dirty="0"/>
              <a:t>in diabetic neuropathy may have a strong </a:t>
            </a:r>
            <a:r>
              <a:rPr lang="en-US" sz="2800" dirty="0" smtClean="0"/>
              <a:t>central component</a:t>
            </a:r>
            <a:r>
              <a:rPr lang="en-US" sz="2800" dirty="0"/>
              <a:t>, given that evidence supports a </a:t>
            </a:r>
            <a:r>
              <a:rPr lang="en-US" sz="2800" dirty="0" smtClean="0"/>
              <a:t>reduced sensory </a:t>
            </a:r>
            <a:r>
              <a:rPr lang="en-US" sz="2800" dirty="0"/>
              <a:t>input in those patients suffering from pain.</a:t>
            </a:r>
          </a:p>
          <a:p>
            <a:r>
              <a:rPr lang="en-US" sz="2800" dirty="0"/>
              <a:t>There are specific syndromes within the class of </a:t>
            </a:r>
            <a:r>
              <a:rPr lang="en-US" sz="2800" dirty="0" smtClean="0"/>
              <a:t>painful diabetic </a:t>
            </a:r>
            <a:r>
              <a:rPr lang="en-US" sz="2800" dirty="0"/>
              <a:t>neuropathy that have profound </a:t>
            </a:r>
            <a:r>
              <a:rPr lang="en-US" sz="2800" dirty="0" smtClean="0"/>
              <a:t>components, which </a:t>
            </a:r>
            <a:r>
              <a:rPr lang="en-US" sz="2800" dirty="0"/>
              <a:t>include rapid onset of symptoms, and </a:t>
            </a:r>
            <a:r>
              <a:rPr lang="en-US" sz="2800" dirty="0" smtClean="0"/>
              <a:t>significant motor components 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is important in painful </a:t>
            </a:r>
            <a:r>
              <a:rPr lang="en-US" sz="2800" dirty="0" smtClean="0"/>
              <a:t>diabetic neuropathy </a:t>
            </a:r>
            <a:r>
              <a:rPr lang="en-US" sz="2800" dirty="0"/>
              <a:t>not to overlook the development </a:t>
            </a:r>
            <a:r>
              <a:rPr lang="en-US" sz="2800" dirty="0" smtClean="0"/>
              <a:t>of Charcot’s </a:t>
            </a:r>
            <a:r>
              <a:rPr lang="en-US" sz="2800" dirty="0"/>
              <a:t>joints, which can also be painful and </a:t>
            </a:r>
            <a:r>
              <a:rPr lang="en-US" sz="2800" dirty="0" smtClean="0"/>
              <a:t>progress to </a:t>
            </a:r>
            <a:r>
              <a:rPr lang="en-US" sz="2800" dirty="0"/>
              <a:t>significant deformity if not addressed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0117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KEY POINTS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sz="2800" dirty="0"/>
              <a:t>The treatment of neuropathic pain typically involves the use of antidepressants, anticonvulsants, and sodium channel </a:t>
            </a:r>
            <a:r>
              <a:rPr lang="en-US" sz="2800" dirty="0" smtClean="0"/>
              <a:t>stabilizers</a:t>
            </a:r>
            <a:endParaRPr lang="en-US" sz="2800" dirty="0"/>
          </a:p>
          <a:p>
            <a:r>
              <a:rPr lang="en-US" sz="2800" dirty="0"/>
              <a:t>Nortriptyline, </a:t>
            </a:r>
            <a:r>
              <a:rPr lang="en-US" sz="2800" dirty="0" err="1"/>
              <a:t>desipramine</a:t>
            </a:r>
            <a:r>
              <a:rPr lang="en-US" sz="2800" dirty="0"/>
              <a:t>, duloxetine, gabapentin, and </a:t>
            </a:r>
            <a:r>
              <a:rPr lang="en-US" sz="2800" dirty="0" err="1"/>
              <a:t>pregabalin</a:t>
            </a:r>
            <a:r>
              <a:rPr lang="en-US" sz="2800" dirty="0"/>
              <a:t> are considered first-line agents and used in a multitude of neuropathic pain </a:t>
            </a:r>
            <a:r>
              <a:rPr lang="en-US" sz="2800" dirty="0" smtClean="0"/>
              <a:t>conditions</a:t>
            </a:r>
            <a:endParaRPr lang="en-US" sz="2800" dirty="0"/>
          </a:p>
          <a:p>
            <a:r>
              <a:rPr lang="en-US" sz="2800" dirty="0"/>
              <a:t>Opioids have been shown to be effective, but considering their side effect profile and potential for abuse and dependence, should be used </a:t>
            </a:r>
            <a:r>
              <a:rPr lang="en-US" sz="2800" dirty="0" smtClean="0"/>
              <a:t>cautiously</a:t>
            </a:r>
          </a:p>
          <a:p>
            <a:r>
              <a:rPr lang="en-US" sz="2800" dirty="0" smtClean="0"/>
              <a:t>Sympathetic </a:t>
            </a:r>
            <a:r>
              <a:rPr lang="en-US" sz="2800" dirty="0"/>
              <a:t>nerve blockade may also be useful in selected </a:t>
            </a:r>
            <a:r>
              <a:rPr lang="en-US" sz="2800" dirty="0" smtClean="0"/>
              <a:t>cases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431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Wallerian</a:t>
            </a:r>
            <a:r>
              <a:rPr lang="en-US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Degeneration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Mechanical injury causes interruption of axons distal to the site of </a:t>
            </a:r>
            <a:r>
              <a:rPr lang="en-US" sz="2800" dirty="0" err="1" smtClean="0"/>
              <a:t>transection</a:t>
            </a:r>
            <a:endParaRPr lang="en-US" sz="2800" dirty="0" smtClean="0"/>
          </a:p>
          <a:p>
            <a:r>
              <a:rPr lang="en-US" sz="2800" dirty="0" smtClean="0"/>
              <a:t>Motor weakness and sensory loss are immediate in the distribution of the nerve injury</a:t>
            </a:r>
          </a:p>
          <a:p>
            <a:r>
              <a:rPr lang="en-US" sz="2800" dirty="0" smtClean="0"/>
              <a:t>Secondary changes of cell body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chromatolysis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 smtClean="0"/>
              <a:t>Regeneration begins as early as 24 hours </a:t>
            </a:r>
          </a:p>
          <a:p>
            <a:pPr>
              <a:buNone/>
            </a:pPr>
            <a:r>
              <a:rPr lang="en-US" sz="2800" dirty="0" smtClean="0"/>
              <a:t>    but proceeds slowly and is often incomplete</a:t>
            </a:r>
          </a:p>
          <a:p>
            <a:r>
              <a:rPr lang="en-US" sz="2800" dirty="0"/>
              <a:t>The quality of the recovery depends </a:t>
            </a:r>
            <a:r>
              <a:rPr lang="en-US" sz="2800" dirty="0" smtClean="0"/>
              <a:t>on</a:t>
            </a:r>
          </a:p>
          <a:p>
            <a:pPr marL="1259586" lvl="2" indent="-514350">
              <a:buFont typeface="+mj-lt"/>
              <a:buAutoNum type="arabicPeriod"/>
            </a:pPr>
            <a:r>
              <a:rPr lang="en-US" sz="2500" dirty="0" smtClean="0"/>
              <a:t>The degree of preservation of nerve sheath </a:t>
            </a:r>
          </a:p>
          <a:p>
            <a:pPr marL="1259586" lvl="2" indent="-514350">
              <a:buFont typeface="+mj-lt"/>
              <a:buAutoNum type="arabicPeriod"/>
            </a:pPr>
            <a:r>
              <a:rPr lang="en-US" sz="2500" dirty="0" smtClean="0"/>
              <a:t>Distance of the site of injury from the cell body</a:t>
            </a:r>
          </a:p>
          <a:p>
            <a:pPr marL="1259586" lvl="2" indent="-514350">
              <a:buFont typeface="+mj-lt"/>
              <a:buAutoNum type="arabicPeriod"/>
            </a:pPr>
            <a:r>
              <a:rPr lang="en-US" sz="2500" dirty="0" smtClean="0"/>
              <a:t>The patient's age</a:t>
            </a:r>
            <a:endParaRPr lang="en-US" sz="25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Wallerian</a:t>
            </a:r>
            <a:r>
              <a:rPr lang="en-US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Degeneration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00808"/>
            <a:ext cx="2133600" cy="41764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4680520" cy="44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Axonal degeneration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Most common pathological reaction of nerves</a:t>
            </a:r>
          </a:p>
          <a:p>
            <a:r>
              <a:rPr lang="en-US" sz="3200" dirty="0" smtClean="0"/>
              <a:t>Distal axonal breakdown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Metabolic</a:t>
            </a:r>
            <a:r>
              <a:rPr lang="en-US" sz="3200" dirty="0" smtClean="0"/>
              <a:t> disorders, </a:t>
            </a:r>
            <a:r>
              <a:rPr lang="en-US" sz="3200" dirty="0" smtClean="0">
                <a:solidFill>
                  <a:srgbClr val="FF0000"/>
                </a:solidFill>
              </a:rPr>
              <a:t>toxin</a:t>
            </a:r>
            <a:r>
              <a:rPr lang="en-US" sz="3200" dirty="0" smtClean="0"/>
              <a:t> exposure, some </a:t>
            </a:r>
            <a:r>
              <a:rPr lang="en-US" sz="3200" dirty="0" smtClean="0">
                <a:solidFill>
                  <a:srgbClr val="FF0000"/>
                </a:solidFill>
              </a:rPr>
              <a:t>Inherited neuropathies </a:t>
            </a:r>
            <a:r>
              <a:rPr lang="en-US" sz="3200" dirty="0" smtClean="0"/>
              <a:t>are the usual causes</a:t>
            </a:r>
          </a:p>
          <a:p>
            <a:r>
              <a:rPr lang="en-US" sz="3200" dirty="0" smtClean="0"/>
              <a:t>Dying-back or length-dependent neuropathy</a:t>
            </a:r>
          </a:p>
          <a:p>
            <a:r>
              <a:rPr lang="en-US" sz="3200" dirty="0" smtClean="0"/>
              <a:t>Symmetrical, distal loss of sensory and motor function in the lower extremities</a:t>
            </a:r>
          </a:p>
          <a:p>
            <a:r>
              <a:rPr lang="en-US" sz="3200" dirty="0" smtClean="0"/>
              <a:t>Sensory loss in a stocking-like pattern, distal muscle weakness and atrophy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Axonal degeneration</a:t>
            </a:r>
            <a:endParaRPr lang="en-US" sz="4800" dirty="0"/>
          </a:p>
        </p:txBody>
      </p:sp>
      <p:pic>
        <p:nvPicPr>
          <p:cNvPr id="6" name="Content Placeholder 5" descr="Untitled.jpg"/>
          <p:cNvPicPr>
            <a:picLocks noGrp="1" noChangeAspect="1"/>
          </p:cNvPicPr>
          <p:nvPr>
            <p:ph idx="1"/>
          </p:nvPr>
        </p:nvPicPr>
        <p:blipFill>
          <a:blip r:embed="rId2"/>
          <a:srcRect r="11927" b="20367"/>
          <a:stretch>
            <a:fillRect/>
          </a:stretch>
        </p:blipFill>
        <p:spPr>
          <a:xfrm>
            <a:off x="1071570" y="1571612"/>
            <a:ext cx="785814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001024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Neuronopathy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Primary loss of cell bodies with degeneration of their entire peripheral and central axons</a:t>
            </a:r>
          </a:p>
          <a:p>
            <a:r>
              <a:rPr lang="en-US" sz="3500" dirty="0" smtClean="0"/>
              <a:t>Either lower motor neurons or dorsal root ganglion cells may be affected</a:t>
            </a:r>
          </a:p>
          <a:p>
            <a:r>
              <a:rPr lang="en-US" sz="3500" dirty="0" smtClean="0"/>
              <a:t>If </a:t>
            </a:r>
            <a:r>
              <a:rPr lang="en-US" sz="3500" dirty="0" smtClean="0">
                <a:solidFill>
                  <a:srgbClr val="FF0000"/>
                </a:solidFill>
              </a:rPr>
              <a:t>anterior horn cell </a:t>
            </a:r>
            <a:r>
              <a:rPr lang="en-US" sz="3500" dirty="0" smtClean="0"/>
              <a:t>affected (poliomyelitis) focal weakness without sensory loss results</a:t>
            </a:r>
          </a:p>
          <a:p>
            <a:r>
              <a:rPr lang="en-US" sz="3500" dirty="0" smtClean="0"/>
              <a:t>Sensory </a:t>
            </a:r>
            <a:r>
              <a:rPr lang="en-US" sz="3500" dirty="0" err="1" smtClean="0"/>
              <a:t>neuronopathy</a:t>
            </a:r>
            <a:r>
              <a:rPr lang="en-US" sz="3500" dirty="0" smtClean="0"/>
              <a:t>, or </a:t>
            </a:r>
            <a:r>
              <a:rPr lang="en-US" sz="3500" dirty="0" err="1" smtClean="0">
                <a:solidFill>
                  <a:srgbClr val="FF0000"/>
                </a:solidFill>
              </a:rPr>
              <a:t>polyganglionopathy</a:t>
            </a:r>
            <a:endParaRPr lang="en-US" sz="3500" dirty="0" smtClean="0">
              <a:solidFill>
                <a:srgbClr val="FF0000"/>
              </a:solidFill>
            </a:endParaRPr>
          </a:p>
          <a:p>
            <a:r>
              <a:rPr lang="en-US" sz="3500" dirty="0" smtClean="0"/>
              <a:t>It is often difficult to distinguish between </a:t>
            </a:r>
            <a:r>
              <a:rPr lang="en-US" sz="3500" dirty="0" err="1" smtClean="0"/>
              <a:t>neuronopathies</a:t>
            </a:r>
            <a:r>
              <a:rPr lang="en-US" sz="3500" dirty="0" smtClean="0"/>
              <a:t> and </a:t>
            </a:r>
            <a:r>
              <a:rPr lang="en-US" sz="3500" dirty="0" err="1" smtClean="0"/>
              <a:t>axonopathies</a:t>
            </a:r>
            <a:r>
              <a:rPr lang="en-US" sz="3500" dirty="0" smtClean="0"/>
              <a:t> on clinic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</TotalTime>
  <Words>2954</Words>
  <Application>Microsoft Macintosh PowerPoint</Application>
  <PresentationFormat>On-screen Show (4:3)</PresentationFormat>
  <Paragraphs>262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Office Theme</vt:lpstr>
      <vt:lpstr>PAINFUL                 PERIPHERAL NEUROPATHY</vt:lpstr>
      <vt:lpstr>Anatomy</vt:lpstr>
      <vt:lpstr>Introduction</vt:lpstr>
      <vt:lpstr>Pathological Process</vt:lpstr>
      <vt:lpstr>Wallerian Degeneration</vt:lpstr>
      <vt:lpstr>Wallerian Degeneration</vt:lpstr>
      <vt:lpstr>Axonal degeneration</vt:lpstr>
      <vt:lpstr>Axonal degeneration</vt:lpstr>
      <vt:lpstr>Neuronopathy</vt:lpstr>
      <vt:lpstr>Neuronopathy</vt:lpstr>
      <vt:lpstr>Segmental demyelination</vt:lpstr>
      <vt:lpstr>Segmental Demyelination</vt:lpstr>
      <vt:lpstr>Diagnostic Clues from the History</vt:lpstr>
      <vt:lpstr>Diagnostic Clues from the History</vt:lpstr>
      <vt:lpstr>Diagnostic Clues from the History</vt:lpstr>
      <vt:lpstr>Diagnostic Clues from Examination</vt:lpstr>
      <vt:lpstr>Diagnosis</vt:lpstr>
      <vt:lpstr>EPIDEMIOLOGY</vt:lpstr>
      <vt:lpstr>MECHANISMS OF NEUROPATHIC PAIN</vt:lpstr>
      <vt:lpstr>PERIPHERAL</vt:lpstr>
      <vt:lpstr>PERIPHERAL</vt:lpstr>
      <vt:lpstr>CENTRAL</vt:lpstr>
      <vt:lpstr>CENTRAL</vt:lpstr>
      <vt:lpstr>CENTRAL</vt:lpstr>
      <vt:lpstr>CENTRAL</vt:lpstr>
      <vt:lpstr>METABOLIC CAUSES OF PERIPHERAL POLYNEUROPATHY—DIABETES</vt:lpstr>
      <vt:lpstr>Diabetic Neuropathies </vt:lpstr>
      <vt:lpstr>Diabetic Neuropathies </vt:lpstr>
      <vt:lpstr>Diabetic Neuropathies </vt:lpstr>
      <vt:lpstr>Diabetic Neuropathies </vt:lpstr>
      <vt:lpstr>Diabetic Neuropathies </vt:lpstr>
      <vt:lpstr>Diabetic Neuropathies </vt:lpstr>
      <vt:lpstr>Diabetic Neuropathies </vt:lpstr>
      <vt:lpstr>Diabetic Neuropathies </vt:lpstr>
      <vt:lpstr>NUTRITIONAL CAUSES OF PERIPHERAL POLYNEUROPATHY</vt:lpstr>
      <vt:lpstr>NUTRITIONAL CAUSES OF PERIPHERAL POLYNEUROPATHY</vt:lpstr>
      <vt:lpstr>NUTRITIONAL CAUSES OF PERIPHERAL POLYNEUROPATHY</vt:lpstr>
      <vt:lpstr>TOXIC CAUSES OF PERIPHERAL POLYNEUROPATHY</vt:lpstr>
      <vt:lpstr>TOXIC CAUSES OF PERIPHERAL POLYNEUROPATHY</vt:lpstr>
      <vt:lpstr>INFECTIOUS AND INFLAMMATORY CAUSES OF PERIPHERAL POLYNEUROPATHY</vt:lpstr>
      <vt:lpstr>TREATMENT OF NEUROPATHIC PAIN</vt:lpstr>
      <vt:lpstr>TREATMENT OF NEUROPATHIC PAIN</vt:lpstr>
      <vt:lpstr>TREATMENT OF NEUROPATHIC PAIN</vt:lpstr>
      <vt:lpstr>TREATMENT OF NEUROPATHIC PAIN</vt:lpstr>
      <vt:lpstr>TREATMENT OF NEUROPATHIC PAIN</vt:lpstr>
      <vt:lpstr>KEY POINTS</vt:lpstr>
      <vt:lpstr>KEY POINTS</vt:lpstr>
      <vt:lpstr>KEY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PERIPHERAL NERVES</dc:title>
  <dc:creator>TZ</dc:creator>
  <cp:lastModifiedBy>Microsoft Office User</cp:lastModifiedBy>
  <cp:revision>485</cp:revision>
  <dcterms:created xsi:type="dcterms:W3CDTF">2009-02-10T15:07:52Z</dcterms:created>
  <dcterms:modified xsi:type="dcterms:W3CDTF">2016-05-03T20:32:09Z</dcterms:modified>
</cp:coreProperties>
</file>