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52"/>
  </p:notesMasterIdLst>
  <p:sldIdLst>
    <p:sldId id="265" r:id="rId2"/>
    <p:sldId id="258" r:id="rId3"/>
    <p:sldId id="259" r:id="rId4"/>
    <p:sldId id="334" r:id="rId5"/>
    <p:sldId id="261" r:id="rId6"/>
    <p:sldId id="274" r:id="rId7"/>
    <p:sldId id="267" r:id="rId8"/>
    <p:sldId id="335" r:id="rId9"/>
    <p:sldId id="336" r:id="rId10"/>
    <p:sldId id="337" r:id="rId11"/>
    <p:sldId id="338" r:id="rId12"/>
    <p:sldId id="339" r:id="rId13"/>
    <p:sldId id="344" r:id="rId14"/>
    <p:sldId id="345" r:id="rId15"/>
    <p:sldId id="263" r:id="rId16"/>
    <p:sldId id="291" r:id="rId17"/>
    <p:sldId id="347" r:id="rId18"/>
    <p:sldId id="349" r:id="rId19"/>
    <p:sldId id="348" r:id="rId20"/>
    <p:sldId id="292" r:id="rId21"/>
    <p:sldId id="269" r:id="rId22"/>
    <p:sldId id="270" r:id="rId23"/>
    <p:sldId id="285" r:id="rId24"/>
    <p:sldId id="283" r:id="rId25"/>
    <p:sldId id="295" r:id="rId26"/>
    <p:sldId id="293" r:id="rId27"/>
    <p:sldId id="304" r:id="rId28"/>
    <p:sldId id="305" r:id="rId29"/>
    <p:sldId id="306" r:id="rId30"/>
    <p:sldId id="307" r:id="rId31"/>
    <p:sldId id="308" r:id="rId32"/>
    <p:sldId id="309" r:id="rId33"/>
    <p:sldId id="312" r:id="rId34"/>
    <p:sldId id="313" r:id="rId35"/>
    <p:sldId id="314" r:id="rId36"/>
    <p:sldId id="315" r:id="rId37"/>
    <p:sldId id="316" r:id="rId38"/>
    <p:sldId id="317" r:id="rId39"/>
    <p:sldId id="320" r:id="rId40"/>
    <p:sldId id="346" r:id="rId41"/>
    <p:sldId id="321" r:id="rId42"/>
    <p:sldId id="322" r:id="rId43"/>
    <p:sldId id="323" r:id="rId44"/>
    <p:sldId id="325" r:id="rId45"/>
    <p:sldId id="327" r:id="rId46"/>
    <p:sldId id="326" r:id="rId47"/>
    <p:sldId id="330" r:id="rId48"/>
    <p:sldId id="332" r:id="rId49"/>
    <p:sldId id="333" r:id="rId50"/>
    <p:sldId id="35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CCECFF"/>
    <a:srgbClr val="99CCFF"/>
    <a:srgbClr val="FFFF00"/>
    <a:srgbClr val="FFCC99"/>
    <a:srgbClr val="FF9900"/>
    <a:srgbClr val="006600"/>
    <a:srgbClr val="CCCCFF"/>
    <a:srgbClr val="99FFCC"/>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35" autoAdjust="0"/>
    <p:restoredTop sz="69715" autoAdjust="0"/>
  </p:normalViewPr>
  <p:slideViewPr>
    <p:cSldViewPr>
      <p:cViewPr varScale="1">
        <p:scale>
          <a:sx n="43" d="100"/>
          <a:sy n="43" d="100"/>
        </p:scale>
        <p:origin x="-1662"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DFD22-CB23-4B23-A395-0A2618BEDFD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C9149E3-AB3A-48FC-82C1-D5A081D4B064}">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smtClean="0"/>
            <a:t>dose</a:t>
          </a:r>
          <a:endParaRPr lang="en-US" dirty="0"/>
        </a:p>
      </dgm:t>
    </dgm:pt>
    <dgm:pt modelId="{506900E1-913B-44A7-A593-F8911193FE3C}" type="parTrans" cxnId="{12658C86-F28C-4903-976A-2379898324A1}">
      <dgm:prSet/>
      <dgm:spPr/>
      <dgm:t>
        <a:bodyPr/>
        <a:lstStyle/>
        <a:p>
          <a:endParaRPr lang="en-US"/>
        </a:p>
      </dgm:t>
    </dgm:pt>
    <dgm:pt modelId="{D260E8C0-996D-4093-B59F-0B7A29AA2F19}" type="sibTrans" cxnId="{12658C86-F28C-4903-976A-2379898324A1}">
      <dgm:prSet/>
      <dgm:spPr/>
      <dgm:t>
        <a:bodyPr/>
        <a:lstStyle/>
        <a:p>
          <a:endParaRPr lang="en-US"/>
        </a:p>
      </dgm:t>
    </dgm:pt>
    <dgm:pt modelId="{A5D9A44A-F580-4E81-B04C-7F070FE560AE}">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err="1" smtClean="0"/>
            <a:t>mAs</a:t>
          </a:r>
          <a:endParaRPr lang="en-US" dirty="0"/>
        </a:p>
      </dgm:t>
    </dgm:pt>
    <dgm:pt modelId="{883CA68E-8460-4C9E-9432-26D3BF056589}" type="parTrans" cxnId="{3800D105-2991-4649-B735-476337DEEBA7}">
      <dgm:prSet/>
      <dgm:spPr/>
      <dgm:t>
        <a:bodyPr/>
        <a:lstStyle/>
        <a:p>
          <a:endParaRPr lang="en-US"/>
        </a:p>
      </dgm:t>
    </dgm:pt>
    <dgm:pt modelId="{2DC58597-0CC4-4420-ACCF-0168325D6B7A}" type="sibTrans" cxnId="{3800D105-2991-4649-B735-476337DEEBA7}">
      <dgm:prSet/>
      <dgm:spPr>
        <a:noFill/>
      </dgm:spPr>
      <dgm:t>
        <a:bodyPr/>
        <a:lstStyle/>
        <a:p>
          <a:endParaRPr lang="en-US"/>
        </a:p>
      </dgm:t>
    </dgm:pt>
    <dgm:pt modelId="{204F7ED6-D1B4-402E-8A5F-6AE1766E646A}">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image</a:t>
          </a:r>
          <a:endParaRPr lang="en-US" dirty="0"/>
        </a:p>
      </dgm:t>
    </dgm:pt>
    <dgm:pt modelId="{988B6215-0D02-4C97-81BE-8D16D607D573}" type="parTrans" cxnId="{989615F8-F14B-4639-8E49-094338EFA9B5}">
      <dgm:prSet/>
      <dgm:spPr/>
      <dgm:t>
        <a:bodyPr/>
        <a:lstStyle/>
        <a:p>
          <a:endParaRPr lang="en-US"/>
        </a:p>
      </dgm:t>
    </dgm:pt>
    <dgm:pt modelId="{D1723275-C16D-43B4-8BCD-6EEA5DB3EC9B}" type="sibTrans" cxnId="{989615F8-F14B-4639-8E49-094338EFA9B5}">
      <dgm:prSet/>
      <dgm:spPr>
        <a:solidFill>
          <a:schemeClr val="tx1"/>
        </a:solidFill>
      </dgm:spPr>
      <dgm:t>
        <a:bodyPr/>
        <a:lstStyle/>
        <a:p>
          <a:endParaRPr lang="en-US"/>
        </a:p>
      </dgm:t>
    </dgm:pt>
    <dgm:pt modelId="{B6C34A78-ED5B-47CE-AEC8-3A13B6C150AF}">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err="1" smtClean="0"/>
            <a:t>kVp</a:t>
          </a:r>
          <a:endParaRPr lang="en-US" dirty="0"/>
        </a:p>
      </dgm:t>
    </dgm:pt>
    <dgm:pt modelId="{8BBC6247-DF09-4D91-887E-254C4F04C9F4}" type="parTrans" cxnId="{396D5EAA-0DD3-459F-8D6B-2C1646738985}">
      <dgm:prSet/>
      <dgm:spPr/>
      <dgm:t>
        <a:bodyPr/>
        <a:lstStyle/>
        <a:p>
          <a:endParaRPr lang="en-US"/>
        </a:p>
      </dgm:t>
    </dgm:pt>
    <dgm:pt modelId="{6139BD9E-6CD8-4B94-9E5B-C46D8D213DB8}" type="sibTrans" cxnId="{396D5EAA-0DD3-459F-8D6B-2C1646738985}">
      <dgm:prSet/>
      <dgm:spPr/>
      <dgm:t>
        <a:bodyPr/>
        <a:lstStyle/>
        <a:p>
          <a:endParaRPr lang="en-US"/>
        </a:p>
      </dgm:t>
    </dgm:pt>
    <dgm:pt modelId="{2C29E7CB-D75D-4B2C-AC87-1178CD8B07DD}" type="pres">
      <dgm:prSet presAssocID="{C7CDFD22-CB23-4B23-A395-0A2618BEDFD1}" presName="cycle" presStyleCnt="0">
        <dgm:presLayoutVars>
          <dgm:dir/>
          <dgm:resizeHandles val="exact"/>
        </dgm:presLayoutVars>
      </dgm:prSet>
      <dgm:spPr/>
      <dgm:t>
        <a:bodyPr/>
        <a:lstStyle/>
        <a:p>
          <a:endParaRPr lang="en-US"/>
        </a:p>
      </dgm:t>
    </dgm:pt>
    <dgm:pt modelId="{E3073936-06AF-41A6-923F-5440857851CC}" type="pres">
      <dgm:prSet presAssocID="{FC9149E3-AB3A-48FC-82C1-D5A081D4B064}" presName="node" presStyleLbl="node1" presStyleIdx="0" presStyleCnt="4">
        <dgm:presLayoutVars>
          <dgm:bulletEnabled val="1"/>
        </dgm:presLayoutVars>
      </dgm:prSet>
      <dgm:spPr/>
      <dgm:t>
        <a:bodyPr/>
        <a:lstStyle/>
        <a:p>
          <a:endParaRPr lang="en-US"/>
        </a:p>
      </dgm:t>
    </dgm:pt>
    <dgm:pt modelId="{9B886DFE-3471-4C31-913C-CDE57AAA5A22}" type="pres">
      <dgm:prSet presAssocID="{D260E8C0-996D-4093-B59F-0B7A29AA2F19}" presName="sibTrans" presStyleLbl="sibTrans2D1" presStyleIdx="0" presStyleCnt="4" custFlipVert="0" custFlipHor="1" custScaleX="13978" custScaleY="67884" custLinFactX="485708" custLinFactY="-57200" custLinFactNeighborX="500000" custLinFactNeighborY="-100000"/>
      <dgm:spPr/>
      <dgm:t>
        <a:bodyPr/>
        <a:lstStyle/>
        <a:p>
          <a:endParaRPr lang="en-US"/>
        </a:p>
      </dgm:t>
    </dgm:pt>
    <dgm:pt modelId="{25E5CC75-0488-4279-AD7C-5E07F7B50D6F}" type="pres">
      <dgm:prSet presAssocID="{D260E8C0-996D-4093-B59F-0B7A29AA2F19}" presName="connectorText" presStyleLbl="sibTrans2D1" presStyleIdx="0" presStyleCnt="4"/>
      <dgm:spPr/>
      <dgm:t>
        <a:bodyPr/>
        <a:lstStyle/>
        <a:p>
          <a:endParaRPr lang="en-US"/>
        </a:p>
      </dgm:t>
    </dgm:pt>
    <dgm:pt modelId="{34B04850-B24F-4A78-9DD4-587154E61EFF}" type="pres">
      <dgm:prSet presAssocID="{A5D9A44A-F580-4E81-B04C-7F070FE560AE}" presName="node" presStyleLbl="node1" presStyleIdx="1" presStyleCnt="4">
        <dgm:presLayoutVars>
          <dgm:bulletEnabled val="1"/>
        </dgm:presLayoutVars>
      </dgm:prSet>
      <dgm:spPr/>
      <dgm:t>
        <a:bodyPr/>
        <a:lstStyle/>
        <a:p>
          <a:endParaRPr lang="en-US"/>
        </a:p>
      </dgm:t>
    </dgm:pt>
    <dgm:pt modelId="{9B79117A-8B20-4E77-BEA2-76C2CC126F50}" type="pres">
      <dgm:prSet presAssocID="{2DC58597-0CC4-4420-ACCF-0168325D6B7A}" presName="sibTrans" presStyleLbl="sibTrans2D1" presStyleIdx="1" presStyleCnt="4" custFlipVert="0" custFlipHor="1" custScaleX="157789" custScaleY="75238" custLinFactX="244527" custLinFactY="-248283" custLinFactNeighborX="300000" custLinFactNeighborY="-300000"/>
      <dgm:spPr/>
      <dgm:t>
        <a:bodyPr/>
        <a:lstStyle/>
        <a:p>
          <a:endParaRPr lang="en-US"/>
        </a:p>
      </dgm:t>
    </dgm:pt>
    <dgm:pt modelId="{CE5E2F61-CB0A-47D3-B3EB-F949D89B8706}" type="pres">
      <dgm:prSet presAssocID="{2DC58597-0CC4-4420-ACCF-0168325D6B7A}" presName="connectorText" presStyleLbl="sibTrans2D1" presStyleIdx="1" presStyleCnt="4"/>
      <dgm:spPr/>
      <dgm:t>
        <a:bodyPr/>
        <a:lstStyle/>
        <a:p>
          <a:endParaRPr lang="en-US"/>
        </a:p>
      </dgm:t>
    </dgm:pt>
    <dgm:pt modelId="{3CA8E64E-D78D-47A8-900B-BFE1F10C1502}" type="pres">
      <dgm:prSet presAssocID="{204F7ED6-D1B4-402E-8A5F-6AE1766E646A}" presName="node" presStyleLbl="node1" presStyleIdx="2" presStyleCnt="4">
        <dgm:presLayoutVars>
          <dgm:bulletEnabled val="1"/>
        </dgm:presLayoutVars>
      </dgm:prSet>
      <dgm:spPr/>
      <dgm:t>
        <a:bodyPr/>
        <a:lstStyle/>
        <a:p>
          <a:endParaRPr lang="en-US"/>
        </a:p>
      </dgm:t>
    </dgm:pt>
    <dgm:pt modelId="{50F2A76F-A831-4C2A-B29D-CD76B3629F47}" type="pres">
      <dgm:prSet presAssocID="{D1723275-C16D-43B4-8BCD-6EEA5DB3EC9B}" presName="sibTrans" presStyleLbl="sibTrans2D1" presStyleIdx="2" presStyleCnt="4" custFlipHor="1" custScaleX="13978" custScaleY="11046" custLinFactX="652180" custLinFactY="-234127" custLinFactNeighborX="700000" custLinFactNeighborY="-300000"/>
      <dgm:spPr/>
      <dgm:t>
        <a:bodyPr/>
        <a:lstStyle/>
        <a:p>
          <a:endParaRPr lang="en-US"/>
        </a:p>
      </dgm:t>
    </dgm:pt>
    <dgm:pt modelId="{866D1BE3-55A0-4918-94ED-2D4AB205E156}" type="pres">
      <dgm:prSet presAssocID="{D1723275-C16D-43B4-8BCD-6EEA5DB3EC9B}" presName="connectorText" presStyleLbl="sibTrans2D1" presStyleIdx="2" presStyleCnt="4"/>
      <dgm:spPr/>
      <dgm:t>
        <a:bodyPr/>
        <a:lstStyle/>
        <a:p>
          <a:endParaRPr lang="en-US"/>
        </a:p>
      </dgm:t>
    </dgm:pt>
    <dgm:pt modelId="{ECA75BF2-3F7F-43EF-991C-1EB3466D2C4E}" type="pres">
      <dgm:prSet presAssocID="{B6C34A78-ED5B-47CE-AEC8-3A13B6C150AF}" presName="node" presStyleLbl="node1" presStyleIdx="3" presStyleCnt="4">
        <dgm:presLayoutVars>
          <dgm:bulletEnabled val="1"/>
        </dgm:presLayoutVars>
      </dgm:prSet>
      <dgm:spPr/>
      <dgm:t>
        <a:bodyPr/>
        <a:lstStyle/>
        <a:p>
          <a:endParaRPr lang="en-US"/>
        </a:p>
      </dgm:t>
    </dgm:pt>
    <dgm:pt modelId="{08842C09-9FBA-4EBF-B003-F5A7729D6071}" type="pres">
      <dgm:prSet presAssocID="{6139BD9E-6CD8-4B94-9E5B-C46D8D213DB8}" presName="sibTrans" presStyleLbl="sibTrans2D1" presStyleIdx="3" presStyleCnt="4" custScaleX="52517" custScaleY="11046" custLinFactX="640736" custLinFactY="-100000" custLinFactNeighborX="700000" custLinFactNeighborY="-116784"/>
      <dgm:spPr/>
      <dgm:t>
        <a:bodyPr/>
        <a:lstStyle/>
        <a:p>
          <a:endParaRPr lang="en-US"/>
        </a:p>
      </dgm:t>
    </dgm:pt>
    <dgm:pt modelId="{80267EA8-6718-4B04-A899-BB10D0D6B8F5}" type="pres">
      <dgm:prSet presAssocID="{6139BD9E-6CD8-4B94-9E5B-C46D8D213DB8}" presName="connectorText" presStyleLbl="sibTrans2D1" presStyleIdx="3" presStyleCnt="4"/>
      <dgm:spPr/>
      <dgm:t>
        <a:bodyPr/>
        <a:lstStyle/>
        <a:p>
          <a:endParaRPr lang="en-US"/>
        </a:p>
      </dgm:t>
    </dgm:pt>
  </dgm:ptLst>
  <dgm:cxnLst>
    <dgm:cxn modelId="{061DD0D6-FF49-4A4C-B96D-984D21840E11}" type="presOf" srcId="{C7CDFD22-CB23-4B23-A395-0A2618BEDFD1}" destId="{2C29E7CB-D75D-4B2C-AC87-1178CD8B07DD}" srcOrd="0" destOrd="0" presId="urn:microsoft.com/office/officeart/2005/8/layout/cycle2"/>
    <dgm:cxn modelId="{A65D65C7-D926-4672-A9F7-C86F9D00634A}" type="presOf" srcId="{D1723275-C16D-43B4-8BCD-6EEA5DB3EC9B}" destId="{866D1BE3-55A0-4918-94ED-2D4AB205E156}" srcOrd="1" destOrd="0" presId="urn:microsoft.com/office/officeart/2005/8/layout/cycle2"/>
    <dgm:cxn modelId="{7EDC07E7-427B-4D67-97AB-397A72CB11B9}" type="presOf" srcId="{6139BD9E-6CD8-4B94-9E5B-C46D8D213DB8}" destId="{08842C09-9FBA-4EBF-B003-F5A7729D6071}" srcOrd="0" destOrd="0" presId="urn:microsoft.com/office/officeart/2005/8/layout/cycle2"/>
    <dgm:cxn modelId="{5A7E5058-EA03-4F66-9527-24684F70667E}" type="presOf" srcId="{A5D9A44A-F580-4E81-B04C-7F070FE560AE}" destId="{34B04850-B24F-4A78-9DD4-587154E61EFF}" srcOrd="0" destOrd="0" presId="urn:microsoft.com/office/officeart/2005/8/layout/cycle2"/>
    <dgm:cxn modelId="{396D5EAA-0DD3-459F-8D6B-2C1646738985}" srcId="{C7CDFD22-CB23-4B23-A395-0A2618BEDFD1}" destId="{B6C34A78-ED5B-47CE-AEC8-3A13B6C150AF}" srcOrd="3" destOrd="0" parTransId="{8BBC6247-DF09-4D91-887E-254C4F04C9F4}" sibTransId="{6139BD9E-6CD8-4B94-9E5B-C46D8D213DB8}"/>
    <dgm:cxn modelId="{732CAB8B-F849-44C0-B2C0-8034FCDBA62B}" type="presOf" srcId="{D1723275-C16D-43B4-8BCD-6EEA5DB3EC9B}" destId="{50F2A76F-A831-4C2A-B29D-CD76B3629F47}" srcOrd="0" destOrd="0" presId="urn:microsoft.com/office/officeart/2005/8/layout/cycle2"/>
    <dgm:cxn modelId="{56EAE439-94C3-4FF0-B20C-9612C0B73F08}" type="presOf" srcId="{204F7ED6-D1B4-402E-8A5F-6AE1766E646A}" destId="{3CA8E64E-D78D-47A8-900B-BFE1F10C1502}" srcOrd="0" destOrd="0" presId="urn:microsoft.com/office/officeart/2005/8/layout/cycle2"/>
    <dgm:cxn modelId="{26F2F232-A197-4318-AF84-05A911F5C684}" type="presOf" srcId="{2DC58597-0CC4-4420-ACCF-0168325D6B7A}" destId="{CE5E2F61-CB0A-47D3-B3EB-F949D89B8706}" srcOrd="1" destOrd="0" presId="urn:microsoft.com/office/officeart/2005/8/layout/cycle2"/>
    <dgm:cxn modelId="{989615F8-F14B-4639-8E49-094338EFA9B5}" srcId="{C7CDFD22-CB23-4B23-A395-0A2618BEDFD1}" destId="{204F7ED6-D1B4-402E-8A5F-6AE1766E646A}" srcOrd="2" destOrd="0" parTransId="{988B6215-0D02-4C97-81BE-8D16D607D573}" sibTransId="{D1723275-C16D-43B4-8BCD-6EEA5DB3EC9B}"/>
    <dgm:cxn modelId="{2EB454CA-30A2-45D3-8DC7-A16574DF4C4F}" type="presOf" srcId="{D260E8C0-996D-4093-B59F-0B7A29AA2F19}" destId="{25E5CC75-0488-4279-AD7C-5E07F7B50D6F}" srcOrd="1" destOrd="0" presId="urn:microsoft.com/office/officeart/2005/8/layout/cycle2"/>
    <dgm:cxn modelId="{DE4E7433-11BC-4992-A4BF-14ED035221C5}" type="presOf" srcId="{D260E8C0-996D-4093-B59F-0B7A29AA2F19}" destId="{9B886DFE-3471-4C31-913C-CDE57AAA5A22}" srcOrd="0" destOrd="0" presId="urn:microsoft.com/office/officeart/2005/8/layout/cycle2"/>
    <dgm:cxn modelId="{8407A4F7-D346-4761-86BE-0107D2142A24}" type="presOf" srcId="{B6C34A78-ED5B-47CE-AEC8-3A13B6C150AF}" destId="{ECA75BF2-3F7F-43EF-991C-1EB3466D2C4E}" srcOrd="0" destOrd="0" presId="urn:microsoft.com/office/officeart/2005/8/layout/cycle2"/>
    <dgm:cxn modelId="{4AC9DA13-B6D3-414A-B9F3-09053D559E63}" type="presOf" srcId="{6139BD9E-6CD8-4B94-9E5B-C46D8D213DB8}" destId="{80267EA8-6718-4B04-A899-BB10D0D6B8F5}" srcOrd="1" destOrd="0" presId="urn:microsoft.com/office/officeart/2005/8/layout/cycle2"/>
    <dgm:cxn modelId="{12658C86-F28C-4903-976A-2379898324A1}" srcId="{C7CDFD22-CB23-4B23-A395-0A2618BEDFD1}" destId="{FC9149E3-AB3A-48FC-82C1-D5A081D4B064}" srcOrd="0" destOrd="0" parTransId="{506900E1-913B-44A7-A593-F8911193FE3C}" sibTransId="{D260E8C0-996D-4093-B59F-0B7A29AA2F19}"/>
    <dgm:cxn modelId="{DA6899C5-8519-4386-BAD6-4BFB6BA63664}" type="presOf" srcId="{FC9149E3-AB3A-48FC-82C1-D5A081D4B064}" destId="{E3073936-06AF-41A6-923F-5440857851CC}" srcOrd="0" destOrd="0" presId="urn:microsoft.com/office/officeart/2005/8/layout/cycle2"/>
    <dgm:cxn modelId="{E4A304DE-2C1A-44F1-BB79-C8E899903933}" type="presOf" srcId="{2DC58597-0CC4-4420-ACCF-0168325D6B7A}" destId="{9B79117A-8B20-4E77-BEA2-76C2CC126F50}" srcOrd="0" destOrd="0" presId="urn:microsoft.com/office/officeart/2005/8/layout/cycle2"/>
    <dgm:cxn modelId="{3800D105-2991-4649-B735-476337DEEBA7}" srcId="{C7CDFD22-CB23-4B23-A395-0A2618BEDFD1}" destId="{A5D9A44A-F580-4E81-B04C-7F070FE560AE}" srcOrd="1" destOrd="0" parTransId="{883CA68E-8460-4C9E-9432-26D3BF056589}" sibTransId="{2DC58597-0CC4-4420-ACCF-0168325D6B7A}"/>
    <dgm:cxn modelId="{B0C79D3C-DEB6-4A3B-AD4D-F7C33A6CD13E}" type="presParOf" srcId="{2C29E7CB-D75D-4B2C-AC87-1178CD8B07DD}" destId="{E3073936-06AF-41A6-923F-5440857851CC}" srcOrd="0" destOrd="0" presId="urn:microsoft.com/office/officeart/2005/8/layout/cycle2"/>
    <dgm:cxn modelId="{A09893AB-81A1-426D-AD64-9C7EB6CABF86}" type="presParOf" srcId="{2C29E7CB-D75D-4B2C-AC87-1178CD8B07DD}" destId="{9B886DFE-3471-4C31-913C-CDE57AAA5A22}" srcOrd="1" destOrd="0" presId="urn:microsoft.com/office/officeart/2005/8/layout/cycle2"/>
    <dgm:cxn modelId="{DC32C5DD-D0B7-41E2-9B26-D2D42B98F0B8}" type="presParOf" srcId="{9B886DFE-3471-4C31-913C-CDE57AAA5A22}" destId="{25E5CC75-0488-4279-AD7C-5E07F7B50D6F}" srcOrd="0" destOrd="0" presId="urn:microsoft.com/office/officeart/2005/8/layout/cycle2"/>
    <dgm:cxn modelId="{E428AA60-D820-4C3B-AA0C-ECE80D4D9072}" type="presParOf" srcId="{2C29E7CB-D75D-4B2C-AC87-1178CD8B07DD}" destId="{34B04850-B24F-4A78-9DD4-587154E61EFF}" srcOrd="2" destOrd="0" presId="urn:microsoft.com/office/officeart/2005/8/layout/cycle2"/>
    <dgm:cxn modelId="{5C400D30-6BFB-43D4-8206-DC8BF38463CA}" type="presParOf" srcId="{2C29E7CB-D75D-4B2C-AC87-1178CD8B07DD}" destId="{9B79117A-8B20-4E77-BEA2-76C2CC126F50}" srcOrd="3" destOrd="0" presId="urn:microsoft.com/office/officeart/2005/8/layout/cycle2"/>
    <dgm:cxn modelId="{CD6AFFB7-22FC-4187-AD77-5C1DA5E081CA}" type="presParOf" srcId="{9B79117A-8B20-4E77-BEA2-76C2CC126F50}" destId="{CE5E2F61-CB0A-47D3-B3EB-F949D89B8706}" srcOrd="0" destOrd="0" presId="urn:microsoft.com/office/officeart/2005/8/layout/cycle2"/>
    <dgm:cxn modelId="{8208C6F6-FEF3-4D3E-8F7D-3356A94F52FB}" type="presParOf" srcId="{2C29E7CB-D75D-4B2C-AC87-1178CD8B07DD}" destId="{3CA8E64E-D78D-47A8-900B-BFE1F10C1502}" srcOrd="4" destOrd="0" presId="urn:microsoft.com/office/officeart/2005/8/layout/cycle2"/>
    <dgm:cxn modelId="{70167754-29AF-46CB-B907-09C8E8CC13E0}" type="presParOf" srcId="{2C29E7CB-D75D-4B2C-AC87-1178CD8B07DD}" destId="{50F2A76F-A831-4C2A-B29D-CD76B3629F47}" srcOrd="5" destOrd="0" presId="urn:microsoft.com/office/officeart/2005/8/layout/cycle2"/>
    <dgm:cxn modelId="{AC6825B9-D1A0-4C7B-B85A-126A851CBB77}" type="presParOf" srcId="{50F2A76F-A831-4C2A-B29D-CD76B3629F47}" destId="{866D1BE3-55A0-4918-94ED-2D4AB205E156}" srcOrd="0" destOrd="0" presId="urn:microsoft.com/office/officeart/2005/8/layout/cycle2"/>
    <dgm:cxn modelId="{AAE9AD84-A08B-4C4E-B209-6A6E84EB8F65}" type="presParOf" srcId="{2C29E7CB-D75D-4B2C-AC87-1178CD8B07DD}" destId="{ECA75BF2-3F7F-43EF-991C-1EB3466D2C4E}" srcOrd="6" destOrd="0" presId="urn:microsoft.com/office/officeart/2005/8/layout/cycle2"/>
    <dgm:cxn modelId="{F01F87D7-466C-4134-977C-9559A2D7057D}" type="presParOf" srcId="{2C29E7CB-D75D-4B2C-AC87-1178CD8B07DD}" destId="{08842C09-9FBA-4EBF-B003-F5A7729D6071}" srcOrd="7" destOrd="0" presId="urn:microsoft.com/office/officeart/2005/8/layout/cycle2"/>
    <dgm:cxn modelId="{1AE3BD29-9A06-411B-AD53-6C08DAF5F7F5}" type="presParOf" srcId="{08842C09-9FBA-4EBF-B003-F5A7729D6071}" destId="{80267EA8-6718-4B04-A899-BB10D0D6B8F5}"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073936-06AF-41A6-923F-5440857851CC}">
      <dsp:nvSpPr>
        <dsp:cNvPr id="0" name=""/>
        <dsp:cNvSpPr/>
      </dsp:nvSpPr>
      <dsp:spPr>
        <a:xfrm>
          <a:off x="1754460" y="919"/>
          <a:ext cx="910679" cy="910679"/>
        </a:xfrm>
        <a:prstGeom prst="ellipse">
          <a:avLst/>
        </a:prstGeom>
        <a:gradFill rotWithShape="1">
          <a:gsLst>
            <a:gs pos="0">
              <a:schemeClr val="accent3">
                <a:shade val="60000"/>
              </a:schemeClr>
            </a:gs>
            <a:gs pos="33000">
              <a:schemeClr val="accent3">
                <a:tint val="86500"/>
              </a:schemeClr>
            </a:gs>
            <a:gs pos="46750">
              <a:schemeClr val="accent3">
                <a:tint val="71000"/>
                <a:satMod val="112000"/>
              </a:schemeClr>
            </a:gs>
            <a:gs pos="53000">
              <a:schemeClr val="accent3">
                <a:tint val="71000"/>
                <a:satMod val="112000"/>
              </a:schemeClr>
            </a:gs>
            <a:gs pos="68000">
              <a:schemeClr val="accent3">
                <a:tint val="86000"/>
              </a:schemeClr>
            </a:gs>
            <a:gs pos="100000">
              <a:schemeClr val="accent3">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3"/>
        </a:lnRef>
        <a:fillRef idx="3">
          <a:schemeClr val="accent3"/>
        </a:fillRef>
        <a:effectRef idx="3">
          <a:schemeClr val="accent3"/>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dose</a:t>
          </a:r>
          <a:endParaRPr lang="en-US" sz="1700" kern="1200" dirty="0"/>
        </a:p>
      </dsp:txBody>
      <dsp:txXfrm>
        <a:off x="1754460" y="919"/>
        <a:ext cx="910679" cy="910679"/>
      </dsp:txXfrm>
    </dsp:sp>
    <dsp:sp modelId="{9B886DFE-3471-4C31-913C-CDE57AAA5A22}">
      <dsp:nvSpPr>
        <dsp:cNvPr id="0" name=""/>
        <dsp:cNvSpPr/>
      </dsp:nvSpPr>
      <dsp:spPr>
        <a:xfrm rot="18900000" flipH="1">
          <a:off x="4402721" y="347013"/>
          <a:ext cx="33756" cy="208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8900000" flipH="1">
        <a:off x="4402721" y="347013"/>
        <a:ext cx="33756" cy="208644"/>
      </dsp:txXfrm>
    </dsp:sp>
    <dsp:sp modelId="{34B04850-B24F-4A78-9DD4-587154E61EFF}">
      <dsp:nvSpPr>
        <dsp:cNvPr id="0" name=""/>
        <dsp:cNvSpPr/>
      </dsp:nvSpPr>
      <dsp:spPr>
        <a:xfrm>
          <a:off x="2720601" y="967060"/>
          <a:ext cx="910679" cy="910679"/>
        </a:xfrm>
        <a:prstGeom prst="ellipse">
          <a:avLst/>
        </a:prstGeom>
        <a:gradFill rotWithShape="1">
          <a:gsLst>
            <a:gs pos="0">
              <a:schemeClr val="accent4">
                <a:shade val="60000"/>
              </a:schemeClr>
            </a:gs>
            <a:gs pos="33000">
              <a:schemeClr val="accent4">
                <a:tint val="86500"/>
              </a:schemeClr>
            </a:gs>
            <a:gs pos="46750">
              <a:schemeClr val="accent4">
                <a:tint val="71000"/>
                <a:satMod val="112000"/>
              </a:schemeClr>
            </a:gs>
            <a:gs pos="53000">
              <a:schemeClr val="accent4">
                <a:tint val="71000"/>
                <a:satMod val="112000"/>
              </a:schemeClr>
            </a:gs>
            <a:gs pos="68000">
              <a:schemeClr val="accent4">
                <a:tint val="86000"/>
              </a:schemeClr>
            </a:gs>
            <a:gs pos="100000">
              <a:schemeClr val="accent4">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4"/>
        </a:lnRef>
        <a:fillRef idx="3">
          <a:schemeClr val="accent4"/>
        </a:fillRef>
        <a:effectRef idx="3">
          <a:schemeClr val="accent4"/>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err="1" smtClean="0"/>
            <a:t>mAs</a:t>
          </a:r>
          <a:endParaRPr lang="en-US" sz="1700" kern="1200" dirty="0"/>
        </a:p>
      </dsp:txBody>
      <dsp:txXfrm>
        <a:off x="2720601" y="967060"/>
        <a:ext cx="910679" cy="910679"/>
      </dsp:txXfrm>
    </dsp:sp>
    <dsp:sp modelId="{9B79117A-8B20-4E77-BEA2-76C2CC126F50}">
      <dsp:nvSpPr>
        <dsp:cNvPr id="0" name=""/>
        <dsp:cNvSpPr/>
      </dsp:nvSpPr>
      <dsp:spPr>
        <a:xfrm rot="13500000" flipH="1">
          <a:off x="3822182" y="99842"/>
          <a:ext cx="381052" cy="23124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3500000" flipH="1">
        <a:off x="3822182" y="99842"/>
        <a:ext cx="381052" cy="231247"/>
      </dsp:txXfrm>
    </dsp:sp>
    <dsp:sp modelId="{3CA8E64E-D78D-47A8-900B-BFE1F10C1502}">
      <dsp:nvSpPr>
        <dsp:cNvPr id="0" name=""/>
        <dsp:cNvSpPr/>
      </dsp:nvSpPr>
      <dsp:spPr>
        <a:xfrm>
          <a:off x="1754460" y="1933201"/>
          <a:ext cx="910679" cy="910679"/>
        </a:xfrm>
        <a:prstGeom prst="ellipse">
          <a:avLst/>
        </a:prstGeom>
        <a:gradFill rotWithShape="1">
          <a:gsLst>
            <a:gs pos="0">
              <a:schemeClr val="accent5">
                <a:shade val="60000"/>
              </a:schemeClr>
            </a:gs>
            <a:gs pos="33000">
              <a:schemeClr val="accent5">
                <a:tint val="86500"/>
              </a:schemeClr>
            </a:gs>
            <a:gs pos="46750">
              <a:schemeClr val="accent5">
                <a:tint val="71000"/>
                <a:satMod val="112000"/>
              </a:schemeClr>
            </a:gs>
            <a:gs pos="53000">
              <a:schemeClr val="accent5">
                <a:tint val="71000"/>
                <a:satMod val="112000"/>
              </a:schemeClr>
            </a:gs>
            <a:gs pos="68000">
              <a:schemeClr val="accent5">
                <a:tint val="86000"/>
              </a:schemeClr>
            </a:gs>
            <a:gs pos="100000">
              <a:schemeClr val="accent5">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5"/>
        </a:lnRef>
        <a:fillRef idx="3">
          <a:schemeClr val="accent5"/>
        </a:fillRef>
        <a:effectRef idx="3">
          <a:schemeClr val="accent5"/>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image</a:t>
          </a:r>
          <a:endParaRPr lang="en-US" sz="1700" kern="1200" dirty="0"/>
        </a:p>
      </dsp:txBody>
      <dsp:txXfrm>
        <a:off x="1754460" y="1933201"/>
        <a:ext cx="910679" cy="910679"/>
      </dsp:txXfrm>
    </dsp:sp>
    <dsp:sp modelId="{50F2A76F-A831-4C2A-B29D-CD76B3629F47}">
      <dsp:nvSpPr>
        <dsp:cNvPr id="0" name=""/>
        <dsp:cNvSpPr/>
      </dsp:nvSpPr>
      <dsp:spPr>
        <a:xfrm rot="8100000" flipH="1">
          <a:off x="4402721" y="251666"/>
          <a:ext cx="33756" cy="3395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8100000" flipH="1">
        <a:off x="4402721" y="251666"/>
        <a:ext cx="33756" cy="33950"/>
      </dsp:txXfrm>
    </dsp:sp>
    <dsp:sp modelId="{ECA75BF2-3F7F-43EF-991C-1EB3466D2C4E}">
      <dsp:nvSpPr>
        <dsp:cNvPr id="0" name=""/>
        <dsp:cNvSpPr/>
      </dsp:nvSpPr>
      <dsp:spPr>
        <a:xfrm>
          <a:off x="788319" y="967060"/>
          <a:ext cx="910679" cy="910679"/>
        </a:xfrm>
        <a:prstGeom prst="ellipse">
          <a:avLst/>
        </a:prstGeom>
        <a:gradFill rotWithShape="1">
          <a:gsLst>
            <a:gs pos="0">
              <a:schemeClr val="accent6">
                <a:shade val="60000"/>
              </a:schemeClr>
            </a:gs>
            <a:gs pos="33000">
              <a:schemeClr val="accent6">
                <a:tint val="86500"/>
              </a:schemeClr>
            </a:gs>
            <a:gs pos="46750">
              <a:schemeClr val="accent6">
                <a:tint val="71000"/>
                <a:satMod val="112000"/>
              </a:schemeClr>
            </a:gs>
            <a:gs pos="53000">
              <a:schemeClr val="accent6">
                <a:tint val="71000"/>
                <a:satMod val="112000"/>
              </a:schemeClr>
            </a:gs>
            <a:gs pos="68000">
              <a:schemeClr val="accent6">
                <a:tint val="86000"/>
              </a:schemeClr>
            </a:gs>
            <a:gs pos="100000">
              <a:schemeClr val="accent6">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6"/>
        </a:lnRef>
        <a:fillRef idx="3">
          <a:schemeClr val="accent6"/>
        </a:fillRef>
        <a:effectRef idx="3">
          <a:schemeClr val="accent6"/>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err="1" smtClean="0"/>
            <a:t>kVp</a:t>
          </a:r>
          <a:endParaRPr lang="en-US" sz="1700" kern="1200" dirty="0"/>
        </a:p>
      </dsp:txBody>
      <dsp:txXfrm>
        <a:off x="788319" y="967060"/>
        <a:ext cx="910679" cy="910679"/>
      </dsp:txXfrm>
    </dsp:sp>
    <dsp:sp modelId="{08842C09-9FBA-4EBF-B003-F5A7729D6071}">
      <dsp:nvSpPr>
        <dsp:cNvPr id="0" name=""/>
        <dsp:cNvSpPr/>
      </dsp:nvSpPr>
      <dsp:spPr>
        <a:xfrm rot="18900000">
          <a:off x="4356187" y="260892"/>
          <a:ext cx="126825" cy="33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8900000">
        <a:off x="4356187" y="260892"/>
        <a:ext cx="126825" cy="3395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33784-3CCA-4F7F-B161-B16C912CAE2A}" type="datetimeFigureOut">
              <a:rPr lang="en-US" smtClean="0"/>
              <a:pPr/>
              <a:t>5/4/2016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6DB07-09D5-45E8-99E2-FCD36FB41C2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Fluoresce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World_War_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6DB07-09D5-45E8-99E2-FCD36FB41C27}" type="slidenum">
              <a:rPr lang="en-US" smtClean="0"/>
              <a:pPr/>
              <a:t>6</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dirty="0" smtClean="0">
                <a:solidFill>
                  <a:schemeClr val="tx1"/>
                </a:solidFill>
                <a:latin typeface="+mn-lt"/>
                <a:ea typeface="+mn-ea"/>
                <a:cs typeface="+mn-cs"/>
              </a:rPr>
              <a:t>. Where should I stand in relation to the X ray tube during a fluoroscopic procedure?</a:t>
            </a:r>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scattered radiation from the patient comprises the main source of radiation dose to staff. Measurements have shown that scattered radiation from a patient’s body is more intense at the entrance side of X ray beam, i.e. on the side where the X ray tube is located. Therefore it is better to stand on the side of the detector, that is the exit side, and not on the X ray tube side during a fluoroscopic procedure. Typically only around 1% to 5 % of the radiation falling on the patient body comes out on the exit side. So if you stand on the side of transmitted beam you encounter scattered radiation corresponding to only 1% to 5% of the incident beam intensity, whereas you encounter scattered radiation corresponding to 100% of the entrance beam intensity on other side.</a:t>
            </a:r>
          </a:p>
          <a:p>
            <a:endParaRPr lang="en-US" dirty="0"/>
          </a:p>
        </p:txBody>
      </p:sp>
      <p:sp>
        <p:nvSpPr>
          <p:cNvPr id="4" name="Slide Number Placeholder 3"/>
          <p:cNvSpPr>
            <a:spLocks noGrp="1"/>
          </p:cNvSpPr>
          <p:nvPr>
            <p:ph type="sldNum" sz="quarter" idx="10"/>
          </p:nvPr>
        </p:nvSpPr>
        <p:spPr/>
        <p:txBody>
          <a:bodyPr/>
          <a:lstStyle/>
          <a:p>
            <a:fld id="{5546DB07-09D5-45E8-99E2-FCD36FB41C27}"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Shielding</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Most work with radioactive materials at the University will require that the user be quite close to the material. Therefore, working behind shielding is recommended. As explained earlier, different kinds of shielding must be used for different </a:t>
            </a:r>
            <a:r>
              <a:rPr lang="en-US" sz="1200" b="0" i="0" kern="1200" dirty="0" err="1" smtClean="0">
                <a:solidFill>
                  <a:schemeClr val="tx1"/>
                </a:solidFill>
                <a:latin typeface="+mn-lt"/>
                <a:ea typeface="+mn-ea"/>
                <a:cs typeface="+mn-cs"/>
              </a:rPr>
              <a:t>radionuclides</a:t>
            </a:r>
            <a:r>
              <a:rPr lang="en-US" sz="1200" b="0" i="0" kern="1200" dirty="0" smtClean="0">
                <a:solidFill>
                  <a:schemeClr val="tx1"/>
                </a:solidFill>
                <a:latin typeface="+mn-lt"/>
                <a:ea typeface="+mn-ea"/>
                <a:cs typeface="+mn-cs"/>
              </a:rPr>
              <a:t>. No shielding is required for pure alpha or pure low energy beta emitters. </a:t>
            </a:r>
            <a:r>
              <a:rPr lang="en-US" sz="1200" b="0" i="0" kern="1200" dirty="0" err="1" smtClean="0">
                <a:solidFill>
                  <a:schemeClr val="tx1"/>
                </a:solidFill>
                <a:latin typeface="+mn-lt"/>
                <a:ea typeface="+mn-ea"/>
                <a:cs typeface="+mn-cs"/>
              </a:rPr>
              <a:t>Plexiglass</a:t>
            </a:r>
            <a:r>
              <a:rPr lang="en-US" sz="1200" b="0" i="0" kern="1200" dirty="0" smtClean="0">
                <a:solidFill>
                  <a:schemeClr val="tx1"/>
                </a:solidFill>
                <a:latin typeface="+mn-lt"/>
                <a:ea typeface="+mn-ea"/>
                <a:cs typeface="+mn-cs"/>
              </a:rPr>
              <a:t> shielding is required for beta emitters, metal for gamma or X-rays, water, and wax or concrete for neutrons. Large enough layers of air, water, or concrete can protect the human body from all types of radiation.</a:t>
            </a:r>
          </a:p>
          <a:p>
            <a:r>
              <a:rPr lang="en-US" sz="1200" b="0" i="0" kern="1200" dirty="0" smtClean="0">
                <a:solidFill>
                  <a:schemeClr val="tx1"/>
                </a:solidFill>
                <a:latin typeface="+mn-lt"/>
                <a:ea typeface="+mn-ea"/>
                <a:cs typeface="+mn-cs"/>
              </a:rPr>
              <a:t>Always check the effectiveness of the shielding before starting an experiment.</a:t>
            </a:r>
          </a:p>
          <a:p>
            <a:endParaRPr lang="en-US" dirty="0"/>
          </a:p>
        </p:txBody>
      </p:sp>
      <p:sp>
        <p:nvSpPr>
          <p:cNvPr id="4" name="Slide Number Placeholder 3"/>
          <p:cNvSpPr>
            <a:spLocks noGrp="1"/>
          </p:cNvSpPr>
          <p:nvPr>
            <p:ph type="sldNum" sz="quarter" idx="10"/>
          </p:nvPr>
        </p:nvSpPr>
        <p:spPr/>
        <p:txBody>
          <a:bodyPr/>
          <a:lstStyle/>
          <a:p>
            <a:fld id="{5546DB07-09D5-45E8-99E2-FCD36FB41C27}"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Thoracic fluoroscopy using handheld </a:t>
            </a:r>
            <a:r>
              <a:rPr lang="en-US" sz="1200" b="0" i="0" u="none" strike="noStrike" kern="1200" dirty="0" smtClean="0">
                <a:solidFill>
                  <a:schemeClr val="tx1"/>
                </a:solidFill>
                <a:latin typeface="+mn-lt"/>
                <a:ea typeface="+mn-ea"/>
                <a:cs typeface="+mn-cs"/>
                <a:hlinkClick r:id="rId3" tooltip="Fluorescent"/>
              </a:rPr>
              <a:t>fluorescent</a:t>
            </a:r>
            <a:r>
              <a:rPr lang="en-US" sz="1200" b="0" i="0" kern="1200" dirty="0" smtClean="0">
                <a:solidFill>
                  <a:schemeClr val="tx1"/>
                </a:solidFill>
                <a:latin typeface="+mn-lt"/>
                <a:ea typeface="+mn-ea"/>
                <a:cs typeface="+mn-cs"/>
              </a:rPr>
              <a:t> screen, 1909. No radiation protection is used, as the dangers of x-rays were not yet </a:t>
            </a:r>
            <a:r>
              <a:rPr lang="en-US" sz="1200" b="0" i="0" kern="1200" dirty="0" err="1" smtClean="0">
                <a:solidFill>
                  <a:schemeClr val="tx1"/>
                </a:solidFill>
                <a:latin typeface="+mn-lt"/>
                <a:ea typeface="+mn-ea"/>
                <a:cs typeface="+mn-cs"/>
              </a:rPr>
              <a:t>recognised</a:t>
            </a:r>
            <a:endParaRPr lang="en-US" dirty="0"/>
          </a:p>
        </p:txBody>
      </p:sp>
      <p:sp>
        <p:nvSpPr>
          <p:cNvPr id="4" name="Slide Number Placeholder 3"/>
          <p:cNvSpPr>
            <a:spLocks noGrp="1"/>
          </p:cNvSpPr>
          <p:nvPr>
            <p:ph type="sldNum" sz="quarter" idx="10"/>
          </p:nvPr>
        </p:nvSpPr>
        <p:spPr/>
        <p:txBody>
          <a:bodyPr/>
          <a:lstStyle/>
          <a:p>
            <a:fld id="{5546DB07-09D5-45E8-99E2-FCD36FB41C27}" type="slidenum">
              <a:rPr lang="en-US" smtClean="0"/>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Surgical operation during </a:t>
            </a:r>
            <a:r>
              <a:rPr lang="en-US" sz="1200" b="0" i="0" u="none" strike="noStrike" kern="1200" dirty="0" smtClean="0">
                <a:solidFill>
                  <a:schemeClr val="tx1"/>
                </a:solidFill>
                <a:latin typeface="+mn-lt"/>
                <a:ea typeface="+mn-ea"/>
                <a:cs typeface="+mn-cs"/>
                <a:hlinkClick r:id="rId3" tooltip="World War I"/>
              </a:rPr>
              <a:t>World War I</a:t>
            </a:r>
            <a:r>
              <a:rPr lang="en-US" sz="1200" b="0" i="0" kern="1200" dirty="0" smtClean="0">
                <a:solidFill>
                  <a:schemeClr val="tx1"/>
                </a:solidFill>
                <a:latin typeface="+mn-lt"/>
                <a:ea typeface="+mn-ea"/>
                <a:cs typeface="+mn-cs"/>
              </a:rPr>
              <a:t> using a fluoroscope to find embedded bullets</a:t>
            </a:r>
            <a:endParaRPr lang="en-US" dirty="0"/>
          </a:p>
        </p:txBody>
      </p:sp>
      <p:sp>
        <p:nvSpPr>
          <p:cNvPr id="4" name="Slide Number Placeholder 3"/>
          <p:cNvSpPr>
            <a:spLocks noGrp="1"/>
          </p:cNvSpPr>
          <p:nvPr>
            <p:ph type="sldNum" sz="quarter" idx="10"/>
          </p:nvPr>
        </p:nvSpPr>
        <p:spPr/>
        <p:txBody>
          <a:bodyPr/>
          <a:lstStyle/>
          <a:p>
            <a:fld id="{5546DB07-09D5-45E8-99E2-FCD36FB41C27}"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Now you may like me remember as children going to your friendly shoe shop and being measured by the shop assistant using a </a:t>
            </a:r>
            <a:r>
              <a:rPr lang="en-US" sz="1200" b="0" i="0" kern="1200" dirty="0" err="1" smtClean="0">
                <a:solidFill>
                  <a:schemeClr val="tx1"/>
                </a:solidFill>
                <a:latin typeface="+mn-lt"/>
                <a:ea typeface="+mn-ea"/>
                <a:cs typeface="+mn-cs"/>
              </a:rPr>
              <a:t>fantoosh</a:t>
            </a:r>
            <a:r>
              <a:rPr lang="en-US" sz="1200" b="0" i="0" kern="1200" dirty="0" smtClean="0">
                <a:solidFill>
                  <a:schemeClr val="tx1"/>
                </a:solidFill>
                <a:latin typeface="+mn-lt"/>
                <a:ea typeface="+mn-ea"/>
                <a:cs typeface="+mn-cs"/>
              </a:rPr>
              <a:t> x-ray machine. A fluorescent image of the feet was reflected to three viewing ports at the top of the x ray cabinet, where the customer, the salesperson, and a third person usually accompanying adult could gaze with wonderment at the foot sitting in the new shoe. </a:t>
            </a:r>
            <a:r>
              <a:rPr lang="en-US" sz="1200" b="0" i="0" kern="1200" dirty="0" err="1" smtClean="0">
                <a:solidFill>
                  <a:schemeClr val="tx1"/>
                </a:solidFill>
                <a:latin typeface="+mn-lt"/>
                <a:ea typeface="+mn-ea"/>
                <a:cs typeface="+mn-cs"/>
              </a:rPr>
              <a:t>Tres</a:t>
            </a:r>
            <a:r>
              <a:rPr lang="en-US" sz="1200" b="0" i="0" kern="1200" dirty="0" smtClean="0">
                <a:solidFill>
                  <a:schemeClr val="tx1"/>
                </a:solidFill>
                <a:latin typeface="+mn-lt"/>
                <a:ea typeface="+mn-ea"/>
                <a:cs typeface="+mn-cs"/>
              </a:rPr>
              <a:t> space age. The </a:t>
            </a:r>
            <a:r>
              <a:rPr lang="en-US" sz="1200" b="0" i="0" kern="1200" dirty="0" err="1" smtClean="0">
                <a:solidFill>
                  <a:schemeClr val="tx1"/>
                </a:solidFill>
                <a:latin typeface="+mn-lt"/>
                <a:ea typeface="+mn-ea"/>
                <a:cs typeface="+mn-cs"/>
              </a:rPr>
              <a:t>Pedoscope</a:t>
            </a:r>
            <a:r>
              <a:rPr lang="en-US" sz="1200" b="0" i="0" kern="1200" dirty="0" smtClean="0">
                <a:solidFill>
                  <a:schemeClr val="tx1"/>
                </a:solidFill>
                <a:latin typeface="+mn-lt"/>
                <a:ea typeface="+mn-ea"/>
                <a:cs typeface="+mn-cs"/>
              </a:rPr>
              <a:t> remained in vogue for well over 40 years, but are nowhere to be seen now. </a:t>
            </a:r>
            <a:r>
              <a:rPr lang="en-US" sz="1200" b="0" i="0" kern="1200" smtClean="0">
                <a:solidFill>
                  <a:schemeClr val="tx1"/>
                </a:solidFill>
                <a:latin typeface="+mn-lt"/>
                <a:ea typeface="+mn-ea"/>
                <a:cs typeface="+mn-cs"/>
              </a:rPr>
              <a:t>Where did they come from, and perhaps more importantly where are they now?</a:t>
            </a:r>
            <a:endParaRPr lang="en-US" dirty="0"/>
          </a:p>
        </p:txBody>
      </p:sp>
      <p:sp>
        <p:nvSpPr>
          <p:cNvPr id="4" name="Slide Number Placeholder 3"/>
          <p:cNvSpPr>
            <a:spLocks noGrp="1"/>
          </p:cNvSpPr>
          <p:nvPr>
            <p:ph type="sldNum" sz="quarter" idx="10"/>
          </p:nvPr>
        </p:nvSpPr>
        <p:spPr/>
        <p:txBody>
          <a:bodyPr/>
          <a:lstStyle/>
          <a:p>
            <a:fld id="{5546DB07-09D5-45E8-99E2-FCD36FB41C27}" type="slidenum">
              <a:rPr lang="en-US" smtClean="0"/>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Acute radiation effects can be observed after irradiation of the greater part of the body. A latent period supervenes after initial symptoms of malaise, loss of appetite and fatigue. The length of this period is roughly inversely proportional to the radiation dose received. The end of the latent period is followed by the onset of the illness: early lethality, des­truction of bone marrow, damage to the gastrointestinal tract associated with </a:t>
            </a:r>
            <a:r>
              <a:rPr lang="en-US" sz="1200" b="0" i="0" kern="1200" dirty="0" err="1" smtClean="0">
                <a:solidFill>
                  <a:schemeClr val="tx1"/>
                </a:solidFill>
                <a:latin typeface="+mn-lt"/>
                <a:ea typeface="+mn-ea"/>
                <a:cs typeface="+mn-cs"/>
              </a:rPr>
              <a:t>diarrhoea</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haemorrhage</a:t>
            </a:r>
            <a:r>
              <a:rPr lang="en-US" sz="1200" b="0" i="0" kern="1200" dirty="0" smtClean="0">
                <a:solidFill>
                  <a:schemeClr val="tx1"/>
                </a:solidFill>
                <a:latin typeface="+mn-lt"/>
                <a:ea typeface="+mn-ea"/>
                <a:cs typeface="+mn-cs"/>
              </a:rPr>
              <a:t>, central nervous system symptoms, </a:t>
            </a:r>
            <a:r>
              <a:rPr lang="en-US" sz="1200" b="0" i="0" kern="1200" dirty="0" err="1" smtClean="0">
                <a:solidFill>
                  <a:schemeClr val="tx1"/>
                </a:solidFill>
                <a:latin typeface="+mn-lt"/>
                <a:ea typeface="+mn-ea"/>
                <a:cs typeface="+mn-cs"/>
              </a:rPr>
              <a:t>epilation</a:t>
            </a:r>
            <a:r>
              <a:rPr lang="en-US" sz="1200" b="0" i="0" kern="1200" dirty="0" smtClean="0">
                <a:solidFill>
                  <a:schemeClr val="tx1"/>
                </a:solidFill>
                <a:latin typeface="+mn-lt"/>
                <a:ea typeface="+mn-ea"/>
                <a:cs typeface="+mn-cs"/>
              </a:rPr>
              <a:t>, dermatitis, sterility. Pathological acute effects arise after exposure to doses hundreds of times greater than those likely to be received from environmental contamination, except in major accidents.</a:t>
            </a:r>
            <a:endParaRPr lang="en-US" dirty="0"/>
          </a:p>
        </p:txBody>
      </p:sp>
      <p:sp>
        <p:nvSpPr>
          <p:cNvPr id="4" name="Slide Number Placeholder 3"/>
          <p:cNvSpPr>
            <a:spLocks noGrp="1"/>
          </p:cNvSpPr>
          <p:nvPr>
            <p:ph type="sldNum" sz="quarter" idx="10"/>
          </p:nvPr>
        </p:nvSpPr>
        <p:spPr/>
        <p:txBody>
          <a:bodyPr/>
          <a:lstStyle/>
          <a:p>
            <a:fld id="{5546DB07-09D5-45E8-99E2-FCD36FB41C27}"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kern="1200" dirty="0" smtClean="0">
                <a:solidFill>
                  <a:schemeClr val="tx1"/>
                </a:solidFill>
                <a:latin typeface="+mn-lt"/>
                <a:ea typeface="+mn-ea"/>
                <a:cs typeface="+mn-cs"/>
              </a:rPr>
              <a:t>Time</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Reduce the time spend working with radioactive materials as much as possible. A good work practice is to perform the experiment without radioactive material first, to get used to the procedures, and perform the first experiment (if possible) with the smallest amount of radioactive material that will give a readable result. After becoming familiar with the procedures and safe handling of these materials, the quantities used can be increased.</a:t>
            </a:r>
          </a:p>
          <a:p>
            <a:r>
              <a:rPr lang="en-US" sz="1200" b="1" i="0" kern="1200" dirty="0" smtClean="0">
                <a:solidFill>
                  <a:schemeClr val="tx1"/>
                </a:solidFill>
                <a:latin typeface="+mn-lt"/>
                <a:ea typeface="+mn-ea"/>
                <a:cs typeface="+mn-cs"/>
              </a:rPr>
              <a:t>Distance</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second method involves increasing the distance between the body and radioactive materials. Always store radioactive materials and radioactive waste far from other working areas and/or offices. What if the procedure requires working with radioactive materials close to the body? Whenever possible, especially for strong beta and gamma emitters, use tools. Don't touch the materials with hands unless strictly necessary. However, if hand contact cannot be avoided, manipulation of the materials with gloved hands is required.</a:t>
            </a:r>
          </a:p>
          <a:p>
            <a:r>
              <a:rPr lang="en-US" sz="1200" b="1" i="0" kern="1200" dirty="0" smtClean="0">
                <a:solidFill>
                  <a:schemeClr val="tx1"/>
                </a:solidFill>
                <a:latin typeface="+mn-lt"/>
                <a:ea typeface="+mn-ea"/>
                <a:cs typeface="+mn-cs"/>
              </a:rPr>
              <a:t>Shielding</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Most work with radioactive materials at the University will require that the user be quite close to the material. Therefore, working behind shielding is recommended. As explained earlier, different kinds of shielding must be used for different </a:t>
            </a:r>
            <a:r>
              <a:rPr lang="en-US" sz="1200" b="0" i="0" kern="1200" dirty="0" err="1" smtClean="0">
                <a:solidFill>
                  <a:schemeClr val="tx1"/>
                </a:solidFill>
                <a:latin typeface="+mn-lt"/>
                <a:ea typeface="+mn-ea"/>
                <a:cs typeface="+mn-cs"/>
              </a:rPr>
              <a:t>radionuclides</a:t>
            </a:r>
            <a:r>
              <a:rPr lang="en-US" sz="1200" b="0" i="0" kern="1200" dirty="0" smtClean="0">
                <a:solidFill>
                  <a:schemeClr val="tx1"/>
                </a:solidFill>
                <a:latin typeface="+mn-lt"/>
                <a:ea typeface="+mn-ea"/>
                <a:cs typeface="+mn-cs"/>
              </a:rPr>
              <a:t>. No shielding is required for pure alpha or pure low energy beta emitters. </a:t>
            </a:r>
            <a:r>
              <a:rPr lang="en-US" sz="1200" b="0" i="0" kern="1200" dirty="0" err="1" smtClean="0">
                <a:solidFill>
                  <a:schemeClr val="tx1"/>
                </a:solidFill>
                <a:latin typeface="+mn-lt"/>
                <a:ea typeface="+mn-ea"/>
                <a:cs typeface="+mn-cs"/>
              </a:rPr>
              <a:t>Plexiglass</a:t>
            </a:r>
            <a:r>
              <a:rPr lang="en-US" sz="1200" b="0" i="0" kern="1200" dirty="0" smtClean="0">
                <a:solidFill>
                  <a:schemeClr val="tx1"/>
                </a:solidFill>
                <a:latin typeface="+mn-lt"/>
                <a:ea typeface="+mn-ea"/>
                <a:cs typeface="+mn-cs"/>
              </a:rPr>
              <a:t> shielding is required for beta emitters, metal for gamma or X-rays, water, and wax or concrete for neutrons. Large enough layers of air, water, or concrete can protect the human body from all types of radiation.</a:t>
            </a:r>
          </a:p>
          <a:p>
            <a:r>
              <a:rPr lang="en-US" sz="1200" b="0" i="0" kern="1200" dirty="0" smtClean="0">
                <a:solidFill>
                  <a:schemeClr val="tx1"/>
                </a:solidFill>
                <a:latin typeface="+mn-lt"/>
                <a:ea typeface="+mn-ea"/>
                <a:cs typeface="+mn-cs"/>
              </a:rPr>
              <a:t>Always check the effectiveness of the shielding before starting an experiment.</a:t>
            </a:r>
          </a:p>
          <a:p>
            <a:endParaRPr lang="en-US" dirty="0"/>
          </a:p>
        </p:txBody>
      </p:sp>
      <p:sp>
        <p:nvSpPr>
          <p:cNvPr id="4" name="Slide Number Placeholder 3"/>
          <p:cNvSpPr>
            <a:spLocks noGrp="1"/>
          </p:cNvSpPr>
          <p:nvPr>
            <p:ph type="sldNum" sz="quarter" idx="10"/>
          </p:nvPr>
        </p:nvSpPr>
        <p:spPr/>
        <p:txBody>
          <a:bodyPr/>
          <a:lstStyle/>
          <a:p>
            <a:fld id="{5546DB07-09D5-45E8-99E2-FCD36FB41C27}"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Typical occupational skin absorbed dose rates near fixed fluoroscopic equipment in the absence of protective aprons and drapes: (a) over-couch and (b) under-couch X-ray tube.</a:t>
            </a:r>
            <a:endParaRPr lang="en-US" dirty="0"/>
          </a:p>
        </p:txBody>
      </p:sp>
      <p:sp>
        <p:nvSpPr>
          <p:cNvPr id="4" name="Slide Number Placeholder 3"/>
          <p:cNvSpPr>
            <a:spLocks noGrp="1"/>
          </p:cNvSpPr>
          <p:nvPr>
            <p:ph type="sldNum" sz="quarter" idx="10"/>
          </p:nvPr>
        </p:nvSpPr>
        <p:spPr/>
        <p:txBody>
          <a:bodyPr/>
          <a:lstStyle/>
          <a:p>
            <a:fld id="{5546DB07-09D5-45E8-99E2-FCD36FB41C27}" type="slidenum">
              <a:rPr lang="en-US" smtClean="0"/>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Typical </a:t>
            </a:r>
            <a:r>
              <a:rPr lang="en-US" sz="1200" b="0" i="0" kern="1200" dirty="0" err="1" smtClean="0">
                <a:solidFill>
                  <a:schemeClr val="tx1"/>
                </a:solidFill>
                <a:latin typeface="+mn-lt"/>
                <a:ea typeface="+mn-ea"/>
                <a:cs typeface="+mn-cs"/>
              </a:rPr>
              <a:t>isodose</a:t>
            </a:r>
            <a:r>
              <a:rPr lang="en-US" sz="1200" b="0" i="0" kern="1200" dirty="0" smtClean="0">
                <a:solidFill>
                  <a:schemeClr val="tx1"/>
                </a:solidFill>
                <a:latin typeface="+mn-lt"/>
                <a:ea typeface="+mn-ea"/>
                <a:cs typeface="+mn-cs"/>
              </a:rPr>
              <a:t> curves (in </a:t>
            </a:r>
            <a:r>
              <a:rPr lang="en-US" sz="1200" b="0" i="0" kern="1200" dirty="0" err="1" smtClean="0">
                <a:solidFill>
                  <a:schemeClr val="tx1"/>
                </a:solidFill>
                <a:latin typeface="+mn-lt"/>
                <a:ea typeface="+mn-ea"/>
                <a:cs typeface="+mn-cs"/>
              </a:rPr>
              <a:t>μGy</a:t>
            </a:r>
            <a:r>
              <a:rPr lang="en-US" sz="1200" b="0" i="0" kern="1200" dirty="0" smtClean="0">
                <a:solidFill>
                  <a:schemeClr val="tx1"/>
                </a:solidFill>
                <a:latin typeface="+mn-lt"/>
                <a:ea typeface="+mn-ea"/>
                <a:cs typeface="+mn-cs"/>
              </a:rPr>
              <a:t>/min) for a mobile C-arm fluoroscopy system.</a:t>
            </a:r>
            <a:endParaRPr lang="en-US" dirty="0"/>
          </a:p>
        </p:txBody>
      </p:sp>
      <p:sp>
        <p:nvSpPr>
          <p:cNvPr id="4" name="Slide Number Placeholder 3"/>
          <p:cNvSpPr>
            <a:spLocks noGrp="1"/>
          </p:cNvSpPr>
          <p:nvPr>
            <p:ph type="sldNum" sz="quarter" idx="10"/>
          </p:nvPr>
        </p:nvSpPr>
        <p:spPr/>
        <p:txBody>
          <a:bodyPr/>
          <a:lstStyle/>
          <a:p>
            <a:fld id="{5546DB07-09D5-45E8-99E2-FCD36FB41C27}"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sng" kern="1200" dirty="0" smtClean="0">
                <a:solidFill>
                  <a:schemeClr val="tx1"/>
                </a:solidFill>
                <a:latin typeface="+mn-lt"/>
                <a:ea typeface="+mn-ea"/>
                <a:cs typeface="+mn-cs"/>
              </a:rPr>
              <a:t>Benefits from using collimation</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Limiting beam size by using the collimators provides benefits to both patient and image. </a:t>
            </a:r>
          </a:p>
          <a:p>
            <a:r>
              <a:rPr lang="en-US" sz="1200" b="0" i="0" kern="1200" dirty="0" smtClean="0">
                <a:solidFill>
                  <a:schemeClr val="tx1"/>
                </a:solidFill>
                <a:latin typeface="+mn-lt"/>
                <a:ea typeface="+mn-ea"/>
                <a:cs typeface="+mn-cs"/>
              </a:rPr>
              <a:t>Less tissue is subject to radiation exposure, reducing patient risk and also scatter production. </a:t>
            </a:r>
          </a:p>
          <a:p>
            <a:r>
              <a:rPr lang="en-US" sz="1200" b="0" i="0" kern="1200" dirty="0" smtClean="0">
                <a:solidFill>
                  <a:schemeClr val="tx1"/>
                </a:solidFill>
                <a:latin typeface="+mn-lt"/>
                <a:ea typeface="+mn-ea"/>
                <a:cs typeface="+mn-cs"/>
              </a:rPr>
              <a:t>Reducing scatter radiation improves image quality since scatter only contributes noise to the image.</a:t>
            </a:r>
          </a:p>
          <a:p>
            <a:r>
              <a:rPr lang="en-US" sz="1200" b="0" i="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546DB07-09D5-45E8-99E2-FCD36FB41C27}"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C60946C-2C5B-42F7-9764-3BB31770A64D}" type="datetimeFigureOut">
              <a:rPr lang="en-US" smtClean="0"/>
              <a:pPr/>
              <a:t>5/4/2016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E3C7BA58-9A92-480B-84E9-3308743AE9D7}"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60946C-2C5B-42F7-9764-3BB31770A64D}" type="datetimeFigureOut">
              <a:rPr lang="en-US" smtClean="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C7BA58-9A92-480B-84E9-3308743AE9D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60946C-2C5B-42F7-9764-3BB31770A64D}" type="datetimeFigureOut">
              <a:rPr lang="en-US" smtClean="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C7BA58-9A92-480B-84E9-3308743AE9D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60946C-2C5B-42F7-9764-3BB31770A64D}" type="datetimeFigureOut">
              <a:rPr lang="en-US" smtClean="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C7BA58-9A92-480B-84E9-3308743AE9D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60946C-2C5B-42F7-9764-3BB31770A64D}" type="datetimeFigureOut">
              <a:rPr lang="en-US" smtClean="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E3C7BA58-9A92-480B-84E9-3308743AE9D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60946C-2C5B-42F7-9764-3BB31770A64D}" type="datetimeFigureOut">
              <a:rPr lang="en-US" smtClean="0"/>
              <a:pPr/>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C7BA58-9A92-480B-84E9-3308743AE9D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60946C-2C5B-42F7-9764-3BB31770A64D}" type="datetimeFigureOut">
              <a:rPr lang="en-US" smtClean="0"/>
              <a:pPr/>
              <a:t>5/4/2016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C7BA58-9A92-480B-84E9-3308743AE9D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60946C-2C5B-42F7-9764-3BB31770A64D}" type="datetimeFigureOut">
              <a:rPr lang="en-US" smtClean="0"/>
              <a:pPr/>
              <a:t>5/4/2016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C7BA58-9A92-480B-84E9-3308743AE9D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0946C-2C5B-42F7-9764-3BB31770A64D}" type="datetimeFigureOut">
              <a:rPr lang="en-US" smtClean="0"/>
              <a:pPr/>
              <a:t>5/4/2016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C7BA58-9A92-480B-84E9-3308743AE9D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60946C-2C5B-42F7-9764-3BB31770A64D}" type="datetimeFigureOut">
              <a:rPr lang="en-US" smtClean="0"/>
              <a:pPr/>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C7BA58-9A92-480B-84E9-3308743AE9D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60946C-2C5B-42F7-9764-3BB31770A64D}" type="datetimeFigureOut">
              <a:rPr lang="en-US" smtClean="0"/>
              <a:pPr/>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C7BA58-9A92-480B-84E9-3308743AE9D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C60946C-2C5B-42F7-9764-3BB31770A64D}" type="datetimeFigureOut">
              <a:rPr lang="en-US" smtClean="0"/>
              <a:pPr/>
              <a:t>5/4/2016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3C7BA58-9A92-480B-84E9-3308743AE9D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en.wikipedia.org/wiki/Fluorescen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World_War_I"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0"/>
            <a:ext cx="7772400" cy="1470025"/>
          </a:xfrm>
        </p:spPr>
        <p:txBody>
          <a:bodyPr>
            <a:normAutofit fontScale="90000"/>
          </a:bodyPr>
          <a:lstStyle/>
          <a:p>
            <a:r>
              <a:rPr lang="en-US" dirty="0" smtClean="0"/>
              <a:t>Radiation protection in </a:t>
            </a:r>
            <a:r>
              <a:rPr lang="en-US" dirty="0" err="1" smtClean="0"/>
              <a:t>flouroscopy</a:t>
            </a:r>
            <a:endParaRPr lang="en-US" dirty="0"/>
          </a:p>
        </p:txBody>
      </p:sp>
      <p:sp>
        <p:nvSpPr>
          <p:cNvPr id="5" name="Subtitle 4"/>
          <p:cNvSpPr>
            <a:spLocks noGrp="1"/>
          </p:cNvSpPr>
          <p:nvPr>
            <p:ph type="subTitle" idx="1"/>
          </p:nvPr>
        </p:nvSpPr>
        <p:spPr>
          <a:xfrm>
            <a:off x="762000" y="5943600"/>
            <a:ext cx="7696200" cy="914400"/>
          </a:xfrm>
        </p:spPr>
        <p:txBody>
          <a:bodyPr>
            <a:normAutofit/>
          </a:bodyPr>
          <a:lstStyle/>
          <a:p>
            <a:pPr rtl="1"/>
            <a:r>
              <a:rPr lang="fa-IR" dirty="0" smtClean="0"/>
              <a:t>فرهاد نعلینی. رادیولوژیست.دانشگاه علوم پزشکی کرمانشاه</a:t>
            </a:r>
            <a:endParaRPr lang="en-US" dirty="0"/>
          </a:p>
        </p:txBody>
      </p:sp>
      <p:sp>
        <p:nvSpPr>
          <p:cNvPr id="1026" name="AutoShape 2" descr="Image result for historical pictures x r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ttp://www.sciencemuseum.org.uk/hommedia.ashx?id=30851&amp;size=Inline"/>
          <p:cNvPicPr>
            <a:picLocks noChangeAspect="1" noChangeArrowheads="1"/>
          </p:cNvPicPr>
          <p:nvPr/>
        </p:nvPicPr>
        <p:blipFill>
          <a:blip r:embed="rId2" cstate="print"/>
          <a:srcRect l="-1363" t="8103" r="8688" b="8836"/>
          <a:stretch>
            <a:fillRect/>
          </a:stretch>
        </p:blipFill>
        <p:spPr bwMode="auto">
          <a:xfrm>
            <a:off x="914400" y="1524000"/>
            <a:ext cx="7330069" cy="441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0/01/Fluoroscopy_procedure_1909.jpg/220px-Fluoroscopy_procedure_1909.jpg"/>
          <p:cNvPicPr>
            <a:picLocks noChangeAspect="1" noChangeArrowheads="1"/>
          </p:cNvPicPr>
          <p:nvPr/>
        </p:nvPicPr>
        <p:blipFill>
          <a:blip r:embed="rId3" cstate="print"/>
          <a:srcRect t="-1421" r="1111"/>
          <a:stretch>
            <a:fillRect/>
          </a:stretch>
        </p:blipFill>
        <p:spPr bwMode="auto">
          <a:xfrm>
            <a:off x="1295400" y="0"/>
            <a:ext cx="6705600" cy="5439296"/>
          </a:xfrm>
          <a:prstGeom prst="rect">
            <a:avLst/>
          </a:prstGeom>
          <a:noFill/>
        </p:spPr>
      </p:pic>
      <p:sp>
        <p:nvSpPr>
          <p:cNvPr id="4" name="Title 3"/>
          <p:cNvSpPr>
            <a:spLocks noGrp="1"/>
          </p:cNvSpPr>
          <p:nvPr>
            <p:ph type="title"/>
          </p:nvPr>
        </p:nvSpPr>
        <p:spPr>
          <a:xfrm>
            <a:off x="457200" y="5410200"/>
            <a:ext cx="8229600" cy="1447800"/>
          </a:xfrm>
        </p:spPr>
        <p:txBody>
          <a:bodyPr>
            <a:normAutofit/>
          </a:bodyPr>
          <a:lstStyle/>
          <a:p>
            <a:r>
              <a:rPr lang="en-US" b="0" dirty="0" smtClean="0">
                <a:solidFill>
                  <a:schemeClr val="tx1"/>
                </a:solidFill>
              </a:rPr>
              <a:t>Thoracic fluoroscopy using handheld </a:t>
            </a:r>
            <a:r>
              <a:rPr lang="en-US" b="0" dirty="0" smtClean="0">
                <a:solidFill>
                  <a:schemeClr val="tx1"/>
                </a:solidFill>
                <a:hlinkClick r:id="rId4" tooltip="Fluorescent"/>
              </a:rPr>
              <a:t>fluorescent</a:t>
            </a:r>
            <a:r>
              <a:rPr lang="en-US" b="0" dirty="0" smtClean="0">
                <a:solidFill>
                  <a:schemeClr val="tx1"/>
                </a:solidFill>
              </a:rPr>
              <a:t> screen, 1909. No radiation protection is used, as the dangers of x-rays were not yet </a:t>
            </a:r>
            <a:r>
              <a:rPr lang="en-US" b="0" dirty="0" err="1" smtClean="0">
                <a:solidFill>
                  <a:schemeClr val="tx1"/>
                </a:solidFill>
              </a:rPr>
              <a:t>recognised</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726112"/>
            <a:ext cx="7315200" cy="1131888"/>
          </a:xfrm>
        </p:spPr>
        <p:txBody>
          <a:bodyPr>
            <a:normAutofit/>
          </a:bodyPr>
          <a:lstStyle/>
          <a:p>
            <a:r>
              <a:rPr lang="en-US" b="0" dirty="0" smtClean="0">
                <a:solidFill>
                  <a:schemeClr val="tx1"/>
                </a:solidFill>
              </a:rPr>
              <a:t>Surgical operation during </a:t>
            </a:r>
            <a:r>
              <a:rPr lang="en-US" b="0" dirty="0" smtClean="0">
                <a:solidFill>
                  <a:schemeClr val="tx1"/>
                </a:solidFill>
                <a:hlinkClick r:id="rId3" tooltip="World War I"/>
              </a:rPr>
              <a:t>World War I</a:t>
            </a:r>
            <a:r>
              <a:rPr lang="en-US" b="0" dirty="0" smtClean="0">
                <a:solidFill>
                  <a:schemeClr val="tx1"/>
                </a:solidFill>
              </a:rPr>
              <a:t> using a fluoroscope to find embedded bullets</a:t>
            </a:r>
            <a:r>
              <a:rPr lang="en-US" dirty="0" smtClean="0"/>
              <a:t/>
            </a:r>
            <a:br>
              <a:rPr lang="en-US" dirty="0" smtClean="0"/>
            </a:br>
            <a:endParaRPr lang="en-US" dirty="0"/>
          </a:p>
        </p:txBody>
      </p:sp>
      <p:pic>
        <p:nvPicPr>
          <p:cNvPr id="5" name="Picture 2" descr="https://upload.wikimedia.org/wikipedia/commons/thumb/2/26/WW1_fluoroscope_operation.jpg/220px-WW1_fluoroscope_operation.jpg"/>
          <p:cNvPicPr>
            <a:picLocks noChangeAspect="1" noChangeArrowheads="1"/>
          </p:cNvPicPr>
          <p:nvPr/>
        </p:nvPicPr>
        <p:blipFill>
          <a:blip r:embed="rId4" cstate="print"/>
          <a:srcRect/>
          <a:stretch>
            <a:fillRect/>
          </a:stretch>
        </p:blipFill>
        <p:spPr bwMode="auto">
          <a:xfrm>
            <a:off x="2743200" y="381000"/>
            <a:ext cx="3926396" cy="551480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943600"/>
            <a:ext cx="5486400" cy="522288"/>
          </a:xfrm>
        </p:spPr>
        <p:txBody>
          <a:bodyPr/>
          <a:lstStyle/>
          <a:p>
            <a:r>
              <a:rPr lang="en-US" dirty="0" err="1" smtClean="0"/>
              <a:t>Pedscope</a:t>
            </a:r>
            <a:r>
              <a:rPr lang="en-US" dirty="0" smtClean="0"/>
              <a:t>!!!</a:t>
            </a:r>
            <a:endParaRPr lang="en-US" dirty="0"/>
          </a:p>
        </p:txBody>
      </p:sp>
      <p:pic>
        <p:nvPicPr>
          <p:cNvPr id="5" name="Picture 2" descr="http://4.bp.blogspot.com/-1ZYVMRah9CE/VHF53k3fDgI/AAAAAAAAKRs/iZXeGAXKqNE/s320/prdo.jpg"/>
          <p:cNvPicPr>
            <a:picLocks noChangeAspect="1" noChangeArrowheads="1"/>
          </p:cNvPicPr>
          <p:nvPr/>
        </p:nvPicPr>
        <p:blipFill>
          <a:blip r:embed="rId3" cstate="print"/>
          <a:srcRect/>
          <a:stretch>
            <a:fillRect/>
          </a:stretch>
        </p:blipFill>
        <p:spPr bwMode="auto">
          <a:xfrm>
            <a:off x="1371600" y="533400"/>
            <a:ext cx="6400800" cy="52393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914400" y="381000"/>
            <a:ext cx="7696200" cy="774426"/>
            <a:chOff x="4110" y="1339"/>
            <a:chExt cx="6316378" cy="774426"/>
          </a:xfrm>
          <a:solidFill>
            <a:srgbClr val="00B0F0"/>
          </a:solidFill>
          <a:scene3d>
            <a:camera prst="orthographicFront">
              <a:rot lat="0" lon="0" rev="0"/>
            </a:camera>
            <a:lightRig rig="balanced" dir="t">
              <a:rot lat="0" lon="0" rev="8700000"/>
            </a:lightRig>
          </a:scene3d>
        </p:grpSpPr>
        <p:sp>
          <p:nvSpPr>
            <p:cNvPr id="4" name="Rounded Rectangle 3"/>
            <p:cNvSpPr/>
            <p:nvPr/>
          </p:nvSpPr>
          <p:spPr>
            <a:xfrm>
              <a:off x="4110" y="1339"/>
              <a:ext cx="6316378" cy="774426"/>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Rounded Rectangle 4"/>
            <p:cNvSpPr/>
            <p:nvPr/>
          </p:nvSpPr>
          <p:spPr>
            <a:xfrm>
              <a:off x="26792" y="24021"/>
              <a:ext cx="6271014" cy="72906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Biological effects</a:t>
              </a:r>
              <a:endParaRPr lang="en-US" sz="3300" kern="1200" dirty="0"/>
            </a:p>
          </p:txBody>
        </p:sp>
      </p:grpSp>
      <p:pic>
        <p:nvPicPr>
          <p:cNvPr id="3074" name="Picture 2" descr="http://www.mapfre.com/fundacion/html/revistas/seguridad/n134/img/art_2_07_en.jpg"/>
          <p:cNvPicPr>
            <a:picLocks noChangeAspect="1" noChangeArrowheads="1"/>
          </p:cNvPicPr>
          <p:nvPr/>
        </p:nvPicPr>
        <p:blipFill>
          <a:blip r:embed="rId2" cstate="print"/>
          <a:srcRect/>
          <a:stretch>
            <a:fillRect/>
          </a:stretch>
        </p:blipFill>
        <p:spPr bwMode="auto">
          <a:xfrm>
            <a:off x="914400" y="1219200"/>
            <a:ext cx="7667625" cy="52768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600200" y="381000"/>
            <a:ext cx="6400800" cy="774426"/>
            <a:chOff x="4110" y="1339"/>
            <a:chExt cx="6316378" cy="774426"/>
          </a:xfrm>
          <a:solidFill>
            <a:srgbClr val="00B0F0"/>
          </a:solidFill>
          <a:scene3d>
            <a:camera prst="orthographicFront">
              <a:rot lat="0" lon="0" rev="0"/>
            </a:camera>
            <a:lightRig rig="balanced" dir="t">
              <a:rot lat="0" lon="0" rev="8700000"/>
            </a:lightRig>
          </a:scene3d>
        </p:grpSpPr>
        <p:sp>
          <p:nvSpPr>
            <p:cNvPr id="9" name="Rounded Rectangle 8"/>
            <p:cNvSpPr/>
            <p:nvPr/>
          </p:nvSpPr>
          <p:spPr>
            <a:xfrm>
              <a:off x="4110" y="1339"/>
              <a:ext cx="6316378" cy="774426"/>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ounded Rectangle 4"/>
            <p:cNvSpPr/>
            <p:nvPr/>
          </p:nvSpPr>
          <p:spPr>
            <a:xfrm>
              <a:off x="26792" y="24021"/>
              <a:ext cx="6271014" cy="72906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Biological effects</a:t>
              </a:r>
              <a:endParaRPr lang="en-US" sz="3300" kern="1200" dirty="0"/>
            </a:p>
          </p:txBody>
        </p:sp>
      </p:grpSp>
      <p:grpSp>
        <p:nvGrpSpPr>
          <p:cNvPr id="3" name="Group 10"/>
          <p:cNvGrpSpPr/>
          <p:nvPr/>
        </p:nvGrpSpPr>
        <p:grpSpPr>
          <a:xfrm>
            <a:off x="1905000" y="1371600"/>
            <a:ext cx="2593360" cy="688719"/>
            <a:chOff x="381007" y="990600"/>
            <a:chExt cx="2593360" cy="688719"/>
          </a:xfrm>
          <a:solidFill>
            <a:srgbClr val="FFC000"/>
          </a:solidFill>
          <a:scene3d>
            <a:camera prst="orthographicFront">
              <a:rot lat="0" lon="0" rev="0"/>
            </a:camera>
            <a:lightRig rig="balanced" dir="t">
              <a:rot lat="0" lon="0" rev="8700000"/>
            </a:lightRig>
          </a:scene3d>
        </p:grpSpPr>
        <p:sp>
          <p:nvSpPr>
            <p:cNvPr id="12" name="Rounded Rectangle 11"/>
            <p:cNvSpPr/>
            <p:nvPr/>
          </p:nvSpPr>
          <p:spPr>
            <a:xfrm>
              <a:off x="381007" y="990600"/>
              <a:ext cx="2593360" cy="688719"/>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ounded Rectangle 4"/>
            <p:cNvSpPr/>
            <p:nvPr/>
          </p:nvSpPr>
          <p:spPr>
            <a:xfrm>
              <a:off x="401179" y="1010772"/>
              <a:ext cx="2553016" cy="648375"/>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deterministic</a:t>
              </a:r>
              <a:endParaRPr lang="en-US" sz="2900" kern="1200" dirty="0"/>
            </a:p>
          </p:txBody>
        </p:sp>
      </p:grpSp>
      <p:grpSp>
        <p:nvGrpSpPr>
          <p:cNvPr id="4" name="Group 13"/>
          <p:cNvGrpSpPr/>
          <p:nvPr/>
        </p:nvGrpSpPr>
        <p:grpSpPr>
          <a:xfrm>
            <a:off x="5562600" y="1371600"/>
            <a:ext cx="1957412" cy="748365"/>
            <a:chOff x="3962399" y="990600"/>
            <a:chExt cx="1957412" cy="748365"/>
          </a:xfrm>
          <a:solidFill>
            <a:srgbClr val="92D050"/>
          </a:solidFill>
          <a:scene3d>
            <a:camera prst="orthographicFront">
              <a:rot lat="0" lon="0" rev="0"/>
            </a:camera>
            <a:lightRig rig="balanced" dir="t">
              <a:rot lat="0" lon="0" rev="8700000"/>
            </a:lightRig>
          </a:scene3d>
        </p:grpSpPr>
        <p:sp>
          <p:nvSpPr>
            <p:cNvPr id="15" name="Rounded Rectangle 14"/>
            <p:cNvSpPr/>
            <p:nvPr/>
          </p:nvSpPr>
          <p:spPr>
            <a:xfrm>
              <a:off x="3962399" y="990600"/>
              <a:ext cx="1957412" cy="748365"/>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Rounded Rectangle 4"/>
            <p:cNvSpPr/>
            <p:nvPr/>
          </p:nvSpPr>
          <p:spPr>
            <a:xfrm>
              <a:off x="3984318" y="1012519"/>
              <a:ext cx="1913574" cy="70452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stochastic</a:t>
              </a:r>
              <a:endParaRPr lang="en-US" sz="2900" kern="1200" dirty="0"/>
            </a:p>
          </p:txBody>
        </p:sp>
      </p:grpSp>
      <p:grpSp>
        <p:nvGrpSpPr>
          <p:cNvPr id="5" name="Group 16"/>
          <p:cNvGrpSpPr/>
          <p:nvPr/>
        </p:nvGrpSpPr>
        <p:grpSpPr>
          <a:xfrm>
            <a:off x="1447800" y="2209800"/>
            <a:ext cx="2064665" cy="914733"/>
            <a:chOff x="102904" y="1833766"/>
            <a:chExt cx="2064665" cy="914733"/>
          </a:xfrm>
          <a:solidFill>
            <a:srgbClr val="FF3399"/>
          </a:solidFill>
          <a:scene3d>
            <a:camera prst="orthographicFront">
              <a:rot lat="0" lon="0" rev="0"/>
            </a:camera>
            <a:lightRig rig="balanced" dir="t">
              <a:rot lat="0" lon="0" rev="8700000"/>
            </a:lightRig>
          </a:scene3d>
        </p:grpSpPr>
        <p:sp>
          <p:nvSpPr>
            <p:cNvPr id="18" name="Rounded Rectangle 17"/>
            <p:cNvSpPr/>
            <p:nvPr/>
          </p:nvSpPr>
          <p:spPr>
            <a:xfrm>
              <a:off x="102904" y="1833766"/>
              <a:ext cx="2064665" cy="914733"/>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129696" y="1860558"/>
              <a:ext cx="2011081" cy="861149"/>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Early</a:t>
              </a:r>
              <a:endParaRPr lang="en-US" sz="2500" kern="1200" dirty="0"/>
            </a:p>
          </p:txBody>
        </p:sp>
      </p:grpSp>
      <p:grpSp>
        <p:nvGrpSpPr>
          <p:cNvPr id="6" name="Group 19"/>
          <p:cNvGrpSpPr/>
          <p:nvPr/>
        </p:nvGrpSpPr>
        <p:grpSpPr>
          <a:xfrm>
            <a:off x="1371600" y="3505200"/>
            <a:ext cx="1964084" cy="2607969"/>
            <a:chOff x="0" y="3051538"/>
            <a:chExt cx="1964084" cy="2607969"/>
          </a:xfrm>
          <a:solidFill>
            <a:srgbClr val="FF6699"/>
          </a:solidFill>
          <a:scene3d>
            <a:camera prst="orthographicFront">
              <a:rot lat="0" lon="0" rev="0"/>
            </a:camera>
            <a:lightRig rig="balanced" dir="t">
              <a:rot lat="0" lon="0" rev="8700000"/>
            </a:lightRig>
          </a:scene3d>
        </p:grpSpPr>
        <p:sp>
          <p:nvSpPr>
            <p:cNvPr id="21" name="Rounded Rectangle 20"/>
            <p:cNvSpPr/>
            <p:nvPr/>
          </p:nvSpPr>
          <p:spPr>
            <a:xfrm>
              <a:off x="0" y="3051538"/>
              <a:ext cx="1964084" cy="2607969"/>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57526" y="3109064"/>
              <a:ext cx="1849032" cy="249291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2000" kern="1200" dirty="0" smtClean="0"/>
                <a:t>Nausea  diarrhea   skin  lesions  hair loss  bleeding   </a:t>
              </a:r>
              <a:r>
                <a:rPr lang="en-US" sz="2000" kern="1200" dirty="0" err="1" smtClean="0"/>
                <a:t>cytopenia</a:t>
              </a:r>
              <a:r>
                <a:rPr lang="en-US" sz="2000" kern="1200" dirty="0" smtClean="0"/>
                <a:t>   infertility       </a:t>
              </a:r>
              <a:r>
                <a:rPr lang="en-US" sz="1600" kern="1200" dirty="0" smtClean="0"/>
                <a:t>……….                                              </a:t>
              </a:r>
              <a:endParaRPr lang="en-US" sz="1600" kern="1200" dirty="0"/>
            </a:p>
          </p:txBody>
        </p:sp>
      </p:grpSp>
      <p:grpSp>
        <p:nvGrpSpPr>
          <p:cNvPr id="7" name="Group 22"/>
          <p:cNvGrpSpPr/>
          <p:nvPr/>
        </p:nvGrpSpPr>
        <p:grpSpPr>
          <a:xfrm>
            <a:off x="3810000" y="2286000"/>
            <a:ext cx="1274121" cy="866686"/>
            <a:chOff x="2320453" y="1833766"/>
            <a:chExt cx="1274121" cy="866686"/>
          </a:xfrm>
          <a:solidFill>
            <a:srgbClr val="99CCFF"/>
          </a:solidFill>
          <a:scene3d>
            <a:camera prst="orthographicFront">
              <a:rot lat="0" lon="0" rev="0"/>
            </a:camera>
            <a:lightRig rig="balanced" dir="t">
              <a:rot lat="0" lon="0" rev="8700000"/>
            </a:lightRig>
          </a:scene3d>
        </p:grpSpPr>
        <p:sp>
          <p:nvSpPr>
            <p:cNvPr id="24" name="Rounded Rectangle 23"/>
            <p:cNvSpPr/>
            <p:nvPr/>
          </p:nvSpPr>
          <p:spPr>
            <a:xfrm>
              <a:off x="2320453" y="1833766"/>
              <a:ext cx="1274121" cy="866686"/>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Rounded Rectangle 4"/>
            <p:cNvSpPr/>
            <p:nvPr/>
          </p:nvSpPr>
          <p:spPr>
            <a:xfrm>
              <a:off x="2345837" y="1859150"/>
              <a:ext cx="1223353" cy="81591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late</a:t>
              </a:r>
              <a:endParaRPr lang="en-US" sz="2500" kern="1200" dirty="0"/>
            </a:p>
          </p:txBody>
        </p:sp>
      </p:grpSp>
      <p:grpSp>
        <p:nvGrpSpPr>
          <p:cNvPr id="8" name="Group 25"/>
          <p:cNvGrpSpPr/>
          <p:nvPr/>
        </p:nvGrpSpPr>
        <p:grpSpPr>
          <a:xfrm>
            <a:off x="3733800" y="3505200"/>
            <a:ext cx="1283077" cy="640089"/>
            <a:chOff x="2270743" y="2899292"/>
            <a:chExt cx="1283077" cy="640089"/>
          </a:xfrm>
          <a:solidFill>
            <a:schemeClr val="accent3">
              <a:lumMod val="75000"/>
            </a:schemeClr>
          </a:solidFill>
          <a:scene3d>
            <a:camera prst="orthographicFront">
              <a:rot lat="0" lon="0" rev="0"/>
            </a:camera>
            <a:lightRig rig="balanced" dir="t">
              <a:rot lat="0" lon="0" rev="8700000"/>
            </a:lightRig>
          </a:scene3d>
        </p:grpSpPr>
        <p:sp>
          <p:nvSpPr>
            <p:cNvPr id="27" name="Rounded Rectangle 26"/>
            <p:cNvSpPr/>
            <p:nvPr/>
          </p:nvSpPr>
          <p:spPr>
            <a:xfrm>
              <a:off x="2270743" y="2899292"/>
              <a:ext cx="1283077" cy="640089"/>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2289491" y="2918040"/>
              <a:ext cx="1245581" cy="60259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000" kern="1200" dirty="0" smtClean="0"/>
                <a:t>cataract</a:t>
              </a:r>
              <a:endParaRPr lang="en-US" sz="2000" kern="1200" dirty="0"/>
            </a:p>
          </p:txBody>
        </p:sp>
      </p:grpSp>
      <p:grpSp>
        <p:nvGrpSpPr>
          <p:cNvPr id="11" name="Group 28"/>
          <p:cNvGrpSpPr/>
          <p:nvPr/>
        </p:nvGrpSpPr>
        <p:grpSpPr>
          <a:xfrm>
            <a:off x="5867400" y="2286000"/>
            <a:ext cx="1371599" cy="914400"/>
            <a:chOff x="4241767" y="2110046"/>
            <a:chExt cx="1436283" cy="589956"/>
          </a:xfrm>
          <a:solidFill>
            <a:srgbClr val="99CCFF"/>
          </a:solidFill>
          <a:scene3d>
            <a:camera prst="orthographicFront">
              <a:rot lat="0" lon="0" rev="0"/>
            </a:camera>
            <a:lightRig rig="balanced" dir="t">
              <a:rot lat="0" lon="0" rev="8700000"/>
            </a:lightRig>
          </a:scene3d>
        </p:grpSpPr>
        <p:sp>
          <p:nvSpPr>
            <p:cNvPr id="30" name="Rounded Rectangle 29"/>
            <p:cNvSpPr/>
            <p:nvPr/>
          </p:nvSpPr>
          <p:spPr>
            <a:xfrm>
              <a:off x="4241767" y="2110046"/>
              <a:ext cx="1436283" cy="589956"/>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Rounded Rectangle 4"/>
            <p:cNvSpPr/>
            <p:nvPr/>
          </p:nvSpPr>
          <p:spPr>
            <a:xfrm>
              <a:off x="4259046" y="2127325"/>
              <a:ext cx="1401725" cy="55539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late</a:t>
              </a:r>
              <a:endParaRPr lang="en-US" sz="2500" kern="1200" dirty="0"/>
            </a:p>
          </p:txBody>
        </p:sp>
      </p:grpSp>
      <p:grpSp>
        <p:nvGrpSpPr>
          <p:cNvPr id="14" name="Group 31"/>
          <p:cNvGrpSpPr/>
          <p:nvPr/>
        </p:nvGrpSpPr>
        <p:grpSpPr>
          <a:xfrm>
            <a:off x="5334000" y="3505200"/>
            <a:ext cx="1250689" cy="630868"/>
            <a:chOff x="3615954" y="2891980"/>
            <a:chExt cx="1250689" cy="630868"/>
          </a:xfrm>
          <a:solidFill>
            <a:schemeClr val="accent5">
              <a:lumMod val="40000"/>
              <a:lumOff val="60000"/>
            </a:schemeClr>
          </a:solidFill>
          <a:scene3d>
            <a:camera prst="orthographicFront">
              <a:rot lat="0" lon="0" rev="0"/>
            </a:camera>
            <a:lightRig rig="balanced" dir="t">
              <a:rot lat="0" lon="0" rev="8700000"/>
            </a:lightRig>
          </a:scene3d>
        </p:grpSpPr>
        <p:sp>
          <p:nvSpPr>
            <p:cNvPr id="33" name="Rounded Rectangle 32"/>
            <p:cNvSpPr/>
            <p:nvPr/>
          </p:nvSpPr>
          <p:spPr>
            <a:xfrm>
              <a:off x="3615954" y="2891980"/>
              <a:ext cx="1250689" cy="630868"/>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Rounded Rectangle 4"/>
            <p:cNvSpPr/>
            <p:nvPr/>
          </p:nvSpPr>
          <p:spPr>
            <a:xfrm>
              <a:off x="3634431" y="2910457"/>
              <a:ext cx="1213735" cy="593914"/>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000" kern="1200" dirty="0" smtClean="0"/>
                <a:t>Somatic</a:t>
              </a:r>
            </a:p>
          </p:txBody>
        </p:sp>
      </p:grpSp>
      <p:grpSp>
        <p:nvGrpSpPr>
          <p:cNvPr id="17" name="Group 34"/>
          <p:cNvGrpSpPr/>
          <p:nvPr/>
        </p:nvGrpSpPr>
        <p:grpSpPr>
          <a:xfrm>
            <a:off x="6705600" y="3505200"/>
            <a:ext cx="1335597" cy="639604"/>
            <a:chOff x="4968786" y="2891980"/>
            <a:chExt cx="1335597" cy="639604"/>
          </a:xfrm>
          <a:solidFill>
            <a:schemeClr val="accent2">
              <a:lumMod val="60000"/>
              <a:lumOff val="40000"/>
            </a:schemeClr>
          </a:solidFill>
          <a:scene3d>
            <a:camera prst="orthographicFront">
              <a:rot lat="0" lon="0" rev="0"/>
            </a:camera>
            <a:lightRig rig="balanced" dir="t">
              <a:rot lat="0" lon="0" rev="8700000"/>
            </a:lightRig>
          </a:scene3d>
        </p:grpSpPr>
        <p:sp>
          <p:nvSpPr>
            <p:cNvPr id="36" name="Rounded Rectangle 35"/>
            <p:cNvSpPr/>
            <p:nvPr/>
          </p:nvSpPr>
          <p:spPr>
            <a:xfrm>
              <a:off x="4968786" y="2891980"/>
              <a:ext cx="1335597" cy="639604"/>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Rounded Rectangle 4"/>
            <p:cNvSpPr/>
            <p:nvPr/>
          </p:nvSpPr>
          <p:spPr>
            <a:xfrm>
              <a:off x="4987519" y="2910713"/>
              <a:ext cx="1298131" cy="60213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kern="1200" dirty="0" smtClean="0"/>
                <a:t>Hereditary</a:t>
              </a:r>
            </a:p>
          </p:txBody>
        </p:sp>
      </p:grpSp>
      <p:grpSp>
        <p:nvGrpSpPr>
          <p:cNvPr id="20" name="Group 37"/>
          <p:cNvGrpSpPr/>
          <p:nvPr/>
        </p:nvGrpSpPr>
        <p:grpSpPr>
          <a:xfrm>
            <a:off x="5257800" y="4495800"/>
            <a:ext cx="1344317" cy="577046"/>
            <a:chOff x="3615944" y="3805307"/>
            <a:chExt cx="1344317" cy="577046"/>
          </a:xfrm>
          <a:solidFill>
            <a:schemeClr val="accent5">
              <a:lumMod val="60000"/>
              <a:lumOff val="40000"/>
            </a:schemeClr>
          </a:solidFill>
          <a:scene3d>
            <a:camera prst="orthographicFront">
              <a:rot lat="0" lon="0" rev="0"/>
            </a:camera>
            <a:lightRig rig="balanced" dir="t">
              <a:rot lat="0" lon="0" rev="8700000"/>
            </a:lightRig>
          </a:scene3d>
        </p:grpSpPr>
        <p:sp>
          <p:nvSpPr>
            <p:cNvPr id="39" name="Rounded Rectangle 38"/>
            <p:cNvSpPr/>
            <p:nvPr/>
          </p:nvSpPr>
          <p:spPr>
            <a:xfrm>
              <a:off x="3615944" y="3805307"/>
              <a:ext cx="1344317" cy="577046"/>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0" name="Rounded Rectangle 4"/>
            <p:cNvSpPr/>
            <p:nvPr/>
          </p:nvSpPr>
          <p:spPr>
            <a:xfrm>
              <a:off x="3632845" y="3822208"/>
              <a:ext cx="1310515" cy="543244"/>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000" kern="1200" dirty="0" smtClean="0"/>
                <a:t>cancer</a:t>
              </a:r>
              <a:endParaRPr lang="en-US" sz="2000" kern="1200" dirty="0"/>
            </a:p>
          </p:txBody>
        </p:sp>
      </p:grpSp>
      <p:grpSp>
        <p:nvGrpSpPr>
          <p:cNvPr id="23" name="Group 40"/>
          <p:cNvGrpSpPr/>
          <p:nvPr/>
        </p:nvGrpSpPr>
        <p:grpSpPr>
          <a:xfrm>
            <a:off x="6934200" y="4419600"/>
            <a:ext cx="1189410" cy="793888"/>
            <a:chOff x="5048361" y="3881406"/>
            <a:chExt cx="1189410" cy="793888"/>
          </a:xfrm>
          <a:solidFill>
            <a:schemeClr val="accent2">
              <a:lumMod val="75000"/>
            </a:schemeClr>
          </a:solidFill>
          <a:scene3d>
            <a:camera prst="orthographicFront">
              <a:rot lat="0" lon="0" rev="0"/>
            </a:camera>
            <a:lightRig rig="balanced" dir="t">
              <a:rot lat="0" lon="0" rev="8700000"/>
            </a:lightRig>
          </a:scene3d>
        </p:grpSpPr>
        <p:sp>
          <p:nvSpPr>
            <p:cNvPr id="42" name="Rounded Rectangle 41"/>
            <p:cNvSpPr/>
            <p:nvPr/>
          </p:nvSpPr>
          <p:spPr>
            <a:xfrm>
              <a:off x="5048361" y="3881406"/>
              <a:ext cx="1189410" cy="793888"/>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3" name="Rounded Rectangle 4"/>
            <p:cNvSpPr/>
            <p:nvPr/>
          </p:nvSpPr>
          <p:spPr>
            <a:xfrm>
              <a:off x="5071613" y="3904658"/>
              <a:ext cx="1142906" cy="747384"/>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Genetic </a:t>
              </a:r>
              <a:r>
                <a:rPr lang="en-US" sz="1600" kern="1200" dirty="0" err="1" smtClean="0"/>
                <a:t>teratogenic</a:t>
              </a:r>
              <a:endParaRPr lang="en-US" sz="1600" kern="1200" dirty="0"/>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heckerboard(across)">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ox(in)">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ox(in)">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emilms.fema.gov/IS3/FEMA_IS/is03/assets/REM02-03-070.jpg"/>
          <p:cNvPicPr>
            <a:picLocks noChangeAspect="1" noChangeArrowheads="1"/>
          </p:cNvPicPr>
          <p:nvPr/>
        </p:nvPicPr>
        <p:blipFill>
          <a:blip r:embed="rId2" cstate="print"/>
          <a:srcRect/>
          <a:stretch>
            <a:fillRect/>
          </a:stretch>
        </p:blipFill>
        <p:spPr bwMode="auto">
          <a:xfrm>
            <a:off x="1752600" y="1719278"/>
            <a:ext cx="5410200" cy="5138722"/>
          </a:xfrm>
          <a:prstGeom prst="rect">
            <a:avLst/>
          </a:prstGeom>
          <a:noFill/>
        </p:spPr>
      </p:pic>
      <p:grpSp>
        <p:nvGrpSpPr>
          <p:cNvPr id="5" name="Group 7"/>
          <p:cNvGrpSpPr>
            <a:grpSpLocks noGrp="1"/>
          </p:cNvGrpSpPr>
          <p:nvPr>
            <p:ph type="title"/>
          </p:nvPr>
        </p:nvGrpSpPr>
        <p:grpSpPr>
          <a:xfrm>
            <a:off x="838200" y="274638"/>
            <a:ext cx="7543800" cy="639762"/>
            <a:chOff x="4110" y="1339"/>
            <a:chExt cx="6316378" cy="774426"/>
          </a:xfrm>
          <a:solidFill>
            <a:srgbClr val="00B0F0"/>
          </a:solidFill>
        </p:grpSpPr>
        <p:sp>
          <p:nvSpPr>
            <p:cNvPr id="6" name="Rounded Rectangle 5"/>
            <p:cNvSpPr/>
            <p:nvPr/>
          </p:nvSpPr>
          <p:spPr>
            <a:xfrm>
              <a:off x="4110" y="1339"/>
              <a:ext cx="6316378" cy="774426"/>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26792" y="24021"/>
              <a:ext cx="6271014" cy="7290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Biological effects, quantification</a:t>
              </a:r>
              <a:endParaRPr lang="en-US" sz="3300" kern="1200" dirty="0"/>
            </a:p>
          </p:txBody>
        </p:sp>
      </p:grpSp>
      <p:sp>
        <p:nvSpPr>
          <p:cNvPr id="10" name="TextBox 9"/>
          <p:cNvSpPr txBox="1"/>
          <p:nvPr/>
        </p:nvSpPr>
        <p:spPr>
          <a:xfrm>
            <a:off x="1828800" y="2667000"/>
            <a:ext cx="1219200" cy="400110"/>
          </a:xfrm>
          <a:prstGeom prst="rect">
            <a:avLst/>
          </a:prstGeom>
          <a:solidFill>
            <a:schemeClr val="accent6">
              <a:lumMod val="20000"/>
              <a:lumOff val="80000"/>
            </a:schemeClr>
          </a:solidFill>
        </p:spPr>
        <p:txBody>
          <a:bodyPr wrap="square" rtlCol="0">
            <a:spAutoFit/>
          </a:bodyPr>
          <a:lstStyle/>
          <a:p>
            <a:r>
              <a:rPr lang="en-US" sz="2000" dirty="0" smtClean="0">
                <a:solidFill>
                  <a:schemeClr val="bg1"/>
                </a:solidFill>
              </a:rPr>
              <a:t>Rontgen</a:t>
            </a:r>
            <a:endParaRPr lang="en-US" sz="2000" dirty="0">
              <a:solidFill>
                <a:schemeClr val="bg1"/>
              </a:solidFill>
            </a:endParaRPr>
          </a:p>
        </p:txBody>
      </p:sp>
      <p:sp>
        <p:nvSpPr>
          <p:cNvPr id="12" name="TextBox 11"/>
          <p:cNvSpPr txBox="1"/>
          <p:nvPr/>
        </p:nvSpPr>
        <p:spPr>
          <a:xfrm>
            <a:off x="2590800" y="5181600"/>
            <a:ext cx="1981200" cy="646331"/>
          </a:xfrm>
          <a:prstGeom prst="rect">
            <a:avLst/>
          </a:prstGeom>
          <a:solidFill>
            <a:schemeClr val="accent6">
              <a:lumMod val="60000"/>
              <a:lumOff val="40000"/>
            </a:schemeClr>
          </a:solidFill>
        </p:spPr>
        <p:txBody>
          <a:bodyPr wrap="square" rtlCol="0">
            <a:spAutoFit/>
          </a:bodyPr>
          <a:lstStyle/>
          <a:p>
            <a:r>
              <a:rPr lang="en-US" dirty="0" smtClean="0">
                <a:solidFill>
                  <a:schemeClr val="bg1">
                    <a:lumMod val="95000"/>
                    <a:lumOff val="5000"/>
                  </a:schemeClr>
                </a:solidFill>
              </a:rPr>
              <a:t>RAD , Gray</a:t>
            </a:r>
          </a:p>
          <a:p>
            <a:r>
              <a:rPr lang="en-US" dirty="0" smtClean="0">
                <a:solidFill>
                  <a:schemeClr val="bg1">
                    <a:lumMod val="95000"/>
                    <a:lumOff val="5000"/>
                  </a:schemeClr>
                </a:solidFill>
              </a:rPr>
              <a:t>1Gy = 100RAD</a:t>
            </a:r>
            <a:endParaRPr lang="en-US" dirty="0">
              <a:solidFill>
                <a:schemeClr val="bg1">
                  <a:lumMod val="95000"/>
                  <a:lumOff val="5000"/>
                </a:schemeClr>
              </a:solidFill>
            </a:endParaRPr>
          </a:p>
        </p:txBody>
      </p:sp>
      <p:sp>
        <p:nvSpPr>
          <p:cNvPr id="13" name="TextBox 12"/>
          <p:cNvSpPr txBox="1"/>
          <p:nvPr/>
        </p:nvSpPr>
        <p:spPr>
          <a:xfrm>
            <a:off x="5257800" y="1524000"/>
            <a:ext cx="1828800" cy="646331"/>
          </a:xfrm>
          <a:prstGeom prst="rect">
            <a:avLst/>
          </a:prstGeom>
          <a:solidFill>
            <a:schemeClr val="accent6">
              <a:lumMod val="75000"/>
            </a:schemeClr>
          </a:solidFill>
        </p:spPr>
        <p:txBody>
          <a:bodyPr wrap="square" rtlCol="0">
            <a:spAutoFit/>
          </a:bodyPr>
          <a:lstStyle/>
          <a:p>
            <a:r>
              <a:rPr lang="en-US" dirty="0" smtClean="0"/>
              <a:t>REM , </a:t>
            </a:r>
            <a:r>
              <a:rPr lang="en-US" dirty="0" err="1" smtClean="0"/>
              <a:t>Sivert</a:t>
            </a:r>
            <a:endParaRPr lang="en-US" dirty="0" smtClean="0"/>
          </a:p>
          <a:p>
            <a:r>
              <a:rPr lang="en-US" dirty="0" smtClean="0"/>
              <a:t>1Si = 100Rem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ntranet.tdmu.edu.ua/data/kafedra/internal/hihiena/classes_stud/en/med/lik/ptn/hygiene%20and%20ecology/3/14.%20Radiation%20Hygiene.files/image018.gif"/>
          <p:cNvPicPr>
            <a:picLocks noChangeAspect="1" noChangeArrowheads="1"/>
          </p:cNvPicPr>
          <p:nvPr/>
        </p:nvPicPr>
        <p:blipFill>
          <a:blip r:embed="rId3" cstate="print"/>
          <a:srcRect l="4797" t="3508" r="5247" b="3509"/>
          <a:stretch>
            <a:fillRect/>
          </a:stretch>
        </p:blipFill>
        <p:spPr bwMode="auto">
          <a:xfrm>
            <a:off x="762000" y="838200"/>
            <a:ext cx="7276381" cy="514197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www.westernschools.com/Portals/0/html/H8236/bU0qi8_files/OEBPS/Images/Tbl3%20copy.png"/>
          <p:cNvPicPr>
            <a:picLocks noChangeAspect="1" noChangeArrowheads="1"/>
          </p:cNvPicPr>
          <p:nvPr/>
        </p:nvPicPr>
        <p:blipFill>
          <a:blip r:embed="rId2" cstate="print"/>
          <a:srcRect/>
          <a:stretch>
            <a:fillRect/>
          </a:stretch>
        </p:blipFill>
        <p:spPr bwMode="auto">
          <a:xfrm>
            <a:off x="381000" y="1524000"/>
            <a:ext cx="8330470" cy="369570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images.slideplayer.com/12/3508092/slides/slide_24.jpg"/>
          <p:cNvPicPr>
            <a:picLocks noChangeAspect="1" noChangeArrowheads="1"/>
          </p:cNvPicPr>
          <p:nvPr/>
        </p:nvPicPr>
        <p:blipFill>
          <a:blip r:embed="rId2" cstate="print"/>
          <a:srcRect l="4167" t="5556" r="6667" b="16667"/>
          <a:stretch>
            <a:fillRect/>
          </a:stretch>
        </p:blipFill>
        <p:spPr bwMode="auto">
          <a:xfrm>
            <a:off x="381000" y="762000"/>
            <a:ext cx="8153400" cy="5334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images.slideplayer.com/24/7313755/slides/slide_38.jpg"/>
          <p:cNvPicPr>
            <a:picLocks noChangeAspect="1" noChangeArrowheads="1"/>
          </p:cNvPicPr>
          <p:nvPr/>
        </p:nvPicPr>
        <p:blipFill>
          <a:blip r:embed="rId2" cstate="print"/>
          <a:srcRect l="5833" t="17778" r="4167"/>
          <a:stretch>
            <a:fillRect/>
          </a:stretch>
        </p:blipFill>
        <p:spPr bwMode="auto">
          <a:xfrm>
            <a:off x="304800" y="609600"/>
            <a:ext cx="8229600" cy="563880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s3.amazonaws.com/slideserve/thumb1/1_6663190.jpg"/>
          <p:cNvPicPr>
            <a:picLocks noChangeAspect="1" noChangeArrowheads="1"/>
          </p:cNvPicPr>
          <p:nvPr/>
        </p:nvPicPr>
        <p:blipFill>
          <a:blip r:embed="rId2" cstate="print"/>
          <a:srcRect/>
          <a:stretch>
            <a:fillRect/>
          </a:stretch>
        </p:blipFill>
        <p:spPr bwMode="auto">
          <a:xfrm>
            <a:off x="0" y="19050"/>
            <a:ext cx="9144000" cy="6858002"/>
          </a:xfrm>
          <a:prstGeom prst="rect">
            <a:avLst/>
          </a:prstGeom>
          <a:noFill/>
        </p:spPr>
      </p:pic>
      <p:pic>
        <p:nvPicPr>
          <p:cNvPr id="3" name="Picture 2" descr="http://images.slideplayer.com/23/6645098/slides/slide_73.jpg"/>
          <p:cNvPicPr>
            <a:picLocks noChangeAspect="1" noChangeArrowheads="1"/>
          </p:cNvPicPr>
          <p:nvPr/>
        </p:nvPicPr>
        <p:blipFill>
          <a:blip r:embed="rId3" cstate="print"/>
          <a:srcRect l="27433" t="49263" r="49558" b="7080"/>
          <a:stretch>
            <a:fillRect/>
          </a:stretch>
        </p:blipFill>
        <p:spPr bwMode="auto">
          <a:xfrm>
            <a:off x="381000" y="3657600"/>
            <a:ext cx="1981200" cy="2819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intranet.tdmu.edu.ua/data/kafedra/internal/hihiena/classes_stud/en/med/lik/ptn/hygiene%20and%20ecology/3/14.%20Radiation%20Hygiene.files/image026.gif"/>
          <p:cNvPicPr>
            <a:picLocks noChangeAspect="1" noChangeArrowheads="1"/>
          </p:cNvPicPr>
          <p:nvPr/>
        </p:nvPicPr>
        <p:blipFill>
          <a:blip r:embed="rId3" cstate="print"/>
          <a:srcRect l="4445" t="31081" r="5769" b="21457"/>
          <a:stretch>
            <a:fillRect/>
          </a:stretch>
        </p:blipFill>
        <p:spPr bwMode="auto">
          <a:xfrm>
            <a:off x="300990" y="1905000"/>
            <a:ext cx="846582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16800000"/>
              </a:lightRig>
            </a:scene3d>
            <a:sp3d prstMaterial="softEdge">
              <a:bevelT w="38100" h="38100"/>
            </a:sp3d>
          </a:bodyPr>
          <a:lstStyle/>
          <a:p>
            <a:r>
              <a:rPr lang="en-US" dirty="0" smtClean="0"/>
              <a:t>Radiation protection</a:t>
            </a:r>
            <a:br>
              <a:rPr lang="en-US" dirty="0" smtClean="0"/>
            </a:br>
            <a:r>
              <a:rPr lang="en-US" dirty="0" smtClean="0"/>
              <a:t>TDS</a:t>
            </a:r>
            <a:endParaRPr lang="en-US" dirty="0"/>
          </a:p>
        </p:txBody>
      </p:sp>
      <p:pic>
        <p:nvPicPr>
          <p:cNvPr id="50177" name="Picture 1"/>
          <p:cNvPicPr>
            <a:picLocks noChangeAspect="1" noChangeArrowheads="1"/>
          </p:cNvPicPr>
          <p:nvPr/>
        </p:nvPicPr>
        <p:blipFill>
          <a:blip r:embed="rId4" cstate="print"/>
          <a:srcRect/>
          <a:stretch>
            <a:fillRect/>
          </a:stretch>
        </p:blipFill>
        <p:spPr bwMode="auto">
          <a:xfrm>
            <a:off x="3352800" y="5334000"/>
            <a:ext cx="2228850" cy="1313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upload.wikimedia.org/wikipedia/commons/7/77/OverUnderCouchDoses.jpg"/>
          <p:cNvPicPr>
            <a:picLocks noChangeAspect="1" noChangeArrowheads="1"/>
          </p:cNvPicPr>
          <p:nvPr/>
        </p:nvPicPr>
        <p:blipFill>
          <a:blip r:embed="rId3" cstate="print"/>
          <a:srcRect/>
          <a:stretch>
            <a:fillRect/>
          </a:stretch>
        </p:blipFill>
        <p:spPr bwMode="auto">
          <a:xfrm>
            <a:off x="685800" y="1752600"/>
            <a:ext cx="7676184" cy="459096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2"/>
          <p:cNvSpPr>
            <a:spLocks noGrp="1"/>
          </p:cNvSpPr>
          <p:nvPr>
            <p:ph type="title"/>
          </p:nvPr>
        </p:nvSpPr>
        <p:spPr>
          <a:xfrm>
            <a:off x="685800" y="228600"/>
            <a:ext cx="7620000" cy="1447800"/>
          </a:xfrm>
          <a:solidFill>
            <a:srgbClr val="FFCC99"/>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oAutofit/>
            <a:scene3d>
              <a:camera prst="orthographicFront"/>
              <a:lightRig rig="soft" dir="t">
                <a:rot lat="0" lon="0" rev="16800000"/>
              </a:lightRig>
            </a:scene3d>
            <a:sp3d prstMaterial="softEdge">
              <a:bevelT w="38100" h="38100"/>
            </a:sp3d>
          </a:bodyPr>
          <a:lstStyle/>
          <a:p>
            <a:r>
              <a:rPr lang="en-US" sz="2000" b="0" dirty="0" smtClean="0">
                <a:solidFill>
                  <a:schemeClr val="bg1">
                    <a:lumMod val="95000"/>
                    <a:lumOff val="5000"/>
                  </a:schemeClr>
                </a:solidFill>
                <a:effectLst/>
              </a:rPr>
              <a:t>Typical occupational skin absorbed dose rates near fixed fluoroscopic equipment in the absence of protective aprons and drapes: (a) over-couch and (b) under-couch X-ray tube.</a:t>
            </a:r>
            <a:r>
              <a:rPr lang="en-US" sz="2000" dirty="0" smtClean="0">
                <a:effectLst/>
              </a:rPr>
              <a:t/>
            </a:r>
            <a:br>
              <a:rPr lang="en-US" sz="2000" dirty="0" smtClean="0">
                <a:effectLst/>
              </a:rPr>
            </a:br>
            <a:endParaRPr lang="en-US" sz="2400" dirty="0">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upload.wikimedia.org/wikipedia/commons/9/97/CArmDoseProfiles.jpg"/>
          <p:cNvPicPr>
            <a:picLocks noChangeAspect="1" noChangeArrowheads="1"/>
          </p:cNvPicPr>
          <p:nvPr/>
        </p:nvPicPr>
        <p:blipFill>
          <a:blip r:embed="rId3" cstate="print"/>
          <a:srcRect/>
          <a:stretch>
            <a:fillRect/>
          </a:stretch>
        </p:blipFill>
        <p:spPr bwMode="auto">
          <a:xfrm>
            <a:off x="1981200" y="1295400"/>
            <a:ext cx="5048250" cy="52863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2"/>
          <p:cNvSpPr>
            <a:spLocks noGrp="1"/>
          </p:cNvSpPr>
          <p:nvPr>
            <p:ph type="title"/>
          </p:nvPr>
        </p:nvSpPr>
        <p:spPr>
          <a:xfrm>
            <a:off x="457200" y="0"/>
            <a:ext cx="8229600" cy="1143000"/>
          </a:xfr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oAutofit/>
            <a:scene3d>
              <a:camera prst="orthographicFront"/>
              <a:lightRig rig="soft" dir="t">
                <a:rot lat="0" lon="0" rev="16800000"/>
              </a:lightRig>
            </a:scene3d>
            <a:sp3d prstMaterial="softEdge">
              <a:bevelT w="38100" h="38100"/>
            </a:sp3d>
          </a:bodyPr>
          <a:lstStyle/>
          <a:p>
            <a:r>
              <a:rPr lang="en-US" sz="3200" b="0" dirty="0" smtClean="0">
                <a:solidFill>
                  <a:schemeClr val="bg1">
                    <a:lumMod val="95000"/>
                    <a:lumOff val="5000"/>
                  </a:schemeClr>
                </a:solidFill>
                <a:effectLst/>
              </a:rPr>
              <a:t>Typical </a:t>
            </a:r>
            <a:r>
              <a:rPr lang="en-US" sz="3200" b="0" dirty="0" err="1" smtClean="0">
                <a:solidFill>
                  <a:schemeClr val="bg1">
                    <a:lumMod val="95000"/>
                    <a:lumOff val="5000"/>
                  </a:schemeClr>
                </a:solidFill>
                <a:effectLst/>
              </a:rPr>
              <a:t>isodose</a:t>
            </a:r>
            <a:r>
              <a:rPr lang="en-US" sz="3200" b="0" dirty="0" smtClean="0">
                <a:solidFill>
                  <a:schemeClr val="bg1">
                    <a:lumMod val="95000"/>
                    <a:lumOff val="5000"/>
                  </a:schemeClr>
                </a:solidFill>
                <a:effectLst/>
              </a:rPr>
              <a:t> curves (in </a:t>
            </a:r>
            <a:r>
              <a:rPr lang="en-US" sz="3200" b="0" dirty="0" err="1" smtClean="0">
                <a:solidFill>
                  <a:schemeClr val="bg1">
                    <a:lumMod val="95000"/>
                    <a:lumOff val="5000"/>
                  </a:schemeClr>
                </a:solidFill>
                <a:effectLst/>
              </a:rPr>
              <a:t>μGy</a:t>
            </a:r>
            <a:r>
              <a:rPr lang="en-US" sz="3200" b="0" dirty="0" smtClean="0">
                <a:solidFill>
                  <a:schemeClr val="bg1">
                    <a:lumMod val="95000"/>
                    <a:lumOff val="5000"/>
                  </a:schemeClr>
                </a:solidFill>
                <a:effectLst/>
              </a:rPr>
              <a:t>/min) for a mobile C-arm fluoroscopy system</a:t>
            </a:r>
            <a:endParaRPr lang="en-US" sz="3200" dirty="0">
              <a:solidFill>
                <a:schemeClr val="bg1">
                  <a:lumMod val="95000"/>
                  <a:lumOff val="5000"/>
                </a:schemeClr>
              </a:soli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saber.ula.ve/imagenologia/tes2006.gif"/>
          <p:cNvPicPr>
            <a:picLocks noChangeAspect="1" noChangeArrowheads="1"/>
          </p:cNvPicPr>
          <p:nvPr/>
        </p:nvPicPr>
        <p:blipFill>
          <a:blip r:embed="rId3" cstate="print"/>
          <a:srcRect/>
          <a:stretch>
            <a:fillRect/>
          </a:stretch>
        </p:blipFill>
        <p:spPr bwMode="auto">
          <a:xfrm>
            <a:off x="609600" y="1872555"/>
            <a:ext cx="7772400" cy="4232971"/>
          </a:xfrm>
          <a:prstGeom prst="rect">
            <a:avLst/>
          </a:prstGeom>
          <a:noFill/>
        </p:spPr>
      </p:pic>
      <p:sp>
        <p:nvSpPr>
          <p:cNvPr id="3" name="Title 2"/>
          <p:cNvSpPr>
            <a:spLocks noGrp="1"/>
          </p:cNvSpPr>
          <p:nvPr>
            <p:ph type="title"/>
          </p:nvPr>
        </p:nvSpPr>
        <p:spPr>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scene3d>
              <a:camera prst="orthographicFront"/>
              <a:lightRig rig="soft" dir="t">
                <a:rot lat="0" lon="0" rev="16800000"/>
              </a:lightRig>
            </a:scene3d>
            <a:sp3d prstMaterial="softEdge">
              <a:bevelT w="38100" h="38100"/>
            </a:sp3d>
          </a:bodyPr>
          <a:lstStyle/>
          <a:p>
            <a:r>
              <a:rPr lang="en-US" dirty="0" smtClean="0"/>
              <a:t>Collimation effect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a:solidFill>
            <a:srgbClr val="3366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scene3d>
              <a:camera prst="orthographicFront"/>
              <a:lightRig rig="soft" dir="t">
                <a:rot lat="0" lon="0" rev="16800000"/>
              </a:lightRig>
            </a:scene3d>
            <a:sp3d prstMaterial="softEdge">
              <a:bevelT w="38100" h="38100"/>
            </a:sp3d>
          </a:bodyPr>
          <a:lstStyle/>
          <a:p>
            <a:r>
              <a:rPr lang="en-US" dirty="0" smtClean="0"/>
              <a:t>Back scattered radiation</a:t>
            </a:r>
            <a:endParaRPr lang="en-US" dirty="0"/>
          </a:p>
        </p:txBody>
      </p:sp>
      <p:pic>
        <p:nvPicPr>
          <p:cNvPr id="67586" name="Picture 2" descr="https://d1ieb9vw5zjdt6.cloudfront.net/content/europace/early/2014/05/01/europace.eut409/F4.large.jpg"/>
          <p:cNvPicPr>
            <a:picLocks noChangeAspect="1" noChangeArrowheads="1"/>
          </p:cNvPicPr>
          <p:nvPr/>
        </p:nvPicPr>
        <p:blipFill>
          <a:blip r:embed="rId2" cstate="print"/>
          <a:srcRect/>
          <a:stretch>
            <a:fillRect/>
          </a:stretch>
        </p:blipFill>
        <p:spPr bwMode="auto">
          <a:xfrm>
            <a:off x="2286000" y="1447800"/>
            <a:ext cx="4027289" cy="5029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rpop.iaea.org/RPOP/RPoP/Resources/images/content/img-fluoroscopy1.png"/>
          <p:cNvPicPr>
            <a:picLocks noChangeAspect="1" noChangeArrowheads="1"/>
          </p:cNvPicPr>
          <p:nvPr/>
        </p:nvPicPr>
        <p:blipFill>
          <a:blip r:embed="rId3" cstate="print"/>
          <a:srcRect/>
          <a:stretch>
            <a:fillRect/>
          </a:stretch>
        </p:blipFill>
        <p:spPr bwMode="auto">
          <a:xfrm>
            <a:off x="762000" y="1676400"/>
            <a:ext cx="7610782" cy="46796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2"/>
          <p:cNvSpPr>
            <a:spLocks noGrp="1"/>
          </p:cNvSpPr>
          <p:nvPr>
            <p:ph type="title"/>
          </p:nvPr>
        </p:nvSpPr>
        <p:spPr>
          <a:xfrm>
            <a:off x="381000" y="304800"/>
            <a:ext cx="8305800" cy="1219200"/>
          </a:xfr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oAutofit/>
            <a:scene3d>
              <a:camera prst="orthographicFront"/>
              <a:lightRig rig="soft" dir="t">
                <a:rot lat="0" lon="0" rev="16800000"/>
              </a:lightRig>
            </a:scene3d>
            <a:sp3d prstMaterial="softEdge">
              <a:bevelT w="38100" h="38100"/>
            </a:sp3d>
          </a:bodyPr>
          <a:lstStyle/>
          <a:p>
            <a:r>
              <a:rPr lang="en-US" sz="3600" dirty="0" smtClean="0">
                <a:solidFill>
                  <a:schemeClr val="tx1"/>
                </a:solidFill>
              </a:rPr>
              <a:t>standing in relation to the X ray tube during a fluoroscopic procedure</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intranet.tdmu.edu.ua/data/kafedra/internal/hihiena/classes_stud/en/med/lik/ptn/hygiene%20and%20ecology/3/14.%20Radiation%20Hygiene.files/image028.gif"/>
          <p:cNvPicPr>
            <a:picLocks noChangeAspect="1" noChangeArrowheads="1"/>
          </p:cNvPicPr>
          <p:nvPr/>
        </p:nvPicPr>
        <p:blipFill>
          <a:blip r:embed="rId3" cstate="print"/>
          <a:srcRect l="6656" t="25722" r="5491" b="12195"/>
          <a:stretch>
            <a:fillRect/>
          </a:stretch>
        </p:blipFill>
        <p:spPr bwMode="auto">
          <a:xfrm>
            <a:off x="762000" y="1676400"/>
            <a:ext cx="7696200" cy="40813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2"/>
          <p:cNvSpPr>
            <a:spLocks noGrp="1"/>
          </p:cNvSpPr>
          <p:nvPr>
            <p:ph type="title"/>
          </p:nvPr>
        </p:nvSpPr>
        <p: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scene3d>
              <a:camera prst="orthographicFront"/>
              <a:lightRig rig="soft" dir="t">
                <a:rot lat="0" lon="0" rev="16800000"/>
              </a:lightRig>
            </a:scene3d>
            <a:sp3d prstMaterial="softEdge">
              <a:bevelT w="38100" h="38100"/>
            </a:sp3d>
          </a:bodyPr>
          <a:lstStyle/>
          <a:p>
            <a:r>
              <a:rPr lang="en-US" sz="4400" b="0" dirty="0" smtClean="0">
                <a:solidFill>
                  <a:schemeClr val="tx1"/>
                </a:solidFill>
              </a:rPr>
              <a:t>shielding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229600" cy="2209800"/>
          </a:xfrm>
        </p:spPr>
        <p:txBody>
          <a:bodyPr>
            <a:normAutofit fontScale="90000"/>
          </a:bodyPr>
          <a:lstStyle/>
          <a:p>
            <a:r>
              <a:rPr lang="en-US" dirty="0" smtClean="0"/>
              <a:t>10 Pearls: Radiation protection of patients in fluoroscopy</a:t>
            </a:r>
            <a:endParaRPr lang="en-US" dirty="0"/>
          </a:p>
        </p:txBody>
      </p:sp>
      <p:pic>
        <p:nvPicPr>
          <p:cNvPr id="5" name="Picture 4" descr="http://therealnews.com/media/trn_2011-11-01/GPorter1111-240.jpg"/>
          <p:cNvPicPr>
            <a:picLocks noChangeAspect="1" noChangeArrowheads="1"/>
          </p:cNvPicPr>
          <p:nvPr/>
        </p:nvPicPr>
        <p:blipFill>
          <a:blip r:embed="rId2" cstate="print"/>
          <a:srcRect l="18794" r="19698" b="21105"/>
          <a:stretch>
            <a:fillRect/>
          </a:stretch>
        </p:blipFill>
        <p:spPr bwMode="auto">
          <a:xfrm>
            <a:off x="2438400" y="3124200"/>
            <a:ext cx="4193427" cy="304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858962"/>
          </a:xfrm>
        </p:spPr>
        <p:txBody>
          <a:bodyPr>
            <a:normAutofit fontScale="90000"/>
          </a:bodyPr>
          <a:lstStyle/>
          <a:p>
            <a:r>
              <a:rPr lang="en-US" dirty="0" smtClean="0"/>
              <a:t>1. Maximize distance between the X ray tube and the patient to the extent possible</a:t>
            </a:r>
            <a:endParaRPr lang="en-US" dirty="0"/>
          </a:p>
        </p:txBody>
      </p:sp>
      <p:pic>
        <p:nvPicPr>
          <p:cNvPr id="89090" name="Picture 2"/>
          <p:cNvPicPr>
            <a:picLocks noGrp="1" noChangeAspect="1" noChangeArrowheads="1"/>
          </p:cNvPicPr>
          <p:nvPr>
            <p:ph idx="1"/>
          </p:nvPr>
        </p:nvPicPr>
        <p:blipFill>
          <a:blip r:embed="rId2" cstate="print"/>
          <a:srcRect r="143" b="5767"/>
          <a:stretch>
            <a:fillRect/>
          </a:stretch>
        </p:blipFill>
        <p:spPr bwMode="auto">
          <a:xfrm>
            <a:off x="228600" y="2362200"/>
            <a:ext cx="86106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Minimize distance between the patient and the image receptor</a:t>
            </a:r>
            <a:endParaRPr lang="en-US" dirty="0"/>
          </a:p>
        </p:txBody>
      </p:sp>
      <p:pic>
        <p:nvPicPr>
          <p:cNvPr id="90114" name="Picture 2"/>
          <p:cNvPicPr>
            <a:picLocks noGrp="1" noChangeAspect="1" noChangeArrowheads="1"/>
          </p:cNvPicPr>
          <p:nvPr>
            <p:ph idx="1"/>
          </p:nvPr>
        </p:nvPicPr>
        <p:blipFill>
          <a:blip r:embed="rId2" cstate="print"/>
          <a:stretch>
            <a:fillRect/>
          </a:stretch>
        </p:blipFill>
        <p:spPr bwMode="auto">
          <a:xfrm>
            <a:off x="353219" y="2133600"/>
            <a:ext cx="8562181"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p:txBody>
          <a:bodyPr>
            <a:normAutofit fontScale="90000"/>
          </a:bodyPr>
          <a:lstStyle/>
          <a:p>
            <a:r>
              <a:rPr lang="en-US" dirty="0" smtClean="0"/>
              <a:t>X ray is an electromagnetic  radiation</a:t>
            </a:r>
            <a:endParaRPr lang="en-US" dirty="0"/>
          </a:p>
        </p:txBody>
      </p:sp>
      <p:pic>
        <p:nvPicPr>
          <p:cNvPr id="101380" name="Picture 4" descr="http://d32ogoqmya1dw8.cloudfront.net/images/NAGTWorkshops/health/case_studies/radiation_types.jpg"/>
          <p:cNvPicPr>
            <a:picLocks noChangeAspect="1" noChangeArrowheads="1"/>
          </p:cNvPicPr>
          <p:nvPr/>
        </p:nvPicPr>
        <p:blipFill>
          <a:blip r:embed="rId2" cstate="print"/>
          <a:srcRect/>
          <a:stretch>
            <a:fillRect/>
          </a:stretch>
        </p:blipFill>
        <p:spPr bwMode="auto">
          <a:xfrm>
            <a:off x="990600" y="1905000"/>
            <a:ext cx="7162800" cy="434164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2209800"/>
          </a:xfrm>
        </p:spPr>
        <p:txBody>
          <a:bodyPr>
            <a:normAutofit fontScale="90000"/>
          </a:bodyPr>
          <a:lstStyle/>
          <a:p>
            <a:r>
              <a:rPr lang="en-US" dirty="0" smtClean="0"/>
              <a:t>3. Minimize fluoroscopy time</a:t>
            </a:r>
            <a:br>
              <a:rPr lang="en-US" dirty="0" smtClean="0"/>
            </a:br>
            <a:r>
              <a:rPr lang="en-US" dirty="0" smtClean="0"/>
              <a:t> Keep records of fluoroscopy time and DAP/KAP (if available) for every patient </a:t>
            </a:r>
            <a:endParaRPr lang="en-US" dirty="0"/>
          </a:p>
        </p:txBody>
      </p:sp>
      <p:pic>
        <p:nvPicPr>
          <p:cNvPr id="91138" name="Picture 2"/>
          <p:cNvPicPr>
            <a:picLocks noGrp="1" noChangeAspect="1" noChangeArrowheads="1"/>
          </p:cNvPicPr>
          <p:nvPr>
            <p:ph idx="1"/>
          </p:nvPr>
        </p:nvPicPr>
        <p:blipFill>
          <a:blip r:embed="rId2" cstate="print"/>
          <a:stretch>
            <a:fillRect/>
          </a:stretch>
        </p:blipFill>
        <p:spPr bwMode="auto">
          <a:xfrm>
            <a:off x="990600" y="2431049"/>
            <a:ext cx="7543800" cy="39538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2286000"/>
          </a:xfrm>
        </p:spPr>
        <p:txBody>
          <a:bodyPr>
            <a:normAutofit fontScale="90000"/>
          </a:bodyPr>
          <a:lstStyle/>
          <a:p>
            <a:r>
              <a:rPr lang="en-US" dirty="0" smtClean="0"/>
              <a:t>4. Use pulsed fluoroscopy with the lowest frame rate possible to obtain images of acceptable quality</a:t>
            </a:r>
            <a:endParaRPr lang="en-US" dirty="0"/>
          </a:p>
        </p:txBody>
      </p:sp>
      <p:pic>
        <p:nvPicPr>
          <p:cNvPr id="92162" name="Picture 2"/>
          <p:cNvPicPr>
            <a:picLocks noGrp="1" noChangeAspect="1" noChangeArrowheads="1"/>
          </p:cNvPicPr>
          <p:nvPr>
            <p:ph idx="1"/>
          </p:nvPr>
        </p:nvPicPr>
        <p:blipFill>
          <a:blip r:embed="rId2" cstate="print"/>
          <a:srcRect t="5380" b="1156"/>
          <a:stretch>
            <a:fillRect/>
          </a:stretch>
        </p:blipFill>
        <p:spPr bwMode="auto">
          <a:xfrm>
            <a:off x="1371600" y="2362200"/>
            <a:ext cx="65532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15400" cy="2590800"/>
          </a:xfrm>
        </p:spPr>
        <p:txBody>
          <a:bodyPr>
            <a:normAutofit fontScale="90000"/>
          </a:bodyPr>
          <a:lstStyle/>
          <a:p>
            <a:r>
              <a:rPr lang="en-US" dirty="0" smtClean="0"/>
              <a:t>5. Avoid exposing the same area of the skin in different projections Vary the beam entrance port by rotating the tube around the patient</a:t>
            </a:r>
            <a:endParaRPr lang="en-US" dirty="0"/>
          </a:p>
        </p:txBody>
      </p:sp>
      <p:pic>
        <p:nvPicPr>
          <p:cNvPr id="93186" name="Picture 2"/>
          <p:cNvPicPr>
            <a:picLocks noGrp="1" noChangeAspect="1" noChangeArrowheads="1"/>
          </p:cNvPicPr>
          <p:nvPr>
            <p:ph idx="1"/>
          </p:nvPr>
        </p:nvPicPr>
        <p:blipFill>
          <a:blip r:embed="rId2" cstate="print"/>
          <a:srcRect/>
          <a:stretch>
            <a:fillRect/>
          </a:stretch>
        </p:blipFill>
        <p:spPr bwMode="auto">
          <a:xfrm>
            <a:off x="914400" y="2895600"/>
            <a:ext cx="7221571" cy="35378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630362"/>
          </a:xfrm>
        </p:spPr>
        <p:txBody>
          <a:bodyPr>
            <a:normAutofit fontScale="90000"/>
          </a:bodyPr>
          <a:lstStyle/>
          <a:p>
            <a:r>
              <a:rPr lang="en-US" dirty="0" smtClean="0"/>
              <a:t>6. Larger patients or thicker body parts trigger an increase in entrance surface dose (ESD)</a:t>
            </a:r>
            <a:endParaRPr lang="en-US" dirty="0"/>
          </a:p>
        </p:txBody>
      </p:sp>
      <p:pic>
        <p:nvPicPr>
          <p:cNvPr id="95234" name="Picture 2"/>
          <p:cNvPicPr>
            <a:picLocks noGrp="1" noChangeAspect="1" noChangeArrowheads="1"/>
          </p:cNvPicPr>
          <p:nvPr>
            <p:ph idx="1"/>
          </p:nvPr>
        </p:nvPicPr>
        <p:blipFill>
          <a:blip r:embed="rId2" cstate="print"/>
          <a:stretch>
            <a:fillRect/>
          </a:stretch>
        </p:blipFill>
        <p:spPr bwMode="auto">
          <a:xfrm>
            <a:off x="457200" y="2438400"/>
            <a:ext cx="8290389" cy="35052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Oblique projections also increase ESD</a:t>
            </a:r>
            <a:endParaRPr lang="en-US" dirty="0"/>
          </a:p>
        </p:txBody>
      </p:sp>
      <p:pic>
        <p:nvPicPr>
          <p:cNvPr id="96258" name="Picture 2"/>
          <p:cNvPicPr>
            <a:picLocks noGrp="1" noChangeAspect="1" noChangeArrowheads="1"/>
          </p:cNvPicPr>
          <p:nvPr>
            <p:ph idx="1"/>
          </p:nvPr>
        </p:nvPicPr>
        <p:blipFill>
          <a:blip r:embed="rId2" cstate="print"/>
          <a:srcRect l="713"/>
          <a:stretch>
            <a:fillRect/>
          </a:stretch>
        </p:blipFill>
        <p:spPr bwMode="auto">
          <a:xfrm>
            <a:off x="457200" y="1905000"/>
            <a:ext cx="8324850" cy="3505200"/>
          </a:xfrm>
          <a:prstGeom prst="rect">
            <a:avLst/>
          </a:prstGeom>
          <a:noFill/>
          <a:ln w="9525">
            <a:noFill/>
            <a:miter lim="800000"/>
            <a:headEnd/>
            <a:tailEnd/>
          </a:ln>
          <a:effectLst/>
        </p:spPr>
      </p:pic>
      <p:sp>
        <p:nvSpPr>
          <p:cNvPr id="5" name="Rectangle 4"/>
          <p:cNvSpPr/>
          <p:nvPr/>
        </p:nvSpPr>
        <p:spPr>
          <a:xfrm>
            <a:off x="1447800" y="5791200"/>
            <a:ext cx="5867400" cy="830997"/>
          </a:xfrm>
          <a:prstGeom prst="rect">
            <a:avLst/>
          </a:prstGeom>
        </p:spPr>
        <p:txBody>
          <a:bodyPr wrap="square">
            <a:spAutoFit/>
          </a:bodyPr>
          <a:lstStyle/>
          <a:p>
            <a:pPr algn="ctr"/>
            <a:r>
              <a:rPr lang="en-US" sz="2400" dirty="0" smtClean="0"/>
              <a:t>Be aware that increased ESD increases the probability of skin injury</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fontScale="90000"/>
          </a:bodyPr>
          <a:lstStyle/>
          <a:p>
            <a:r>
              <a:rPr lang="en-US" sz="4000" dirty="0" smtClean="0"/>
              <a:t>8. Avoid the use of magnification</a:t>
            </a:r>
            <a:endParaRPr lang="en-US" sz="4000" dirty="0"/>
          </a:p>
        </p:txBody>
      </p:sp>
      <p:pic>
        <p:nvPicPr>
          <p:cNvPr id="97282" name="Picture 2"/>
          <p:cNvPicPr>
            <a:picLocks noChangeAspect="1" noChangeArrowheads="1"/>
          </p:cNvPicPr>
          <p:nvPr/>
        </p:nvPicPr>
        <p:blipFill>
          <a:blip r:embed="rId2" cstate="print"/>
          <a:srcRect/>
          <a:stretch>
            <a:fillRect/>
          </a:stretch>
        </p:blipFill>
        <p:spPr bwMode="auto">
          <a:xfrm>
            <a:off x="762000" y="1143000"/>
            <a:ext cx="7620000" cy="4369972"/>
          </a:xfrm>
          <a:prstGeom prst="rect">
            <a:avLst/>
          </a:prstGeom>
          <a:noFill/>
          <a:ln w="9525">
            <a:noFill/>
            <a:miter lim="800000"/>
            <a:headEnd/>
            <a:tailEnd/>
          </a:ln>
          <a:effectLst/>
        </p:spPr>
      </p:pic>
      <p:sp>
        <p:nvSpPr>
          <p:cNvPr id="7" name="Rectangle 6"/>
          <p:cNvSpPr/>
          <p:nvPr/>
        </p:nvSpPr>
        <p:spPr>
          <a:xfrm>
            <a:off x="1295400" y="5638800"/>
            <a:ext cx="6096000" cy="830997"/>
          </a:xfrm>
          <a:prstGeom prst="rect">
            <a:avLst/>
          </a:prstGeom>
        </p:spPr>
        <p:txBody>
          <a:bodyPr wrap="square">
            <a:spAutoFit/>
          </a:bodyPr>
          <a:lstStyle/>
          <a:p>
            <a:pPr algn="ctr"/>
            <a:r>
              <a:rPr lang="en-US" sz="2400" dirty="0" smtClean="0"/>
              <a:t>Decreasing the field of view by a factor of two increases dose rate by a factor of four</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 Minimize number of frames and cine runs to clinically acceptable level </a:t>
            </a:r>
            <a:endParaRPr lang="en-US" dirty="0"/>
          </a:p>
        </p:txBody>
      </p:sp>
      <p:pic>
        <p:nvPicPr>
          <p:cNvPr id="98306" name="Picture 2"/>
          <p:cNvPicPr>
            <a:picLocks noChangeAspect="1" noChangeArrowheads="1"/>
          </p:cNvPicPr>
          <p:nvPr/>
        </p:nvPicPr>
        <p:blipFill>
          <a:blip r:embed="rId2" cstate="print"/>
          <a:srcRect/>
          <a:stretch>
            <a:fillRect/>
          </a:stretch>
        </p:blipFill>
        <p:spPr bwMode="auto">
          <a:xfrm>
            <a:off x="1828800" y="1828800"/>
            <a:ext cx="5334000" cy="3827085"/>
          </a:xfrm>
          <a:prstGeom prst="rect">
            <a:avLst/>
          </a:prstGeom>
          <a:noFill/>
          <a:ln w="9525">
            <a:noFill/>
            <a:miter lim="800000"/>
            <a:headEnd/>
            <a:tailEnd/>
          </a:ln>
          <a:effectLst/>
        </p:spPr>
      </p:pic>
      <p:sp>
        <p:nvSpPr>
          <p:cNvPr id="4" name="Rectangle 3"/>
          <p:cNvSpPr/>
          <p:nvPr/>
        </p:nvSpPr>
        <p:spPr>
          <a:xfrm>
            <a:off x="1219200" y="5715000"/>
            <a:ext cx="6934200" cy="830997"/>
          </a:xfrm>
          <a:prstGeom prst="rect">
            <a:avLst/>
          </a:prstGeom>
        </p:spPr>
        <p:txBody>
          <a:bodyPr wrap="square">
            <a:spAutoFit/>
          </a:bodyPr>
          <a:lstStyle/>
          <a:p>
            <a:pPr algn="ctr"/>
            <a:r>
              <a:rPr lang="en-US" sz="2400" dirty="0" smtClean="0"/>
              <a:t>Documentation should be performed with last image hold whenever possible and not with cine images </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t>10. Use collimation Collimate the X ray beam to the area of interest </a:t>
            </a:r>
            <a:endParaRPr lang="en-US" dirty="0"/>
          </a:p>
        </p:txBody>
      </p:sp>
      <p:pic>
        <p:nvPicPr>
          <p:cNvPr id="99330" name="Picture 2"/>
          <p:cNvPicPr>
            <a:picLocks noChangeAspect="1" noChangeArrowheads="1"/>
          </p:cNvPicPr>
          <p:nvPr/>
        </p:nvPicPr>
        <p:blipFill>
          <a:blip r:embed="rId2" cstate="print"/>
          <a:srcRect l="1001" t="4434" r="1852" b="2444"/>
          <a:stretch>
            <a:fillRect/>
          </a:stretch>
        </p:blipFill>
        <p:spPr bwMode="auto">
          <a:xfrm>
            <a:off x="1066800" y="2971800"/>
            <a:ext cx="7391400" cy="32004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10 Pearls: Radiation protection of staff in fluoroscopy</a:t>
            </a:r>
            <a:endParaRPr lang="en-US" dirty="0"/>
          </a:p>
        </p:txBody>
      </p:sp>
      <p:sp>
        <p:nvSpPr>
          <p:cNvPr id="4" name="Subtitle 3"/>
          <p:cNvSpPr>
            <a:spLocks noGrp="1"/>
          </p:cNvSpPr>
          <p:nvPr>
            <p:ph type="subTitle" idx="1"/>
          </p:nvPr>
        </p:nvSpPr>
        <p:spPr/>
        <p:txBody>
          <a:bodyPr/>
          <a:lstStyle/>
          <a:p>
            <a:r>
              <a:rPr lang="en-US" dirty="0" smtClean="0"/>
              <a:t>Reducing patient dose always results in staff dose reduction</a:t>
            </a:r>
            <a:endParaRPr lang="en-US" dirty="0"/>
          </a:p>
        </p:txBody>
      </p:sp>
      <p:sp>
        <p:nvSpPr>
          <p:cNvPr id="27650" name="AutoShape 2" descr="http://therealnews.com/media/trn_2011-11-01/GPorter1111-2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2" name="Picture 4" descr="http://therealnews.com/media/trn_2011-11-01/GPorter1111-240.jpg"/>
          <p:cNvPicPr>
            <a:picLocks noChangeAspect="1" noChangeArrowheads="1"/>
          </p:cNvPicPr>
          <p:nvPr/>
        </p:nvPicPr>
        <p:blipFill>
          <a:blip r:embed="rId2" cstate="print"/>
          <a:srcRect l="18794" r="19698" b="21105"/>
          <a:stretch>
            <a:fillRect/>
          </a:stretch>
        </p:blipFill>
        <p:spPr bwMode="auto">
          <a:xfrm>
            <a:off x="2971800" y="4343400"/>
            <a:ext cx="3057707" cy="22225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Use protective devices! </a:t>
            </a:r>
            <a:endParaRPr lang="en-US" dirty="0"/>
          </a:p>
        </p:txBody>
      </p:sp>
      <p:pic>
        <p:nvPicPr>
          <p:cNvPr id="100354" name="Picture 2"/>
          <p:cNvPicPr>
            <a:picLocks noGrp="1" noChangeAspect="1" noChangeArrowheads="1"/>
          </p:cNvPicPr>
          <p:nvPr>
            <p:ph idx="1"/>
          </p:nvPr>
        </p:nvPicPr>
        <p:blipFill>
          <a:blip r:embed="rId2" cstate="print"/>
          <a:srcRect/>
          <a:stretch>
            <a:fillRect/>
          </a:stretch>
        </p:blipFill>
        <p:spPr bwMode="auto">
          <a:xfrm>
            <a:off x="304800" y="1371600"/>
            <a:ext cx="2543175" cy="4972476"/>
          </a:xfrm>
          <a:prstGeom prst="rect">
            <a:avLst/>
          </a:prstGeom>
          <a:noFill/>
          <a:ln w="9525">
            <a:noFill/>
            <a:miter lim="800000"/>
            <a:headEnd/>
            <a:tailEnd/>
          </a:ln>
          <a:effectLst/>
        </p:spPr>
      </p:pic>
      <p:pic>
        <p:nvPicPr>
          <p:cNvPr id="100355" name="Picture 3"/>
          <p:cNvPicPr>
            <a:picLocks noChangeAspect="1" noChangeArrowheads="1"/>
          </p:cNvPicPr>
          <p:nvPr/>
        </p:nvPicPr>
        <p:blipFill>
          <a:blip r:embed="rId3" cstate="print"/>
          <a:srcRect/>
          <a:stretch>
            <a:fillRect/>
          </a:stretch>
        </p:blipFill>
        <p:spPr bwMode="auto">
          <a:xfrm>
            <a:off x="5715000" y="1371600"/>
            <a:ext cx="2895600" cy="1596293"/>
          </a:xfrm>
          <a:prstGeom prst="rect">
            <a:avLst/>
          </a:prstGeom>
          <a:noFill/>
          <a:ln w="9525">
            <a:noFill/>
            <a:miter lim="800000"/>
            <a:headEnd/>
            <a:tailEnd/>
          </a:ln>
          <a:effectLst/>
        </p:spPr>
      </p:pic>
      <p:pic>
        <p:nvPicPr>
          <p:cNvPr id="100356" name="Picture 4"/>
          <p:cNvPicPr>
            <a:picLocks noChangeAspect="1" noChangeArrowheads="1"/>
          </p:cNvPicPr>
          <p:nvPr/>
        </p:nvPicPr>
        <p:blipFill>
          <a:blip r:embed="rId4" cstate="print"/>
          <a:srcRect l="6877" t="3152" r="3725" b="5444"/>
          <a:stretch>
            <a:fillRect/>
          </a:stretch>
        </p:blipFill>
        <p:spPr bwMode="auto">
          <a:xfrm>
            <a:off x="5562600" y="3886199"/>
            <a:ext cx="3124200" cy="2323123"/>
          </a:xfrm>
          <a:prstGeom prst="rect">
            <a:avLst/>
          </a:prstGeom>
          <a:noFill/>
          <a:ln w="9525">
            <a:noFill/>
            <a:miter lim="800000"/>
            <a:headEnd/>
            <a:tailEnd/>
          </a:ln>
          <a:effectLst/>
        </p:spPr>
      </p:pic>
      <p:sp>
        <p:nvSpPr>
          <p:cNvPr id="7" name="Rectangle 6"/>
          <p:cNvSpPr/>
          <p:nvPr/>
        </p:nvSpPr>
        <p:spPr>
          <a:xfrm>
            <a:off x="4876801" y="3048000"/>
            <a:ext cx="4267200" cy="707886"/>
          </a:xfrm>
          <a:prstGeom prst="rect">
            <a:avLst/>
          </a:prstGeom>
        </p:spPr>
        <p:txBody>
          <a:bodyPr wrap="square">
            <a:spAutoFit/>
          </a:bodyPr>
          <a:lstStyle/>
          <a:p>
            <a:pPr algn="ctr"/>
            <a:r>
              <a:rPr lang="en-US" sz="2000" dirty="0" smtClean="0"/>
              <a:t>Lead glass eyewear with side protection</a:t>
            </a:r>
            <a:endParaRPr lang="en-US" sz="2000" dirty="0"/>
          </a:p>
        </p:txBody>
      </p:sp>
      <p:sp>
        <p:nvSpPr>
          <p:cNvPr id="8" name="Rectangle 7"/>
          <p:cNvSpPr/>
          <p:nvPr/>
        </p:nvSpPr>
        <p:spPr>
          <a:xfrm>
            <a:off x="6019800" y="6248400"/>
            <a:ext cx="1978619" cy="369332"/>
          </a:xfrm>
          <a:prstGeom prst="rect">
            <a:avLst/>
          </a:prstGeom>
        </p:spPr>
        <p:txBody>
          <a:bodyPr wrap="none">
            <a:spAutoFit/>
          </a:bodyPr>
          <a:lstStyle/>
          <a:p>
            <a:r>
              <a:rPr lang="en-US" dirty="0" smtClean="0"/>
              <a:t>Thyroid protection </a:t>
            </a:r>
            <a:endParaRPr lang="en-US" dirty="0"/>
          </a:p>
        </p:txBody>
      </p:sp>
      <p:sp>
        <p:nvSpPr>
          <p:cNvPr id="9" name="Rectangle 8"/>
          <p:cNvSpPr/>
          <p:nvPr/>
        </p:nvSpPr>
        <p:spPr>
          <a:xfrm>
            <a:off x="2971800" y="1219200"/>
            <a:ext cx="1981200" cy="5334000"/>
          </a:xfrm>
          <a:prstGeom prst="rect">
            <a:avLst/>
          </a:prstGeom>
        </p:spPr>
        <p:txBody>
          <a:bodyPr wrap="square">
            <a:spAutoFit/>
          </a:bodyPr>
          <a:lstStyle/>
          <a:p>
            <a:pPr>
              <a:buFont typeface="Wingdings" pitchFamily="2" charset="2"/>
              <a:buChar char="q"/>
            </a:pPr>
            <a:r>
              <a:rPr lang="en-US" sz="2000" dirty="0" smtClean="0"/>
              <a:t>Advisable skirt type lead apron to distribute weight </a:t>
            </a:r>
          </a:p>
          <a:p>
            <a:pPr>
              <a:buFont typeface="Wingdings" pitchFamily="2" charset="2"/>
              <a:buChar char="q"/>
            </a:pPr>
            <a:r>
              <a:rPr lang="en-US" sz="2000" dirty="0" smtClean="0"/>
              <a:t>0.25 mm lead equivalence but with overlap on front to make it 0.5 mm on the front and 0.25 mm on the back</a:t>
            </a:r>
          </a:p>
          <a:p>
            <a:endParaRPr lang="en-US" sz="2000" dirty="0" smtClean="0"/>
          </a:p>
          <a:p>
            <a:pPr>
              <a:buFont typeface="Wingdings" pitchFamily="2" charset="2"/>
              <a:buChar char="q"/>
            </a:pPr>
            <a:r>
              <a:rPr lang="en-US" sz="2000" dirty="0" smtClean="0"/>
              <a:t> (Provides &gt;90% protection</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71600" y="762000"/>
            <a:ext cx="6858000"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TEMP\gowns.TIF"/>
          <p:cNvPicPr>
            <a:picLocks noChangeAspect="1" noChangeArrowheads="1"/>
          </p:cNvPicPr>
          <p:nvPr/>
        </p:nvPicPr>
        <p:blipFill>
          <a:blip r:embed="rId2" cstate="print">
            <a:lum bright="-18000" contrast="12000"/>
          </a:blip>
          <a:srcRect t="6494" b="16451"/>
          <a:stretch>
            <a:fillRect/>
          </a:stretch>
        </p:blipFill>
        <p:spPr bwMode="auto">
          <a:xfrm>
            <a:off x="2362200" y="838200"/>
            <a:ext cx="4495800" cy="519526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Make good use of time-distance-shielding (TDS) principle </a:t>
            </a:r>
            <a:endParaRPr lang="en-US" dirty="0"/>
          </a:p>
        </p:txBody>
      </p:sp>
      <p:pic>
        <p:nvPicPr>
          <p:cNvPr id="101378" name="Picture 2"/>
          <p:cNvPicPr>
            <a:picLocks noGrp="1" noChangeAspect="1" noChangeArrowheads="1"/>
          </p:cNvPicPr>
          <p:nvPr>
            <p:ph idx="1"/>
          </p:nvPr>
        </p:nvPicPr>
        <p:blipFill>
          <a:blip r:embed="rId2" cstate="print"/>
          <a:srcRect/>
          <a:stretch>
            <a:fillRect/>
          </a:stretch>
        </p:blipFill>
        <p:spPr bwMode="auto">
          <a:xfrm>
            <a:off x="6096000" y="1752600"/>
            <a:ext cx="2438400" cy="2110154"/>
          </a:xfrm>
          <a:prstGeom prst="rect">
            <a:avLst/>
          </a:prstGeom>
          <a:noFill/>
          <a:ln w="9525">
            <a:noFill/>
            <a:miter lim="800000"/>
            <a:headEnd/>
            <a:tailEnd/>
          </a:ln>
          <a:effectLst/>
        </p:spPr>
      </p:pic>
      <p:pic>
        <p:nvPicPr>
          <p:cNvPr id="101379" name="Picture 3"/>
          <p:cNvPicPr>
            <a:picLocks noChangeAspect="1" noChangeArrowheads="1"/>
          </p:cNvPicPr>
          <p:nvPr/>
        </p:nvPicPr>
        <p:blipFill>
          <a:blip r:embed="rId3" cstate="print"/>
          <a:srcRect/>
          <a:stretch>
            <a:fillRect/>
          </a:stretch>
        </p:blipFill>
        <p:spPr bwMode="auto">
          <a:xfrm>
            <a:off x="3657600" y="2819400"/>
            <a:ext cx="2514600" cy="2144808"/>
          </a:xfrm>
          <a:prstGeom prst="rect">
            <a:avLst/>
          </a:prstGeom>
          <a:noFill/>
          <a:ln w="9525">
            <a:noFill/>
            <a:miter lim="800000"/>
            <a:headEnd/>
            <a:tailEnd/>
          </a:ln>
          <a:effectLst/>
        </p:spPr>
      </p:pic>
      <p:pic>
        <p:nvPicPr>
          <p:cNvPr id="101380" name="Picture 4"/>
          <p:cNvPicPr>
            <a:picLocks noChangeAspect="1" noChangeArrowheads="1"/>
          </p:cNvPicPr>
          <p:nvPr/>
        </p:nvPicPr>
        <p:blipFill>
          <a:blip r:embed="rId4" cstate="print"/>
          <a:srcRect/>
          <a:stretch>
            <a:fillRect/>
          </a:stretch>
        </p:blipFill>
        <p:spPr bwMode="auto">
          <a:xfrm>
            <a:off x="685800" y="4038600"/>
            <a:ext cx="3048000" cy="2047875"/>
          </a:xfrm>
          <a:prstGeom prst="rect">
            <a:avLst/>
          </a:prstGeom>
          <a:noFill/>
          <a:ln w="9525">
            <a:noFill/>
            <a:miter lim="800000"/>
            <a:headEnd/>
            <a:tailEnd/>
          </a:ln>
          <a:effectLst/>
        </p:spPr>
      </p:pic>
      <p:sp>
        <p:nvSpPr>
          <p:cNvPr id="7" name="Rectangle 6"/>
          <p:cNvSpPr/>
          <p:nvPr/>
        </p:nvSpPr>
        <p:spPr>
          <a:xfrm>
            <a:off x="7098760" y="1295400"/>
            <a:ext cx="2045240" cy="461665"/>
          </a:xfrm>
          <a:prstGeom prst="rect">
            <a:avLst/>
          </a:prstGeom>
        </p:spPr>
        <p:txBody>
          <a:bodyPr wrap="none">
            <a:spAutoFit/>
          </a:bodyPr>
          <a:lstStyle/>
          <a:p>
            <a:r>
              <a:rPr lang="en-US" sz="2400" dirty="0" smtClean="0"/>
              <a:t>Minimize time </a:t>
            </a:r>
            <a:endParaRPr lang="en-US" sz="2400" dirty="0"/>
          </a:p>
        </p:txBody>
      </p:sp>
      <p:sp>
        <p:nvSpPr>
          <p:cNvPr id="8" name="Rectangle 7"/>
          <p:cNvSpPr/>
          <p:nvPr/>
        </p:nvSpPr>
        <p:spPr>
          <a:xfrm>
            <a:off x="4800600" y="5029200"/>
            <a:ext cx="4572000" cy="830997"/>
          </a:xfrm>
          <a:prstGeom prst="rect">
            <a:avLst/>
          </a:prstGeom>
        </p:spPr>
        <p:txBody>
          <a:bodyPr>
            <a:spAutoFit/>
          </a:bodyPr>
          <a:lstStyle/>
          <a:p>
            <a:r>
              <a:rPr lang="en-US" sz="2400" dirty="0" smtClean="0"/>
              <a:t>Maximize distance as much as clinically possible</a:t>
            </a:r>
            <a:endParaRPr lang="en-US" sz="2400" dirty="0"/>
          </a:p>
        </p:txBody>
      </p:sp>
      <p:sp>
        <p:nvSpPr>
          <p:cNvPr id="9" name="Rectangle 8"/>
          <p:cNvSpPr/>
          <p:nvPr/>
        </p:nvSpPr>
        <p:spPr>
          <a:xfrm>
            <a:off x="1066800" y="3200400"/>
            <a:ext cx="1840568" cy="461665"/>
          </a:xfrm>
          <a:prstGeom prst="rect">
            <a:avLst/>
          </a:prstGeom>
        </p:spPr>
        <p:txBody>
          <a:bodyPr wrap="none">
            <a:spAutoFit/>
          </a:bodyPr>
          <a:lstStyle/>
          <a:p>
            <a:r>
              <a:rPr lang="en-US" sz="2400" dirty="0" smtClean="0"/>
              <a:t>Use shielding</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Use ceiling suspended screens, lateral shields and table curtains </a:t>
            </a:r>
            <a:endParaRPr lang="en-US" dirty="0"/>
          </a:p>
        </p:txBody>
      </p:sp>
      <p:sp>
        <p:nvSpPr>
          <p:cNvPr id="3" name="Content Placeholder 2"/>
          <p:cNvSpPr>
            <a:spLocks noGrp="1"/>
          </p:cNvSpPr>
          <p:nvPr>
            <p:ph idx="1"/>
          </p:nvPr>
        </p:nvSpPr>
        <p:spPr>
          <a:xfrm>
            <a:off x="4114800" y="1752600"/>
            <a:ext cx="3352800" cy="4525963"/>
          </a:xfrm>
        </p:spPr>
        <p:txBody>
          <a:bodyPr>
            <a:normAutofit fontScale="92500" lnSpcReduction="10000"/>
          </a:bodyPr>
          <a:lstStyle/>
          <a:p>
            <a:r>
              <a:rPr lang="en-US" dirty="0" smtClean="0"/>
              <a:t>They provide more than 90% protection from scattered radiation in fluoroscopy </a:t>
            </a:r>
          </a:p>
          <a:p>
            <a:r>
              <a:rPr lang="en-US" dirty="0" smtClean="0"/>
              <a:t>Mobile floor shielding is advisable when using cine acquisition</a:t>
            </a:r>
            <a:endParaRPr lang="en-US" dirty="0"/>
          </a:p>
        </p:txBody>
      </p:sp>
      <p:pic>
        <p:nvPicPr>
          <p:cNvPr id="102402" name="Picture 2"/>
          <p:cNvPicPr>
            <a:picLocks noChangeAspect="1" noChangeArrowheads="1"/>
          </p:cNvPicPr>
          <p:nvPr/>
        </p:nvPicPr>
        <p:blipFill>
          <a:blip r:embed="rId2" cstate="print"/>
          <a:srcRect t="1786" r="2183"/>
          <a:stretch>
            <a:fillRect/>
          </a:stretch>
        </p:blipFill>
        <p:spPr bwMode="auto">
          <a:xfrm>
            <a:off x="304800" y="1981200"/>
            <a:ext cx="3886200" cy="4191000"/>
          </a:xfrm>
          <a:prstGeom prst="rect">
            <a:avLst/>
          </a:prstGeom>
          <a:noFill/>
          <a:ln w="9525">
            <a:noFill/>
            <a:miter lim="800000"/>
            <a:headEnd/>
            <a:tailEnd/>
          </a:ln>
          <a:effectLst/>
        </p:spPr>
      </p:pic>
      <p:pic>
        <p:nvPicPr>
          <p:cNvPr id="102403" name="Picture 3"/>
          <p:cNvPicPr>
            <a:picLocks noChangeAspect="1" noChangeArrowheads="1"/>
          </p:cNvPicPr>
          <p:nvPr/>
        </p:nvPicPr>
        <p:blipFill>
          <a:blip r:embed="rId3" cstate="print"/>
          <a:srcRect/>
          <a:stretch>
            <a:fillRect/>
          </a:stretch>
        </p:blipFill>
        <p:spPr bwMode="auto">
          <a:xfrm>
            <a:off x="6858000" y="2667000"/>
            <a:ext cx="2286000" cy="3191194"/>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Keep hands outside the primary beam unless totally unavoidable</a:t>
            </a:r>
            <a:endParaRPr lang="en-US" dirty="0"/>
          </a:p>
        </p:txBody>
      </p:sp>
      <p:sp>
        <p:nvSpPr>
          <p:cNvPr id="3" name="Content Placeholder 2"/>
          <p:cNvSpPr>
            <a:spLocks noGrp="1"/>
          </p:cNvSpPr>
          <p:nvPr>
            <p:ph idx="1"/>
          </p:nvPr>
        </p:nvSpPr>
        <p:spPr>
          <a:xfrm>
            <a:off x="609600" y="5257800"/>
            <a:ext cx="7772400" cy="1600200"/>
          </a:xfrm>
        </p:spPr>
        <p:txBody>
          <a:bodyPr>
            <a:normAutofit/>
          </a:bodyPr>
          <a:lstStyle/>
          <a:p>
            <a:pPr algn="ctr">
              <a:buNone/>
            </a:pPr>
            <a:r>
              <a:rPr lang="en-US" sz="2800" dirty="0" smtClean="0"/>
              <a:t>Hands inside the central area of the primary beam will increase exposure factors (kV, </a:t>
            </a:r>
            <a:r>
              <a:rPr lang="en-US" sz="2800" dirty="0" err="1" smtClean="0"/>
              <a:t>mA</a:t>
            </a:r>
            <a:r>
              <a:rPr lang="en-US" sz="2800" dirty="0" smtClean="0"/>
              <a:t>) and doses to patient and staff</a:t>
            </a:r>
            <a:endParaRPr lang="en-US" sz="2800" dirty="0"/>
          </a:p>
        </p:txBody>
      </p:sp>
      <p:pic>
        <p:nvPicPr>
          <p:cNvPr id="103427" name="Picture 3"/>
          <p:cNvPicPr>
            <a:picLocks noChangeAspect="1" noChangeArrowheads="1"/>
          </p:cNvPicPr>
          <p:nvPr/>
        </p:nvPicPr>
        <p:blipFill>
          <a:blip r:embed="rId2" cstate="print"/>
          <a:srcRect l="1923" t="1075" r="1923" b="2367"/>
          <a:stretch>
            <a:fillRect/>
          </a:stretch>
        </p:blipFill>
        <p:spPr bwMode="auto">
          <a:xfrm>
            <a:off x="762000" y="1752600"/>
            <a:ext cx="7620000" cy="35814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Only 1-5% of radiation falling on the patient’s body exits the other side </a:t>
            </a:r>
            <a:endParaRPr lang="en-US" dirty="0"/>
          </a:p>
        </p:txBody>
      </p:sp>
      <p:pic>
        <p:nvPicPr>
          <p:cNvPr id="104450" name="Picture 2"/>
          <p:cNvPicPr>
            <a:picLocks noGrp="1" noChangeAspect="1" noChangeArrowheads="1"/>
          </p:cNvPicPr>
          <p:nvPr>
            <p:ph idx="1"/>
          </p:nvPr>
        </p:nvPicPr>
        <p:blipFill>
          <a:blip r:embed="rId2" cstate="print"/>
          <a:srcRect l="916" t="-6906" r="4586" b="3319"/>
          <a:stretch>
            <a:fillRect/>
          </a:stretch>
        </p:blipFill>
        <p:spPr bwMode="auto">
          <a:xfrm>
            <a:off x="609600" y="1524000"/>
            <a:ext cx="7848600" cy="3429000"/>
          </a:xfrm>
          <a:prstGeom prst="rect">
            <a:avLst/>
          </a:prstGeom>
          <a:noFill/>
          <a:ln w="9525">
            <a:noFill/>
            <a:miter lim="800000"/>
            <a:headEnd/>
            <a:tailEnd/>
          </a:ln>
          <a:effectLst/>
        </p:spPr>
      </p:pic>
      <p:sp>
        <p:nvSpPr>
          <p:cNvPr id="5" name="Rectangle 4"/>
          <p:cNvSpPr/>
          <p:nvPr/>
        </p:nvSpPr>
        <p:spPr>
          <a:xfrm>
            <a:off x="0" y="5257800"/>
            <a:ext cx="9144000" cy="1384995"/>
          </a:xfrm>
          <a:prstGeom prst="rect">
            <a:avLst/>
          </a:prstGeom>
        </p:spPr>
        <p:txBody>
          <a:bodyPr wrap="square">
            <a:spAutoFit/>
          </a:bodyPr>
          <a:lstStyle/>
          <a:p>
            <a:pPr algn="ctr"/>
            <a:r>
              <a:rPr lang="en-US" sz="2800" dirty="0" smtClean="0"/>
              <a:t>Stand on the side of the transmitted beam (i.e. by the detector), which contains only 1-5% of the incident radiation and its respective scatter</a:t>
            </a:r>
            <a:endParaRPr lang="en-US"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Keep X ray tube under the patient table and not over it </a:t>
            </a:r>
            <a:endParaRPr lang="en-US" dirty="0"/>
          </a:p>
        </p:txBody>
      </p:sp>
      <p:pic>
        <p:nvPicPr>
          <p:cNvPr id="106499" name="Picture 3"/>
          <p:cNvPicPr>
            <a:picLocks noChangeAspect="1" noChangeArrowheads="1"/>
          </p:cNvPicPr>
          <p:nvPr/>
        </p:nvPicPr>
        <p:blipFill>
          <a:blip r:embed="rId2" cstate="print"/>
          <a:srcRect r="952" b="4056"/>
          <a:stretch>
            <a:fillRect/>
          </a:stretch>
        </p:blipFill>
        <p:spPr bwMode="auto">
          <a:xfrm>
            <a:off x="533400" y="1981200"/>
            <a:ext cx="8001000" cy="3200400"/>
          </a:xfrm>
          <a:prstGeom prst="rect">
            <a:avLst/>
          </a:prstGeom>
          <a:noFill/>
          <a:ln w="9525">
            <a:noFill/>
            <a:miter lim="800000"/>
            <a:headEnd/>
            <a:tailEnd/>
          </a:ln>
          <a:effectLst/>
        </p:spPr>
      </p:pic>
      <p:sp>
        <p:nvSpPr>
          <p:cNvPr id="6" name="Rectangle 5"/>
          <p:cNvSpPr/>
          <p:nvPr/>
        </p:nvSpPr>
        <p:spPr>
          <a:xfrm>
            <a:off x="0" y="5486400"/>
            <a:ext cx="9144000" cy="954107"/>
          </a:xfrm>
          <a:prstGeom prst="rect">
            <a:avLst/>
          </a:prstGeom>
        </p:spPr>
        <p:txBody>
          <a:bodyPr wrap="square">
            <a:spAutoFit/>
          </a:bodyPr>
          <a:lstStyle/>
          <a:p>
            <a:pPr algn="ctr"/>
            <a:r>
              <a:rPr lang="en-US" sz="2800" dirty="0" err="1" smtClean="0"/>
              <a:t>Undercouch</a:t>
            </a:r>
            <a:r>
              <a:rPr lang="en-US" sz="2800" dirty="0" smtClean="0"/>
              <a:t> systems provide better protection from scattered dose</a:t>
            </a: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Use personal </a:t>
            </a:r>
            <a:r>
              <a:rPr lang="en-US" dirty="0" err="1" smtClean="0"/>
              <a:t>dosimetry</a:t>
            </a:r>
            <a:r>
              <a:rPr lang="en-US" dirty="0" smtClean="0"/>
              <a:t>- Use at least two dosimeters</a:t>
            </a:r>
            <a:endParaRPr lang="en-US" dirty="0"/>
          </a:p>
        </p:txBody>
      </p:sp>
      <p:sp>
        <p:nvSpPr>
          <p:cNvPr id="3" name="Content Placeholder 2"/>
          <p:cNvSpPr>
            <a:spLocks noGrp="1"/>
          </p:cNvSpPr>
          <p:nvPr>
            <p:ph idx="1"/>
          </p:nvPr>
        </p:nvSpPr>
        <p:spPr>
          <a:xfrm>
            <a:off x="4953000" y="1828800"/>
            <a:ext cx="3657600" cy="4525963"/>
          </a:xfrm>
        </p:spPr>
        <p:txBody>
          <a:bodyPr>
            <a:normAutofit fontScale="92500" lnSpcReduction="10000"/>
          </a:bodyPr>
          <a:lstStyle/>
          <a:p>
            <a:r>
              <a:rPr lang="en-US" dirty="0" smtClean="0"/>
              <a:t> One inside the apron at chest level </a:t>
            </a:r>
          </a:p>
          <a:p>
            <a:r>
              <a:rPr lang="en-US" dirty="0" smtClean="0"/>
              <a:t> One outside the apron at neck or eye level </a:t>
            </a:r>
          </a:p>
          <a:p>
            <a:r>
              <a:rPr lang="en-US" dirty="0" smtClean="0"/>
              <a:t> Additional finger ring dosimeter for procedures requiring hands close to primary beam</a:t>
            </a:r>
            <a:endParaRPr lang="en-US" dirty="0"/>
          </a:p>
        </p:txBody>
      </p:sp>
      <p:pic>
        <p:nvPicPr>
          <p:cNvPr id="105474" name="Picture 2"/>
          <p:cNvPicPr>
            <a:picLocks noChangeAspect="1" noChangeArrowheads="1"/>
          </p:cNvPicPr>
          <p:nvPr/>
        </p:nvPicPr>
        <p:blipFill>
          <a:blip r:embed="rId2" cstate="print"/>
          <a:srcRect/>
          <a:stretch>
            <a:fillRect/>
          </a:stretch>
        </p:blipFill>
        <p:spPr bwMode="auto">
          <a:xfrm>
            <a:off x="533400" y="1524000"/>
            <a:ext cx="4114800" cy="4862622"/>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71800"/>
            <a:ext cx="8229600" cy="1143000"/>
          </a:xfrm>
        </p:spPr>
        <p:txBody>
          <a:bodyPr>
            <a:normAutofit fontScale="90000"/>
          </a:bodyPr>
          <a:lstStyle/>
          <a:p>
            <a:r>
              <a:rPr lang="en-US" dirty="0" smtClean="0"/>
              <a:t>8. Update your knowledge about radiation protection</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2819400"/>
          </a:xfrm>
        </p:spPr>
        <p:txBody>
          <a:bodyPr>
            <a:normAutofit fontScale="90000"/>
          </a:bodyPr>
          <a:lstStyle/>
          <a:p>
            <a:r>
              <a:rPr lang="en-US" dirty="0" smtClean="0"/>
              <a:t>9. Address your concerns about radiation protection to radiation protection specialists (medical physicists)</a:t>
            </a:r>
            <a:endParaRPr lang="en-US" dirty="0"/>
          </a:p>
        </p:txBody>
      </p:sp>
      <p:pic>
        <p:nvPicPr>
          <p:cNvPr id="107523" name="Picture 3"/>
          <p:cNvPicPr>
            <a:picLocks noGrp="1" noChangeAspect="1" noChangeArrowheads="1"/>
          </p:cNvPicPr>
          <p:nvPr>
            <p:ph idx="1"/>
          </p:nvPr>
        </p:nvPicPr>
        <p:blipFill>
          <a:blip r:embed="rId2" cstate="print"/>
          <a:srcRect/>
          <a:stretch>
            <a:fillRect/>
          </a:stretch>
        </p:blipFill>
        <p:spPr bwMode="auto">
          <a:xfrm>
            <a:off x="2514600" y="4011168"/>
            <a:ext cx="3028950" cy="2503932"/>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10. REMEMBER </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 </a:t>
            </a:r>
            <a:r>
              <a:rPr lang="en-US" b="1" dirty="0" smtClean="0"/>
              <a:t>Quality control testing of fluoroscopy equipment enables safe and stable performance </a:t>
            </a:r>
          </a:p>
          <a:p>
            <a:pPr>
              <a:buNone/>
            </a:pPr>
            <a:r>
              <a:rPr lang="en-US" dirty="0" smtClean="0"/>
              <a:t> </a:t>
            </a:r>
            <a:r>
              <a:rPr lang="en-US" b="1" dirty="0" smtClean="0"/>
              <a:t>Know your equipment! Using the equipment’s features appropriately will help reduce doses to patients and staff </a:t>
            </a:r>
          </a:p>
          <a:p>
            <a:pPr>
              <a:buNone/>
            </a:pPr>
            <a:r>
              <a:rPr lang="en-US" dirty="0" smtClean="0"/>
              <a:t> </a:t>
            </a:r>
            <a:r>
              <a:rPr lang="en-US" b="1" dirty="0" smtClean="0"/>
              <a:t>Use injector devices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colorado.edu/physics/2000/xray/images/xray_anim.gif"/>
          <p:cNvPicPr>
            <a:picLocks noChangeAspect="1" noChangeArrowheads="1" noCrop="1"/>
          </p:cNvPicPr>
          <p:nvPr/>
        </p:nvPicPr>
        <p:blipFill>
          <a:blip r:embed="rId2" cstate="print"/>
          <a:srcRect/>
          <a:stretch>
            <a:fillRect/>
          </a:stretch>
        </p:blipFill>
        <p:spPr bwMode="auto">
          <a:xfrm>
            <a:off x="381000" y="1676400"/>
            <a:ext cx="8251978" cy="4627580"/>
          </a:xfrm>
          <a:prstGeom prst="rect">
            <a:avLst/>
          </a:prstGeom>
          <a:noFill/>
        </p:spPr>
      </p:pic>
      <p:sp>
        <p:nvSpPr>
          <p:cNvPr id="4" name="Title 3"/>
          <p:cNvSpPr>
            <a:spLocks noGrp="1"/>
          </p:cNvSpPr>
          <p:nvPr>
            <p:ph type="title"/>
          </p:nvPr>
        </p:nvSpPr>
        <p:spPr/>
        <p:txBody>
          <a:bodyPr/>
          <a:lstStyle/>
          <a:p>
            <a:r>
              <a:rPr lang="en-US" dirty="0" smtClean="0"/>
              <a:t>X ray production</a:t>
            </a:r>
            <a:endParaRPr lang="en-US" dirty="0"/>
          </a:p>
        </p:txBody>
      </p:sp>
      <p:sp>
        <p:nvSpPr>
          <p:cNvPr id="7" name="TextBox 6"/>
          <p:cNvSpPr txBox="1"/>
          <p:nvPr/>
        </p:nvSpPr>
        <p:spPr>
          <a:xfrm>
            <a:off x="4038600" y="4724400"/>
            <a:ext cx="4267200" cy="1415772"/>
          </a:xfrm>
          <a:prstGeom prst="rect">
            <a:avLst/>
          </a:prstGeom>
          <a:solidFill>
            <a:srgbClr val="99FFCC"/>
          </a:solidFill>
        </p:spPr>
        <p:txBody>
          <a:bodyPr wrap="square" rtlCol="0">
            <a:spAutoFit/>
          </a:bodyPr>
          <a:lstStyle/>
          <a:p>
            <a:r>
              <a:rPr lang="en-US" sz="3200" dirty="0" err="1" smtClean="0">
                <a:solidFill>
                  <a:schemeClr val="bg1">
                    <a:lumMod val="95000"/>
                    <a:lumOff val="5000"/>
                  </a:schemeClr>
                </a:solidFill>
              </a:rPr>
              <a:t>m</a:t>
            </a:r>
            <a:r>
              <a:rPr lang="en-US" sz="5400" dirty="0" err="1" smtClean="0">
                <a:solidFill>
                  <a:srgbClr val="FF0000"/>
                </a:solidFill>
              </a:rPr>
              <a:t>A</a:t>
            </a:r>
            <a:r>
              <a:rPr lang="en-US" sz="4000" dirty="0" smtClean="0">
                <a:solidFill>
                  <a:schemeClr val="bg1">
                    <a:lumMod val="95000"/>
                    <a:lumOff val="5000"/>
                  </a:schemeClr>
                </a:solidFill>
              </a:rPr>
              <a:t> </a:t>
            </a:r>
            <a:r>
              <a:rPr lang="en-US" sz="3200" dirty="0" smtClean="0">
                <a:solidFill>
                  <a:schemeClr val="bg1">
                    <a:lumMod val="95000"/>
                    <a:lumOff val="5000"/>
                  </a:schemeClr>
                </a:solidFill>
              </a:rPr>
              <a:t>&amp;  </a:t>
            </a:r>
            <a:r>
              <a:rPr lang="en-US" sz="3200" dirty="0" err="1" smtClean="0">
                <a:solidFill>
                  <a:schemeClr val="bg1">
                    <a:lumMod val="95000"/>
                    <a:lumOff val="5000"/>
                  </a:schemeClr>
                </a:solidFill>
              </a:rPr>
              <a:t>k</a:t>
            </a:r>
            <a:r>
              <a:rPr lang="en-US" sz="5400" dirty="0" err="1" smtClean="0">
                <a:solidFill>
                  <a:srgbClr val="FF0000"/>
                </a:solidFill>
              </a:rPr>
              <a:t>V</a:t>
            </a:r>
            <a:r>
              <a:rPr lang="en-US" sz="3200" dirty="0" err="1" smtClean="0">
                <a:solidFill>
                  <a:schemeClr val="bg1">
                    <a:lumMod val="95000"/>
                    <a:lumOff val="5000"/>
                  </a:schemeClr>
                </a:solidFill>
              </a:rPr>
              <a:t>p</a:t>
            </a:r>
            <a:r>
              <a:rPr lang="en-US" sz="3200" dirty="0" smtClean="0">
                <a:solidFill>
                  <a:schemeClr val="bg1">
                    <a:lumMod val="95000"/>
                    <a:lumOff val="5000"/>
                  </a:schemeClr>
                </a:solidFill>
              </a:rPr>
              <a:t> are key concepts</a:t>
            </a:r>
            <a:endParaRPr lang="en-US" sz="3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images.slideplayer.com/26/8459768/slides/slide_18.jpg"/>
          <p:cNvPicPr>
            <a:picLocks noChangeAspect="1" noChangeArrowheads="1"/>
          </p:cNvPicPr>
          <p:nvPr/>
        </p:nvPicPr>
        <p:blipFill>
          <a:blip r:embed="rId2" cstate="print"/>
          <a:srcRect/>
          <a:stretch>
            <a:fillRect/>
          </a:stretch>
        </p:blipFill>
        <p:spPr bwMode="auto">
          <a:xfrm>
            <a:off x="457200" y="171450"/>
            <a:ext cx="8305799" cy="62293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o.quizlet.com/fV8dK7ET0VtI0vG9TIWC3Q_m.png"/>
          <p:cNvPicPr>
            <a:picLocks noChangeAspect="1" noChangeArrowheads="1"/>
          </p:cNvPicPr>
          <p:nvPr/>
        </p:nvPicPr>
        <p:blipFill>
          <a:blip r:embed="rId3" cstate="print"/>
          <a:srcRect/>
          <a:stretch>
            <a:fillRect/>
          </a:stretch>
        </p:blipFill>
        <p:spPr bwMode="auto">
          <a:xfrm>
            <a:off x="2362200" y="3305760"/>
            <a:ext cx="4876800" cy="3552240"/>
          </a:xfrm>
          <a:prstGeom prst="rect">
            <a:avLst/>
          </a:prstGeom>
          <a:noFill/>
        </p:spPr>
      </p:pic>
      <p:graphicFrame>
        <p:nvGraphicFramePr>
          <p:cNvPr id="6" name="Diagram 5"/>
          <p:cNvGraphicFramePr/>
          <p:nvPr/>
        </p:nvGraphicFramePr>
        <p:xfrm>
          <a:off x="2438400" y="304800"/>
          <a:ext cx="4419600" cy="284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www.case.edu/ehs/Training/RadSafety/fluoro_files/image020.jpg"/>
          <p:cNvPicPr>
            <a:picLocks noChangeAspect="1" noChangeArrowheads="1"/>
          </p:cNvPicPr>
          <p:nvPr/>
        </p:nvPicPr>
        <p:blipFill>
          <a:blip r:embed="rId2" cstate="print"/>
          <a:srcRect/>
          <a:stretch>
            <a:fillRect/>
          </a:stretch>
        </p:blipFill>
        <p:spPr bwMode="auto">
          <a:xfrm>
            <a:off x="2514600" y="1126521"/>
            <a:ext cx="4191000" cy="5731479"/>
          </a:xfrm>
          <a:prstGeom prst="rect">
            <a:avLst/>
          </a:prstGeom>
          <a:noFill/>
        </p:spPr>
      </p:pic>
      <p:sp>
        <p:nvSpPr>
          <p:cNvPr id="3" name="Title 2"/>
          <p:cNvSpPr>
            <a:spLocks noGrp="1"/>
          </p:cNvSpPr>
          <p:nvPr>
            <p:ph type="title"/>
          </p:nvPr>
        </p:nvSpPr>
        <p:spPr>
          <a:xfrm>
            <a:off x="457200" y="0"/>
            <a:ext cx="8229600" cy="1143000"/>
          </a:xfrm>
        </p:spPr>
        <p:txBody>
          <a:bodyPr/>
          <a:lstStyle/>
          <a:p>
            <a:r>
              <a:rPr lang="en-US" dirty="0" err="1" smtClean="0"/>
              <a:t>Flouroscopy</a:t>
            </a:r>
            <a:r>
              <a:rPr lang="en-US" dirty="0" smtClean="0"/>
              <a:t> system</a:t>
            </a:r>
            <a:endParaRPr lang="en-US" dirty="0"/>
          </a:p>
        </p:txBody>
      </p:sp>
      <p:pic>
        <p:nvPicPr>
          <p:cNvPr id="4" name="Picture 2" descr="Image result for x ray collimator"/>
          <p:cNvPicPr>
            <a:picLocks noChangeAspect="1" noChangeArrowheads="1"/>
          </p:cNvPicPr>
          <p:nvPr/>
        </p:nvPicPr>
        <p:blipFill>
          <a:blip r:embed="rId3" cstate="print"/>
          <a:srcRect/>
          <a:stretch>
            <a:fillRect/>
          </a:stretch>
        </p:blipFill>
        <p:spPr bwMode="auto">
          <a:xfrm>
            <a:off x="0" y="2362200"/>
            <a:ext cx="2226824" cy="1562101"/>
          </a:xfrm>
          <a:prstGeom prst="rect">
            <a:avLst/>
          </a:prstGeom>
          <a:noFill/>
        </p:spPr>
      </p:pic>
      <p:sp>
        <p:nvSpPr>
          <p:cNvPr id="5" name="Right Arrow 4"/>
          <p:cNvSpPr/>
          <p:nvPr/>
        </p:nvSpPr>
        <p:spPr>
          <a:xfrm rot="2223523">
            <a:off x="1279794" y="4489332"/>
            <a:ext cx="2383755" cy="50558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cstate="print"/>
          <a:srcRect/>
          <a:stretch>
            <a:fillRect/>
          </a:stretch>
        </p:blipFill>
        <p:spPr bwMode="auto">
          <a:xfrm>
            <a:off x="0" y="4038600"/>
            <a:ext cx="1374019" cy="12192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0" y="5257800"/>
            <a:ext cx="1371600" cy="1295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fluoroscopy mach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fluoroscopy mach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s://painmanagementlosangeles.com/wp-content/uploads/2013/01/fluoroscopy.png"/>
          <p:cNvPicPr>
            <a:picLocks noChangeAspect="1" noChangeArrowheads="1"/>
          </p:cNvPicPr>
          <p:nvPr/>
        </p:nvPicPr>
        <p:blipFill>
          <a:blip r:embed="rId2" cstate="print"/>
          <a:srcRect/>
          <a:stretch>
            <a:fillRect/>
          </a:stretch>
        </p:blipFill>
        <p:spPr bwMode="auto">
          <a:xfrm>
            <a:off x="0" y="0"/>
            <a:ext cx="5024082" cy="3581400"/>
          </a:xfrm>
          <a:prstGeom prst="rect">
            <a:avLst/>
          </a:prstGeom>
          <a:noFill/>
        </p:spPr>
      </p:pic>
      <p:pic>
        <p:nvPicPr>
          <p:cNvPr id="1034" name="Picture 10" descr="http://blog.phillips-safety.com/wp-content/uploads/2013/09/radiation-glasses-for-fluoroscopy-300x200.jpg"/>
          <p:cNvPicPr>
            <a:picLocks noChangeAspect="1" noChangeArrowheads="1"/>
          </p:cNvPicPr>
          <p:nvPr/>
        </p:nvPicPr>
        <p:blipFill>
          <a:blip r:embed="rId3" cstate="print"/>
          <a:srcRect/>
          <a:stretch>
            <a:fillRect/>
          </a:stretch>
        </p:blipFill>
        <p:spPr bwMode="auto">
          <a:xfrm>
            <a:off x="3771900" y="3276600"/>
            <a:ext cx="5372100" cy="3581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adiation hazards ppt"/>
          <p:cNvPicPr>
            <a:picLocks noChangeAspect="1" noChangeArrowheads="1"/>
          </p:cNvPicPr>
          <p:nvPr/>
        </p:nvPicPr>
        <p:blipFill>
          <a:blip r:embed="rId2" cstate="print"/>
          <a:srcRect/>
          <a:stretch>
            <a:fillRect/>
          </a:stretch>
        </p:blipFill>
        <p:spPr bwMode="auto">
          <a:xfrm>
            <a:off x="609600" y="609600"/>
            <a:ext cx="7625527" cy="56388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1072</TotalTime>
  <Words>1535</Words>
  <Application>Microsoft Office PowerPoint</Application>
  <PresentationFormat>On-screen Show (4:3)</PresentationFormat>
  <Paragraphs>120</Paragraphs>
  <Slides>50</Slides>
  <Notes>11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Apex</vt:lpstr>
      <vt:lpstr>Radiation protection in flouroscopy</vt:lpstr>
      <vt:lpstr>Slide 2</vt:lpstr>
      <vt:lpstr>X ray is an electromagnetic  radiation</vt:lpstr>
      <vt:lpstr>Slide 4</vt:lpstr>
      <vt:lpstr>X ray production</vt:lpstr>
      <vt:lpstr>Slide 6</vt:lpstr>
      <vt:lpstr>Flouroscopy system</vt:lpstr>
      <vt:lpstr>Slide 8</vt:lpstr>
      <vt:lpstr>Slide 9</vt:lpstr>
      <vt:lpstr>Thoracic fluoroscopy using handheld fluorescent screen, 1909. No radiation protection is used, as the dangers of x-rays were not yet recognised </vt:lpstr>
      <vt:lpstr>Surgical operation during World War I using a fluoroscope to find embedded bullets </vt:lpstr>
      <vt:lpstr>Pedscope!!!</vt:lpstr>
      <vt:lpstr>Slide 13</vt:lpstr>
      <vt:lpstr>Slide 14</vt:lpstr>
      <vt:lpstr>Slide 15</vt:lpstr>
      <vt:lpstr>Slide 16</vt:lpstr>
      <vt:lpstr>Slide 17</vt:lpstr>
      <vt:lpstr>Slide 18</vt:lpstr>
      <vt:lpstr>Slide 19</vt:lpstr>
      <vt:lpstr>Radiation protection TDS</vt:lpstr>
      <vt:lpstr>Typical occupational skin absorbed dose rates near fixed fluoroscopic equipment in the absence of protective aprons and drapes: (a) over-couch and (b) under-couch X-ray tube. </vt:lpstr>
      <vt:lpstr>Typical isodose curves (in μGy/min) for a mobile C-arm fluoroscopy system</vt:lpstr>
      <vt:lpstr>Collimation effect</vt:lpstr>
      <vt:lpstr>Back scattered radiation</vt:lpstr>
      <vt:lpstr>standing in relation to the X ray tube during a fluoroscopic procedure</vt:lpstr>
      <vt:lpstr>shielding </vt:lpstr>
      <vt:lpstr>10 Pearls: Radiation protection of patients in fluoroscopy</vt:lpstr>
      <vt:lpstr>1. Maximize distance between the X ray tube and the patient to the extent possible</vt:lpstr>
      <vt:lpstr>2. Minimize distance between the patient and the image receptor</vt:lpstr>
      <vt:lpstr>3. Minimize fluoroscopy time  Keep records of fluoroscopy time and DAP/KAP (if available) for every patient </vt:lpstr>
      <vt:lpstr>4. Use pulsed fluoroscopy with the lowest frame rate possible to obtain images of acceptable quality</vt:lpstr>
      <vt:lpstr>5. Avoid exposing the same area of the skin in different projections Vary the beam entrance port by rotating the tube around the patient</vt:lpstr>
      <vt:lpstr>6. Larger patients or thicker body parts trigger an increase in entrance surface dose (ESD)</vt:lpstr>
      <vt:lpstr>7. Oblique projections also increase ESD</vt:lpstr>
      <vt:lpstr>8. Avoid the use of magnification</vt:lpstr>
      <vt:lpstr>9. Minimize number of frames and cine runs to clinically acceptable level </vt:lpstr>
      <vt:lpstr>10. Use collimation Collimate the X ray beam to the area of interest </vt:lpstr>
      <vt:lpstr>10 Pearls: Radiation protection of staff in fluoroscopy</vt:lpstr>
      <vt:lpstr>1. Use protective devices! </vt:lpstr>
      <vt:lpstr>Slide 40</vt:lpstr>
      <vt:lpstr>2. Make good use of time-distance-shielding (TDS) principle </vt:lpstr>
      <vt:lpstr>3. Use ceiling suspended screens, lateral shields and table curtains </vt:lpstr>
      <vt:lpstr>4. Keep hands outside the primary beam unless totally unavoidable</vt:lpstr>
      <vt:lpstr>5. Only 1-5% of radiation falling on the patient’s body exits the other side </vt:lpstr>
      <vt:lpstr>6. Keep X ray tube under the patient table and not over it </vt:lpstr>
      <vt:lpstr>7. Use personal dosimetry- Use at least two dosimeters</vt:lpstr>
      <vt:lpstr>8. Update your knowledge about radiation protection</vt:lpstr>
      <vt:lpstr>9. Address your concerns about radiation protection to radiation protection specialists (medical physicists)</vt:lpstr>
      <vt:lpstr> 10. REMEMBER </vt:lpstr>
      <vt:lpstr>Slide 50</vt:lpstr>
    </vt:vector>
  </TitlesOfParts>
  <Company>Novin Pendar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ASUSPRO</dc:creator>
  <cp:lastModifiedBy>farhad</cp:lastModifiedBy>
  <cp:revision>150</cp:revision>
  <dcterms:created xsi:type="dcterms:W3CDTF">2016-04-21T05:52:18Z</dcterms:created>
  <dcterms:modified xsi:type="dcterms:W3CDTF">2016-05-04T07:19:15Z</dcterms:modified>
</cp:coreProperties>
</file>