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48300" y="840347"/>
            <a:ext cx="8915399" cy="2262781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Anticoagulants and </a:t>
            </a:r>
            <a:r>
              <a:rPr lang="en-US" sz="4400" b="1" dirty="0" err="1"/>
              <a:t>Neuraxial</a:t>
            </a: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4400" b="1" dirty="0"/>
              <a:t>and Peripheral Nerve Blocks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797" y="4224271"/>
            <a:ext cx="10100815" cy="1679392"/>
          </a:xfrm>
        </p:spPr>
        <p:txBody>
          <a:bodyPr>
            <a:noAutofit/>
          </a:bodyPr>
          <a:lstStyle/>
          <a:p>
            <a:pPr algn="ctr"/>
            <a:r>
              <a:rPr lang="en-US" sz="2400" dirty="0" err="1" smtClean="0">
                <a:solidFill>
                  <a:srgbClr val="0070C0"/>
                </a:solidFill>
              </a:rPr>
              <a:t>Gholamreza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moradi</a:t>
            </a:r>
            <a:r>
              <a:rPr lang="en-US" sz="2400" dirty="0" smtClean="0">
                <a:solidFill>
                  <a:srgbClr val="0070C0"/>
                </a:solidFill>
              </a:rPr>
              <a:t>,</a:t>
            </a:r>
            <a:endParaRPr lang="en-US" sz="2400" dirty="0">
              <a:solidFill>
                <a:srgbClr val="0070C0"/>
              </a:solidFill>
            </a:endParaRPr>
          </a:p>
          <a:p>
            <a:pPr algn="ctr"/>
            <a:r>
              <a:rPr lang="en-US" sz="2400">
                <a:solidFill>
                  <a:srgbClr val="0070C0"/>
                </a:solidFill>
              </a:rPr>
              <a:t>Cardiac </a:t>
            </a:r>
            <a:r>
              <a:rPr lang="en-US" sz="2400" smtClean="0">
                <a:solidFill>
                  <a:srgbClr val="0070C0"/>
                </a:solidFill>
              </a:rPr>
              <a:t>Anesthesiologist,</a:t>
            </a:r>
            <a:endParaRPr lang="en-US" sz="2400" dirty="0">
              <a:solidFill>
                <a:srgbClr val="0070C0"/>
              </a:solidFill>
            </a:endParaRPr>
          </a:p>
          <a:p>
            <a:pPr algn="ctr"/>
            <a:r>
              <a:rPr lang="en-US" sz="2400" dirty="0">
                <a:solidFill>
                  <a:srgbClr val="0070C0"/>
                </a:solidFill>
              </a:rPr>
              <a:t>Kermanshah University of Medical Sciences</a:t>
            </a:r>
          </a:p>
          <a:p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101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-3188040"/>
            <a:ext cx="8911687" cy="128089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8952" y="811369"/>
            <a:ext cx="9585660" cy="5099853"/>
          </a:xfrm>
        </p:spPr>
        <p:txBody>
          <a:bodyPr>
            <a:normAutofit/>
          </a:bodyPr>
          <a:lstStyle/>
          <a:p>
            <a:r>
              <a:rPr lang="en-US" dirty="0"/>
              <a:t>The ASRA concluded that </a:t>
            </a:r>
            <a:r>
              <a:rPr lang="en-US" dirty="0" err="1"/>
              <a:t>neuraxial</a:t>
            </a:r>
            <a:r>
              <a:rPr lang="en-US" dirty="0"/>
              <a:t> blocks may be </a:t>
            </a:r>
            <a:r>
              <a:rPr lang="en-US" dirty="0" smtClean="0"/>
              <a:t>performed in </a:t>
            </a:r>
            <a:r>
              <a:rPr lang="en-US" dirty="0"/>
              <a:t>patients on aspirin or </a:t>
            </a:r>
            <a:r>
              <a:rPr lang="en-US" dirty="0" smtClean="0"/>
              <a:t>NSAIDs.</a:t>
            </a:r>
          </a:p>
          <a:p>
            <a:r>
              <a:rPr lang="en-US" dirty="0" err="1" smtClean="0"/>
              <a:t>Neuraxial</a:t>
            </a:r>
            <a:r>
              <a:rPr lang="en-US" dirty="0" smtClean="0"/>
              <a:t> </a:t>
            </a:r>
            <a:r>
              <a:rPr lang="en-US" dirty="0"/>
              <a:t>blocks in patients on </a:t>
            </a:r>
            <a:r>
              <a:rPr lang="en-US" dirty="0" smtClean="0"/>
              <a:t>COX-2 inhibitors </a:t>
            </a:r>
            <a:r>
              <a:rPr lang="en-US" dirty="0"/>
              <a:t>are safe, although the concomitant use of </a:t>
            </a:r>
            <a:r>
              <a:rPr lang="en-US" dirty="0" smtClean="0"/>
              <a:t>COX-2 inhibitors </a:t>
            </a:r>
            <a:r>
              <a:rPr lang="en-US" dirty="0"/>
              <a:t>and warfarin may increase the risk of bleeding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Aspirin and NSAIDs alone do not significantly </a:t>
            </a:r>
            <a:r>
              <a:rPr lang="en-US" dirty="0" smtClean="0"/>
              <a:t>increase the </a:t>
            </a:r>
            <a:r>
              <a:rPr lang="en-US" dirty="0"/>
              <a:t>risk of spinal hematoma. The combination of </a:t>
            </a:r>
            <a:r>
              <a:rPr lang="en-US" dirty="0" smtClean="0"/>
              <a:t>these drugs</a:t>
            </a:r>
            <a:r>
              <a:rPr lang="en-US" dirty="0"/>
              <a:t>, however, increases the risk of spontaneous </a:t>
            </a:r>
            <a:r>
              <a:rPr lang="en-US" dirty="0" smtClean="0"/>
              <a:t>hemorrhagic complications</a:t>
            </a:r>
            <a:r>
              <a:rPr lang="en-US" dirty="0"/>
              <a:t>, bleeding at puncture sites, and </a:t>
            </a:r>
            <a:r>
              <a:rPr lang="en-US" dirty="0" smtClean="0"/>
              <a:t>spinal hematoma.</a:t>
            </a:r>
            <a:endParaRPr lang="en-US" dirty="0"/>
          </a:p>
          <a:p>
            <a:r>
              <a:rPr lang="en-US" dirty="0" smtClean="0"/>
              <a:t>Case </a:t>
            </a:r>
            <a:r>
              <a:rPr lang="en-US" dirty="0"/>
              <a:t>reports of </a:t>
            </a:r>
            <a:r>
              <a:rPr lang="en-US" dirty="0" err="1"/>
              <a:t>intraspinal</a:t>
            </a:r>
            <a:r>
              <a:rPr lang="en-US" dirty="0"/>
              <a:t> hematoma after aspirin </a:t>
            </a:r>
            <a:r>
              <a:rPr lang="en-US" dirty="0" smtClean="0"/>
              <a:t>and NSAIDs </a:t>
            </a:r>
            <a:r>
              <a:rPr lang="en-US" dirty="0"/>
              <a:t>had complicating factors such as </a:t>
            </a:r>
            <a:r>
              <a:rPr lang="en-US" dirty="0" smtClean="0"/>
              <a:t>concomitant administration </a:t>
            </a:r>
            <a:r>
              <a:rPr lang="en-US" dirty="0"/>
              <a:t>of other anticoagulant, epidural </a:t>
            </a:r>
            <a:r>
              <a:rPr lang="en-US" dirty="0" smtClean="0"/>
              <a:t>vascular abnormalities</a:t>
            </a:r>
            <a:r>
              <a:rPr lang="en-US" dirty="0"/>
              <a:t>, and technical difficulties. The intake </a:t>
            </a:r>
            <a:r>
              <a:rPr lang="en-US" dirty="0" smtClean="0"/>
              <a:t>of different </a:t>
            </a:r>
            <a:r>
              <a:rPr lang="en-US" dirty="0"/>
              <a:t>antiplatelet medications has been identified </a:t>
            </a:r>
            <a:r>
              <a:rPr lang="en-US" dirty="0" smtClean="0"/>
              <a:t>as a </a:t>
            </a:r>
            <a:r>
              <a:rPr lang="en-US" dirty="0"/>
              <a:t>major risk factor in the development of spinal </a:t>
            </a:r>
            <a:r>
              <a:rPr lang="en-US" dirty="0" smtClean="0"/>
              <a:t>hematoma after </a:t>
            </a:r>
            <a:r>
              <a:rPr lang="en-US" dirty="0" err="1"/>
              <a:t>neuraxial</a:t>
            </a:r>
            <a:r>
              <a:rPr lang="en-US" dirty="0"/>
              <a:t> injections.</a:t>
            </a:r>
          </a:p>
        </p:txBody>
      </p:sp>
    </p:spTree>
    <p:extLst>
      <p:ext uri="{BB962C8B-B14F-4D97-AF65-F5344CB8AC3E}">
        <p14:creationId xmlns:p14="http://schemas.microsoft.com/office/powerpoint/2010/main" xmlns="" val="341832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-3703196"/>
            <a:ext cx="8911687" cy="128089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0468" y="721217"/>
            <a:ext cx="9534144" cy="5190005"/>
          </a:xfrm>
        </p:spPr>
        <p:txBody>
          <a:bodyPr>
            <a:normAutofit/>
          </a:bodyPr>
          <a:lstStyle/>
          <a:p>
            <a:r>
              <a:rPr lang="en-US" dirty="0"/>
              <a:t>In the pain clinic the interventional physician </a:t>
            </a:r>
            <a:r>
              <a:rPr lang="en-US" dirty="0" smtClean="0"/>
              <a:t>has to </a:t>
            </a:r>
            <a:r>
              <a:rPr lang="en-US" dirty="0"/>
              <a:t>decide whether it is prudent to continue the aspirin </a:t>
            </a:r>
            <a:r>
              <a:rPr lang="en-US" dirty="0" smtClean="0"/>
              <a:t>or NSAIDs </a:t>
            </a:r>
            <a:r>
              <a:rPr lang="en-US" dirty="0"/>
              <a:t>before a </a:t>
            </a:r>
            <a:r>
              <a:rPr lang="en-US" dirty="0" err="1"/>
              <a:t>neuraxial</a:t>
            </a:r>
            <a:r>
              <a:rPr lang="en-US" dirty="0"/>
              <a:t> injection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If the indication </a:t>
            </a:r>
            <a:r>
              <a:rPr lang="en-US" dirty="0" err="1" smtClean="0"/>
              <a:t>for</a:t>
            </a:r>
            <a:r>
              <a:rPr lang="en-US" dirty="0" err="1"/>
              <a:t>the</a:t>
            </a:r>
            <a:r>
              <a:rPr lang="en-US" dirty="0"/>
              <a:t> aspirin is not strong, such as routine daily aspirin in </a:t>
            </a:r>
            <a:r>
              <a:rPr lang="en-US" dirty="0" smtClean="0"/>
              <a:t>an elderly </a:t>
            </a:r>
            <a:r>
              <a:rPr lang="en-US" dirty="0"/>
              <a:t>but healthy patient, then the physician may </a:t>
            </a:r>
            <a:r>
              <a:rPr lang="en-US" dirty="0" smtClean="0"/>
              <a:t>choose to </a:t>
            </a:r>
            <a:r>
              <a:rPr lang="en-US" dirty="0"/>
              <a:t>stop the medication especially in cervical and </a:t>
            </a:r>
            <a:r>
              <a:rPr lang="en-US" dirty="0" smtClean="0"/>
              <a:t>thoracic injections</a:t>
            </a:r>
            <a:r>
              <a:rPr lang="en-US" dirty="0"/>
              <a:t>. This is because in these patients it is </a:t>
            </a:r>
            <a:r>
              <a:rPr lang="en-US" dirty="0" smtClean="0"/>
              <a:t>difficult to </a:t>
            </a:r>
            <a:r>
              <a:rPr lang="en-US" dirty="0"/>
              <a:t>differentiate between new or old symptoms (</a:t>
            </a:r>
            <a:r>
              <a:rPr lang="en-US" dirty="0" smtClean="0"/>
              <a:t>numbness and </a:t>
            </a:r>
            <a:r>
              <a:rPr lang="en-US" dirty="0"/>
              <a:t>weakness) or between real and imagined </a:t>
            </a:r>
            <a:r>
              <a:rPr lang="en-US" dirty="0" smtClean="0"/>
              <a:t>pathology.</a:t>
            </a:r>
          </a:p>
          <a:p>
            <a:endParaRPr lang="en-US" dirty="0" smtClean="0"/>
          </a:p>
          <a:p>
            <a:r>
              <a:rPr lang="en-US" dirty="0" smtClean="0"/>
              <a:t>Greater </a:t>
            </a:r>
            <a:r>
              <a:rPr lang="en-US" dirty="0"/>
              <a:t>caution is advised in cervical and thoracic </a:t>
            </a:r>
            <a:r>
              <a:rPr lang="en-US" dirty="0" smtClean="0"/>
              <a:t>injections since </a:t>
            </a:r>
            <a:r>
              <a:rPr lang="en-US" dirty="0"/>
              <a:t>the epidural space is narrower in these </a:t>
            </a:r>
            <a:r>
              <a:rPr lang="en-US" dirty="0" smtClean="0"/>
              <a:t>levels, the </a:t>
            </a:r>
            <a:r>
              <a:rPr lang="en-US" dirty="0"/>
              <a:t>presence of the spinal cord in the area, and the fact </a:t>
            </a:r>
            <a:r>
              <a:rPr lang="en-US" dirty="0" smtClean="0"/>
              <a:t>that the </a:t>
            </a:r>
            <a:r>
              <a:rPr lang="en-US" dirty="0"/>
              <a:t>studies on </a:t>
            </a:r>
            <a:r>
              <a:rPr lang="en-US" dirty="0" err="1"/>
              <a:t>neuraxial</a:t>
            </a:r>
            <a:r>
              <a:rPr lang="en-US" dirty="0"/>
              <a:t> injections in the presence of </a:t>
            </a:r>
            <a:r>
              <a:rPr lang="en-US" dirty="0" smtClean="0"/>
              <a:t>antiplatelet therapy </a:t>
            </a:r>
            <a:r>
              <a:rPr lang="en-US" dirty="0"/>
              <a:t>were done mostly in patients who </a:t>
            </a:r>
            <a:r>
              <a:rPr lang="en-US" dirty="0" smtClean="0"/>
              <a:t>had lumbar </a:t>
            </a:r>
            <a:r>
              <a:rPr lang="en-US" dirty="0"/>
              <a:t>injections.</a:t>
            </a:r>
          </a:p>
        </p:txBody>
      </p:sp>
    </p:spTree>
    <p:extLst>
      <p:ext uri="{BB962C8B-B14F-4D97-AF65-F5344CB8AC3E}">
        <p14:creationId xmlns:p14="http://schemas.microsoft.com/office/powerpoint/2010/main" xmlns="" val="181218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-3188040"/>
            <a:ext cx="8911687" cy="128089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4" y="618186"/>
            <a:ext cx="9830358" cy="5293036"/>
          </a:xfrm>
        </p:spPr>
        <p:txBody>
          <a:bodyPr/>
          <a:lstStyle/>
          <a:p>
            <a:r>
              <a:rPr lang="en-US" dirty="0"/>
              <a:t>ASRA recommended that </a:t>
            </a:r>
            <a:r>
              <a:rPr lang="en-US" dirty="0" err="1"/>
              <a:t>clopidogrel</a:t>
            </a:r>
            <a:r>
              <a:rPr lang="en-US" dirty="0"/>
              <a:t> be stopped </a:t>
            </a:r>
            <a:r>
              <a:rPr lang="en-US" dirty="0" smtClean="0"/>
              <a:t>for 7 </a:t>
            </a:r>
            <a:r>
              <a:rPr lang="en-US" dirty="0"/>
              <a:t>days before a </a:t>
            </a:r>
            <a:r>
              <a:rPr lang="en-US" dirty="0" err="1"/>
              <a:t>neuraxial</a:t>
            </a:r>
            <a:r>
              <a:rPr lang="en-US" dirty="0"/>
              <a:t> injection. If a </a:t>
            </a:r>
            <a:r>
              <a:rPr lang="en-US" dirty="0" err="1"/>
              <a:t>neuraxial</a:t>
            </a:r>
            <a:r>
              <a:rPr lang="en-US" dirty="0"/>
              <a:t> </a:t>
            </a:r>
            <a:r>
              <a:rPr lang="en-US" dirty="0" smtClean="0"/>
              <a:t>injection has </a:t>
            </a:r>
            <a:r>
              <a:rPr lang="en-US" dirty="0"/>
              <a:t>to be performed at 5 days after </a:t>
            </a:r>
            <a:r>
              <a:rPr lang="en-US" dirty="0" smtClean="0"/>
              <a:t>discontinuation of </a:t>
            </a:r>
            <a:r>
              <a:rPr lang="en-US" dirty="0" err="1"/>
              <a:t>clopidogrel</a:t>
            </a:r>
            <a:r>
              <a:rPr lang="en-US" dirty="0"/>
              <a:t>, then a PFA II or a P2Y12 assay must </a:t>
            </a:r>
            <a:r>
              <a:rPr lang="en-US" dirty="0" smtClean="0"/>
              <a:t>be performed</a:t>
            </a:r>
            <a:r>
              <a:rPr lang="en-US" dirty="0"/>
              <a:t>. Platelet inhibition of less than 10% in </a:t>
            </a:r>
            <a:r>
              <a:rPr lang="en-US" dirty="0" smtClean="0"/>
              <a:t>the P2Y12 </a:t>
            </a:r>
            <a:r>
              <a:rPr lang="en-US" dirty="0"/>
              <a:t>assay signifies safe </a:t>
            </a:r>
            <a:r>
              <a:rPr lang="en-US" dirty="0" err="1"/>
              <a:t>neuraxial</a:t>
            </a:r>
            <a:r>
              <a:rPr lang="en-US" dirty="0"/>
              <a:t> injection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 delay </a:t>
            </a:r>
            <a:r>
              <a:rPr lang="en-US" dirty="0"/>
              <a:t>of 10 to 14 days is recommended with </a:t>
            </a:r>
            <a:r>
              <a:rPr lang="en-US" dirty="0" err="1" smtClean="0"/>
              <a:t>ticlopidine.This</a:t>
            </a:r>
            <a:r>
              <a:rPr lang="en-US" dirty="0" smtClean="0"/>
              <a:t> </a:t>
            </a:r>
            <a:r>
              <a:rPr lang="en-US" dirty="0"/>
              <a:t>is because the half-life of </a:t>
            </a:r>
            <a:r>
              <a:rPr lang="en-US" dirty="0" err="1"/>
              <a:t>ticlopidine</a:t>
            </a:r>
            <a:r>
              <a:rPr lang="en-US" dirty="0"/>
              <a:t> increases </a:t>
            </a:r>
            <a:r>
              <a:rPr lang="en-US" dirty="0" smtClean="0"/>
              <a:t>from 12 </a:t>
            </a:r>
            <a:r>
              <a:rPr lang="en-US" dirty="0" err="1"/>
              <a:t>hr</a:t>
            </a:r>
            <a:r>
              <a:rPr lang="en-US" dirty="0"/>
              <a:t> after a single dose to 4 to 5 days after a steady state </a:t>
            </a:r>
            <a:r>
              <a:rPr lang="en-US" dirty="0" smtClean="0"/>
              <a:t>is reached.</a:t>
            </a:r>
          </a:p>
          <a:p>
            <a:endParaRPr lang="en-US" dirty="0" smtClean="0"/>
          </a:p>
          <a:p>
            <a:r>
              <a:rPr lang="en-US" dirty="0"/>
              <a:t>For patients on </a:t>
            </a:r>
            <a:r>
              <a:rPr lang="en-US" dirty="0" err="1"/>
              <a:t>clopidogrel</a:t>
            </a:r>
            <a:r>
              <a:rPr lang="en-US" dirty="0"/>
              <a:t> and aspirin, it is </a:t>
            </a:r>
            <a:r>
              <a:rPr lang="en-US" dirty="0" smtClean="0"/>
              <a:t>recommended that </a:t>
            </a:r>
            <a:r>
              <a:rPr lang="en-US" dirty="0"/>
              <a:t>the </a:t>
            </a:r>
            <a:r>
              <a:rPr lang="en-US" dirty="0" err="1"/>
              <a:t>clopidogrel</a:t>
            </a:r>
            <a:r>
              <a:rPr lang="en-US" dirty="0"/>
              <a:t> be stopped for 7 days and </a:t>
            </a:r>
            <a:r>
              <a:rPr lang="en-US" dirty="0" smtClean="0"/>
              <a:t>the patient </a:t>
            </a:r>
            <a:r>
              <a:rPr lang="en-US" dirty="0"/>
              <a:t>placed on aspirin therapy. The aspirin is then </a:t>
            </a:r>
            <a:r>
              <a:rPr lang="en-US" dirty="0" smtClean="0"/>
              <a:t>continued up </a:t>
            </a:r>
            <a:r>
              <a:rPr lang="en-US" dirty="0"/>
              <a:t>to the time of injection, after which the </a:t>
            </a:r>
            <a:r>
              <a:rPr lang="en-US" dirty="0" smtClean="0"/>
              <a:t>patient is </a:t>
            </a:r>
            <a:r>
              <a:rPr lang="en-US" dirty="0"/>
              <a:t>switched back on </a:t>
            </a:r>
            <a:r>
              <a:rPr lang="en-US" dirty="0" err="1"/>
              <a:t>clopidogrel</a:t>
            </a:r>
            <a:r>
              <a:rPr lang="en-US" dirty="0"/>
              <a:t> after the block.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1190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9587" y="1834726"/>
            <a:ext cx="8911687" cy="1256207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WARFARIN: PHARMACOLOGY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AND ASRA RECOMMENDATIONS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78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-2801673"/>
            <a:ext cx="8911687" cy="128089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4558" y="643944"/>
            <a:ext cx="9650054" cy="5267278"/>
          </a:xfrm>
        </p:spPr>
        <p:txBody>
          <a:bodyPr>
            <a:normAutofit/>
          </a:bodyPr>
          <a:lstStyle/>
          <a:p>
            <a:r>
              <a:rPr lang="en-US" dirty="0"/>
              <a:t>Warfarin is an oral anticoagulant that interferes with </a:t>
            </a:r>
            <a:r>
              <a:rPr lang="en-US" dirty="0" smtClean="0"/>
              <a:t>the synthesis </a:t>
            </a:r>
            <a:r>
              <a:rPr lang="en-US" dirty="0"/>
              <a:t>of the vitamin K–dependent clotting factors </a:t>
            </a:r>
            <a:r>
              <a:rPr lang="en-US" dirty="0" smtClean="0"/>
              <a:t>II,VII</a:t>
            </a:r>
            <a:r>
              <a:rPr lang="en-US" dirty="0"/>
              <a:t>, IX, and </a:t>
            </a:r>
            <a:r>
              <a:rPr lang="en-US" dirty="0" smtClean="0"/>
              <a:t>X. </a:t>
            </a:r>
            <a:r>
              <a:rPr lang="en-US" dirty="0"/>
              <a:t>It also inhibits the anticoagulant </a:t>
            </a:r>
            <a:r>
              <a:rPr lang="en-US" dirty="0" smtClean="0"/>
              <a:t>protein C</a:t>
            </a:r>
            <a:r>
              <a:rPr lang="en-US" dirty="0"/>
              <a:t>. Both factor VII and protein C have short </a:t>
            </a:r>
            <a:r>
              <a:rPr lang="en-US" dirty="0" err="1" smtClean="0"/>
              <a:t>halflives</a:t>
            </a:r>
            <a:r>
              <a:rPr lang="en-US" dirty="0" smtClean="0"/>
              <a:t>(6–7 </a:t>
            </a:r>
            <a:r>
              <a:rPr lang="en-US" dirty="0" err="1"/>
              <a:t>hr</a:t>
            </a:r>
            <a:r>
              <a:rPr lang="en-US" dirty="0"/>
              <a:t>) and increase in the INR is the result of </a:t>
            </a:r>
            <a:r>
              <a:rPr lang="en-US" dirty="0" smtClean="0"/>
              <a:t>the competing </a:t>
            </a:r>
            <a:r>
              <a:rPr lang="en-US" dirty="0"/>
              <a:t>effects of reduced factor VII and protein </a:t>
            </a:r>
            <a:r>
              <a:rPr lang="en-US" dirty="0" smtClean="0"/>
              <a:t>C and </a:t>
            </a:r>
            <a:r>
              <a:rPr lang="en-US" dirty="0"/>
              <a:t>the washout of existing clotting factors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Prophylactic anticoagulation (INRs of 2.0–2.5) </a:t>
            </a:r>
            <a:r>
              <a:rPr lang="en-US" dirty="0" smtClean="0"/>
              <a:t>is reached </a:t>
            </a:r>
            <a:r>
              <a:rPr lang="en-US" dirty="0"/>
              <a:t>48 to 72 </a:t>
            </a:r>
            <a:r>
              <a:rPr lang="en-US" dirty="0" err="1"/>
              <a:t>hr</a:t>
            </a:r>
            <a:r>
              <a:rPr lang="en-US" dirty="0"/>
              <a:t> after the initial dose</a:t>
            </a:r>
            <a:r>
              <a:rPr lang="en-US" dirty="0" smtClean="0"/>
              <a:t>.</a:t>
            </a:r>
            <a:r>
              <a:rPr lang="en-US" dirty="0"/>
              <a:t> Maximal </a:t>
            </a:r>
            <a:r>
              <a:rPr lang="en-US" dirty="0" smtClean="0"/>
              <a:t>anticoagulation is </a:t>
            </a:r>
            <a:r>
              <a:rPr lang="en-US" dirty="0"/>
              <a:t>reached in 4 to 5 </a:t>
            </a:r>
            <a:r>
              <a:rPr lang="en-US" dirty="0" smtClean="0"/>
              <a:t>days.</a:t>
            </a:r>
          </a:p>
          <a:p>
            <a:endParaRPr lang="en-US" dirty="0" smtClean="0"/>
          </a:p>
          <a:p>
            <a:r>
              <a:rPr lang="en-US" dirty="0"/>
              <a:t>An INR value of 1.4 or less is considered by ASRA </a:t>
            </a:r>
            <a:r>
              <a:rPr lang="en-US" dirty="0" smtClean="0"/>
              <a:t>as a </a:t>
            </a:r>
            <a:r>
              <a:rPr lang="en-US" dirty="0"/>
              <a:t>safe value for placement or removal of an </a:t>
            </a:r>
            <a:r>
              <a:rPr lang="en-US" dirty="0" smtClean="0"/>
              <a:t>epidural catheter</a:t>
            </a:r>
            <a:r>
              <a:rPr lang="en-US" dirty="0"/>
              <a:t>. There is very little correlation between </a:t>
            </a:r>
            <a:r>
              <a:rPr lang="en-US" dirty="0" smtClean="0"/>
              <a:t>the INR </a:t>
            </a:r>
            <a:r>
              <a:rPr lang="en-US" dirty="0"/>
              <a:t>and factor VII during the early phase of </a:t>
            </a:r>
            <a:r>
              <a:rPr lang="en-US" dirty="0" smtClean="0"/>
              <a:t>warfarin therapy</a:t>
            </a:r>
            <a:r>
              <a:rPr lang="en-US" dirty="0"/>
              <a:t>. At 12 to 14 </a:t>
            </a:r>
            <a:r>
              <a:rPr lang="en-US" dirty="0" err="1"/>
              <a:t>hr</a:t>
            </a:r>
            <a:r>
              <a:rPr lang="en-US" dirty="0"/>
              <a:t> after warfarin, it is </a:t>
            </a:r>
            <a:r>
              <a:rPr lang="en-US" dirty="0" smtClean="0"/>
              <a:t>probably safe </a:t>
            </a:r>
            <a:r>
              <a:rPr lang="en-US" dirty="0"/>
              <a:t>to remove the epidural catheter in the presence </a:t>
            </a:r>
            <a:r>
              <a:rPr lang="en-US" dirty="0" smtClean="0"/>
              <a:t>of an </a:t>
            </a:r>
            <a:r>
              <a:rPr lang="en-US" dirty="0"/>
              <a:t>elevated INR of up to 1.9 since the activity of </a:t>
            </a:r>
            <a:r>
              <a:rPr lang="en-US" dirty="0" smtClean="0"/>
              <a:t>factor VII </a:t>
            </a:r>
            <a:r>
              <a:rPr lang="en-US" dirty="0"/>
              <a:t>were noted to correlate with adequate hemostasis.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227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8831" y="1796085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HEPARIN AND LMWH: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PHARMACOLOGY AND ASRA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RECOMMENDATIONS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738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-2672884"/>
            <a:ext cx="8911687" cy="128089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4406" y="656823"/>
            <a:ext cx="9740206" cy="5254399"/>
          </a:xfrm>
        </p:spPr>
        <p:txBody>
          <a:bodyPr/>
          <a:lstStyle/>
          <a:p>
            <a:r>
              <a:rPr lang="en-US" dirty="0"/>
              <a:t>Heparins are </a:t>
            </a:r>
            <a:r>
              <a:rPr lang="en-US" dirty="0" err="1"/>
              <a:t>glycosaminoglycans</a:t>
            </a:r>
            <a:r>
              <a:rPr lang="en-US" dirty="0"/>
              <a:t> that consist of </a:t>
            </a:r>
            <a:r>
              <a:rPr lang="en-US" dirty="0" smtClean="0"/>
              <a:t>chains of </a:t>
            </a:r>
            <a:r>
              <a:rPr lang="en-US" dirty="0"/>
              <a:t>alternating residues of d-glucosamine and </a:t>
            </a:r>
            <a:r>
              <a:rPr lang="en-US" dirty="0" err="1"/>
              <a:t>uronic</a:t>
            </a:r>
            <a:r>
              <a:rPr lang="en-US" dirty="0"/>
              <a:t> </a:t>
            </a:r>
            <a:r>
              <a:rPr lang="en-US" dirty="0" err="1" smtClean="0"/>
              <a:t>acid,either</a:t>
            </a:r>
            <a:r>
              <a:rPr lang="en-US" dirty="0" smtClean="0"/>
              <a:t> </a:t>
            </a:r>
            <a:r>
              <a:rPr lang="en-US" dirty="0" err="1"/>
              <a:t>glucuronic</a:t>
            </a:r>
            <a:r>
              <a:rPr lang="en-US" dirty="0"/>
              <a:t> acid or </a:t>
            </a:r>
            <a:r>
              <a:rPr lang="en-US" dirty="0" err="1"/>
              <a:t>iduronic</a:t>
            </a:r>
            <a:r>
              <a:rPr lang="en-US" dirty="0"/>
              <a:t> acid. </a:t>
            </a:r>
            <a:r>
              <a:rPr lang="en-US" dirty="0" smtClean="0"/>
              <a:t>Unfractionated heparin </a:t>
            </a:r>
            <a:r>
              <a:rPr lang="en-US" dirty="0"/>
              <a:t>is a heterogeneous mixture of </a:t>
            </a:r>
            <a:r>
              <a:rPr lang="en-US" dirty="0" smtClean="0"/>
              <a:t>polysaccharide chains </a:t>
            </a:r>
            <a:r>
              <a:rPr lang="en-US" dirty="0"/>
              <a:t>ranging in molecular weight from 3000 to </a:t>
            </a:r>
            <a:r>
              <a:rPr lang="en-US" dirty="0" smtClean="0"/>
              <a:t>30,000.A </a:t>
            </a:r>
            <a:r>
              <a:rPr lang="en-US" dirty="0"/>
              <a:t>unique </a:t>
            </a:r>
            <a:r>
              <a:rPr lang="en-US" dirty="0" err="1"/>
              <a:t>pentasaccharide</a:t>
            </a:r>
            <a:r>
              <a:rPr lang="en-US" dirty="0"/>
              <a:t> sequence, randomly </a:t>
            </a:r>
            <a:r>
              <a:rPr lang="en-US" dirty="0" smtClean="0"/>
              <a:t>distributed along </a:t>
            </a:r>
            <a:r>
              <a:rPr lang="en-US" dirty="0"/>
              <a:t>the heparin chains, binds to </a:t>
            </a:r>
            <a:r>
              <a:rPr lang="en-US" dirty="0" err="1"/>
              <a:t>antithrombin</a:t>
            </a:r>
            <a:r>
              <a:rPr lang="en-US" dirty="0"/>
              <a:t> (AT</a:t>
            </a:r>
            <a:r>
              <a:rPr lang="en-US" dirty="0" smtClean="0"/>
              <a:t>).The </a:t>
            </a:r>
            <a:r>
              <a:rPr lang="en-US" dirty="0"/>
              <a:t>binding of the heparin </a:t>
            </a:r>
            <a:r>
              <a:rPr lang="en-US" dirty="0" err="1"/>
              <a:t>pentasaccharide</a:t>
            </a:r>
            <a:r>
              <a:rPr lang="en-US" dirty="0"/>
              <a:t> to AT </a:t>
            </a:r>
            <a:r>
              <a:rPr lang="en-US" dirty="0" smtClean="0"/>
              <a:t>causes </a:t>
            </a:r>
            <a:r>
              <a:rPr lang="en-US" dirty="0"/>
              <a:t>a conformational change in AT that accelerates its </a:t>
            </a:r>
            <a:r>
              <a:rPr lang="en-US" dirty="0" smtClean="0"/>
              <a:t>ability to </a:t>
            </a:r>
            <a:r>
              <a:rPr lang="en-US" dirty="0"/>
              <a:t>inactivate thrombin, factor </a:t>
            </a:r>
            <a:r>
              <a:rPr lang="en-US" dirty="0" err="1"/>
              <a:t>Xa</a:t>
            </a:r>
            <a:r>
              <a:rPr lang="en-US" dirty="0"/>
              <a:t>, and factor </a:t>
            </a:r>
            <a:r>
              <a:rPr lang="en-US" dirty="0" err="1"/>
              <a:t>IXa</a:t>
            </a:r>
            <a:r>
              <a:rPr lang="en-US" dirty="0"/>
              <a:t>. In </a:t>
            </a:r>
            <a:r>
              <a:rPr lang="en-US" dirty="0" err="1" smtClean="0"/>
              <a:t>addition,UFH</a:t>
            </a:r>
            <a:r>
              <a:rPr lang="en-US" dirty="0" smtClean="0"/>
              <a:t> </a:t>
            </a:r>
            <a:r>
              <a:rPr lang="en-US" dirty="0"/>
              <a:t>releases tissue factor pathway inhibitor </a:t>
            </a:r>
            <a:r>
              <a:rPr lang="en-US" dirty="0" smtClean="0"/>
              <a:t>from endothelium</a:t>
            </a:r>
            <a:r>
              <a:rPr lang="en-US" dirty="0"/>
              <a:t>, enhancing its activity against factor </a:t>
            </a:r>
            <a:r>
              <a:rPr lang="en-US" dirty="0" err="1"/>
              <a:t>Xa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anticoagulant </a:t>
            </a:r>
            <a:r>
              <a:rPr lang="en-US" dirty="0"/>
              <a:t>effect of subcutaneous heparin takes 1 </a:t>
            </a:r>
            <a:r>
              <a:rPr lang="en-US" dirty="0" smtClean="0"/>
              <a:t>to 2 </a:t>
            </a:r>
            <a:r>
              <a:rPr lang="en-US" dirty="0" err="1"/>
              <a:t>hr</a:t>
            </a:r>
            <a:r>
              <a:rPr lang="en-US" dirty="0"/>
              <a:t> but the effect of intravenous heparin is immediate</a:t>
            </a:r>
            <a:r>
              <a:rPr lang="en-US" dirty="0" smtClean="0"/>
              <a:t>.</a:t>
            </a:r>
          </a:p>
          <a:p>
            <a:r>
              <a:rPr lang="en-US" dirty="0"/>
              <a:t>The </a:t>
            </a:r>
            <a:r>
              <a:rPr lang="en-US" dirty="0" err="1"/>
              <a:t>aPTT</a:t>
            </a:r>
            <a:r>
              <a:rPr lang="en-US" dirty="0"/>
              <a:t> is used to monitor the effect of heparin; </a:t>
            </a:r>
            <a:r>
              <a:rPr lang="en-US" dirty="0" smtClean="0"/>
              <a:t>therapeutic anticoagulation </a:t>
            </a:r>
            <a:r>
              <a:rPr lang="en-US" dirty="0"/>
              <a:t>is achieved with a prolongation </a:t>
            </a:r>
            <a:r>
              <a:rPr lang="en-US" dirty="0" smtClean="0"/>
              <a:t>of the </a:t>
            </a:r>
            <a:r>
              <a:rPr lang="en-US" dirty="0" err="1"/>
              <a:t>aPTT</a:t>
            </a:r>
            <a:r>
              <a:rPr lang="en-US" dirty="0"/>
              <a:t> to greater than 1.5 times the baseline value or </a:t>
            </a:r>
            <a:r>
              <a:rPr lang="en-US" dirty="0" smtClean="0"/>
              <a:t>a heparin </a:t>
            </a:r>
            <a:r>
              <a:rPr lang="en-US" dirty="0"/>
              <a:t>level of 0.2 to 0.4 U/ml</a:t>
            </a:r>
            <a:r>
              <a:rPr lang="en-US" dirty="0" smtClean="0"/>
              <a:t>.</a:t>
            </a:r>
          </a:p>
          <a:p>
            <a:r>
              <a:rPr lang="en-US" dirty="0"/>
              <a:t>For patients who are scheduled for vascular procedures and given intravenous UFH during the surgery, it was noted that it was safe to perform preoperative </a:t>
            </a:r>
            <a:r>
              <a:rPr lang="en-US" dirty="0" err="1"/>
              <a:t>neuraxial</a:t>
            </a:r>
            <a:r>
              <a:rPr lang="en-US" dirty="0"/>
              <a:t> blocks if some precautions are observed.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867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-3059251"/>
            <a:ext cx="8911687" cy="128089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7437" y="746975"/>
            <a:ext cx="9637175" cy="5164247"/>
          </a:xfrm>
        </p:spPr>
        <p:txBody>
          <a:bodyPr>
            <a:normAutofit/>
          </a:bodyPr>
          <a:lstStyle/>
          <a:p>
            <a:r>
              <a:rPr lang="en-US" dirty="0" smtClean="0"/>
              <a:t>In summary, the ASRA guidelines on the performance of </a:t>
            </a:r>
            <a:r>
              <a:rPr lang="en-US" dirty="0" err="1" smtClean="0"/>
              <a:t>neuraxial</a:t>
            </a:r>
            <a:r>
              <a:rPr lang="en-US" dirty="0" smtClean="0"/>
              <a:t> procedures in patients who are </a:t>
            </a:r>
            <a:r>
              <a:rPr lang="en-US" dirty="0" err="1" smtClean="0"/>
              <a:t>anticoagulated</a:t>
            </a:r>
            <a:r>
              <a:rPr lang="en-US" dirty="0" smtClean="0"/>
              <a:t> with heparin are as follows:</a:t>
            </a:r>
          </a:p>
          <a:p>
            <a:r>
              <a:rPr lang="en-US" dirty="0" smtClean="0"/>
              <a:t> (1) the </a:t>
            </a:r>
            <a:r>
              <a:rPr lang="en-US" dirty="0" err="1" smtClean="0"/>
              <a:t>neuraxial</a:t>
            </a:r>
            <a:r>
              <a:rPr lang="en-US" dirty="0" smtClean="0"/>
              <a:t> technique should be avoided in patients with other coagulopathies;</a:t>
            </a:r>
          </a:p>
          <a:p>
            <a:r>
              <a:rPr lang="en-US" dirty="0" smtClean="0"/>
              <a:t> </a:t>
            </a:r>
            <a:r>
              <a:rPr lang="en-US" dirty="0"/>
              <a:t>(2) </a:t>
            </a:r>
            <a:r>
              <a:rPr lang="en-US" dirty="0" smtClean="0"/>
              <a:t>although the </a:t>
            </a:r>
            <a:r>
              <a:rPr lang="en-US" dirty="0"/>
              <a:t>occurrence of bloody or difficult needle </a:t>
            </a:r>
            <a:r>
              <a:rPr lang="en-US" dirty="0" smtClean="0"/>
              <a:t>placement increases </a:t>
            </a:r>
            <a:r>
              <a:rPr lang="en-US" dirty="0"/>
              <a:t>the risk of hematoma, discussion with the </a:t>
            </a:r>
            <a:r>
              <a:rPr lang="en-US" dirty="0" smtClean="0"/>
              <a:t>surgeon of </a:t>
            </a:r>
            <a:r>
              <a:rPr lang="en-US" dirty="0"/>
              <a:t>the risk/benefit ratio should determine </a:t>
            </a:r>
            <a:r>
              <a:rPr lang="en-US" dirty="0" smtClean="0"/>
              <a:t>cancellation or </a:t>
            </a:r>
            <a:r>
              <a:rPr lang="en-US" dirty="0" err="1"/>
              <a:t>noncancellation</a:t>
            </a:r>
            <a:r>
              <a:rPr lang="en-US" dirty="0"/>
              <a:t> of the case</a:t>
            </a:r>
            <a:r>
              <a:rPr lang="en-US" dirty="0" smtClean="0"/>
              <a:t>;</a:t>
            </a:r>
          </a:p>
          <a:p>
            <a:r>
              <a:rPr lang="en-US" dirty="0" smtClean="0"/>
              <a:t> </a:t>
            </a:r>
            <a:r>
              <a:rPr lang="en-US" dirty="0"/>
              <a:t>(3) the heparin </a:t>
            </a:r>
            <a:r>
              <a:rPr lang="en-US" dirty="0" smtClean="0"/>
              <a:t>administration should </a:t>
            </a:r>
            <a:r>
              <a:rPr lang="en-US" dirty="0"/>
              <a:t>be delayed for 1 </a:t>
            </a:r>
            <a:r>
              <a:rPr lang="en-US" dirty="0" err="1"/>
              <a:t>hr</a:t>
            </a:r>
            <a:r>
              <a:rPr lang="en-US" dirty="0"/>
              <a:t> after needle placement;</a:t>
            </a:r>
          </a:p>
          <a:p>
            <a:r>
              <a:rPr lang="en-US" dirty="0"/>
              <a:t>(4) indwelling </a:t>
            </a:r>
            <a:r>
              <a:rPr lang="en-US" dirty="0" err="1"/>
              <a:t>neuraxial</a:t>
            </a:r>
            <a:r>
              <a:rPr lang="en-US" dirty="0"/>
              <a:t> catheters should be removed 2 </a:t>
            </a:r>
            <a:r>
              <a:rPr lang="en-US" dirty="0" smtClean="0"/>
              <a:t>to 4 </a:t>
            </a:r>
            <a:r>
              <a:rPr lang="en-US" dirty="0" err="1"/>
              <a:t>hr</a:t>
            </a:r>
            <a:r>
              <a:rPr lang="en-US" dirty="0"/>
              <a:t> after the last heparin dose, and the patient’s </a:t>
            </a:r>
            <a:r>
              <a:rPr lang="en-US" dirty="0" smtClean="0"/>
              <a:t>coagulation status </a:t>
            </a:r>
            <a:r>
              <a:rPr lang="en-US" dirty="0"/>
              <a:t>is evaluated and </a:t>
            </a:r>
            <a:r>
              <a:rPr lang="en-US" dirty="0" err="1"/>
              <a:t>reheparinization</a:t>
            </a:r>
            <a:r>
              <a:rPr lang="en-US" dirty="0"/>
              <a:t> occurs 1 </a:t>
            </a:r>
            <a:r>
              <a:rPr lang="en-US" dirty="0" err="1" smtClean="0"/>
              <a:t>hrafter</a:t>
            </a:r>
            <a:r>
              <a:rPr lang="en-US" dirty="0" smtClean="0"/>
              <a:t> </a:t>
            </a:r>
            <a:r>
              <a:rPr lang="en-US" dirty="0"/>
              <a:t>catheter </a:t>
            </a:r>
            <a:r>
              <a:rPr lang="en-US" dirty="0" smtClean="0"/>
              <a:t>removal </a:t>
            </a:r>
          </a:p>
          <a:p>
            <a:r>
              <a:rPr lang="en-US" dirty="0" smtClean="0"/>
              <a:t>(</a:t>
            </a:r>
            <a:r>
              <a:rPr lang="en-US" dirty="0"/>
              <a:t>5) minimal concentrations </a:t>
            </a:r>
            <a:r>
              <a:rPr lang="en-US" dirty="0" smtClean="0"/>
              <a:t>of local </a:t>
            </a:r>
            <a:r>
              <a:rPr lang="en-US" dirty="0"/>
              <a:t>anesthetics should be used for early detection of </a:t>
            </a:r>
            <a:r>
              <a:rPr lang="en-US" dirty="0" smtClean="0"/>
              <a:t>signs of </a:t>
            </a:r>
            <a:r>
              <a:rPr lang="en-US" dirty="0"/>
              <a:t>spinal hematoma and the patient is monitored </a:t>
            </a:r>
            <a:r>
              <a:rPr lang="en-US" dirty="0" smtClean="0"/>
              <a:t>postoperatively for </a:t>
            </a:r>
            <a:r>
              <a:rPr lang="en-US" dirty="0"/>
              <a:t>signs of hematoma.</a:t>
            </a:r>
          </a:p>
        </p:txBody>
      </p:sp>
    </p:spTree>
    <p:extLst>
      <p:ext uri="{BB962C8B-B14F-4D97-AF65-F5344CB8AC3E}">
        <p14:creationId xmlns:p14="http://schemas.microsoft.com/office/powerpoint/2010/main" xmlns="" val="425215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-3252435"/>
            <a:ext cx="8911687" cy="128089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620" y="772732"/>
            <a:ext cx="9443992" cy="513849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Subcutaneous TID heparin is associated with </a:t>
            </a:r>
            <a:r>
              <a:rPr lang="en-US" dirty="0" smtClean="0"/>
              <a:t>increased bleeding</a:t>
            </a:r>
            <a:r>
              <a:rPr lang="en-US" dirty="0"/>
              <a:t>. ASRA recommended against </a:t>
            </a:r>
            <a:r>
              <a:rPr lang="en-US" dirty="0" err="1"/>
              <a:t>neuraxial</a:t>
            </a:r>
            <a:r>
              <a:rPr lang="en-US" dirty="0"/>
              <a:t> </a:t>
            </a:r>
            <a:r>
              <a:rPr lang="en-US" dirty="0" smtClean="0"/>
              <a:t>injections in </a:t>
            </a:r>
            <a:r>
              <a:rPr lang="en-US" dirty="0"/>
              <a:t>patients on subcutaneous TID heparin </a:t>
            </a:r>
            <a:r>
              <a:rPr lang="en-US" dirty="0" smtClean="0"/>
              <a:t>because of </a:t>
            </a:r>
            <a:r>
              <a:rPr lang="en-US" dirty="0"/>
              <a:t>reports of increased bleeding and the absence </a:t>
            </a:r>
            <a:r>
              <a:rPr lang="en-US" dirty="0" smtClean="0"/>
              <a:t>of prospective </a:t>
            </a:r>
            <a:r>
              <a:rPr lang="en-US" dirty="0"/>
              <a:t>studies in this setting</a:t>
            </a:r>
            <a:r>
              <a:rPr lang="en-US" dirty="0" smtClean="0"/>
              <a:t>.</a:t>
            </a:r>
          </a:p>
          <a:p>
            <a:r>
              <a:rPr lang="en-US" dirty="0"/>
              <a:t>There appears to be a continuing debate as to </a:t>
            </a:r>
            <a:r>
              <a:rPr lang="en-US" dirty="0" smtClean="0"/>
              <a:t>whether </a:t>
            </a:r>
            <a:r>
              <a:rPr lang="en-US" dirty="0" err="1" smtClean="0"/>
              <a:t>neuraxial</a:t>
            </a:r>
            <a:r>
              <a:rPr lang="en-US" dirty="0" smtClean="0"/>
              <a:t> </a:t>
            </a:r>
            <a:r>
              <a:rPr lang="en-US" dirty="0"/>
              <a:t>procedures should be performed in </a:t>
            </a:r>
            <a:r>
              <a:rPr lang="en-US" dirty="0" smtClean="0"/>
              <a:t>patients who </a:t>
            </a:r>
            <a:r>
              <a:rPr lang="en-US" dirty="0"/>
              <a:t>undergo cardiopulmonary bypass. In these patients </a:t>
            </a:r>
            <a:r>
              <a:rPr lang="en-US" dirty="0" smtClean="0"/>
              <a:t>the following </a:t>
            </a:r>
            <a:r>
              <a:rPr lang="en-US" dirty="0"/>
              <a:t>precautions have been recommended: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1) </a:t>
            </a:r>
            <a:r>
              <a:rPr lang="en-US" dirty="0" err="1" smtClean="0"/>
              <a:t>neuraxial</a:t>
            </a:r>
            <a:r>
              <a:rPr lang="en-US" dirty="0"/>
              <a:t> </a:t>
            </a:r>
            <a:r>
              <a:rPr lang="en-US" dirty="0" smtClean="0"/>
              <a:t>procedures </a:t>
            </a:r>
            <a:r>
              <a:rPr lang="en-US" dirty="0"/>
              <a:t>should be avoided in patients </a:t>
            </a:r>
            <a:r>
              <a:rPr lang="en-US" dirty="0" smtClean="0"/>
              <a:t>with a </a:t>
            </a:r>
            <a:r>
              <a:rPr lang="en-US" dirty="0"/>
              <a:t>known coagulopathy</a:t>
            </a:r>
            <a:r>
              <a:rPr lang="en-US" dirty="0" smtClean="0"/>
              <a:t>,</a:t>
            </a:r>
          </a:p>
          <a:p>
            <a:r>
              <a:rPr lang="en-US" dirty="0" smtClean="0"/>
              <a:t>(</a:t>
            </a:r>
            <a:r>
              <a:rPr lang="en-US" dirty="0"/>
              <a:t>2) surgery should be </a:t>
            </a:r>
            <a:r>
              <a:rPr lang="en-US" dirty="0" smtClean="0"/>
              <a:t>delayed 24 </a:t>
            </a:r>
            <a:r>
              <a:rPr lang="en-US" dirty="0" err="1"/>
              <a:t>hr</a:t>
            </a:r>
            <a:r>
              <a:rPr lang="en-US" dirty="0"/>
              <a:t> in the patient with a traumatic </a:t>
            </a:r>
            <a:r>
              <a:rPr lang="en-US" dirty="0" smtClean="0"/>
              <a:t>tap</a:t>
            </a:r>
          </a:p>
          <a:p>
            <a:r>
              <a:rPr lang="en-US" dirty="0" smtClean="0"/>
              <a:t>(</a:t>
            </a:r>
            <a:r>
              <a:rPr lang="en-US" dirty="0"/>
              <a:t>3) the </a:t>
            </a:r>
            <a:r>
              <a:rPr lang="en-US" dirty="0" smtClean="0"/>
              <a:t>time from </a:t>
            </a:r>
            <a:r>
              <a:rPr lang="en-US" dirty="0"/>
              <a:t>the </a:t>
            </a:r>
            <a:r>
              <a:rPr lang="en-US" dirty="0" err="1"/>
              <a:t>neuraxial</a:t>
            </a:r>
            <a:r>
              <a:rPr lang="en-US" dirty="0"/>
              <a:t> procedure to the systemic </a:t>
            </a:r>
            <a:r>
              <a:rPr lang="en-US" dirty="0" err="1" smtClean="0"/>
              <a:t>heparinization</a:t>
            </a:r>
            <a:r>
              <a:rPr lang="en-US" dirty="0"/>
              <a:t> </a:t>
            </a:r>
            <a:r>
              <a:rPr lang="en-US" dirty="0" smtClean="0"/>
              <a:t>should </a:t>
            </a:r>
            <a:r>
              <a:rPr lang="en-US" dirty="0"/>
              <a:t>exceed 1 </a:t>
            </a:r>
            <a:r>
              <a:rPr lang="en-US" dirty="0" err="1" smtClean="0"/>
              <a:t>hr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(4) </a:t>
            </a:r>
            <a:r>
              <a:rPr lang="en-US" dirty="0" err="1"/>
              <a:t>heparinization</a:t>
            </a:r>
            <a:r>
              <a:rPr lang="en-US" dirty="0"/>
              <a:t> and </a:t>
            </a:r>
            <a:r>
              <a:rPr lang="en-US" dirty="0" smtClean="0"/>
              <a:t>reversal should </a:t>
            </a:r>
            <a:r>
              <a:rPr lang="en-US" dirty="0"/>
              <a:t>be monitored and controlled </a:t>
            </a:r>
            <a:r>
              <a:rPr lang="en-US" dirty="0" smtClean="0"/>
              <a:t>tightly</a:t>
            </a:r>
          </a:p>
          <a:p>
            <a:r>
              <a:rPr lang="en-US" dirty="0" smtClean="0"/>
              <a:t> </a:t>
            </a:r>
            <a:r>
              <a:rPr lang="en-US" dirty="0"/>
              <a:t>(5) </a:t>
            </a:r>
            <a:r>
              <a:rPr lang="en-US" dirty="0" err="1" smtClean="0"/>
              <a:t>theepidural</a:t>
            </a:r>
            <a:r>
              <a:rPr lang="en-US" dirty="0" smtClean="0"/>
              <a:t> </a:t>
            </a:r>
            <a:r>
              <a:rPr lang="en-US" dirty="0"/>
              <a:t>catheter should be removed when normal </a:t>
            </a:r>
            <a:r>
              <a:rPr lang="en-US" dirty="0" smtClean="0"/>
              <a:t>coagulation is </a:t>
            </a:r>
            <a:r>
              <a:rPr lang="en-US" dirty="0"/>
              <a:t>restored and the patient should be </a:t>
            </a:r>
            <a:r>
              <a:rPr lang="en-US" dirty="0" smtClean="0"/>
              <a:t>monitored closely </a:t>
            </a:r>
            <a:r>
              <a:rPr lang="en-US" dirty="0"/>
              <a:t>for signs of spinal hematoma after the catheter </a:t>
            </a:r>
            <a:r>
              <a:rPr lang="en-US" dirty="0" smtClean="0"/>
              <a:t>is removed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65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027906"/>
            <a:ext cx="8911687" cy="128089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LOW-MOLECULAR-WEIGHT HEPARIN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446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-4089563"/>
            <a:ext cx="8911687" cy="128089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0468" y="765777"/>
            <a:ext cx="9289446" cy="5287112"/>
          </a:xfrm>
        </p:spPr>
        <p:txBody>
          <a:bodyPr/>
          <a:lstStyle/>
          <a:p>
            <a:r>
              <a:rPr lang="en-US" dirty="0"/>
              <a:t>In 1997, the American Society of Regional Anesthesia </a:t>
            </a:r>
            <a:r>
              <a:rPr lang="en-US" dirty="0" smtClean="0"/>
              <a:t>and Pain </a:t>
            </a:r>
            <a:r>
              <a:rPr lang="en-US" dirty="0"/>
              <a:t>Medicine (ASRAPM) convened a panel of </a:t>
            </a:r>
            <a:r>
              <a:rPr lang="en-US" dirty="0" smtClean="0"/>
              <a:t>experts to </a:t>
            </a:r>
            <a:r>
              <a:rPr lang="en-US" dirty="0"/>
              <a:t>discuss the increased number of reports of </a:t>
            </a:r>
            <a:r>
              <a:rPr lang="en-US" dirty="0" smtClean="0"/>
              <a:t>epidural hematoma </a:t>
            </a:r>
            <a:r>
              <a:rPr lang="en-US" dirty="0"/>
              <a:t>secondary to the then newly introduced </a:t>
            </a:r>
            <a:r>
              <a:rPr lang="en-US" dirty="0" smtClean="0"/>
              <a:t>low molecular weight </a:t>
            </a:r>
            <a:r>
              <a:rPr lang="en-US" dirty="0"/>
              <a:t>heparin (LMWH) enoxaparin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The same panel revised their </a:t>
            </a:r>
            <a:r>
              <a:rPr lang="en-US" dirty="0" smtClean="0"/>
              <a:t>guidelines in </a:t>
            </a:r>
            <a:r>
              <a:rPr lang="en-US" dirty="0"/>
              <a:t>2003 to include the newer antiplatelet drugs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 third </a:t>
            </a:r>
            <a:r>
              <a:rPr lang="en-US" dirty="0"/>
              <a:t>edition of the guidelines was published in 2010 </a:t>
            </a:r>
            <a:r>
              <a:rPr lang="en-US" dirty="0" smtClean="0"/>
              <a:t>partly to </a:t>
            </a:r>
            <a:r>
              <a:rPr lang="en-US" dirty="0"/>
              <a:t>make recommendations on the issue of </a:t>
            </a:r>
            <a:r>
              <a:rPr lang="en-US" dirty="0" smtClean="0"/>
              <a:t>anticoagulants and </a:t>
            </a:r>
            <a:r>
              <a:rPr lang="en-US" dirty="0"/>
              <a:t>plexus and peripheral nerve blockade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297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-4475930"/>
            <a:ext cx="8911687" cy="128089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3499" y="798490"/>
            <a:ext cx="9431113" cy="5112732"/>
          </a:xfrm>
        </p:spPr>
        <p:txBody>
          <a:bodyPr/>
          <a:lstStyle/>
          <a:p>
            <a:r>
              <a:rPr lang="en-US" dirty="0"/>
              <a:t>Low-molecular-weight heparins are the fractionated </a:t>
            </a:r>
            <a:r>
              <a:rPr lang="en-US" dirty="0" smtClean="0"/>
              <a:t>forms of </a:t>
            </a:r>
            <a:r>
              <a:rPr lang="en-US" dirty="0"/>
              <a:t>heparin with a mean molecular weight of 5000.85 </a:t>
            </a:r>
            <a:r>
              <a:rPr lang="en-US" dirty="0" smtClean="0"/>
              <a:t>Similar to </a:t>
            </a:r>
            <a:r>
              <a:rPr lang="en-US" dirty="0"/>
              <a:t>unfractionated heparin, LMWH activates </a:t>
            </a:r>
            <a:r>
              <a:rPr lang="en-US" dirty="0" err="1" smtClean="0"/>
              <a:t>antithrombin,accelerating</a:t>
            </a:r>
            <a:r>
              <a:rPr lang="en-US" dirty="0" smtClean="0"/>
              <a:t> </a:t>
            </a:r>
            <a:r>
              <a:rPr lang="en-US" dirty="0" err="1"/>
              <a:t>antithrombin’s</a:t>
            </a:r>
            <a:r>
              <a:rPr lang="en-US" dirty="0"/>
              <a:t> interaction </a:t>
            </a:r>
            <a:r>
              <a:rPr lang="en-US" dirty="0" smtClean="0"/>
              <a:t>with thrombin </a:t>
            </a:r>
            <a:r>
              <a:rPr lang="en-US" dirty="0"/>
              <a:t>and factor </a:t>
            </a:r>
            <a:r>
              <a:rPr lang="en-US" dirty="0" err="1"/>
              <a:t>Xa</a:t>
            </a:r>
            <a:r>
              <a:rPr lang="en-US" dirty="0"/>
              <a:t>. LMWH, like </a:t>
            </a:r>
            <a:r>
              <a:rPr lang="en-US" dirty="0" smtClean="0"/>
              <a:t>unfractionated heparin</a:t>
            </a:r>
            <a:r>
              <a:rPr lang="en-US" dirty="0"/>
              <a:t>, also releases tissue factor pathway from the </a:t>
            </a:r>
            <a:r>
              <a:rPr lang="en-US" dirty="0" smtClean="0"/>
              <a:t>endothelium.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LMWHs have a longer half-life and </a:t>
            </a:r>
            <a:r>
              <a:rPr lang="en-US" dirty="0" err="1" smtClean="0"/>
              <a:t>doseindependent</a:t>
            </a:r>
            <a:r>
              <a:rPr lang="en-US" dirty="0"/>
              <a:t> </a:t>
            </a:r>
            <a:r>
              <a:rPr lang="en-US" dirty="0" smtClean="0"/>
              <a:t>clearance </a:t>
            </a:r>
            <a:r>
              <a:rPr lang="en-US" dirty="0"/>
              <a:t>compared to heparin, resulting in </a:t>
            </a:r>
            <a:r>
              <a:rPr lang="en-US" dirty="0" smtClean="0"/>
              <a:t>a more </a:t>
            </a:r>
            <a:r>
              <a:rPr lang="en-US" dirty="0"/>
              <a:t>predictable anticoagulant response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 plasma </a:t>
            </a:r>
            <a:r>
              <a:rPr lang="en-US" dirty="0"/>
              <a:t>half-life of the LMWHs ranges from 2 to 4 </a:t>
            </a:r>
            <a:r>
              <a:rPr lang="en-US" dirty="0" err="1"/>
              <a:t>hr</a:t>
            </a:r>
            <a:r>
              <a:rPr lang="en-US" dirty="0"/>
              <a:t> </a:t>
            </a:r>
            <a:r>
              <a:rPr lang="en-US" dirty="0" smtClean="0"/>
              <a:t>after an </a:t>
            </a:r>
            <a:r>
              <a:rPr lang="en-US" dirty="0"/>
              <a:t>intravenous injection and 3 to 6 </a:t>
            </a:r>
            <a:r>
              <a:rPr lang="en-US" dirty="0" err="1"/>
              <a:t>hr</a:t>
            </a:r>
            <a:r>
              <a:rPr lang="en-US" dirty="0"/>
              <a:t> after a </a:t>
            </a:r>
            <a:r>
              <a:rPr lang="en-US" dirty="0" smtClean="0"/>
              <a:t>subcutaneous injection</a:t>
            </a:r>
            <a:r>
              <a:rPr lang="en-US" dirty="0"/>
              <a:t>. It should be noted that anti-</a:t>
            </a:r>
            <a:r>
              <a:rPr lang="en-US" dirty="0" err="1"/>
              <a:t>Xa</a:t>
            </a:r>
            <a:r>
              <a:rPr lang="en-US" dirty="0"/>
              <a:t> activity is </a:t>
            </a:r>
            <a:r>
              <a:rPr lang="en-US" dirty="0" smtClean="0"/>
              <a:t>still present </a:t>
            </a:r>
            <a:r>
              <a:rPr lang="en-US" dirty="0"/>
              <a:t>12 </a:t>
            </a:r>
            <a:r>
              <a:rPr lang="en-US" dirty="0" err="1"/>
              <a:t>hr</a:t>
            </a:r>
            <a:r>
              <a:rPr lang="en-US" dirty="0"/>
              <a:t> after injection of LMWH.</a:t>
            </a:r>
          </a:p>
        </p:txBody>
      </p:sp>
    </p:spTree>
    <p:extLst>
      <p:ext uri="{BB962C8B-B14F-4D97-AF65-F5344CB8AC3E}">
        <p14:creationId xmlns:p14="http://schemas.microsoft.com/office/powerpoint/2010/main" xmlns="" val="205738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-5506242"/>
            <a:ext cx="8911687" cy="128089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2135" y="656823"/>
            <a:ext cx="9392477" cy="5254399"/>
          </a:xfrm>
        </p:spPr>
        <p:txBody>
          <a:bodyPr>
            <a:normAutofit/>
          </a:bodyPr>
          <a:lstStyle/>
          <a:p>
            <a:r>
              <a:rPr lang="en-US" dirty="0"/>
              <a:t>The recommendations of the ASRA for patients </a:t>
            </a:r>
            <a:r>
              <a:rPr lang="en-US" dirty="0" smtClean="0"/>
              <a:t>receiving LMWH </a:t>
            </a:r>
            <a:r>
              <a:rPr lang="en-US" dirty="0"/>
              <a:t>and </a:t>
            </a:r>
            <a:r>
              <a:rPr lang="en-US" dirty="0" err="1"/>
              <a:t>neuraxial</a:t>
            </a:r>
            <a:r>
              <a:rPr lang="en-US" dirty="0"/>
              <a:t> anesthesia are as </a:t>
            </a:r>
            <a:r>
              <a:rPr lang="en-US" dirty="0" smtClean="0"/>
              <a:t>follows:</a:t>
            </a:r>
            <a:endParaRPr lang="en-US" dirty="0"/>
          </a:p>
          <a:p>
            <a:r>
              <a:rPr lang="en-US" dirty="0" smtClean="0"/>
              <a:t>Monitoring </a:t>
            </a:r>
            <a:r>
              <a:rPr lang="en-US" dirty="0"/>
              <a:t>of the anti-</a:t>
            </a:r>
            <a:r>
              <a:rPr lang="en-US" dirty="0" err="1"/>
              <a:t>Xa</a:t>
            </a:r>
            <a:r>
              <a:rPr lang="en-US" dirty="0"/>
              <a:t> level is not recommended.</a:t>
            </a:r>
          </a:p>
          <a:p>
            <a:r>
              <a:rPr lang="en-US" dirty="0" smtClean="0"/>
              <a:t> </a:t>
            </a:r>
            <a:r>
              <a:rPr lang="en-US" dirty="0"/>
              <a:t>The administration of antiplatelet or oral </a:t>
            </a:r>
            <a:r>
              <a:rPr lang="en-US" dirty="0" smtClean="0"/>
              <a:t>anticoagulant medications </a:t>
            </a:r>
            <a:r>
              <a:rPr lang="en-US" dirty="0"/>
              <a:t>with LMWHs may increase the risk </a:t>
            </a:r>
            <a:r>
              <a:rPr lang="en-US" dirty="0" smtClean="0"/>
              <a:t>of spinal </a:t>
            </a:r>
            <a:r>
              <a:rPr lang="en-US" dirty="0"/>
              <a:t>hematoma.</a:t>
            </a:r>
          </a:p>
          <a:p>
            <a:r>
              <a:rPr lang="en-US" dirty="0" smtClean="0"/>
              <a:t>The </a:t>
            </a:r>
            <a:r>
              <a:rPr lang="en-US" dirty="0"/>
              <a:t>presence of blood during needle placement </a:t>
            </a:r>
            <a:r>
              <a:rPr lang="en-US" dirty="0" smtClean="0"/>
              <a:t>and catheter </a:t>
            </a:r>
            <a:r>
              <a:rPr lang="en-US" dirty="0"/>
              <a:t>placement does not necessitate </a:t>
            </a:r>
            <a:r>
              <a:rPr lang="en-US" dirty="0" smtClean="0"/>
              <a:t>postponement of </a:t>
            </a:r>
            <a:r>
              <a:rPr lang="en-US" dirty="0"/>
              <a:t>surgery. However, the initiation of LMWH </a:t>
            </a:r>
            <a:r>
              <a:rPr lang="en-US" dirty="0" smtClean="0"/>
              <a:t>therapy should </a:t>
            </a:r>
            <a:r>
              <a:rPr lang="en-US" dirty="0"/>
              <a:t>be delayed for 24 </a:t>
            </a:r>
            <a:r>
              <a:rPr lang="en-US" dirty="0" err="1"/>
              <a:t>hr</a:t>
            </a:r>
            <a:r>
              <a:rPr lang="en-US" dirty="0"/>
              <a:t> postoperatively.</a:t>
            </a:r>
          </a:p>
          <a:p>
            <a:r>
              <a:rPr lang="en-US" dirty="0" smtClean="0"/>
              <a:t>The </a:t>
            </a:r>
            <a:r>
              <a:rPr lang="en-US" dirty="0"/>
              <a:t>first dose of LMWH prophylaxis after </a:t>
            </a:r>
            <a:r>
              <a:rPr lang="en-US" dirty="0" smtClean="0"/>
              <a:t>twice-daily enoxaparin </a:t>
            </a:r>
            <a:r>
              <a:rPr lang="en-US" dirty="0"/>
              <a:t>should be given no earlier than 24 </a:t>
            </a:r>
            <a:r>
              <a:rPr lang="en-US" dirty="0" err="1"/>
              <a:t>hr</a:t>
            </a:r>
            <a:r>
              <a:rPr lang="en-US" dirty="0"/>
              <a:t> </a:t>
            </a:r>
            <a:r>
              <a:rPr lang="en-US" dirty="0" smtClean="0"/>
              <a:t>postoperatively and </a:t>
            </a:r>
            <a:r>
              <a:rPr lang="en-US" dirty="0"/>
              <a:t>only in the presence of adequate </a:t>
            </a:r>
            <a:r>
              <a:rPr lang="en-US" dirty="0" smtClean="0"/>
              <a:t>hemostasis.</a:t>
            </a:r>
          </a:p>
          <a:p>
            <a:r>
              <a:rPr lang="en-US" dirty="0" smtClean="0"/>
              <a:t> It </a:t>
            </a:r>
            <a:r>
              <a:rPr lang="en-US" dirty="0"/>
              <a:t>may be given 6 to 8 </a:t>
            </a:r>
            <a:r>
              <a:rPr lang="en-US" dirty="0" err="1"/>
              <a:t>hr</a:t>
            </a:r>
            <a:r>
              <a:rPr lang="en-US" dirty="0"/>
              <a:t> after a once-daily </a:t>
            </a:r>
            <a:r>
              <a:rPr lang="en-US" dirty="0" smtClean="0"/>
              <a:t>dosing of </a:t>
            </a:r>
            <a:r>
              <a:rPr lang="en-US" dirty="0"/>
              <a:t>enoxaparin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274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-3059251"/>
            <a:ext cx="8911687" cy="128089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5166" y="643944"/>
            <a:ext cx="9289446" cy="5267278"/>
          </a:xfrm>
        </p:spPr>
        <p:txBody>
          <a:bodyPr>
            <a:normAutofit/>
          </a:bodyPr>
          <a:lstStyle/>
          <a:p>
            <a:r>
              <a:rPr lang="en-US" dirty="0"/>
              <a:t> In patients who are on LMWH, needle/catheter placement should occur at least 12 </a:t>
            </a:r>
            <a:r>
              <a:rPr lang="en-US" dirty="0" err="1"/>
              <a:t>hr</a:t>
            </a:r>
            <a:r>
              <a:rPr lang="en-US" dirty="0"/>
              <a:t> after the last prophylactic dose of enoxaparin or 24 </a:t>
            </a:r>
            <a:r>
              <a:rPr lang="en-US" dirty="0" err="1"/>
              <a:t>hr</a:t>
            </a:r>
            <a:r>
              <a:rPr lang="en-US" dirty="0"/>
              <a:t> after </a:t>
            </a:r>
            <a:r>
              <a:rPr lang="en-US" dirty="0" err="1"/>
              <a:t>dalteparin</a:t>
            </a:r>
            <a:r>
              <a:rPr lang="en-US" dirty="0"/>
              <a:t> (120 U/kg every 12 </a:t>
            </a:r>
            <a:r>
              <a:rPr lang="en-US" dirty="0" err="1"/>
              <a:t>hr</a:t>
            </a:r>
            <a:r>
              <a:rPr lang="en-US" dirty="0"/>
              <a:t> or 200 U/kg every 12 </a:t>
            </a:r>
            <a:r>
              <a:rPr lang="en-US" dirty="0" err="1"/>
              <a:t>hr</a:t>
            </a:r>
            <a:r>
              <a:rPr lang="en-US" dirty="0"/>
              <a:t>), or after </a:t>
            </a:r>
            <a:r>
              <a:rPr lang="en-US" dirty="0" smtClean="0"/>
              <a:t>higher </a:t>
            </a:r>
            <a:r>
              <a:rPr lang="en-US" dirty="0"/>
              <a:t>doses of enoxaparin (1 mg/kg every 12 </a:t>
            </a:r>
            <a:r>
              <a:rPr lang="en-US" dirty="0" err="1"/>
              <a:t>hr</a:t>
            </a:r>
            <a:r>
              <a:rPr lang="en-US" dirty="0"/>
              <a:t>; 1.5 </a:t>
            </a:r>
            <a:r>
              <a:rPr lang="en-US" dirty="0" smtClean="0"/>
              <a:t>mg/kg daily</a:t>
            </a:r>
            <a:r>
              <a:rPr lang="en-US" dirty="0"/>
              <a:t>).</a:t>
            </a:r>
          </a:p>
          <a:p>
            <a:r>
              <a:rPr lang="en-US" dirty="0" smtClean="0"/>
              <a:t>There </a:t>
            </a:r>
            <a:r>
              <a:rPr lang="en-US" dirty="0"/>
              <a:t>should be a 12-hr interval between the </a:t>
            </a:r>
            <a:r>
              <a:rPr lang="en-US" dirty="0" smtClean="0"/>
              <a:t>last prophylactic </a:t>
            </a:r>
            <a:r>
              <a:rPr lang="en-US" dirty="0"/>
              <a:t>dose of enoxaparin and removal of </a:t>
            </a:r>
            <a:r>
              <a:rPr lang="en-US" dirty="0" smtClean="0"/>
              <a:t>the epidural </a:t>
            </a:r>
            <a:r>
              <a:rPr lang="en-US" dirty="0"/>
              <a:t>catheter.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higher doses of enoxaparin, </a:t>
            </a:r>
            <a:r>
              <a:rPr lang="en-US" dirty="0" smtClean="0"/>
              <a:t>a 24-hr </a:t>
            </a:r>
            <a:r>
              <a:rPr lang="en-US" dirty="0"/>
              <a:t>delay is recommended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 LMWH may be administered 2 </a:t>
            </a:r>
            <a:r>
              <a:rPr lang="en-US" dirty="0" err="1"/>
              <a:t>hr</a:t>
            </a:r>
            <a:r>
              <a:rPr lang="en-US" dirty="0"/>
              <a:t> after the </a:t>
            </a:r>
            <a:r>
              <a:rPr lang="en-US" dirty="0" smtClean="0"/>
              <a:t>epidural catheter </a:t>
            </a:r>
            <a:r>
              <a:rPr lang="en-US" dirty="0"/>
              <a:t>is removed.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6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374" y="2079423"/>
            <a:ext cx="8911687" cy="128089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FONDAPARINUX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289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-4218352"/>
            <a:ext cx="8911687" cy="128089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621" y="875763"/>
            <a:ext cx="9096262" cy="4314242"/>
          </a:xfrm>
        </p:spPr>
        <p:txBody>
          <a:bodyPr>
            <a:normAutofit/>
          </a:bodyPr>
          <a:lstStyle/>
          <a:p>
            <a:r>
              <a:rPr lang="en-US" dirty="0" err="1"/>
              <a:t>Fondaparinux</a:t>
            </a:r>
            <a:r>
              <a:rPr lang="en-US" dirty="0"/>
              <a:t> is a synthetic anticoagulant that is a </a:t>
            </a:r>
            <a:r>
              <a:rPr lang="en-US" dirty="0" smtClean="0"/>
              <a:t>selective </a:t>
            </a:r>
            <a:r>
              <a:rPr lang="en-US" dirty="0" err="1" smtClean="0"/>
              <a:t>Xa</a:t>
            </a:r>
            <a:r>
              <a:rPr lang="en-US" dirty="0" smtClean="0"/>
              <a:t> </a:t>
            </a:r>
            <a:r>
              <a:rPr lang="en-US" dirty="0" err="1" smtClean="0"/>
              <a:t>inhibitor.Because</a:t>
            </a:r>
            <a:r>
              <a:rPr lang="en-US" dirty="0" smtClean="0"/>
              <a:t> </a:t>
            </a:r>
            <a:r>
              <a:rPr lang="en-US" dirty="0"/>
              <a:t>it is synthesized chemically, </a:t>
            </a:r>
            <a:r>
              <a:rPr lang="en-US" dirty="0" smtClean="0"/>
              <a:t>it exhibits </a:t>
            </a:r>
            <a:r>
              <a:rPr lang="en-US" dirty="0"/>
              <a:t>batch-to-batch consistency.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drug is </a:t>
            </a:r>
            <a:r>
              <a:rPr lang="en-US" dirty="0" smtClean="0"/>
              <a:t>rapidly absorbed</a:t>
            </a:r>
            <a:r>
              <a:rPr lang="en-US" dirty="0"/>
              <a:t>, reaching a maximum concentration </a:t>
            </a:r>
            <a:r>
              <a:rPr lang="en-US" dirty="0" smtClean="0"/>
              <a:t>within 1.7 </a:t>
            </a:r>
            <a:r>
              <a:rPr lang="en-US" dirty="0" err="1"/>
              <a:t>hr</a:t>
            </a:r>
            <a:r>
              <a:rPr lang="en-US" dirty="0"/>
              <a:t> of dosing and has a half-life of 21 </a:t>
            </a:r>
            <a:r>
              <a:rPr lang="en-US" dirty="0" smtClean="0"/>
              <a:t>hr.</a:t>
            </a:r>
          </a:p>
          <a:p>
            <a:r>
              <a:rPr lang="en-US" dirty="0" smtClean="0"/>
              <a:t> </a:t>
            </a:r>
            <a:r>
              <a:rPr lang="en-US" dirty="0"/>
              <a:t>It has </a:t>
            </a:r>
            <a:r>
              <a:rPr lang="en-US" dirty="0" smtClean="0"/>
              <a:t>100% bioavailability</a:t>
            </a:r>
            <a:r>
              <a:rPr lang="en-US" dirty="0"/>
              <a:t>. A dose of 2.5 mg is given </a:t>
            </a:r>
            <a:r>
              <a:rPr lang="en-US" dirty="0" smtClean="0"/>
              <a:t>subcutaneously 6 </a:t>
            </a:r>
            <a:r>
              <a:rPr lang="en-US" dirty="0" err="1"/>
              <a:t>hr</a:t>
            </a:r>
            <a:r>
              <a:rPr lang="en-US" dirty="0"/>
              <a:t> after surgery, and subsequently once a day</a:t>
            </a:r>
            <a:r>
              <a:rPr lang="en-US" dirty="0" smtClean="0"/>
              <a:t>.</a:t>
            </a:r>
          </a:p>
          <a:p>
            <a:r>
              <a:rPr lang="en-US" dirty="0"/>
              <a:t>The risk </a:t>
            </a:r>
            <a:r>
              <a:rPr lang="en-US" dirty="0" smtClean="0"/>
              <a:t>of spinal </a:t>
            </a:r>
            <a:r>
              <a:rPr lang="en-US" dirty="0"/>
              <a:t>hematoma in patients on </a:t>
            </a:r>
            <a:r>
              <a:rPr lang="en-US" dirty="0" err="1"/>
              <a:t>fondaparinux</a:t>
            </a:r>
            <a:r>
              <a:rPr lang="en-US" dirty="0"/>
              <a:t> is not </a:t>
            </a:r>
            <a:r>
              <a:rPr lang="en-US" dirty="0" smtClean="0"/>
              <a:t>known at </a:t>
            </a:r>
            <a:r>
              <a:rPr lang="en-US" dirty="0"/>
              <a:t>this time, so ASRA recommended that </a:t>
            </a:r>
            <a:r>
              <a:rPr lang="en-US" dirty="0" err="1"/>
              <a:t>neuraxial</a:t>
            </a:r>
            <a:r>
              <a:rPr lang="en-US" dirty="0"/>
              <a:t> </a:t>
            </a:r>
            <a:r>
              <a:rPr lang="en-US" dirty="0" smtClean="0"/>
              <a:t>injections should </a:t>
            </a:r>
            <a:r>
              <a:rPr lang="en-US" dirty="0"/>
              <a:t>involve single-needle pass, </a:t>
            </a:r>
            <a:r>
              <a:rPr lang="en-US" dirty="0" err="1"/>
              <a:t>atraumatic</a:t>
            </a:r>
            <a:r>
              <a:rPr lang="en-US" dirty="0"/>
              <a:t> </a:t>
            </a:r>
            <a:r>
              <a:rPr lang="en-US" dirty="0" smtClean="0"/>
              <a:t>needle placements</a:t>
            </a:r>
            <a:r>
              <a:rPr lang="en-US" dirty="0"/>
              <a:t>, and avoidance of </a:t>
            </a:r>
            <a:r>
              <a:rPr lang="en-US" dirty="0" err="1"/>
              <a:t>intraspinal</a:t>
            </a:r>
            <a:r>
              <a:rPr lang="en-US" dirty="0"/>
              <a:t> catheters</a:t>
            </a:r>
          </a:p>
        </p:txBody>
      </p:sp>
    </p:spTree>
    <p:extLst>
      <p:ext uri="{BB962C8B-B14F-4D97-AF65-F5344CB8AC3E}">
        <p14:creationId xmlns:p14="http://schemas.microsoft.com/office/powerpoint/2010/main" xmlns="" val="394640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526" y="2079423"/>
            <a:ext cx="8911687" cy="128089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HERBAL THERAPIES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891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-4218352"/>
            <a:ext cx="8911687" cy="128089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3651" y="785611"/>
            <a:ext cx="8980352" cy="5589431"/>
          </a:xfrm>
        </p:spPr>
        <p:txBody>
          <a:bodyPr>
            <a:normAutofit/>
          </a:bodyPr>
          <a:lstStyle/>
          <a:p>
            <a:r>
              <a:rPr lang="en-US" dirty="0"/>
              <a:t>Garlic inhibits platelet aggregation and its effect </a:t>
            </a:r>
            <a:r>
              <a:rPr lang="en-US" dirty="0" smtClean="0"/>
              <a:t>on hemostasis </a:t>
            </a:r>
            <a:r>
              <a:rPr lang="en-US" dirty="0"/>
              <a:t>appears to last 7 days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Ginkgo inhibits </a:t>
            </a:r>
            <a:r>
              <a:rPr lang="en-US" dirty="0" smtClean="0"/>
              <a:t>platelet-activating </a:t>
            </a:r>
            <a:r>
              <a:rPr lang="en-US" dirty="0"/>
              <a:t>factor and its effect lasts 36 </a:t>
            </a:r>
            <a:r>
              <a:rPr lang="en-US" dirty="0" err="1"/>
              <a:t>hr</a:t>
            </a:r>
            <a:r>
              <a:rPr lang="en-US" dirty="0"/>
              <a:t>, while </a:t>
            </a:r>
            <a:r>
              <a:rPr lang="en-US" dirty="0" smtClean="0"/>
              <a:t>the effect </a:t>
            </a:r>
            <a:r>
              <a:rPr lang="en-US" dirty="0"/>
              <a:t>of ginseng lasts 24 hr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Ginkgo inhibits </a:t>
            </a:r>
            <a:r>
              <a:rPr lang="en-US" dirty="0" smtClean="0"/>
              <a:t>platelet-activating </a:t>
            </a:r>
            <a:r>
              <a:rPr lang="en-US" dirty="0"/>
              <a:t>factor and its effect lasts 36 </a:t>
            </a:r>
            <a:r>
              <a:rPr lang="en-US" dirty="0" err="1"/>
              <a:t>hr</a:t>
            </a:r>
            <a:r>
              <a:rPr lang="en-US" dirty="0"/>
              <a:t>, while </a:t>
            </a:r>
            <a:r>
              <a:rPr lang="en-US" dirty="0" smtClean="0"/>
              <a:t>the effect </a:t>
            </a:r>
            <a:r>
              <a:rPr lang="en-US" dirty="0"/>
              <a:t>of ginseng lasts 24 hr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In </a:t>
            </a:r>
            <a:r>
              <a:rPr lang="en-US" dirty="0" smtClean="0"/>
              <a:t>spite of </a:t>
            </a:r>
            <a:r>
              <a:rPr lang="en-US" dirty="0"/>
              <a:t>their effect on platelet function, herbal drugs by </a:t>
            </a:r>
            <a:r>
              <a:rPr lang="en-US" dirty="0" smtClean="0"/>
              <a:t>themselves appear </a:t>
            </a:r>
            <a:r>
              <a:rPr lang="en-US" dirty="0"/>
              <a:t>to present no added significant risk in </a:t>
            </a:r>
            <a:r>
              <a:rPr lang="en-US" dirty="0" smtClean="0"/>
              <a:t>the development </a:t>
            </a:r>
            <a:r>
              <a:rPr lang="en-US" dirty="0"/>
              <a:t>of spinal hematoma in patients having </a:t>
            </a:r>
            <a:r>
              <a:rPr lang="en-US" dirty="0" smtClean="0"/>
              <a:t>epidural or </a:t>
            </a:r>
            <a:r>
              <a:rPr lang="en-US" dirty="0"/>
              <a:t>spinal anesthesia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here </a:t>
            </a:r>
            <a:r>
              <a:rPr lang="en-US" dirty="0"/>
              <a:t>appears to </a:t>
            </a:r>
            <a:r>
              <a:rPr lang="en-US" dirty="0" smtClean="0"/>
              <a:t>be no </a:t>
            </a:r>
            <a:r>
              <a:rPr lang="en-US" dirty="0"/>
              <a:t>specific concerns as to the timing of </a:t>
            </a:r>
            <a:r>
              <a:rPr lang="en-US" dirty="0" err="1"/>
              <a:t>neuraxial</a:t>
            </a:r>
            <a:r>
              <a:rPr lang="en-US" dirty="0"/>
              <a:t> block </a:t>
            </a:r>
            <a:r>
              <a:rPr lang="en-US" dirty="0" smtClean="0"/>
              <a:t>in relationship </a:t>
            </a:r>
            <a:r>
              <a:rPr lang="en-US" dirty="0"/>
              <a:t>to the dosing of herbal therapy, </a:t>
            </a:r>
            <a:r>
              <a:rPr lang="en-US" dirty="0" smtClean="0"/>
              <a:t>postoperative monitoring</a:t>
            </a:r>
            <a:r>
              <a:rPr lang="en-US" dirty="0"/>
              <a:t>, or the timing of </a:t>
            </a:r>
            <a:r>
              <a:rPr lang="en-US" dirty="0" err="1"/>
              <a:t>neuraxial</a:t>
            </a:r>
            <a:r>
              <a:rPr lang="en-US" dirty="0"/>
              <a:t> catheter removal.</a:t>
            </a:r>
          </a:p>
        </p:txBody>
      </p:sp>
    </p:spTree>
    <p:extLst>
      <p:ext uri="{BB962C8B-B14F-4D97-AF65-F5344CB8AC3E}">
        <p14:creationId xmlns:p14="http://schemas.microsoft.com/office/powerpoint/2010/main" xmlns="" val="330955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5951" y="2002152"/>
            <a:ext cx="8911687" cy="128089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ANTICOAGULATION AND PERIPHERAL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NERVE BLOCKS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033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-3574407"/>
            <a:ext cx="8911687" cy="128089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3499" y="1004552"/>
            <a:ext cx="9431113" cy="4906670"/>
          </a:xfrm>
        </p:spPr>
        <p:txBody>
          <a:bodyPr/>
          <a:lstStyle/>
          <a:p>
            <a:r>
              <a:rPr lang="en-US" dirty="0"/>
              <a:t>ASRA recommended that the same guidelines on </a:t>
            </a:r>
            <a:r>
              <a:rPr lang="en-US" dirty="0" err="1" smtClean="0"/>
              <a:t>neuraxial</a:t>
            </a:r>
            <a:r>
              <a:rPr lang="en-US" dirty="0"/>
              <a:t> </a:t>
            </a:r>
            <a:r>
              <a:rPr lang="en-US" dirty="0" smtClean="0"/>
              <a:t>injections </a:t>
            </a:r>
            <a:r>
              <a:rPr lang="en-US" dirty="0"/>
              <a:t>be followed for peripheral nerve blocks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This is especially important in deep plexus and </a:t>
            </a:r>
            <a:r>
              <a:rPr lang="en-US" dirty="0" err="1" smtClean="0"/>
              <a:t>noncompressible</a:t>
            </a:r>
            <a:r>
              <a:rPr lang="en-US" dirty="0"/>
              <a:t> </a:t>
            </a:r>
            <a:r>
              <a:rPr lang="sv-SE" dirty="0" smtClean="0"/>
              <a:t>blocks </a:t>
            </a:r>
            <a:r>
              <a:rPr lang="sv-SE" dirty="0"/>
              <a:t>(e.g., lumbar plexus block, </a:t>
            </a:r>
            <a:r>
              <a:rPr lang="sv-SE" dirty="0" smtClean="0"/>
              <a:t>deep </a:t>
            </a:r>
            <a:r>
              <a:rPr lang="en-US" dirty="0" smtClean="0"/>
              <a:t>cervical </a:t>
            </a:r>
            <a:r>
              <a:rPr lang="en-US" dirty="0"/>
              <a:t>plexus blocks) or blocks near vascular </a:t>
            </a:r>
            <a:r>
              <a:rPr lang="en-US" dirty="0" smtClean="0"/>
              <a:t>areas such </a:t>
            </a:r>
            <a:r>
              <a:rPr lang="en-US" dirty="0"/>
              <a:t>as celiac plexus blocks or superior </a:t>
            </a:r>
            <a:r>
              <a:rPr lang="en-US" dirty="0" err="1" smtClean="0"/>
              <a:t>hypogastric</a:t>
            </a:r>
            <a:r>
              <a:rPr lang="en-US" dirty="0"/>
              <a:t> </a:t>
            </a:r>
            <a:r>
              <a:rPr lang="en-US" dirty="0" smtClean="0"/>
              <a:t>plexus </a:t>
            </a:r>
            <a:r>
              <a:rPr lang="en-US" dirty="0"/>
              <a:t>blocks.</a:t>
            </a:r>
          </a:p>
        </p:txBody>
      </p:sp>
    </p:spTree>
    <p:extLst>
      <p:ext uri="{BB962C8B-B14F-4D97-AF65-F5344CB8AC3E}">
        <p14:creationId xmlns:p14="http://schemas.microsoft.com/office/powerpoint/2010/main" xmlns="" val="429386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96980" y="624110"/>
            <a:ext cx="9907631" cy="5647901"/>
          </a:xfrm>
        </p:spPr>
      </p:pic>
    </p:spTree>
    <p:extLst>
      <p:ext uri="{BB962C8B-B14F-4D97-AF65-F5344CB8AC3E}">
        <p14:creationId xmlns:p14="http://schemas.microsoft.com/office/powerpoint/2010/main" xmlns="" val="134950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7617" y="2053665"/>
            <a:ext cx="8911687" cy="128089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PERIOPERATIVE DEEP VENOUS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THROMBOSIS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176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-3059251"/>
            <a:ext cx="8911687" cy="128089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4558" y="695459"/>
            <a:ext cx="9650054" cy="5215763"/>
          </a:xfrm>
        </p:spPr>
        <p:txBody>
          <a:bodyPr>
            <a:normAutofit/>
          </a:bodyPr>
          <a:lstStyle/>
          <a:p>
            <a:r>
              <a:rPr lang="en-US" dirty="0"/>
              <a:t>Some 50% of DVTs after total joint surgery begin </a:t>
            </a:r>
            <a:r>
              <a:rPr lang="en-US" dirty="0" err="1" smtClean="0"/>
              <a:t>intraoperatively;the</a:t>
            </a:r>
            <a:r>
              <a:rPr lang="en-US" dirty="0" smtClean="0"/>
              <a:t> </a:t>
            </a:r>
            <a:r>
              <a:rPr lang="en-US" dirty="0"/>
              <a:t>highest incidence occurs </a:t>
            </a:r>
            <a:r>
              <a:rPr lang="en-US" dirty="0" smtClean="0"/>
              <a:t>during </a:t>
            </a:r>
            <a:r>
              <a:rPr lang="en-US" dirty="0"/>
              <a:t>surgery and the first postoperative day. Almost 75% </a:t>
            </a:r>
            <a:r>
              <a:rPr lang="en-US" dirty="0" smtClean="0"/>
              <a:t>of DVTs </a:t>
            </a:r>
            <a:r>
              <a:rPr lang="en-US" dirty="0"/>
              <a:t>develop within the first 48 </a:t>
            </a:r>
            <a:r>
              <a:rPr lang="en-US" dirty="0" err="1"/>
              <a:t>hr</a:t>
            </a:r>
            <a:r>
              <a:rPr lang="en-US" dirty="0"/>
              <a:t> after surgery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Some of the risk factors for the </a:t>
            </a:r>
            <a:r>
              <a:rPr lang="en-US" dirty="0" smtClean="0"/>
              <a:t>development of </a:t>
            </a:r>
            <a:r>
              <a:rPr lang="en-US" dirty="0"/>
              <a:t>DVTs are previous history of DVT or pulmonary </a:t>
            </a:r>
            <a:r>
              <a:rPr lang="en-US" dirty="0" err="1" smtClean="0"/>
              <a:t>embolism,major</a:t>
            </a:r>
            <a:r>
              <a:rPr lang="en-US" dirty="0" smtClean="0"/>
              <a:t> </a:t>
            </a:r>
            <a:r>
              <a:rPr lang="en-US" dirty="0"/>
              <a:t>surgery, age over 60, obesity, </a:t>
            </a:r>
            <a:r>
              <a:rPr lang="en-US" dirty="0" err="1" smtClean="0"/>
              <a:t>malignancy,increased</a:t>
            </a:r>
            <a:r>
              <a:rPr lang="en-US" dirty="0" smtClean="0"/>
              <a:t> </a:t>
            </a:r>
            <a:r>
              <a:rPr lang="en-US" dirty="0"/>
              <a:t>duration of surgery, prolonged </a:t>
            </a:r>
            <a:r>
              <a:rPr lang="en-US" dirty="0" err="1" smtClean="0"/>
              <a:t>immobilization,presence</a:t>
            </a:r>
            <a:r>
              <a:rPr lang="en-US" dirty="0" smtClean="0"/>
              <a:t> </a:t>
            </a:r>
            <a:r>
              <a:rPr lang="en-US" dirty="0"/>
              <a:t>of varicose veins, and the use of estrogen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B-mode compression </a:t>
            </a:r>
            <a:r>
              <a:rPr lang="en-US" dirty="0"/>
              <a:t>ultrasonography with and without </a:t>
            </a:r>
            <a:r>
              <a:rPr lang="en-US" dirty="0" smtClean="0"/>
              <a:t>Doppler is </a:t>
            </a:r>
            <a:r>
              <a:rPr lang="en-US" dirty="0"/>
              <a:t>the first-line modality for confirming diagnosis </a:t>
            </a:r>
            <a:r>
              <a:rPr lang="en-US" dirty="0" smtClean="0"/>
              <a:t>in symptomatic </a:t>
            </a:r>
            <a:r>
              <a:rPr lang="en-US" dirty="0"/>
              <a:t>patients. It is portable and the most </a:t>
            </a:r>
            <a:r>
              <a:rPr lang="en-US" dirty="0" smtClean="0"/>
              <a:t>accurate noninvasive </a:t>
            </a:r>
            <a:r>
              <a:rPr lang="en-US" dirty="0"/>
              <a:t>study of DVTs. Failure of the vein to </a:t>
            </a:r>
            <a:r>
              <a:rPr lang="en-US" dirty="0" smtClean="0"/>
              <a:t>compress is indirect </a:t>
            </a:r>
            <a:r>
              <a:rPr lang="en-US" dirty="0"/>
              <a:t>evidence that a thrombus is present.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7544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9281" y="1937753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PERIOPERATIVE PROPHYLAXIS OF DEEP</a:t>
            </a:r>
            <a:b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VENOUS THROMBOSIS IN TOTAL JOINT</a:t>
            </a:r>
            <a:b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SURGERY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337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-2930462"/>
            <a:ext cx="8911687" cy="128089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3346" y="734096"/>
            <a:ext cx="9521266" cy="5177126"/>
          </a:xfrm>
        </p:spPr>
        <p:txBody>
          <a:bodyPr>
            <a:normAutofit/>
          </a:bodyPr>
          <a:lstStyle/>
          <a:p>
            <a:r>
              <a:rPr lang="en-US" dirty="0"/>
              <a:t>The prevention of DVT after total joint surgery </a:t>
            </a:r>
            <a:r>
              <a:rPr lang="en-US" dirty="0" smtClean="0"/>
              <a:t>includes intraoperative</a:t>
            </a:r>
            <a:r>
              <a:rPr lang="en-US" dirty="0"/>
              <a:t>, mechanical, and pharmacologic </a:t>
            </a:r>
            <a:r>
              <a:rPr lang="en-US" dirty="0" smtClean="0"/>
              <a:t>measures.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use of epidural hypotensive anesthesia is </a:t>
            </a:r>
            <a:r>
              <a:rPr lang="en-US" dirty="0" smtClean="0"/>
              <a:t>associated with </a:t>
            </a:r>
            <a:r>
              <a:rPr lang="en-US" dirty="0"/>
              <a:t>improved visualization of the operative field, less </a:t>
            </a:r>
            <a:r>
              <a:rPr lang="en-US" dirty="0" smtClean="0"/>
              <a:t>intraoperative blood </a:t>
            </a:r>
            <a:r>
              <a:rPr lang="en-US" dirty="0"/>
              <a:t>loss, and shorter duration of surgery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Mechanical devices decrease stasis by </a:t>
            </a:r>
            <a:r>
              <a:rPr lang="en-US" dirty="0" smtClean="0"/>
              <a:t>augmenting venous </a:t>
            </a:r>
            <a:r>
              <a:rPr lang="en-US" dirty="0"/>
              <a:t>flow in the lower legs,9 and appear to have a </a:t>
            </a:r>
            <a:r>
              <a:rPr lang="en-US" dirty="0" err="1" smtClean="0"/>
              <a:t>fibrinolytic</a:t>
            </a:r>
            <a:r>
              <a:rPr lang="en-US" dirty="0"/>
              <a:t> </a:t>
            </a:r>
            <a:r>
              <a:rPr lang="en-US" dirty="0" smtClean="0"/>
              <a:t>effect </a:t>
            </a:r>
            <a:r>
              <a:rPr lang="en-US" dirty="0"/>
              <a:t>through a reduction in plasminogen </a:t>
            </a:r>
            <a:r>
              <a:rPr lang="en-US" dirty="0" smtClean="0"/>
              <a:t>activator inhibitor.(</a:t>
            </a:r>
            <a:r>
              <a:rPr lang="en-US" dirty="0"/>
              <a:t>calf-length sleeve, thigh-length stockings, and foot </a:t>
            </a:r>
            <a:r>
              <a:rPr lang="en-US" dirty="0" smtClean="0"/>
              <a:t>pump devices)</a:t>
            </a:r>
          </a:p>
          <a:p>
            <a:endParaRPr lang="en-US" dirty="0" smtClean="0"/>
          </a:p>
          <a:p>
            <a:r>
              <a:rPr lang="en-US" dirty="0"/>
              <a:t>The pharmacologic management of DVTs includes </a:t>
            </a:r>
            <a:r>
              <a:rPr lang="en-US" dirty="0" smtClean="0"/>
              <a:t>the use </a:t>
            </a:r>
            <a:r>
              <a:rPr lang="en-US" dirty="0"/>
              <a:t>of aspirin, warfarin, LMWH, thrombin inhibitors, </a:t>
            </a:r>
            <a:r>
              <a:rPr lang="en-US" dirty="0" smtClean="0"/>
              <a:t>and the </a:t>
            </a:r>
            <a:r>
              <a:rPr lang="en-US" dirty="0"/>
              <a:t>newer drugs including </a:t>
            </a:r>
            <a:r>
              <a:rPr lang="en-US" dirty="0" err="1"/>
              <a:t>rivaroxaban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250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-3574407"/>
            <a:ext cx="8911687" cy="128089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7437" y="605307"/>
            <a:ext cx="9508386" cy="6053070"/>
          </a:xfrm>
        </p:spPr>
        <p:txBody>
          <a:bodyPr>
            <a:normAutofit/>
          </a:bodyPr>
          <a:lstStyle/>
          <a:p>
            <a:r>
              <a:rPr lang="en-US" dirty="0" smtClean="0"/>
              <a:t>For </a:t>
            </a:r>
            <a:r>
              <a:rPr lang="en-US" dirty="0"/>
              <a:t>aspirin, </a:t>
            </a:r>
            <a:r>
              <a:rPr lang="en-US" dirty="0" smtClean="0"/>
              <a:t>most regimens </a:t>
            </a:r>
            <a:r>
              <a:rPr lang="en-US" dirty="0"/>
              <a:t>use doses of 325 to 650 mg twice a day</a:t>
            </a:r>
            <a:r>
              <a:rPr lang="en-US" dirty="0" smtClean="0"/>
              <a:t>.</a:t>
            </a:r>
            <a:r>
              <a:rPr lang="en-US" dirty="0"/>
              <a:t> The incidence of </a:t>
            </a:r>
            <a:r>
              <a:rPr lang="en-US" dirty="0" smtClean="0"/>
              <a:t>DVT </a:t>
            </a:r>
            <a:r>
              <a:rPr lang="en-US" dirty="0"/>
              <a:t>when aspirin alone is used in TKR ranges from </a:t>
            </a:r>
            <a:r>
              <a:rPr lang="en-US" dirty="0" smtClean="0"/>
              <a:t>41% to </a:t>
            </a:r>
            <a:r>
              <a:rPr lang="en-US" dirty="0"/>
              <a:t>78</a:t>
            </a:r>
            <a:r>
              <a:rPr lang="en-US" dirty="0" smtClean="0"/>
              <a:t>%.</a:t>
            </a:r>
          </a:p>
          <a:p>
            <a:r>
              <a:rPr lang="en-US" dirty="0" smtClean="0"/>
              <a:t>For warfarin, the usual dosing regimen is 5 mg given the night of surgery, followed by adjustment of the dose to maintain an international normalized ratio (INR) of 2.0 to 2.5. Higher INRs may result in </a:t>
            </a:r>
            <a:r>
              <a:rPr lang="en-US" dirty="0" err="1" smtClean="0"/>
              <a:t>hemarthromas.The</a:t>
            </a:r>
            <a:r>
              <a:rPr lang="en-US" dirty="0"/>
              <a:t> </a:t>
            </a:r>
            <a:r>
              <a:rPr lang="en-US" dirty="0" smtClean="0"/>
              <a:t>incidence </a:t>
            </a:r>
            <a:r>
              <a:rPr lang="en-US" dirty="0"/>
              <a:t>of DVT with warfarin </a:t>
            </a:r>
            <a:r>
              <a:rPr lang="en-US" dirty="0" smtClean="0"/>
              <a:t>is 25</a:t>
            </a:r>
            <a:r>
              <a:rPr lang="en-US" dirty="0"/>
              <a:t>% to 59</a:t>
            </a:r>
            <a:r>
              <a:rPr lang="en-US" dirty="0" smtClean="0"/>
              <a:t>%.</a:t>
            </a:r>
          </a:p>
          <a:p>
            <a:r>
              <a:rPr lang="en-US" dirty="0"/>
              <a:t>Heparin is not widely used for postoperative </a:t>
            </a:r>
            <a:r>
              <a:rPr lang="en-US" dirty="0" smtClean="0"/>
              <a:t>prophylaxis after </a:t>
            </a:r>
            <a:r>
              <a:rPr lang="en-US" dirty="0"/>
              <a:t>total joint surgery probably because of the </a:t>
            </a:r>
            <a:r>
              <a:rPr lang="en-US" dirty="0" smtClean="0"/>
              <a:t>better bioavailability </a:t>
            </a:r>
            <a:r>
              <a:rPr lang="en-US" dirty="0"/>
              <a:t>and predictability of LMWH</a:t>
            </a:r>
            <a:r>
              <a:rPr lang="en-US" dirty="0" smtClean="0"/>
              <a:t>.</a:t>
            </a:r>
          </a:p>
          <a:p>
            <a:r>
              <a:rPr lang="en-US" dirty="0"/>
              <a:t>LMWH is </a:t>
            </a:r>
            <a:r>
              <a:rPr lang="en-US" dirty="0" smtClean="0"/>
              <a:t>an effective </a:t>
            </a:r>
            <a:r>
              <a:rPr lang="en-US" dirty="0"/>
              <a:t>prophylaxis against DVT after total joint </a:t>
            </a:r>
            <a:r>
              <a:rPr lang="en-US" dirty="0" smtClean="0"/>
              <a:t>surgery,12–14 </a:t>
            </a:r>
            <a:r>
              <a:rPr lang="en-US" dirty="0"/>
              <a:t>and appears to be more effective than </a:t>
            </a:r>
            <a:r>
              <a:rPr lang="en-US" dirty="0" err="1" smtClean="0"/>
              <a:t>warfarin.The</a:t>
            </a:r>
            <a:r>
              <a:rPr lang="en-US" dirty="0" smtClean="0"/>
              <a:t> </a:t>
            </a:r>
            <a:r>
              <a:rPr lang="en-US" dirty="0"/>
              <a:t>incidence of DVT in patients who had total hip </a:t>
            </a:r>
            <a:r>
              <a:rPr lang="en-US" dirty="0" smtClean="0"/>
              <a:t>surgery is </a:t>
            </a:r>
            <a:r>
              <a:rPr lang="en-US" dirty="0"/>
              <a:t>5% with enoxaparin and 12% with warfarin</a:t>
            </a:r>
            <a:r>
              <a:rPr lang="en-US" dirty="0" smtClean="0"/>
              <a:t>.</a:t>
            </a:r>
          </a:p>
          <a:p>
            <a:r>
              <a:rPr lang="en-US" dirty="0" err="1"/>
              <a:t>Dalteparin</a:t>
            </a:r>
            <a:r>
              <a:rPr lang="en-US" dirty="0"/>
              <a:t> is also associated with lower incidence of </a:t>
            </a:r>
            <a:r>
              <a:rPr lang="en-US" dirty="0" smtClean="0"/>
              <a:t>DVTs after total </a:t>
            </a:r>
            <a:r>
              <a:rPr lang="en-US" dirty="0"/>
              <a:t>hip </a:t>
            </a:r>
            <a:r>
              <a:rPr lang="en-US" dirty="0" err="1"/>
              <a:t>arthroplasty</a:t>
            </a:r>
            <a:r>
              <a:rPr lang="en-US" dirty="0"/>
              <a:t> when compared to </a:t>
            </a:r>
            <a:r>
              <a:rPr lang="en-US" dirty="0" smtClean="0"/>
              <a:t>warfarin(13</a:t>
            </a:r>
            <a:r>
              <a:rPr lang="en-US" dirty="0"/>
              <a:t>% versus 24</a:t>
            </a:r>
            <a:r>
              <a:rPr lang="en-US" dirty="0" smtClean="0"/>
              <a:t>%).</a:t>
            </a:r>
          </a:p>
          <a:p>
            <a:r>
              <a:rPr lang="en-US" dirty="0" err="1" smtClean="0"/>
              <a:t>Fondaparinux</a:t>
            </a:r>
            <a:r>
              <a:rPr lang="en-US" dirty="0" smtClean="0"/>
              <a:t>, a </a:t>
            </a:r>
            <a:r>
              <a:rPr lang="en-US" dirty="0"/>
              <a:t>specific </a:t>
            </a:r>
            <a:r>
              <a:rPr lang="en-US" dirty="0" err="1"/>
              <a:t>Xa</a:t>
            </a:r>
            <a:r>
              <a:rPr lang="en-US" dirty="0"/>
              <a:t> inhibitor, is given for 5 to 9 days after </a:t>
            </a:r>
            <a:r>
              <a:rPr lang="en-US" dirty="0" smtClean="0"/>
              <a:t>surgery at </a:t>
            </a:r>
            <a:r>
              <a:rPr lang="en-US" dirty="0"/>
              <a:t>a daily dose of 2.5 mg. The drug reduces the </a:t>
            </a:r>
            <a:r>
              <a:rPr lang="en-US" dirty="0" smtClean="0"/>
              <a:t>incidence of </a:t>
            </a:r>
            <a:r>
              <a:rPr lang="en-US" dirty="0"/>
              <a:t>venous thromboembolism by 57%, </a:t>
            </a:r>
            <a:r>
              <a:rPr lang="en-US" dirty="0" smtClean="0"/>
              <a:t>comparable to </a:t>
            </a:r>
            <a:r>
              <a:rPr lang="en-US" dirty="0"/>
              <a:t>enoxaparin.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91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676" y="1396842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RELEVANT PHARMACOLOGY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OF ANTICOAGULANTS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AND IMPLICATIONS FOR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NEURAXIAL BLOCKADE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930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2466" y="2027902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ASRA RECOMMENDATIONS</a:t>
            </a:r>
            <a:b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FOR ANTIPLATELET THERAPY</a:t>
            </a:r>
            <a:b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AND NEURAXIAL BLOCK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003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118</TotalTime>
  <Words>2302</Words>
  <Application>Microsoft Office PowerPoint</Application>
  <PresentationFormat>Custom</PresentationFormat>
  <Paragraphs>105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Wisp</vt:lpstr>
      <vt:lpstr>Anticoagulants and Neuraxial and Peripheral Nerve Blocks</vt:lpstr>
      <vt:lpstr>Slide 2</vt:lpstr>
      <vt:lpstr>PERIOPERATIVE DEEP VENOUS THROMBOSIS</vt:lpstr>
      <vt:lpstr>Slide 4</vt:lpstr>
      <vt:lpstr>PERIOPERATIVE PROPHYLAXIS OF DEEP VENOUS THROMBOSIS IN TOTAL JOINT SURGERY</vt:lpstr>
      <vt:lpstr>Slide 6</vt:lpstr>
      <vt:lpstr>Slide 7</vt:lpstr>
      <vt:lpstr>RELEVANT PHARMACOLOGY OF ANTICOAGULANTS AND IMPLICATIONS FOR NEURAXIAL BLOCKADE</vt:lpstr>
      <vt:lpstr>ASRA RECOMMENDATIONS FOR ANTIPLATELET THERAPY AND NEURAXIAL BLOCK</vt:lpstr>
      <vt:lpstr>Slide 10</vt:lpstr>
      <vt:lpstr>Slide 11</vt:lpstr>
      <vt:lpstr>Slide 12</vt:lpstr>
      <vt:lpstr>WARFARIN: PHARMACOLOGY AND ASRA RECOMMENDATIONS</vt:lpstr>
      <vt:lpstr>Slide 14</vt:lpstr>
      <vt:lpstr>HEPARIN AND LMWH: PHARMACOLOGY AND ASRA RECOMMENDATIONS</vt:lpstr>
      <vt:lpstr>Slide 16</vt:lpstr>
      <vt:lpstr>Slide 17</vt:lpstr>
      <vt:lpstr>Slide 18</vt:lpstr>
      <vt:lpstr>LOW-MOLECULAR-WEIGHT HEPARIN</vt:lpstr>
      <vt:lpstr>Slide 20</vt:lpstr>
      <vt:lpstr>Slide 21</vt:lpstr>
      <vt:lpstr>Slide 22</vt:lpstr>
      <vt:lpstr>FONDAPARINUX</vt:lpstr>
      <vt:lpstr>Slide 24</vt:lpstr>
      <vt:lpstr>HERBAL THERAPIES</vt:lpstr>
      <vt:lpstr>Slide 26</vt:lpstr>
      <vt:lpstr>ANTICOAGULATION AND PERIPHERAL NERVE BLOCKS</vt:lpstr>
      <vt:lpstr>Slide 28</vt:lpstr>
      <vt:lpstr>Slide 29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Anticoagulants and Neuraxial and Peripheral Nerve Blocks</dc:title>
  <dc:creator>Windows 7</dc:creator>
  <cp:lastModifiedBy>a</cp:lastModifiedBy>
  <cp:revision>31</cp:revision>
  <dcterms:created xsi:type="dcterms:W3CDTF">2016-05-04T08:58:43Z</dcterms:created>
  <dcterms:modified xsi:type="dcterms:W3CDTF">2016-05-04T12:40:37Z</dcterms:modified>
</cp:coreProperties>
</file>