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7" r:id="rId2"/>
    <p:sldId id="256" r:id="rId3"/>
    <p:sldId id="257" r:id="rId4"/>
    <p:sldId id="258" r:id="rId5"/>
    <p:sldId id="273" r:id="rId6"/>
    <p:sldId id="272" r:id="rId7"/>
    <p:sldId id="262" r:id="rId8"/>
    <p:sldId id="265" r:id="rId9"/>
    <p:sldId id="264" r:id="rId10"/>
    <p:sldId id="269" r:id="rId11"/>
    <p:sldId id="274" r:id="rId12"/>
    <p:sldId id="275" r:id="rId13"/>
    <p:sldId id="276" r:id="rId14"/>
    <p:sldId id="277" r:id="rId15"/>
    <p:sldId id="278" r:id="rId16"/>
    <p:sldId id="281" r:id="rId17"/>
    <p:sldId id="282" r:id="rId18"/>
    <p:sldId id="283" r:id="rId19"/>
    <p:sldId id="284" r:id="rId20"/>
    <p:sldId id="285" r:id="rId21"/>
    <p:sldId id="286" r:id="rId22"/>
    <p:sldId id="290" r:id="rId23"/>
    <p:sldId id="292" r:id="rId24"/>
    <p:sldId id="294" r:id="rId25"/>
    <p:sldId id="295" r:id="rId26"/>
    <p:sldId id="289" r:id="rId27"/>
    <p:sldId id="29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5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54290-E04F-42F6-A9C9-141AD995B3F3}" type="datetimeFigureOut">
              <a:rPr lang="en-US" smtClean="0"/>
              <a:pPr/>
              <a:t>5/3/2016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B71E0-32F2-49AC-90D5-9342BB86980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B71E0-32F2-49AC-90D5-9342BB86980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B71E0-32F2-49AC-90D5-9342BB86980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B71E0-32F2-49AC-90D5-9342BB869801}"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B71E0-32F2-49AC-90D5-9342BB869801}"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B71E0-32F2-49AC-90D5-9342BB869801}"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B71E0-32F2-49AC-90D5-9342BB869801}" type="slidenum">
              <a:rPr lang="en-US" smtClean="0"/>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B71E0-32F2-49AC-90D5-9342BB869801}" type="slidenum">
              <a:rPr lang="en-US" smtClean="0"/>
              <a:pPr/>
              <a:t>21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4B71E0-32F2-49AC-90D5-9342BB869801}"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6483F3-E35D-435B-A93E-84D41DD4904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483F3-E35D-435B-A93E-84D41DD4904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483F3-E35D-435B-A93E-84D41DD4904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6483F3-E35D-435B-A93E-84D41DD4904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6483F3-E35D-435B-A93E-84D41DD4904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6483F3-E35D-435B-A93E-84D41DD4904A}"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6483F3-E35D-435B-A93E-84D41DD4904A}" type="datetimeFigureOut">
              <a:rPr lang="en-US" smtClean="0"/>
              <a:pPr/>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6483F3-E35D-435B-A93E-84D41DD4904A}" type="datetimeFigureOut">
              <a:rPr lang="en-US" smtClean="0"/>
              <a:pPr/>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483F3-E35D-435B-A93E-84D41DD4904A}" type="datetimeFigureOut">
              <a:rPr lang="en-US" smtClean="0"/>
              <a:pPr/>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483F3-E35D-435B-A93E-84D41DD4904A}"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6483F3-E35D-435B-A93E-84D41DD4904A}"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FBB7E-10BF-488D-88E5-477640C06F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483F3-E35D-435B-A93E-84D41DD4904A}" type="datetimeFigureOut">
              <a:rPr lang="en-US" smtClean="0"/>
              <a:pPr/>
              <a:t>5/3/2016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FBB7E-10BF-488D-88E5-477640C06F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7.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9.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133600"/>
            <a:ext cx="9372600" cy="646331"/>
          </a:xfrm>
          <a:prstGeom prst="rect">
            <a:avLst/>
          </a:prstGeom>
        </p:spPr>
        <p:txBody>
          <a:bodyPr wrap="square">
            <a:spAutoFit/>
          </a:bodyPr>
          <a:lstStyle/>
          <a:p>
            <a:r>
              <a:rPr lang="fa-IR" sz="3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شرایط محیطی لازم در زمان بستری نوزادان پره ترم</a:t>
            </a:r>
            <a:endParaRPr lang="en-US" sz="3600" dirty="0"/>
          </a:p>
        </p:txBody>
      </p:sp>
      <p:sp>
        <p:nvSpPr>
          <p:cNvPr id="3" name="Rectangle 2"/>
          <p:cNvSpPr/>
          <p:nvPr/>
        </p:nvSpPr>
        <p:spPr>
          <a:xfrm>
            <a:off x="1981200" y="457200"/>
            <a:ext cx="5334000" cy="707886"/>
          </a:xfrm>
          <a:prstGeom prst="rect">
            <a:avLst/>
          </a:prstGeom>
        </p:spPr>
        <p:txBody>
          <a:bodyPr wrap="square">
            <a:spAutoFit/>
          </a:bodyPr>
          <a:lstStyle/>
          <a:p>
            <a:r>
              <a:rPr lang="fa-IR" sz="4000" b="1" dirty="0" smtClean="0">
                <a:solidFill>
                  <a:srgbClr val="0070C0"/>
                </a:solidFill>
                <a:latin typeface="Arial Black" pitchFamily="34" charset="0"/>
              </a:rPr>
              <a:t>به نام خداوند بخشنده مهربان</a:t>
            </a:r>
            <a:r>
              <a:rPr lang="fa-IR" b="1" dirty="0" smtClean="0">
                <a:solidFill>
                  <a:srgbClr val="0070C0"/>
                </a:solidFill>
                <a:latin typeface="Arial Black" pitchFamily="34" charset="0"/>
              </a:rPr>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TEMPERATURE SHOULD</a:t>
            </a:r>
            <a:br>
              <a:rPr lang="en-US" b="1" dirty="0" smtClean="0"/>
            </a:br>
            <a:r>
              <a:rPr lang="en-US" b="1" dirty="0" smtClean="0"/>
              <a:t>BE AIMED FOR?</a:t>
            </a:r>
            <a:endParaRPr lang="en-US" dirty="0"/>
          </a:p>
        </p:txBody>
      </p:sp>
      <p:sp>
        <p:nvSpPr>
          <p:cNvPr id="3" name="Rectangle 2"/>
          <p:cNvSpPr/>
          <p:nvPr/>
        </p:nvSpPr>
        <p:spPr>
          <a:xfrm>
            <a:off x="228600" y="1447800"/>
            <a:ext cx="9220200" cy="4524315"/>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Normal human </a:t>
            </a:r>
            <a:r>
              <a:rPr lang="en-US" sz="2400" b="1" dirty="0" smtClean="0">
                <a:ln w="10541" cmpd="sng">
                  <a:solidFill>
                    <a:schemeClr val="accent1">
                      <a:shade val="88000"/>
                      <a:satMod val="110000"/>
                    </a:schemeClr>
                  </a:solidFill>
                  <a:prstDash val="solid"/>
                </a:ln>
                <a:solidFill>
                  <a:srgbClr val="FF0000"/>
                </a:solidFill>
              </a:rPr>
              <a:t>central</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body temperature is considered to be 37.0- +05― However, it is evident that seemingly well babies with central temperature kept</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within this range may </a:t>
            </a:r>
            <a:r>
              <a:rPr lang="en-US" sz="2400" b="1" dirty="0" smtClean="0">
                <a:ln w="10541" cmpd="sng">
                  <a:solidFill>
                    <a:schemeClr val="accent1">
                      <a:shade val="88000"/>
                      <a:satMod val="110000"/>
                    </a:schemeClr>
                  </a:solidFill>
                  <a:prstDash val="solid"/>
                </a:ln>
                <a:solidFill>
                  <a:srgbClr val="FF0000"/>
                </a:solidFill>
              </a:rPr>
              <a:t>suffer</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from cold stress (i.e., display increased metabolic rate owing to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thermogenesis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 the preterm infant,  to minimize the risk of cold stress when caring for infants with limited</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thermoregulatory capacity, it has been shown</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 be adequate to aim for higher core temperatures within the</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range of</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37.6 to 38.2° C, or the slightly wider range of 37.5 to</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38.5° C. Such core temperatures in an infant without</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signs of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overwarming</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vasodilation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signs of discomfort,</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 inversion of the central-peripheral temperature difference)</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may be considered normal</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CONVECTIVE THERMAL</a:t>
            </a:r>
            <a:br>
              <a:rPr lang="en-US" b="1" dirty="0" smtClean="0"/>
            </a:br>
            <a:r>
              <a:rPr lang="en-US" b="1" dirty="0" smtClean="0"/>
              <a:t>SUPPORT—INCUBATOR CARE</a:t>
            </a:r>
            <a:endParaRPr lang="en-US" dirty="0"/>
          </a:p>
        </p:txBody>
      </p:sp>
      <p:sp>
        <p:nvSpPr>
          <p:cNvPr id="3" name="Rectangle 2"/>
          <p:cNvSpPr/>
          <p:nvPr/>
        </p:nvSpPr>
        <p:spPr>
          <a:xfrm>
            <a:off x="609600" y="1752600"/>
            <a:ext cx="6248400" cy="4524315"/>
          </a:xfrm>
          <a:prstGeom prst="rect">
            <a:avLst/>
          </a:prstGeom>
        </p:spPr>
        <p:txBody>
          <a:bodyPr wrap="square">
            <a:sp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a modern double-walled, </a:t>
            </a:r>
            <a:r>
              <a:rPr lang="en-US" b="1" dirty="0" smtClean="0">
                <a:ln w="10541" cmpd="sng">
                  <a:solidFill>
                    <a:schemeClr val="accent1">
                      <a:shade val="88000"/>
                      <a:satMod val="110000"/>
                    </a:schemeClr>
                  </a:solidFill>
                  <a:prstDash val="solid"/>
                </a:ln>
                <a:solidFill>
                  <a:srgbClr val="FF0000"/>
                </a:solidFill>
              </a:rPr>
              <a:t>convectively</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heated incubator,</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warm air is directed so that the </a:t>
            </a:r>
            <a:r>
              <a:rPr lang="en-US" b="1" dirty="0" smtClean="0">
                <a:ln w="10541" cmpd="sng">
                  <a:solidFill>
                    <a:schemeClr val="accent1">
                      <a:shade val="88000"/>
                      <a:satMod val="110000"/>
                    </a:schemeClr>
                  </a:solidFill>
                  <a:prstDash val="solid"/>
                </a:ln>
                <a:solidFill>
                  <a:srgbClr val="FF0000"/>
                </a:solidFill>
              </a:rPr>
              <a:t>walls</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of the incubator</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are also kept warm. With a </a:t>
            </a:r>
            <a:r>
              <a:rPr lang="en-US" b="1" dirty="0" smtClean="0">
                <a:ln w="10541" cmpd="sng">
                  <a:solidFill>
                    <a:schemeClr val="accent1">
                      <a:shade val="88000"/>
                      <a:satMod val="110000"/>
                    </a:schemeClr>
                  </a:solidFill>
                  <a:prstDash val="solid"/>
                </a:ln>
                <a:solidFill>
                  <a:srgbClr val="FF0000"/>
                </a:solidFill>
              </a:rPr>
              <a:t>low</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airflow velocity</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(&lt;0.1 m/s), the </a:t>
            </a:r>
            <a:r>
              <a:rPr lang="en-US" b="1" dirty="0" smtClean="0">
                <a:ln w="10541" cmpd="sng">
                  <a:solidFill>
                    <a:schemeClr val="accent1">
                      <a:shade val="88000"/>
                      <a:satMod val="110000"/>
                    </a:schemeClr>
                  </a:solidFill>
                  <a:prstDash val="solid"/>
                </a:ln>
                <a:solidFill>
                  <a:srgbClr val="FF0000"/>
                </a:solidFill>
              </a:rPr>
              <a:t>convective heat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transfer will depend on</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b="1" dirty="0" smtClean="0">
                <a:ln w="10541" cmpd="sng">
                  <a:solidFill>
                    <a:schemeClr val="accent1">
                      <a:shade val="88000"/>
                      <a:satMod val="110000"/>
                    </a:schemeClr>
                  </a:solidFill>
                  <a:prstDash val="solid"/>
                </a:ln>
                <a:solidFill>
                  <a:srgbClr val="FF0000"/>
                </a:solidFill>
              </a:rPr>
              <a:t>gradien</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 between the </a:t>
            </a:r>
            <a:r>
              <a:rPr lang="en-US" b="1" dirty="0" smtClean="0">
                <a:ln w="10541" cmpd="sng">
                  <a:solidFill>
                    <a:schemeClr val="accent1">
                      <a:shade val="88000"/>
                      <a:satMod val="110000"/>
                    </a:schemeClr>
                  </a:solidFill>
                  <a:prstDash val="solid"/>
                </a:ln>
                <a:solidFill>
                  <a:srgbClr val="FF0000"/>
                </a:solidFill>
              </a:rPr>
              <a:t>skin</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 the </a:t>
            </a:r>
            <a:r>
              <a:rPr lang="en-US" b="1" dirty="0" smtClean="0">
                <a:ln w="10541" cmpd="sng">
                  <a:solidFill>
                    <a:schemeClr val="accent1">
                      <a:shade val="88000"/>
                      <a:satMod val="110000"/>
                    </a:schemeClr>
                  </a:solidFill>
                  <a:prstDash val="solid"/>
                </a:ln>
                <a:solidFill>
                  <a:srgbClr val="FF0000"/>
                </a:solidFill>
              </a:rPr>
              <a:t>air</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solidFill>
                  <a:srgbClr val="FF0000"/>
                </a:solidFill>
              </a:rPr>
              <a:t>temperature</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the </a:t>
            </a:r>
            <a:r>
              <a:rPr lang="en-US" b="1" dirty="0" smtClean="0">
                <a:ln w="10541" cmpd="sng">
                  <a:solidFill>
                    <a:schemeClr val="accent1">
                      <a:shade val="88000"/>
                      <a:satMod val="110000"/>
                    </a:schemeClr>
                  </a:solidFill>
                  <a:prstDash val="solid"/>
                </a:ln>
                <a:solidFill>
                  <a:srgbClr val="FF0000"/>
                </a:solidFill>
              </a:rPr>
              <a:t>vapor pressure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gradient close to the skin will be</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maintained, avoiding an increased evaporative heat</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loss. Adding the feature of </a:t>
            </a:r>
            <a:r>
              <a:rPr lang="en-US" b="1" dirty="0" smtClean="0">
                <a:ln w="10541" cmpd="sng">
                  <a:solidFill>
                    <a:schemeClr val="accent1">
                      <a:shade val="88000"/>
                      <a:satMod val="110000"/>
                    </a:schemeClr>
                  </a:solidFill>
                  <a:prstDash val="solid"/>
                </a:ln>
                <a:solidFill>
                  <a:srgbClr val="FF0000"/>
                </a:solidFill>
              </a:rPr>
              <a:t>double wall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design also</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reduces the </a:t>
            </a:r>
            <a:r>
              <a:rPr lang="en-US" b="1" dirty="0" smtClean="0">
                <a:ln w="10541" cmpd="sng">
                  <a:solidFill>
                    <a:schemeClr val="accent1">
                      <a:shade val="88000"/>
                      <a:satMod val="110000"/>
                    </a:schemeClr>
                  </a:solidFill>
                  <a:prstDash val="solid"/>
                </a:ln>
                <a:solidFill>
                  <a:srgbClr val="FF0000"/>
                </a:solidFill>
              </a:rPr>
              <a:t>radiant heat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loss to the inner walls of the</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incubator. In a single wall incubator, the “working” temperature</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the incubator will be lower than the set air temperature because of the higher radiant loss of heat. Moreover, it will be influenced by room temperature. As a general rule, the air temperature in a single wall incubator has to be increased 1° for every 7° C difference between room and incubator air temperature, as compared with the double wall incubator.</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CONVECTIVE THERMAL</a:t>
            </a:r>
            <a:br>
              <a:rPr lang="en-US" b="1" dirty="0" smtClean="0"/>
            </a:br>
            <a:r>
              <a:rPr lang="en-US" b="1" dirty="0" smtClean="0"/>
              <a:t>SUPPORT—INCUBATOR CARE</a:t>
            </a:r>
            <a:endParaRPr lang="en-US" dirty="0"/>
          </a:p>
        </p:txBody>
      </p:sp>
      <p:sp>
        <p:nvSpPr>
          <p:cNvPr id="3" name="Rectangle 2"/>
          <p:cNvSpPr/>
          <p:nvPr/>
        </p:nvSpPr>
        <p:spPr>
          <a:xfrm>
            <a:off x="0" y="1295400"/>
            <a:ext cx="8610600" cy="3693319"/>
          </a:xfrm>
          <a:prstGeom prst="rect">
            <a:avLst/>
          </a:prstGeom>
        </p:spPr>
        <p:txBody>
          <a:bodyPr wrap="square">
            <a:sp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incubator is controlled thermostatically by air or infant temperature. Both modes are capable of providing</a:t>
            </a: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stable </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thermoneutral</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environment </a:t>
            </a:r>
            <a:endPar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Infant skin temperature servo control has the </a:t>
            </a:r>
            <a:r>
              <a:rPr lang="en-US" b="1" i="1" dirty="0" smtClean="0">
                <a:ln w="10541" cmpd="sng">
                  <a:solidFill>
                    <a:schemeClr val="accent1">
                      <a:shade val="88000"/>
                      <a:satMod val="110000"/>
                    </a:schemeClr>
                  </a:solidFill>
                  <a:prstDash val="solid"/>
                </a:ln>
                <a:solidFill>
                  <a:srgbClr val="FF0000"/>
                </a:solidFill>
              </a:rPr>
              <a:t>advantag</a:t>
            </a:r>
            <a:r>
              <a:rPr lang="en-US"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providing a more stable body temperature under</a:t>
            </a: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changing care conditions, different ventilation </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modes,opening</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of port holes, and so on. However, there is </a:t>
            </a:r>
            <a:r>
              <a:rPr lang="en-US" b="1" dirty="0" smtClean="0">
                <a:ln w="10541" cmpd="sng">
                  <a:solidFill>
                    <a:schemeClr val="accent1">
                      <a:shade val="88000"/>
                      <a:satMod val="110000"/>
                    </a:schemeClr>
                  </a:solidFill>
                  <a:prstDash val="solid"/>
                </a:ln>
                <a:solidFill>
                  <a:srgbClr val="FF0000"/>
                </a:solidFill>
              </a:rPr>
              <a:t>a risk that the probe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may become detached, </a:t>
            </a:r>
            <a:r>
              <a:rPr lang="en-US" b="1" dirty="0" smtClean="0">
                <a:ln w="10541" cmpd="sng">
                  <a:solidFill>
                    <a:schemeClr val="accent1">
                      <a:shade val="88000"/>
                      <a:satMod val="110000"/>
                    </a:schemeClr>
                  </a:solidFill>
                  <a:prstDash val="solid"/>
                </a:ln>
                <a:solidFill>
                  <a:srgbClr val="FF0000"/>
                </a:solidFill>
              </a:rPr>
              <a:t>which may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lead to</a:t>
            </a: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err="1" smtClean="0">
                <a:ln w="10541" cmpd="sng">
                  <a:solidFill>
                    <a:schemeClr val="accent1">
                      <a:shade val="88000"/>
                      <a:satMod val="110000"/>
                    </a:schemeClr>
                  </a:solidFill>
                  <a:prstDash val="solid"/>
                </a:ln>
                <a:solidFill>
                  <a:srgbClr val="FF0000"/>
                </a:solidFill>
              </a:rPr>
              <a:t>overwarming</a:t>
            </a:r>
            <a:r>
              <a:rPr lang="en-US" b="1" dirty="0" smtClean="0">
                <a:ln w="10541" cmpd="sng">
                  <a:solidFill>
                    <a:schemeClr val="accent1">
                      <a:shade val="88000"/>
                      <a:satMod val="110000"/>
                    </a:schemeClr>
                  </a:solidFill>
                  <a:prstDash val="solid"/>
                </a:ln>
                <a:solidFill>
                  <a:srgbClr val="FF0000"/>
                </a:soli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although usually this is not severe. When</a:t>
            </a: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using skin servo-controlled incubator temperature, the</a:t>
            </a: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use of body temperature as a possible signal of disease(</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hypovolemia</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sepsis) has to be replaced by monitoring</a:t>
            </a: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incubator temperature, which might not be as intuitive.</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 anterior abdominal skin temperature </a:t>
            </a:r>
            <a:r>
              <a:rPr lang="en-US" b="1" dirty="0" smtClean="0">
                <a:ln w="10541" cmpd="sng">
                  <a:solidFill>
                    <a:schemeClr val="accent1">
                      <a:shade val="88000"/>
                      <a:satMod val="110000"/>
                    </a:schemeClr>
                  </a:solidFill>
                  <a:prstDash val="solid"/>
                </a:ln>
                <a:solidFill>
                  <a:srgbClr val="FF0000"/>
                </a:solidFill>
              </a:rPr>
              <a:t>of 36.5° C has</a:t>
            </a:r>
            <a:r>
              <a:rPr lang="fa-IR" b="1" dirty="0" smtClean="0">
                <a:ln w="10541" cmpd="sng">
                  <a:solidFill>
                    <a:schemeClr val="accent1">
                      <a:shade val="88000"/>
                      <a:satMod val="110000"/>
                    </a:schemeClr>
                  </a:solidFill>
                  <a:prstDash val="solid"/>
                </a:ln>
                <a:solidFill>
                  <a:srgbClr val="FF0000"/>
                </a:soli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been widely used for servo control of incubator air temperature, but may be too low to ensure </a:t>
            </a:r>
            <a:r>
              <a:rPr lang="en-US"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thermoneutrality</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 abdominal skin (or back to mattress) temperature</a:t>
            </a:r>
            <a:r>
              <a:rPr lang="fa-I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setting of 37.0° C may be preferable.</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CONVECTIVE THERMAL</a:t>
            </a:r>
            <a:br>
              <a:rPr lang="en-US" b="1" dirty="0" smtClean="0"/>
            </a:br>
            <a:r>
              <a:rPr lang="en-US" b="1" dirty="0" smtClean="0"/>
              <a:t>SUPPORT—INCUBATOR CARE</a:t>
            </a:r>
            <a:endParaRPr lang="en-US" dirty="0"/>
          </a:p>
        </p:txBody>
      </p:sp>
      <p:sp>
        <p:nvSpPr>
          <p:cNvPr id="3" name="Rectangle 2"/>
          <p:cNvSpPr/>
          <p:nvPr/>
        </p:nvSpPr>
        <p:spPr>
          <a:xfrm>
            <a:off x="533400" y="1905000"/>
            <a:ext cx="6400800" cy="2554545"/>
          </a:xfrm>
          <a:prstGeom prst="rect">
            <a:avLst/>
          </a:prstGeom>
        </p:spPr>
        <p:txBody>
          <a:bodyPr wrap="square">
            <a:spAutoFit/>
          </a:bodyPr>
          <a:lstStyle/>
          <a:p>
            <a:r>
              <a:rPr lang="en-US" sz="2000" b="1" i="1" dirty="0" smtClean="0">
                <a:ln w="10541" cmpd="sng">
                  <a:solidFill>
                    <a:schemeClr val="accent1">
                      <a:shade val="88000"/>
                      <a:satMod val="110000"/>
                    </a:schemeClr>
                  </a:solidFill>
                  <a:prstDash val="solid"/>
                </a:ln>
                <a:solidFill>
                  <a:srgbClr val="FF0000"/>
                </a:solidFill>
              </a:rPr>
              <a:t>Air temperature servo control </a:t>
            </a:r>
            <a:r>
              <a:rPr lang="en-US" sz="20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usually provides a more</a:t>
            </a:r>
          </a:p>
          <a:p>
            <a:r>
              <a:rPr lang="en-US" sz="2000" b="1" dirty="0" smtClean="0">
                <a:ln w="10541" cmpd="sng">
                  <a:solidFill>
                    <a:schemeClr val="accent1">
                      <a:shade val="88000"/>
                      <a:satMod val="110000"/>
                    </a:schemeClr>
                  </a:solidFill>
                  <a:prstDash val="solid"/>
                </a:ln>
                <a:solidFill>
                  <a:srgbClr val="FF0000"/>
                </a:solidFill>
              </a:rPr>
              <a:t>stable environment</a:t>
            </a:r>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but makes it necessary to frequently</a:t>
            </a:r>
          </a:p>
          <a:p>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determine infant temperature, thus adding further to the</a:t>
            </a:r>
          </a:p>
          <a:p>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load of procedures disturbing the infants. For both</a:t>
            </a:r>
          </a:p>
          <a:p>
            <a:r>
              <a:rPr 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modes, Although reserving high ambient humidification (70%-90%) for the first postnatal week of the extremely preterm (&lt;28 weeks) infant, a medium level of 40% to 50% can be recommended for general incubator care</a:t>
            </a: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RADIANT THERMAL SUPPORT—</a:t>
            </a:r>
            <a:br>
              <a:rPr lang="en-U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RADIANT WARMERS</a:t>
            </a:r>
            <a:endParaRPr lang="en-U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Rectangle 3"/>
          <p:cNvSpPr/>
          <p:nvPr/>
        </p:nvSpPr>
        <p:spPr>
          <a:xfrm>
            <a:off x="0" y="1295401"/>
            <a:ext cx="9144000" cy="4893647"/>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Radiant warmers provide </a:t>
            </a:r>
            <a:r>
              <a:rPr lang="en-US" sz="2400" b="1" dirty="0" smtClean="0">
                <a:ln w="10541" cmpd="sng">
                  <a:solidFill>
                    <a:schemeClr val="accent1">
                      <a:shade val="88000"/>
                      <a:satMod val="110000"/>
                    </a:schemeClr>
                  </a:solidFill>
                  <a:prstDash val="solid"/>
                </a:ln>
                <a:solidFill>
                  <a:srgbClr val="FF0000"/>
                </a:solidFill>
              </a:rPr>
              <a:t>excellent accessibility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a:t>
            </a:r>
            <a:r>
              <a:rPr lang="en-US" sz="2400" b="1" dirty="0" smtClean="0">
                <a:ln w="10541" cmpd="sng">
                  <a:solidFill>
                    <a:schemeClr val="accent1">
                      <a:shade val="88000"/>
                      <a:satMod val="110000"/>
                    </a:schemeClr>
                  </a:solidFill>
                  <a:prstDash val="solid"/>
                </a:ln>
                <a:solidFill>
                  <a:srgbClr val="FF0000"/>
                </a:solidFill>
              </a:rPr>
              <a:t>visibility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for the care of the newborn infant and have,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therefore,become</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widely used in neonatal intensive care The </a:t>
            </a:r>
            <a:r>
              <a:rPr lang="en-US" sz="2400" b="1" dirty="0" smtClean="0">
                <a:ln w="10541" cmpd="sng">
                  <a:solidFill>
                    <a:schemeClr val="accent1">
                      <a:shade val="88000"/>
                      <a:satMod val="110000"/>
                    </a:schemeClr>
                  </a:solidFill>
                  <a:prstDash val="solid"/>
                </a:ln>
                <a:solidFill>
                  <a:srgbClr val="FF0000"/>
                </a:solidFill>
              </a:rPr>
              <a:t>high power output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the device </a:t>
            </a:r>
            <a:r>
              <a:rPr lang="en-US" sz="2400" b="1" dirty="0" smtClean="0">
                <a:ln w="10541" cmpd="sng">
                  <a:solidFill>
                    <a:schemeClr val="accent1">
                      <a:shade val="88000"/>
                      <a:satMod val="110000"/>
                    </a:schemeClr>
                  </a:solidFill>
                  <a:prstDash val="solid"/>
                </a:ln>
                <a:solidFill>
                  <a:srgbClr val="FF0000"/>
                </a:solidFill>
              </a:rPr>
              <a:t>explains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 e</a:t>
            </a:r>
            <a:r>
              <a:rPr lang="en-US" sz="2400" b="1" dirty="0" smtClean="0">
                <a:ln w="10541" cmpd="sng">
                  <a:solidFill>
                    <a:schemeClr val="accent1">
                      <a:shade val="88000"/>
                      <a:satMod val="110000"/>
                    </a:schemeClr>
                  </a:solidFill>
                  <a:prstDash val="solid"/>
                </a:ln>
                <a:solidFill>
                  <a:srgbClr val="FF0000"/>
                </a:solidFill>
              </a:rPr>
              <a:t>ffectiveness</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s</a:t>
            </a:r>
            <a:r>
              <a:rPr lang="en-US" sz="2400" b="1" dirty="0" smtClean="0">
                <a:ln w="10541" cmpd="sng">
                  <a:solidFill>
                    <a:schemeClr val="accent1">
                      <a:shade val="88000"/>
                      <a:satMod val="110000"/>
                    </a:schemeClr>
                  </a:solidFill>
                  <a:prstDash val="solid"/>
                </a:ln>
                <a:solidFill>
                  <a:srgbClr val="FF0000"/>
                </a:solidFill>
              </a:rPr>
              <a:t>peed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with which a hypothermic infant can be warmed. </a:t>
            </a:r>
            <a:r>
              <a:rPr lang="en-US" sz="2400" b="1" dirty="0" smtClean="0">
                <a:ln w="10541" cmpd="sng">
                  <a:solidFill>
                    <a:schemeClr val="accent1">
                      <a:shade val="88000"/>
                      <a:satMod val="110000"/>
                    </a:schemeClr>
                  </a:solidFill>
                  <a:prstDash val="solid"/>
                </a:ln>
                <a:solidFill>
                  <a:srgbClr val="FF0000"/>
                </a:solidFill>
              </a:rPr>
              <a:t>On the other hand</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harmful o</a:t>
            </a:r>
            <a:r>
              <a:rPr lang="en-US" sz="2400" b="1" dirty="0" smtClean="0">
                <a:ln w="10541" cmpd="sng">
                  <a:solidFill>
                    <a:schemeClr val="accent1">
                      <a:shade val="88000"/>
                      <a:satMod val="110000"/>
                    </a:schemeClr>
                  </a:solidFill>
                  <a:prstDash val="solid"/>
                </a:ln>
                <a:solidFill>
                  <a:srgbClr val="FF0000"/>
                </a:solidFill>
              </a:rPr>
              <a:t>verheatin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  can rapidly occur unless </a:t>
            </a:r>
            <a:r>
              <a:rPr lang="en-US" sz="2400" b="1" dirty="0" smtClean="0">
                <a:ln w="10541" cmpd="sng">
                  <a:solidFill>
                    <a:schemeClr val="accent1">
                      <a:shade val="88000"/>
                      <a:satMod val="110000"/>
                    </a:schemeClr>
                  </a:solidFill>
                  <a:prstDash val="solid"/>
                </a:ln>
                <a:solidFill>
                  <a:srgbClr val="FF0000"/>
                </a:solidFill>
              </a:rPr>
              <a:t>careful monitoring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sz="2400" b="1" dirty="0" smtClean="0">
                <a:ln w="10541" cmpd="sng">
                  <a:solidFill>
                    <a:schemeClr val="accent1">
                      <a:shade val="88000"/>
                      <a:satMod val="110000"/>
                    </a:schemeClr>
                  </a:solidFill>
                  <a:prstDash val="solid"/>
                </a:ln>
                <a:solidFill>
                  <a:srgbClr val="FF0000"/>
                </a:solidFill>
              </a:rPr>
              <a:t>preferably</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continuous)of infant temperature is instituted. Because </a:t>
            </a:r>
            <a:r>
              <a:rPr lang="en-US" sz="2400" b="1" dirty="0" smtClean="0">
                <a:ln w="10541" cmpd="sng">
                  <a:solidFill>
                    <a:schemeClr val="accent1">
                      <a:shade val="88000"/>
                      <a:satMod val="110000"/>
                    </a:schemeClr>
                  </a:solidFill>
                  <a:prstDash val="solid"/>
                </a:ln>
                <a:solidFill>
                  <a:srgbClr val="FF0000"/>
                </a:solidFill>
              </a:rPr>
              <a:t>ambient humidity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 low and air velocity at times relatively, heat loss through </a:t>
            </a:r>
            <a:r>
              <a:rPr lang="en-US" sz="2400" b="1" dirty="0" smtClean="0">
                <a:ln w="10541" cmpd="sng">
                  <a:solidFill>
                    <a:schemeClr val="accent1">
                      <a:shade val="88000"/>
                      <a:satMod val="110000"/>
                    </a:schemeClr>
                  </a:solidFill>
                  <a:prstDash val="solid"/>
                </a:ln>
                <a:solidFill>
                  <a:srgbClr val="FF0000"/>
                </a:solidFill>
              </a:rPr>
              <a:t>evaporation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 </a:t>
            </a:r>
            <a:r>
              <a:rPr lang="en-US" sz="2400" b="1" dirty="0" smtClean="0">
                <a:ln w="10541" cmpd="sng">
                  <a:solidFill>
                    <a:schemeClr val="accent1">
                      <a:shade val="88000"/>
                      <a:satMod val="110000"/>
                    </a:schemeClr>
                  </a:solidFill>
                  <a:prstDash val="solid"/>
                </a:ln>
                <a:solidFill>
                  <a:srgbClr val="FF0000"/>
                </a:solidFill>
              </a:rPr>
              <a:t>convection</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may be </a:t>
            </a:r>
            <a:r>
              <a:rPr lang="en-US" sz="2400" b="1" dirty="0" smtClean="0">
                <a:ln w="10541" cmpd="sng">
                  <a:solidFill>
                    <a:schemeClr val="accent1">
                      <a:shade val="88000"/>
                      <a:satMod val="110000"/>
                    </a:schemeClr>
                  </a:solidFill>
                  <a:prstDash val="solid"/>
                </a:ln>
                <a:solidFill>
                  <a:srgbClr val="FF0000"/>
                </a:solidFill>
              </a:rPr>
              <a:t>extensive</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but can be compensated for by radiant</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heat gain.</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 </a:t>
            </a:r>
            <a:r>
              <a:rPr lang="en-US" sz="2400" b="1" dirty="0" smtClean="0">
                <a:ln w="10541" cmpd="sng">
                  <a:solidFill>
                    <a:schemeClr val="accent1">
                      <a:shade val="88000"/>
                      <a:satMod val="110000"/>
                    </a:schemeClr>
                  </a:solidFill>
                  <a:prstDash val="solid"/>
                </a:ln>
                <a:solidFill>
                  <a:srgbClr val="FF0000"/>
                </a:solidFill>
              </a:rPr>
              <a:t>anterior</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abdominal temperature of </a:t>
            </a:r>
            <a:r>
              <a:rPr lang="en-US" sz="2400" b="1" dirty="0" smtClean="0">
                <a:ln w="10541" cmpd="sng">
                  <a:solidFill>
                    <a:schemeClr val="accent1">
                      <a:shade val="88000"/>
                      <a:satMod val="110000"/>
                    </a:schemeClr>
                  </a:solidFill>
                  <a:prstDash val="solid"/>
                </a:ln>
                <a:solidFill>
                  <a:srgbClr val="FF0000"/>
                </a:solidFill>
              </a:rPr>
              <a:t>37.0°C</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is </a:t>
            </a:r>
            <a:r>
              <a:rPr lang="en-US" sz="2400" b="1" dirty="0" smtClean="0">
                <a:ln w="10541" cmpd="sng">
                  <a:solidFill>
                    <a:schemeClr val="accent1">
                      <a:shade val="88000"/>
                      <a:satMod val="110000"/>
                    </a:schemeClr>
                  </a:solidFill>
                  <a:prstDash val="solid"/>
                </a:ln>
                <a:solidFill>
                  <a:srgbClr val="FF0000"/>
                </a:solidFill>
              </a:rPr>
              <a:t>generally</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recommended</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for servo control of radiant heat output at least as a starting point.</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RADIANT THERMAL SUPPORT—</a:t>
            </a:r>
            <a:b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RADIANT WARMERS</a:t>
            </a:r>
            <a:endParaRPr lang="en-US" dirty="0"/>
          </a:p>
        </p:txBody>
      </p:sp>
      <p:sp>
        <p:nvSpPr>
          <p:cNvPr id="3" name="Rectangle 2"/>
          <p:cNvSpPr/>
          <p:nvPr/>
        </p:nvSpPr>
        <p:spPr>
          <a:xfrm>
            <a:off x="457200" y="1752601"/>
            <a:ext cx="8991600" cy="3046988"/>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a:t>
            </a:r>
            <a:r>
              <a:rPr lang="en-US" sz="2400" b="1" dirty="0" smtClean="0">
                <a:ln w="10541" cmpd="sng">
                  <a:solidFill>
                    <a:schemeClr val="accent1">
                      <a:shade val="88000"/>
                      <a:satMod val="110000"/>
                    </a:schemeClr>
                  </a:solidFill>
                  <a:prstDash val="solid"/>
                </a:ln>
                <a:solidFill>
                  <a:srgbClr val="FF0000"/>
                </a:solidFill>
              </a:rPr>
              <a:t>transparent heat shield positioned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over the infant</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may influence the heat exchange (occurring </a:t>
            </a:r>
            <a:r>
              <a:rPr lang="en-US" sz="2400" b="1" dirty="0" smtClean="0">
                <a:ln w="10541" cmpd="sng">
                  <a:solidFill>
                    <a:schemeClr val="accent1">
                      <a:shade val="88000"/>
                      <a:satMod val="110000"/>
                    </a:schemeClr>
                  </a:solidFill>
                  <a:prstDash val="solid"/>
                </a:ln>
                <a:solidFill>
                  <a:srgbClr val="FF0000"/>
                </a:solidFill>
              </a:rPr>
              <a:t>through convection,</a:t>
            </a:r>
          </a:p>
          <a:p>
            <a:r>
              <a:rPr lang="en-US" sz="2400" b="1" dirty="0" smtClean="0">
                <a:ln w="10541" cmpd="sng">
                  <a:solidFill>
                    <a:schemeClr val="accent1">
                      <a:shade val="88000"/>
                      <a:satMod val="110000"/>
                    </a:schemeClr>
                  </a:solidFill>
                  <a:prstDash val="solid"/>
                </a:ln>
                <a:solidFill>
                  <a:srgbClr val="FF0000"/>
                </a:solidFill>
              </a:rPr>
              <a:t>evaporation, and radiation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 result in reduced</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losses of heat. However, such a shield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interpositioned</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between the infant and radiant heat source will also</a:t>
            </a:r>
          </a:p>
          <a:p>
            <a:r>
              <a:rPr lang="en-US" sz="2400" b="1" dirty="0" smtClean="0">
                <a:ln w="10541" cmpd="sng">
                  <a:solidFill>
                    <a:schemeClr val="accent1">
                      <a:shade val="88000"/>
                      <a:satMod val="110000"/>
                    </a:schemeClr>
                  </a:solidFill>
                  <a:prstDash val="solid"/>
                </a:ln>
                <a:solidFill>
                  <a:srgbClr val="FF0000"/>
                </a:solidFill>
              </a:rPr>
              <a:t>disrupt</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 </a:t>
            </a:r>
            <a:r>
              <a:rPr lang="en-US" sz="2400" b="1" dirty="0" smtClean="0">
                <a:ln w="10541" cmpd="sng">
                  <a:solidFill>
                    <a:schemeClr val="accent1">
                      <a:shade val="88000"/>
                      <a:satMod val="110000"/>
                    </a:schemeClr>
                  </a:solidFill>
                  <a:prstDash val="solid"/>
                </a:ln>
                <a:solidFill>
                  <a:srgbClr val="FF0000"/>
                </a:solidFill>
              </a:rPr>
              <a:t>servo-control mechanism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a:t>
            </a:r>
            <a:r>
              <a:rPr lang="en-US" sz="2400" b="1" dirty="0" smtClean="0">
                <a:ln w="10541" cmpd="sng">
                  <a:solidFill>
                    <a:schemeClr val="accent1">
                      <a:shade val="88000"/>
                      <a:satMod val="110000"/>
                    </a:schemeClr>
                  </a:solidFill>
                  <a:prstDash val="solid"/>
                </a:ln>
                <a:solidFill>
                  <a:srgbClr val="FF0000"/>
                </a:solidFill>
              </a:rPr>
              <a:t>reduce direct</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radiant heat delivery to the infant, which may intervene</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with thermal control.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2133600" y="985838"/>
            <a:ext cx="4876800" cy="488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800" b="1" dirty="0" smtClean="0"/>
              <a:t>The Sensory Environment of the</a:t>
            </a:r>
            <a:br>
              <a:rPr lang="en-US" sz="2800" b="1" dirty="0" smtClean="0"/>
            </a:br>
            <a:r>
              <a:rPr lang="en-US" sz="2800" b="1" dirty="0" smtClean="0"/>
              <a:t>Intensive Care Nursery</a:t>
            </a:r>
            <a:endParaRPr lang="en-US" sz="2800" dirty="0"/>
          </a:p>
        </p:txBody>
      </p:sp>
      <p:sp>
        <p:nvSpPr>
          <p:cNvPr id="4" name="Rectangle 3"/>
          <p:cNvSpPr/>
          <p:nvPr/>
        </p:nvSpPr>
        <p:spPr>
          <a:xfrm>
            <a:off x="304800" y="1219200"/>
            <a:ext cx="8839200" cy="4893647"/>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Sensory development</a:t>
            </a:r>
            <a:r>
              <a:rPr lang="en-US" sz="2400" b="1" dirty="0" smtClean="0">
                <a:ln w="10541" cmpd="sng">
                  <a:solidFill>
                    <a:schemeClr val="accent1">
                      <a:shade val="88000"/>
                      <a:satMod val="110000"/>
                    </a:schemeClr>
                  </a:solidFill>
                  <a:prstDash val="solid"/>
                </a:ln>
                <a:solidFill>
                  <a:srgbClr val="FF0000"/>
                </a:solidFill>
              </a:rPr>
              <a:t> begins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early in fetal life in an environment</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that is </a:t>
            </a:r>
            <a:r>
              <a:rPr lang="en-US" sz="2400" b="1" dirty="0" smtClean="0">
                <a:ln w="10541" cmpd="sng">
                  <a:solidFill>
                    <a:schemeClr val="accent1">
                      <a:shade val="88000"/>
                      <a:satMod val="110000"/>
                    </a:schemeClr>
                  </a:solidFill>
                  <a:prstDash val="solid"/>
                </a:ln>
                <a:solidFill>
                  <a:srgbClr val="FF0000"/>
                </a:solidFill>
              </a:rPr>
              <a:t>quite different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from that of the neonatal intensive care unit (NICU). In </a:t>
            </a:r>
            <a:r>
              <a:rPr lang="en-US" sz="2400" b="1" dirty="0" smtClean="0">
                <a:ln w="10541" cmpd="sng">
                  <a:solidFill>
                    <a:schemeClr val="accent1">
                      <a:shade val="88000"/>
                      <a:satMod val="110000"/>
                    </a:schemeClr>
                  </a:solidFill>
                  <a:prstDash val="solid"/>
                </a:ln>
                <a:solidFill>
                  <a:srgbClr val="FF0000"/>
                </a:solidFill>
              </a:rPr>
              <a:t>an uncomplicated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pregnancy,the</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fetus spends the full gestational period in a warm, dark, contained womb that is the source of extensive kinesthetic, auditory, and gustatory stimuli. The NICU unavoidably and dramatically alters this normal progression of sensory development Not only are familiar stimuli replaced by </a:t>
            </a:r>
            <a:r>
              <a:rPr lang="en-US" sz="2400" b="1" dirty="0" smtClean="0">
                <a:ln w="10541" cmpd="sng">
                  <a:solidFill>
                    <a:schemeClr val="accent1">
                      <a:shade val="88000"/>
                      <a:satMod val="110000"/>
                    </a:schemeClr>
                  </a:solidFill>
                  <a:prstDash val="solid"/>
                </a:ln>
                <a:solidFill>
                  <a:srgbClr val="FF0000"/>
                </a:solidFill>
              </a:rPr>
              <a:t>unfamilia</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 ones, but they also are apprehended by the infant in a much different  fashion—</a:t>
            </a:r>
            <a:r>
              <a:rPr lang="en-US" sz="2400" b="1" dirty="0" smtClean="0">
                <a:ln w="10541" cmpd="sng">
                  <a:solidFill>
                    <a:schemeClr val="accent1">
                      <a:shade val="88000"/>
                      <a:satMod val="110000"/>
                    </a:schemeClr>
                  </a:solidFill>
                  <a:prstDash val="solid"/>
                </a:ln>
                <a:solidFill>
                  <a:srgbClr val="FF0000"/>
                </a:solidFill>
              </a:rPr>
              <a:t>auditor</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 stimuli arrive through an </a:t>
            </a:r>
            <a:r>
              <a:rPr lang="en-US" sz="2400" b="1" dirty="0" smtClean="0">
                <a:ln w="10541" cmpd="sng">
                  <a:solidFill>
                    <a:schemeClr val="accent1">
                      <a:shade val="88000"/>
                      <a:satMod val="110000"/>
                    </a:schemeClr>
                  </a:solidFill>
                  <a:prstDash val="solid"/>
                </a:ln>
                <a:solidFill>
                  <a:srgbClr val="FF0000"/>
                </a:solidFill>
              </a:rPr>
              <a:t>air medium rather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 </a:t>
            </a:r>
            <a:r>
              <a:rPr lang="en-US" sz="2400" b="1" dirty="0" smtClean="0">
                <a:ln w="10541" cmpd="sng">
                  <a:solidFill>
                    <a:schemeClr val="accent1">
                      <a:shade val="88000"/>
                      <a:satMod val="110000"/>
                    </a:schemeClr>
                  </a:solidFill>
                  <a:prstDash val="solid"/>
                </a:ln>
                <a:solidFill>
                  <a:srgbClr val="FF0000"/>
                </a:solidFill>
              </a:rPr>
              <a:t>the liquid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a:t>
            </a:r>
            <a:r>
              <a:rPr lang="en-US" sz="2400" b="1" dirty="0" smtClean="0">
                <a:ln w="10541" cmpd="sng">
                  <a:solidFill>
                    <a:schemeClr val="accent1">
                      <a:shade val="88000"/>
                      <a:satMod val="110000"/>
                    </a:schemeClr>
                  </a:solidFill>
                  <a:prstDash val="solid"/>
                </a:ln>
                <a:solidFill>
                  <a:srgbClr val="FF0000"/>
                </a:solidFill>
              </a:rPr>
              <a:t>solid medium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the amniotic fluid and uterus, </a:t>
            </a:r>
            <a:r>
              <a:rPr lang="en-US" sz="2400" b="1" dirty="0" smtClean="0">
                <a:ln w="10541" cmpd="sng">
                  <a:solidFill>
                    <a:schemeClr val="accent1">
                      <a:shade val="88000"/>
                      <a:satMod val="110000"/>
                    </a:schemeClr>
                  </a:solidFill>
                  <a:prstDash val="solid"/>
                </a:ln>
                <a:solidFill>
                  <a:srgbClr val="FF0000"/>
                </a:solidFill>
              </a:rPr>
              <a:t>tactile stimuli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are frequently </a:t>
            </a:r>
            <a:r>
              <a:rPr lang="en-US" sz="2400" b="1" dirty="0" smtClean="0">
                <a:ln w="10541" cmpd="sng">
                  <a:solidFill>
                    <a:schemeClr val="accent1">
                      <a:shade val="88000"/>
                      <a:satMod val="110000"/>
                    </a:schemeClr>
                  </a:solidFill>
                  <a:prstDash val="solid"/>
                </a:ln>
                <a:solidFill>
                  <a:srgbClr val="FF0000"/>
                </a:solidFill>
              </a:rPr>
              <a:t>uncomfortable or painful</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visual stimuli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may have little relationship with a circadian rhythm,</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dirty="0"/>
          </a:p>
        </p:txBody>
      </p:sp>
      <p:sp>
        <p:nvSpPr>
          <p:cNvPr id="3" name="Rectangle 2"/>
          <p:cNvSpPr/>
          <p:nvPr/>
        </p:nvSpPr>
        <p:spPr>
          <a:xfrm>
            <a:off x="457200" y="1143000"/>
            <a:ext cx="8915400" cy="2677656"/>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the last 3 months of gestation, the fetal brain increases</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a:t>
            </a:r>
            <a:r>
              <a:rPr lang="en-US" sz="2400" b="1" dirty="0" smtClean="0">
                <a:ln w="10541" cmpd="sng">
                  <a:solidFill>
                    <a:schemeClr val="accent1">
                      <a:shade val="88000"/>
                      <a:satMod val="110000"/>
                    </a:schemeClr>
                  </a:solidFill>
                  <a:prstDash val="solid"/>
                </a:ln>
                <a:solidFill>
                  <a:srgbClr val="FF0000"/>
                </a:solidFill>
              </a:rPr>
              <a:t>mass by 400%,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to an even greater extent in </a:t>
            </a:r>
            <a:r>
              <a:rPr lang="en-US" sz="2400" b="1" dirty="0" smtClean="0">
                <a:ln w="10541" cmpd="sng">
                  <a:solidFill>
                    <a:schemeClr val="accent1">
                      <a:shade val="88000"/>
                      <a:satMod val="110000"/>
                    </a:schemeClr>
                  </a:solidFill>
                  <a:prstDash val="solid"/>
                </a:ln>
                <a:solidFill>
                  <a:srgbClr val="FF0000"/>
                </a:solidFill>
              </a:rPr>
              <a:t>complexity</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a:t>
            </a:r>
            <a:r>
              <a:rPr lang="en-US" sz="2400" b="1" dirty="0" err="1" smtClean="0">
                <a:ln w="10541" cmpd="sng">
                  <a:solidFill>
                    <a:schemeClr val="accent1">
                      <a:shade val="88000"/>
                      <a:satMod val="110000"/>
                    </a:schemeClr>
                  </a:solidFill>
                  <a:prstDash val="solid"/>
                </a:ln>
                <a:solidFill>
                  <a:srgbClr val="FF0000"/>
                </a:solidFill>
              </a:rPr>
              <a:t>organization</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is </a:t>
            </a:r>
            <a:r>
              <a:rPr lang="en-US" sz="2400" b="1" dirty="0" smtClean="0">
                <a:ln w="10541" cmpd="sng">
                  <a:solidFill>
                    <a:schemeClr val="accent1">
                      <a:shade val="88000"/>
                      <a:satMod val="110000"/>
                    </a:schemeClr>
                  </a:solidFill>
                  <a:prstDash val="solid"/>
                </a:ln>
                <a:solidFill>
                  <a:srgbClr val="FF0000"/>
                </a:solidFill>
              </a:rPr>
              <a:t>comparable</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to </a:t>
            </a:r>
            <a:r>
              <a:rPr lang="en-US" sz="2400" b="1" dirty="0" smtClean="0">
                <a:ln w="10541" cmpd="sng">
                  <a:solidFill>
                    <a:schemeClr val="accent1">
                      <a:shade val="88000"/>
                      <a:satMod val="110000"/>
                    </a:schemeClr>
                  </a:solidFill>
                  <a:prstDash val="solid"/>
                </a:ln>
                <a:solidFill>
                  <a:srgbClr val="FF0000"/>
                </a:solidFill>
              </a:rPr>
              <a:t>the400</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growth that occurs from term delivery to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adulthood,yet</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we have generally assumed that nearly all learning occurs after birth.</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 </a:t>
            </a:r>
            <a:r>
              <a:rPr lang="en-US" sz="2400" b="1" dirty="0" smtClean="0">
                <a:ln w="10541" cmpd="sng">
                  <a:solidFill>
                    <a:schemeClr val="accent1">
                      <a:shade val="88000"/>
                      <a:satMod val="110000"/>
                    </a:schemeClr>
                  </a:solidFill>
                  <a:prstDash val="solid"/>
                </a:ln>
                <a:solidFill>
                  <a:srgbClr val="FF0000"/>
                </a:solidFill>
              </a:rPr>
              <a:t>reality</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 </a:t>
            </a:r>
            <a:r>
              <a:rPr lang="en-US" sz="2400" b="1" dirty="0" smtClean="0">
                <a:ln w="10541" cmpd="sng">
                  <a:solidFill>
                    <a:schemeClr val="accent1">
                      <a:shade val="88000"/>
                      <a:satMod val="110000"/>
                    </a:schemeClr>
                  </a:solidFill>
                  <a:prstDash val="solid"/>
                </a:ln>
                <a:solidFill>
                  <a:srgbClr val="FF0000"/>
                </a:solidFill>
              </a:rPr>
              <a:t>substantial</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amount of learning occurs during the third trimester, whether a </a:t>
            </a:r>
            <a:r>
              <a:rPr lang="en-US" sz="2400" b="1" dirty="0" smtClean="0">
                <a:ln w="10541" cmpd="sng">
                  <a:solidFill>
                    <a:schemeClr val="accent1">
                      <a:shade val="88000"/>
                      <a:satMod val="110000"/>
                    </a:schemeClr>
                  </a:solidFill>
                  <a:prstDash val="solid"/>
                </a:ln>
                <a:solidFill>
                  <a:srgbClr val="FF0000"/>
                </a:solidFill>
              </a:rPr>
              <a:t>Baby is in or ex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utero</a:t>
            </a:r>
            <a:r>
              <a:rPr lang="en-US" sz="24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Touch and Movement</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Rectangle 2"/>
          <p:cNvSpPr/>
          <p:nvPr/>
        </p:nvSpPr>
        <p:spPr>
          <a:xfrm>
            <a:off x="228600" y="990600"/>
            <a:ext cx="8763000" cy="4524315"/>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Touch is the first sense to develop in the fetus, with reflexive movement to a stimulus seen as early as 8 weeks.  Movements tend to be gentle, often prolonged(as when the mother is walking), and occur with a definite circadian rhythm</a:t>
            </a:r>
            <a:r>
              <a:rPr lang="en-US" sz="2400" b="1" dirty="0" smtClean="0">
                <a:ln w="10541" cmpd="sng">
                  <a:solidFill>
                    <a:schemeClr val="accent1">
                      <a:shade val="88000"/>
                      <a:satMod val="110000"/>
                    </a:schemeClr>
                  </a:solidFill>
                  <a:prstDash val="solid"/>
                </a:ln>
                <a:solidFill>
                  <a:srgbClr val="FF0000"/>
                </a:solidFill>
              </a:rPr>
              <a:t>. In the NICU</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however, an infant may spend an extended period of time lying on a flat mattress, interrupted at irregular and unpredictable intervals to be moved suddenly, unnaturally, and sometimes painfully</a:t>
            </a:r>
            <a:r>
              <a:rPr lang="en-US" sz="2400" b="1" dirty="0" smtClean="0">
                <a:ln w="10541" cmpd="sng">
                  <a:solidFill>
                    <a:schemeClr val="accent1">
                      <a:shade val="88000"/>
                      <a:satMod val="110000"/>
                    </a:schemeClr>
                  </a:solidFill>
                  <a:prstDash val="solid"/>
                </a:ln>
                <a:solidFill>
                  <a:srgbClr val="FF0000"/>
                </a:solidFill>
              </a:rPr>
              <a:t>. The NICU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infant is constantly “touched” by monitoring devices, indwelling devices, and surfaces that have a much different consistency and impact on the skin than would be experienced in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utero</a:t>
            </a:r>
            <a:r>
              <a:rPr lang="en-US" sz="2400" b="1" i="1" dirty="0" smtClean="0">
                <a:ln w="10541" cmpd="sng">
                  <a:solidFill>
                    <a:schemeClr val="accent1">
                      <a:shade val="88000"/>
                      <a:satMod val="110000"/>
                    </a:schemeClr>
                  </a:solidFill>
                  <a:prstDash val="solid"/>
                </a:ln>
                <a:solidFill>
                  <a:srgbClr val="FF0000"/>
                </a:solidFill>
              </a:rPr>
              <a:t>. Skin injury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 very common in the most premature infants, which may have an additional effect on the sensory experience in the NICU.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2000"/>
          </a:xfrm>
        </p:spPr>
        <p:txBody>
          <a:bodyPr>
            <a:normAutofit/>
          </a:bodyPr>
          <a:lstStyle/>
          <a:p>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 Thermal Environment of the</a:t>
            </a:r>
            <a:r>
              <a:rPr lang="fa-I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Intensive Care</a:t>
            </a:r>
            <a:r>
              <a:rPr lang="fa-I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Nursery</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0" y="609600"/>
            <a:ext cx="9144000" cy="5867400"/>
          </a:xfrm>
        </p:spPr>
        <p:txBody>
          <a:bodyPr>
            <a:noAutofit/>
          </a:bodyPr>
          <a:lstStyle/>
          <a:p>
            <a:pPr algn="l"/>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Protecting infants against excessive </a:t>
            </a:r>
            <a:r>
              <a:rPr lang="en-US" sz="2400" b="1" dirty="0">
                <a:ln w="10541" cmpd="sng">
                  <a:solidFill>
                    <a:schemeClr val="accent1">
                      <a:shade val="88000"/>
                      <a:satMod val="110000"/>
                    </a:schemeClr>
                  </a:solidFill>
                  <a:prstDash val="solid"/>
                </a:ln>
                <a:solidFill>
                  <a:srgbClr val="FF0000"/>
                </a:solidFill>
              </a:rPr>
              <a:t>heat </a:t>
            </a:r>
            <a:r>
              <a:rPr lang="en-US" sz="2400" b="1" dirty="0" smtClean="0">
                <a:ln w="10541" cmpd="sng">
                  <a:solidFill>
                    <a:schemeClr val="accent1">
                      <a:shade val="88000"/>
                      <a:satMod val="110000"/>
                    </a:schemeClr>
                  </a:solidFill>
                  <a:prstDash val="solid"/>
                </a:ln>
                <a:solidFill>
                  <a:srgbClr val="FF0000"/>
                </a:solidFill>
              </a:rPr>
              <a:t>loss:</a:t>
            </a:r>
          </a:p>
          <a:p>
            <a:pPr algn="l"/>
            <a:r>
              <a:rPr lang="en-US" sz="2400" b="1" dirty="0" smtClean="0">
                <a:ln w="10541" cmpd="sng">
                  <a:solidFill>
                    <a:schemeClr val="accent1">
                      <a:shade val="88000"/>
                      <a:satMod val="110000"/>
                    </a:schemeClr>
                  </a:solidFill>
                  <a:prstDash val="solid"/>
                </a:ln>
                <a:solidFill>
                  <a:srgbClr val="FF0000"/>
                </a:solidFill>
              </a:rPr>
              <a:t>1-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improves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their</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chances </a:t>
            </a:r>
            <a:r>
              <a:rPr lang="en-US" sz="2400" b="1" dirty="0">
                <a:ln w="10541" cmpd="sng">
                  <a:solidFill>
                    <a:schemeClr val="accent1">
                      <a:shade val="88000"/>
                      <a:satMod val="110000"/>
                    </a:schemeClr>
                  </a:solidFill>
                  <a:prstDash val="solid"/>
                </a:ln>
                <a:solidFill>
                  <a:srgbClr val="FF0000"/>
                </a:solidFill>
              </a:rPr>
              <a:t>for </a:t>
            </a:r>
            <a:r>
              <a:rPr lang="en-US" sz="2400" b="1" dirty="0" smtClean="0">
                <a:ln w="10541" cmpd="sng">
                  <a:solidFill>
                    <a:schemeClr val="accent1">
                      <a:shade val="88000"/>
                      <a:satMod val="110000"/>
                    </a:schemeClr>
                  </a:solidFill>
                  <a:prstDash val="solid"/>
                </a:ln>
                <a:solidFill>
                  <a:srgbClr val="FF0000"/>
                </a:solidFill>
              </a:rPr>
              <a:t>survival</a:t>
            </a:r>
          </a:p>
          <a:p>
            <a:pPr algn="l"/>
            <a:r>
              <a:rPr lang="en-US" sz="2400" b="1" dirty="0" smtClean="0">
                <a:ln w="10541" cmpd="sng">
                  <a:solidFill>
                    <a:schemeClr val="accent1">
                      <a:shade val="88000"/>
                      <a:satMod val="110000"/>
                    </a:schemeClr>
                  </a:solidFill>
                  <a:prstDash val="solid"/>
                </a:ln>
                <a:solidFill>
                  <a:srgbClr val="FF0000"/>
                </a:solidFill>
              </a:rPr>
              <a:t>2-</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reduces their need to perform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heat</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producing</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metabolic</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work</a:t>
            </a:r>
          </a:p>
          <a:p>
            <a:pPr algn="l"/>
            <a:r>
              <a:rPr lang="en-US" sz="2400" b="1" dirty="0" smtClean="0">
                <a:ln w="10541" cmpd="sng">
                  <a:solidFill>
                    <a:schemeClr val="accent1">
                      <a:shade val="88000"/>
                      <a:satMod val="110000"/>
                    </a:schemeClr>
                  </a:solidFill>
                  <a:prstDash val="solid"/>
                </a:ln>
                <a:solidFill>
                  <a:srgbClr val="FF0000"/>
                </a:solidFill>
              </a:rPr>
              <a:t>3</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eliminates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problems</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associated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with </a:t>
            </a:r>
            <a:r>
              <a:rPr lang="en-US"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rewarming</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of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cold</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infants</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pPr algn="l"/>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During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intrauterine life,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fetal temperature that is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about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0.5°C higher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maternal temperature. </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l"/>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After birth, the newborn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infant is exposed to air and surfaces facing the infant, which have a </a:t>
            </a:r>
            <a:r>
              <a:rPr lang="en-US" sz="2400" b="1" dirty="0" smtClean="0">
                <a:ln w="10541" cmpd="sng">
                  <a:solidFill>
                    <a:schemeClr val="accent1">
                      <a:shade val="88000"/>
                      <a:satMod val="110000"/>
                    </a:schemeClr>
                  </a:solidFill>
                  <a:prstDash val="solid"/>
                </a:ln>
                <a:solidFill>
                  <a:srgbClr val="FF0000"/>
                </a:solidFill>
              </a:rPr>
              <a:t>much lower temperature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 that previously experienced in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utero</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 skin at birth is covered with amniotic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fluid,causing</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heat loss through evaporation in an environment.  As a result, the body temperature of the infant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decreases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l"/>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 gives rise to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thermogenic</a:t>
            </a:r>
            <a:r>
              <a:rPr lang="fa-I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responses that </a:t>
            </a:r>
            <a:r>
              <a:rPr lang="en-US" sz="2400" b="1" dirty="0" smtClean="0">
                <a:ln w="10541" cmpd="sng">
                  <a:solidFill>
                    <a:schemeClr val="accent1">
                      <a:shade val="88000"/>
                      <a:satMod val="110000"/>
                    </a:schemeClr>
                  </a:solidFill>
                  <a:prstDash val="solid"/>
                </a:ln>
                <a:solidFill>
                  <a:srgbClr val="FF0000"/>
                </a:solidFill>
              </a:rPr>
              <a:t>increase basal heat </a:t>
            </a:r>
            <a:r>
              <a:rPr lang="en-US" sz="2400" b="1" dirty="0" err="1" smtClean="0">
                <a:ln w="10541" cmpd="sng">
                  <a:solidFill>
                    <a:schemeClr val="accent1">
                      <a:shade val="88000"/>
                      <a:satMod val="110000"/>
                    </a:schemeClr>
                  </a:solidFill>
                  <a:prstDash val="solid"/>
                </a:ln>
                <a:solidFill>
                  <a:srgbClr val="FF0000"/>
                </a:solidFill>
              </a:rPr>
              <a:t>production,and</a:t>
            </a:r>
            <a:r>
              <a:rPr lang="en-US" sz="2400" b="1" dirty="0" smtClean="0">
                <a:ln w="10541" cmpd="sng">
                  <a:solidFill>
                    <a:schemeClr val="accent1">
                      <a:shade val="88000"/>
                      <a:satMod val="110000"/>
                    </a:schemeClr>
                  </a:solidFill>
                  <a:prstDash val="solid"/>
                </a:ln>
                <a:solidFill>
                  <a:srgbClr val="FF0000"/>
                </a:solidFill>
              </a:rPr>
              <a:t> </a:t>
            </a:r>
            <a:r>
              <a:rPr lang="en-US" sz="2400" b="1" dirty="0">
                <a:ln w="10541" cmpd="sng">
                  <a:solidFill>
                    <a:schemeClr val="accent1">
                      <a:shade val="88000"/>
                      <a:satMod val="110000"/>
                    </a:schemeClr>
                  </a:solidFill>
                  <a:prstDash val="solid"/>
                </a:ln>
                <a:solidFill>
                  <a:srgbClr val="FF0000"/>
                </a:solidFill>
              </a:rPr>
              <a:t>the skin circulation may decrease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 lower the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heat  losses</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Taste and Smell</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Rectangle 2"/>
          <p:cNvSpPr/>
          <p:nvPr/>
        </p:nvSpPr>
        <p:spPr>
          <a:xfrm>
            <a:off x="304800" y="1676400"/>
            <a:ext cx="8991600" cy="3416320"/>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senses of taste and smell become functional by </a:t>
            </a:r>
            <a:r>
              <a:rPr lang="en-US" sz="2400" b="1" dirty="0" smtClean="0">
                <a:ln w="10541" cmpd="sng">
                  <a:solidFill>
                    <a:schemeClr val="accent1">
                      <a:shade val="88000"/>
                      <a:satMod val="110000"/>
                    </a:schemeClr>
                  </a:solidFill>
                  <a:prstDash val="solid"/>
                </a:ln>
                <a:solidFill>
                  <a:srgbClr val="FF0000"/>
                </a:solidFill>
              </a:rPr>
              <a:t>24 to 28 weeks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postconceptional</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age and soon after reach a level of competence comparable to that of the term infant. Maternal dietary flavors are transmitted to the amniotic fluid and recognized as both flavors and odors</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by the term newborn, especially in breast </a:t>
            </a:r>
            <a:r>
              <a:rPr lang="en-US" sz="2400" b="1" dirty="0" err="1" smtClean="0">
                <a:ln w="10541" cmpd="sng">
                  <a:solidFill>
                    <a:schemeClr val="accent1">
                      <a:shade val="88000"/>
                      <a:satMod val="110000"/>
                    </a:schemeClr>
                  </a:solidFill>
                  <a:prstDash val="solid"/>
                </a:ln>
                <a:solidFill>
                  <a:srgbClr val="FF0000"/>
                </a:solidFill>
              </a:rPr>
              <a:t>milk.In</a:t>
            </a:r>
            <a:r>
              <a:rPr lang="en-US" sz="2400" b="1" dirty="0" smtClean="0">
                <a:ln w="10541" cmpd="sng">
                  <a:solidFill>
                    <a:schemeClr val="accent1">
                      <a:shade val="88000"/>
                      <a:satMod val="110000"/>
                    </a:schemeClr>
                  </a:solidFill>
                  <a:prstDash val="solid"/>
                </a:ln>
                <a:solidFill>
                  <a:srgbClr val="FF0000"/>
                </a:solidFill>
              </a:rPr>
              <a:t> the NICU</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infants are exposed to a multitude of odors and tastes, mostly </a:t>
            </a:r>
            <a:r>
              <a:rPr lang="en-US" sz="2400" b="1" dirty="0" smtClean="0">
                <a:ln w="10541" cmpd="sng">
                  <a:solidFill>
                    <a:schemeClr val="accent1">
                      <a:shade val="88000"/>
                      <a:satMod val="110000"/>
                    </a:schemeClr>
                  </a:solidFill>
                  <a:prstDash val="solid"/>
                </a:ln>
                <a:solidFill>
                  <a:srgbClr val="FF0000"/>
                </a:solidFill>
              </a:rPr>
              <a:t>unfamiliar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many of them noxious. Sometimes, these odors or tastes are associated with other noxious stimuli, and this interaction may affect the </a:t>
            </a:r>
            <a:r>
              <a:rPr lang="en-US" sz="2400" b="1" dirty="0" smtClean="0">
                <a:ln w="10541" cmpd="sng">
                  <a:solidFill>
                    <a:schemeClr val="accent1">
                      <a:shade val="88000"/>
                      <a:satMod val="110000"/>
                    </a:schemeClr>
                  </a:solidFill>
                  <a:prstDash val="solid"/>
                </a:ln>
                <a:solidFill>
                  <a:srgbClr val="FF0000"/>
                </a:solidFill>
              </a:rPr>
              <a:t>infant’s response</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077200" cy="762000"/>
          </a:xfrm>
        </p:spPr>
        <p:txBody>
          <a:bodyPr/>
          <a:lstStyle/>
          <a:p>
            <a:r>
              <a:rPr lang="en-US" b="1" dirty="0" smtClean="0"/>
              <a:t>Auditory</a:t>
            </a:r>
            <a:endParaRPr lang="en-US" dirty="0"/>
          </a:p>
        </p:txBody>
      </p:sp>
      <p:sp>
        <p:nvSpPr>
          <p:cNvPr id="4" name="Rectangle 3"/>
          <p:cNvSpPr/>
          <p:nvPr/>
        </p:nvSpPr>
        <p:spPr>
          <a:xfrm>
            <a:off x="0" y="609600"/>
            <a:ext cx="11353800" cy="5262979"/>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fetus </a:t>
            </a:r>
            <a:r>
              <a:rPr lang="en-US" sz="2400" b="1" dirty="0" smtClean="0">
                <a:ln w="10541" cmpd="sng">
                  <a:solidFill>
                    <a:schemeClr val="accent1">
                      <a:shade val="88000"/>
                      <a:satMod val="110000"/>
                    </a:schemeClr>
                  </a:solidFill>
                  <a:prstDash val="solid"/>
                </a:ln>
                <a:solidFill>
                  <a:srgbClr val="FF0000"/>
                </a:solidFill>
              </a:rPr>
              <a:t>responds to sound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by the </a:t>
            </a:r>
            <a:r>
              <a:rPr lang="en-US" sz="2400" b="1" dirty="0" smtClean="0">
                <a:ln w="10541" cmpd="sng">
                  <a:solidFill>
                    <a:schemeClr val="accent1">
                      <a:shade val="88000"/>
                      <a:satMod val="110000"/>
                    </a:schemeClr>
                  </a:solidFill>
                  <a:prstDash val="solid"/>
                </a:ln>
                <a:solidFill>
                  <a:srgbClr val="FF0000"/>
                </a:solidFill>
              </a:rPr>
              <a:t>end of the second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trimester, and</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e</a:t>
            </a:r>
            <a:r>
              <a:rPr lang="en-US" sz="2400" b="1" dirty="0" smtClean="0">
                <a:ln w="10541" cmpd="sng">
                  <a:solidFill>
                    <a:schemeClr val="accent1">
                      <a:shade val="88000"/>
                      <a:satMod val="110000"/>
                    </a:schemeClr>
                  </a:solidFill>
                  <a:prstDash val="solid"/>
                </a:ln>
                <a:solidFill>
                  <a:srgbClr val="FF0000"/>
                </a:solidFill>
              </a:rPr>
              <a:t>xtensive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development of the auditory system continues in the third </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trimester of fetal life. The </a:t>
            </a:r>
            <a:r>
              <a:rPr lang="en-US" sz="2400" b="1" dirty="0" smtClean="0">
                <a:ln w="10541" cmpd="sng">
                  <a:solidFill>
                    <a:schemeClr val="accent1">
                      <a:shade val="88000"/>
                      <a:satMod val="110000"/>
                    </a:schemeClr>
                  </a:solidFill>
                  <a:prstDash val="solid"/>
                </a:ln>
                <a:solidFill>
                  <a:srgbClr val="FF0000"/>
                </a:solidFill>
              </a:rPr>
              <a:t>in </a:t>
            </a:r>
            <a:r>
              <a:rPr lang="en-US" sz="2400" b="1" dirty="0" err="1" smtClean="0">
                <a:ln w="10541" cmpd="sng">
                  <a:solidFill>
                    <a:schemeClr val="accent1">
                      <a:shade val="88000"/>
                      <a:satMod val="110000"/>
                    </a:schemeClr>
                  </a:solidFill>
                  <a:prstDash val="solid"/>
                </a:ln>
                <a:solidFill>
                  <a:srgbClr val="FF0000"/>
                </a:solidFill>
              </a:rPr>
              <a:t>utero</a:t>
            </a:r>
            <a:r>
              <a:rPr lang="en-US" sz="2400" b="1" dirty="0" smtClean="0">
                <a:ln w="10541" cmpd="sng">
                  <a:solidFill>
                    <a:schemeClr val="accent1">
                      <a:shade val="88000"/>
                      <a:satMod val="110000"/>
                    </a:schemeClr>
                  </a:solidFill>
                  <a:prstDash val="solid"/>
                </a:ln>
                <a:solidFill>
                  <a:srgbClr val="FF0000"/>
                </a:solidFill>
              </a:rPr>
              <a:t> environment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transmits sounds to the</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fetus through a </a:t>
            </a:r>
            <a:r>
              <a:rPr lang="en-US" sz="2400" b="1" dirty="0" smtClean="0">
                <a:ln w="10541" cmpd="sng">
                  <a:solidFill>
                    <a:schemeClr val="accent1">
                      <a:shade val="88000"/>
                      <a:satMod val="110000"/>
                    </a:schemeClr>
                  </a:solidFill>
                  <a:prstDash val="solid"/>
                </a:ln>
                <a:solidFill>
                  <a:srgbClr val="FF0000"/>
                </a:solidFill>
              </a:rPr>
              <a:t>liquid medium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amniotic fluid) and, to some </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err="1" smtClean="0">
                <a:ln w="10541" cmpd="sng">
                  <a:solidFill>
                    <a:schemeClr val="accent1">
                      <a:shade val="88000"/>
                      <a:satMod val="110000"/>
                    </a:schemeClr>
                  </a:solidFill>
                  <a:prstDash val="solid"/>
                </a:ln>
                <a:solidFill>
                  <a:srgbClr val="FF0000"/>
                </a:solidFill>
              </a:rPr>
              <a:t>extent,through</a:t>
            </a:r>
            <a:r>
              <a:rPr lang="en-US" sz="2400" b="1" dirty="0" smtClean="0">
                <a:ln w="10541" cmpd="sng">
                  <a:solidFill>
                    <a:schemeClr val="accent1">
                      <a:shade val="88000"/>
                      <a:satMod val="110000"/>
                    </a:schemeClr>
                  </a:solidFill>
                  <a:prstDash val="solid"/>
                </a:ln>
                <a:solidFill>
                  <a:srgbClr val="FF0000"/>
                </a:solidFill>
              </a:rPr>
              <a:t> a solid medium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as the infant approaches term and</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remains in more extended contact with the uterus.</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 environment </a:t>
            </a:r>
            <a:r>
              <a:rPr lang="en-US" sz="2400" b="1" dirty="0" smtClean="0">
                <a:ln w="10541" cmpd="sng">
                  <a:solidFill>
                    <a:schemeClr val="accent1">
                      <a:shade val="88000"/>
                      <a:satMod val="110000"/>
                    </a:schemeClr>
                  </a:solidFill>
                  <a:prstDash val="solid"/>
                </a:ln>
                <a:solidFill>
                  <a:srgbClr val="FF0000"/>
                </a:solidFill>
              </a:rPr>
              <a:t>attenuates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sound, especially high frequency auditory</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impulses. The sounds experienced by the fetus are p</a:t>
            </a:r>
            <a:r>
              <a:rPr lang="en-US" sz="2400" b="1" dirty="0" smtClean="0">
                <a:ln w="10541" cmpd="sng">
                  <a:solidFill>
                    <a:schemeClr val="accent1">
                      <a:shade val="88000"/>
                      <a:satMod val="110000"/>
                    </a:schemeClr>
                  </a:solidFill>
                  <a:prstDash val="solid"/>
                </a:ln>
                <a:solidFill>
                  <a:srgbClr val="FF0000"/>
                </a:solidFill>
              </a:rPr>
              <a:t>rimarily</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those of </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2400" b="1" dirty="0" smtClean="0">
                <a:ln w="10541" cmpd="sng">
                  <a:solidFill>
                    <a:schemeClr val="accent1">
                      <a:shade val="88000"/>
                      <a:satMod val="110000"/>
                    </a:schemeClr>
                  </a:solidFill>
                  <a:prstDash val="solid"/>
                </a:ln>
                <a:solidFill>
                  <a:srgbClr val="FF0000"/>
                </a:solidFill>
              </a:rPr>
              <a:t>mother—both</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of </a:t>
            </a:r>
            <a:r>
              <a:rPr lang="en-US" sz="2400" b="1" dirty="0" smtClean="0">
                <a:ln w="10541" cmpd="sng">
                  <a:solidFill>
                    <a:schemeClr val="accent1">
                      <a:shade val="88000"/>
                      <a:satMod val="110000"/>
                    </a:schemeClr>
                  </a:solidFill>
                  <a:prstDash val="solid"/>
                </a:ln>
                <a:solidFill>
                  <a:srgbClr val="FF0000"/>
                </a:solidFill>
              </a:rPr>
              <a:t>voice and bodily functions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 it is clear that by</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term birth, </a:t>
            </a:r>
            <a:r>
              <a:rPr lang="en-US" sz="2400" b="1" dirty="0" smtClean="0">
                <a:ln w="10541" cmpd="sng">
                  <a:solidFill>
                    <a:schemeClr val="accent1">
                      <a:shade val="88000"/>
                      <a:satMod val="110000"/>
                    </a:schemeClr>
                  </a:solidFill>
                  <a:prstDash val="solid"/>
                </a:ln>
                <a:solidFill>
                  <a:srgbClr val="FF0000"/>
                </a:solidFill>
              </a:rPr>
              <a:t>an infant is able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 distinguish its mother’s voice from those</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of other women, but not that of its father.</a:t>
            </a:r>
          </a:p>
          <a:p>
            <a:r>
              <a:rPr lang="en-US" sz="2400" b="1" dirty="0" smtClean="0">
                <a:ln w="10541" cmpd="sng">
                  <a:solidFill>
                    <a:schemeClr val="accent1">
                      <a:shade val="88000"/>
                      <a:satMod val="110000"/>
                    </a:schemeClr>
                  </a:solidFill>
                  <a:prstDash val="solid"/>
                </a:ln>
                <a:solidFill>
                  <a:srgbClr val="FF0000"/>
                </a:solidFill>
              </a:rPr>
              <a:t>In the NICU</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 cacophony of sounds arrives at the infant’s ear at all</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hours, transmitted through an </a:t>
            </a:r>
            <a:r>
              <a:rPr lang="en-US" sz="2400" b="1" dirty="0" smtClean="0">
                <a:ln w="10541" cmpd="sng">
                  <a:solidFill>
                    <a:schemeClr val="accent1">
                      <a:shade val="88000"/>
                      <a:satMod val="110000"/>
                    </a:schemeClr>
                  </a:solidFill>
                  <a:prstDash val="solid"/>
                </a:ln>
                <a:solidFill>
                  <a:srgbClr val="FF0000"/>
                </a:solidFill>
              </a:rPr>
              <a:t>air medium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that does not attenuate any</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frequencies</a:t>
            </a:r>
            <a:r>
              <a:rPr lang="en-US" sz="24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3600"/>
            <a:ext cx="8229600" cy="1143000"/>
          </a:xfrm>
        </p:spPr>
        <p:txBody>
          <a:bodyPr/>
          <a:lstStyle/>
          <a:p>
            <a:r>
              <a:rPr lang="en-US" dirty="0" smtClean="0"/>
              <a:t>The Physical Environment</a:t>
            </a:r>
            <a:endParaRPr lang="en-US" dirty="0"/>
          </a:p>
        </p:txBody>
      </p:sp>
      <p:sp>
        <p:nvSpPr>
          <p:cNvPr id="3" name="Rectangle 2"/>
          <p:cNvSpPr/>
          <p:nvPr/>
        </p:nvSpPr>
        <p:spPr>
          <a:xfrm>
            <a:off x="0" y="0"/>
            <a:ext cx="9144000" cy="5232202"/>
          </a:xfrm>
          <a:prstGeom prst="rect">
            <a:avLst/>
          </a:prstGeom>
        </p:spPr>
        <p:txBody>
          <a:bodyPr wrap="square">
            <a:spAutoFit/>
          </a:bodyPr>
          <a:lstStyle/>
          <a:p>
            <a:r>
              <a:rPr lang="en-US" sz="2800" dirty="0" smtClean="0">
                <a:solidFill>
                  <a:srgbClr val="FF0000"/>
                </a:solidFill>
              </a:rPr>
              <a:t>Noise </a:t>
            </a:r>
          </a:p>
          <a:p>
            <a:r>
              <a:rPr lang="en-US" sz="2400" b="1" dirty="0" smtClean="0">
                <a:solidFill>
                  <a:schemeClr val="accent1"/>
                </a:solidFill>
                <a:latin typeface="Arial" pitchFamily="34" charset="0"/>
                <a:cs typeface="Arial" pitchFamily="34" charset="0"/>
              </a:rPr>
              <a:t>The NICU is filled with technologically advanced machines, health care professionals, and caregivers, all of which directly or in</a:t>
            </a:r>
            <a:r>
              <a:rPr lang="fa-IR" sz="2400" b="1" dirty="0" smtClean="0">
                <a:solidFill>
                  <a:schemeClr val="accent1"/>
                </a:solidFill>
                <a:latin typeface="Arial" pitchFamily="34" charset="0"/>
                <a:cs typeface="Arial" pitchFamily="34" charset="0"/>
              </a:rPr>
              <a:t> </a:t>
            </a:r>
            <a:r>
              <a:rPr lang="en-US" sz="2400" b="1" dirty="0" smtClean="0">
                <a:solidFill>
                  <a:schemeClr val="accent1"/>
                </a:solidFill>
                <a:latin typeface="Arial" pitchFamily="34" charset="0"/>
                <a:cs typeface="Arial" pitchFamily="34" charset="0"/>
              </a:rPr>
              <a:t> directly generate noise pollution.  “</a:t>
            </a:r>
            <a:r>
              <a:rPr lang="en-US" sz="2400" b="1" dirty="0" smtClean="0">
                <a:solidFill>
                  <a:srgbClr val="FF0000"/>
                </a:solidFill>
                <a:latin typeface="Arial" pitchFamily="34" charset="0"/>
                <a:cs typeface="Arial" pitchFamily="34" charset="0"/>
              </a:rPr>
              <a:t>Studies</a:t>
            </a:r>
            <a:r>
              <a:rPr lang="en-US" sz="2400" b="1" dirty="0" smtClean="0">
                <a:solidFill>
                  <a:schemeClr val="accent1"/>
                </a:solidFill>
                <a:latin typeface="Arial" pitchFamily="34" charset="0"/>
                <a:cs typeface="Arial" pitchFamily="34" charset="0"/>
              </a:rPr>
              <a:t> have demonstrated that there is a direct link between noise and health. Problems that are related to noise and health include: stress related illness, high blood pressure,</a:t>
            </a:r>
            <a:endParaRPr lang="fa-IR" sz="2400" b="1" dirty="0" smtClean="0">
              <a:solidFill>
                <a:schemeClr val="accent1"/>
              </a:solidFill>
              <a:latin typeface="Arial" pitchFamily="34" charset="0"/>
              <a:cs typeface="Arial" pitchFamily="34" charset="0"/>
            </a:endParaRPr>
          </a:p>
          <a:p>
            <a:r>
              <a:rPr lang="en-US" sz="2400" b="1" dirty="0" smtClean="0">
                <a:solidFill>
                  <a:schemeClr val="accent1"/>
                </a:solidFill>
                <a:latin typeface="Arial" pitchFamily="34" charset="0"/>
                <a:cs typeface="Arial" pitchFamily="34" charset="0"/>
              </a:rPr>
              <a:t> speech interference, hearing loss, and sleep deprivation” . Sudden and loud noise leads to physiological and behavioral disturbances including sleep disturbance,,  startles, crying, hypoxemia, tachycardia, and </a:t>
            </a:r>
            <a:r>
              <a:rPr lang="en-US" sz="2400" b="1" dirty="0" err="1" smtClean="0">
                <a:solidFill>
                  <a:schemeClr val="accent1"/>
                </a:solidFill>
                <a:latin typeface="Arial" pitchFamily="34" charset="0"/>
                <a:cs typeface="Arial" pitchFamily="34" charset="0"/>
              </a:rPr>
              <a:t>inceased</a:t>
            </a:r>
            <a:r>
              <a:rPr lang="en-US" sz="2400" b="1" dirty="0" smtClean="0">
                <a:solidFill>
                  <a:schemeClr val="accent1"/>
                </a:solidFill>
                <a:latin typeface="Arial" pitchFamily="34" charset="0"/>
                <a:cs typeface="Arial" pitchFamily="34" charset="0"/>
              </a:rPr>
              <a:t> intracranial pressure . Increased intracranial pressure can further contribute to intra-ventricular hemorrhage .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2"/>
          <p:cNvSpPr/>
          <p:nvPr/>
        </p:nvSpPr>
        <p:spPr>
          <a:xfrm>
            <a:off x="0" y="1447800"/>
            <a:ext cx="9144000" cy="4062651"/>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Talking</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should be at a considerately low level </a:t>
            </a:r>
            <a:r>
              <a:rPr lang="en-US" sz="2400" b="1" dirty="0" smtClean="0">
                <a:ln w="10541" cmpd="sng">
                  <a:solidFill>
                    <a:schemeClr val="accent1">
                      <a:shade val="88000"/>
                      <a:satMod val="110000"/>
                    </a:schemeClr>
                  </a:solidFill>
                  <a:prstDash val="solid"/>
                </a:ln>
                <a:solidFill>
                  <a:srgbClr val="FF0000"/>
                </a:solidFill>
              </a:rPr>
              <a:t>and laughing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should be discouraged. </a:t>
            </a:r>
            <a:r>
              <a:rPr lang="en-US" sz="2400" b="1" dirty="0" smtClean="0">
                <a:ln w="10541" cmpd="sng">
                  <a:solidFill>
                    <a:schemeClr val="accent1">
                      <a:shade val="88000"/>
                      <a:satMod val="110000"/>
                    </a:schemeClr>
                  </a:solidFill>
                  <a:prstDash val="solid"/>
                </a:ln>
                <a:solidFill>
                  <a:srgbClr val="FF0000"/>
                </a:solidFill>
              </a:rPr>
              <a:t>Equipment</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should not be placed on i</a:t>
            </a:r>
            <a:r>
              <a:rPr lang="en-US" sz="2400" b="1" dirty="0" smtClean="0">
                <a:ln w="10541" cmpd="sng">
                  <a:solidFill>
                    <a:schemeClr val="accent1">
                      <a:shade val="88000"/>
                      <a:satMod val="110000"/>
                    </a:schemeClr>
                  </a:solidFill>
                  <a:prstDash val="solid"/>
                </a:ln>
                <a:solidFill>
                  <a:srgbClr val="FF0000"/>
                </a:solidFill>
              </a:rPr>
              <a:t>ncubators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 </a:t>
            </a:r>
            <a:r>
              <a:rPr lang="en-US" sz="2400" b="1" dirty="0" smtClean="0">
                <a:ln w="10541" cmpd="sng">
                  <a:solidFill>
                    <a:schemeClr val="accent1">
                      <a:shade val="88000"/>
                      <a:satMod val="110000"/>
                    </a:schemeClr>
                  </a:solidFill>
                  <a:prstDash val="solid"/>
                </a:ln>
                <a:solidFill>
                  <a:srgbClr val="FF0000"/>
                </a:solidFill>
              </a:rPr>
              <a:t>opening and closing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portholes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 the incubator should be done in a </a:t>
            </a:r>
            <a:r>
              <a:rPr lang="en-US" sz="2400" b="1" dirty="0" smtClean="0">
                <a:ln w="10541" cmpd="sng">
                  <a:solidFill>
                    <a:schemeClr val="accent1">
                      <a:shade val="88000"/>
                      <a:satMod val="110000"/>
                    </a:schemeClr>
                  </a:solidFill>
                  <a:prstDash val="solid"/>
                </a:ln>
                <a:solidFill>
                  <a:srgbClr val="FF0000"/>
                </a:solidFill>
              </a:rPr>
              <a:t>gentle manner</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Monitoring equipmen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 should be </a:t>
            </a:r>
            <a:r>
              <a:rPr lang="en-US" sz="2400" b="1" dirty="0" smtClean="0">
                <a:ln w="10541" cmpd="sng">
                  <a:solidFill>
                    <a:schemeClr val="accent1">
                      <a:shade val="88000"/>
                      <a:satMod val="110000"/>
                    </a:schemeClr>
                  </a:solidFill>
                  <a:prstDash val="solid"/>
                </a:ln>
                <a:solidFill>
                  <a:srgbClr val="FF0000"/>
                </a:solidFill>
              </a:rPr>
              <a:t>minimal</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 </a:t>
            </a:r>
            <a:r>
              <a:rPr lang="en-US" sz="2400" b="1" dirty="0" smtClean="0">
                <a:ln w="10541" cmpd="sng">
                  <a:solidFill>
                    <a:schemeClr val="accent1">
                      <a:shade val="88000"/>
                      <a:satMod val="110000"/>
                    </a:schemeClr>
                  </a:solidFill>
                  <a:prstDash val="solid"/>
                </a:ln>
                <a:solidFill>
                  <a:srgbClr val="FF0000"/>
                </a:solidFill>
              </a:rPr>
              <a:t>manufacturers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should be encouraged to </a:t>
            </a:r>
            <a:r>
              <a:rPr lang="en-US" sz="2400" b="1" dirty="0" smtClean="0">
                <a:ln w="10541" cmpd="sng">
                  <a:solidFill>
                    <a:schemeClr val="accent1">
                      <a:shade val="88000"/>
                      <a:satMod val="110000"/>
                    </a:schemeClr>
                  </a:solidFill>
                  <a:prstDash val="solid"/>
                </a:ln>
                <a:solidFill>
                  <a:srgbClr val="FF0000"/>
                </a:solidFill>
              </a:rPr>
              <a:t>reduce</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 noise levels in </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their products. </a:t>
            </a:r>
            <a:r>
              <a:rPr lang="en-US" sz="2400" b="1" dirty="0" smtClean="0">
                <a:ln w="10541" cmpd="sng">
                  <a:solidFill>
                    <a:schemeClr val="accent1">
                      <a:shade val="88000"/>
                      <a:satMod val="110000"/>
                    </a:schemeClr>
                  </a:solidFill>
                  <a:prstDash val="solid"/>
                </a:ln>
                <a:solidFill>
                  <a:srgbClr val="FF0000"/>
                </a:solidFill>
              </a:rPr>
              <a:t>During the night a noise policy or “quiet period” should be applied</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Audible</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alarms should be replaced by </a:t>
            </a:r>
            <a:r>
              <a:rPr lang="en-US" sz="2400" b="1" dirty="0" smtClean="0">
                <a:ln w="10541" cmpd="sng">
                  <a:solidFill>
                    <a:schemeClr val="accent1">
                      <a:shade val="88000"/>
                      <a:satMod val="110000"/>
                    </a:schemeClr>
                  </a:solidFill>
                  <a:prstDash val="solid"/>
                </a:ln>
                <a:solidFill>
                  <a:srgbClr val="FF0000"/>
                </a:solidFill>
              </a:rPr>
              <a:t>visual</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alarms, and all </a:t>
            </a:r>
            <a:r>
              <a:rPr lang="en-US" sz="2400" b="1" dirty="0" smtClean="0">
                <a:ln w="10541" cmpd="sng">
                  <a:solidFill>
                    <a:schemeClr val="accent1">
                      <a:shade val="88000"/>
                      <a:satMod val="110000"/>
                    </a:schemeClr>
                  </a:solidFill>
                  <a:prstDash val="solid"/>
                </a:ln>
                <a:solidFill>
                  <a:srgbClr val="FF0000"/>
                </a:solidFill>
              </a:rPr>
              <a:t>units should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 transported </a:t>
            </a:r>
            <a:r>
              <a:rPr lang="en-US" sz="2400" b="1" dirty="0" smtClean="0">
                <a:ln w="10541" cmpd="sng">
                  <a:solidFill>
                    <a:schemeClr val="accent1">
                      <a:shade val="88000"/>
                      <a:satMod val="110000"/>
                    </a:schemeClr>
                  </a:solidFill>
                  <a:prstDash val="solid"/>
                </a:ln>
                <a:solidFill>
                  <a:srgbClr val="FF0000"/>
                </a:solidFill>
              </a:rPr>
              <a:t>gently</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 </a:t>
            </a:r>
            <a:r>
              <a:rPr lang="en-US" sz="24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with care</a:t>
            </a:r>
            <a:r>
              <a:rPr lang="fa-IR" sz="2400" b="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dirty="0" smtClean="0"/>
              <a:t>Light </a:t>
            </a:r>
            <a:endParaRPr lang="en-US" dirty="0"/>
          </a:p>
        </p:txBody>
      </p:sp>
      <p:sp>
        <p:nvSpPr>
          <p:cNvPr id="3" name="Rectangle 2"/>
          <p:cNvSpPr/>
          <p:nvPr/>
        </p:nvSpPr>
        <p:spPr>
          <a:xfrm>
            <a:off x="304800" y="1066800"/>
            <a:ext cx="8839200" cy="3323987"/>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Sources of light in the NICU have increased over the years. </a:t>
            </a:r>
            <a:r>
              <a:rPr lang="en-US" sz="2400" b="1" dirty="0" smtClean="0">
                <a:ln w="10541" cmpd="sng">
                  <a:solidFill>
                    <a:schemeClr val="accent1">
                      <a:shade val="88000"/>
                      <a:satMod val="110000"/>
                    </a:schemeClr>
                  </a:solidFill>
                  <a:prstDash val="solid"/>
                </a:ln>
                <a:solidFill>
                  <a:srgbClr val="FF0000"/>
                </a:solidFill>
              </a:rPr>
              <a:t>Little is known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about the effects of light exposure on small infants, but </a:t>
            </a:r>
            <a:r>
              <a:rPr lang="en-US" sz="2400" b="1" dirty="0" smtClean="0">
                <a:ln w="10541" cmpd="sng">
                  <a:solidFill>
                    <a:schemeClr val="accent1">
                      <a:shade val="88000"/>
                      <a:satMod val="110000"/>
                    </a:schemeClr>
                  </a:solidFill>
                  <a:prstDash val="solid"/>
                </a:ln>
                <a:solidFill>
                  <a:srgbClr val="FF0000"/>
                </a:solidFill>
              </a:rPr>
              <a:t>damage to the structure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function of the retina </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has been documented in animal studies.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Light may be reduced by covering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isolettes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with a blanket.  Eyes should always be covered when using phototherapy lights. During quiet time” at night, lights need to be dimmed along with noise reduction rules</a:t>
            </a:r>
          </a:p>
          <a:p>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487362"/>
          </a:xfrm>
        </p:spPr>
        <p:txBody>
          <a:bodyPr>
            <a:normAutofit fontScale="90000"/>
          </a:bodyPr>
          <a:lstStyle/>
          <a:p>
            <a:r>
              <a:rPr lang="en-US" dirty="0" smtClean="0"/>
              <a:t>Handling</a:t>
            </a:r>
            <a:endParaRPr lang="en-US" dirty="0"/>
          </a:p>
        </p:txBody>
      </p:sp>
      <p:sp>
        <p:nvSpPr>
          <p:cNvPr id="3" name="Rectangle 2"/>
          <p:cNvSpPr/>
          <p:nvPr/>
        </p:nvSpPr>
        <p:spPr>
          <a:xfrm>
            <a:off x="0" y="914400"/>
            <a:ext cx="9220200" cy="7017306"/>
          </a:xfrm>
          <a:prstGeom prst="rect">
            <a:avLst/>
          </a:prstGeom>
        </p:spPr>
        <p:txBody>
          <a:bodyPr wrap="square">
            <a:spAutoFit/>
          </a:bodyPr>
          <a:lstStyle/>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 extremely small premature infants, their </a:t>
            </a:r>
            <a:r>
              <a:rPr lang="en-US" sz="2400" b="1" dirty="0" smtClean="0">
                <a:ln w="10541" cmpd="sng">
                  <a:solidFill>
                    <a:schemeClr val="accent1">
                      <a:shade val="88000"/>
                      <a:satMod val="110000"/>
                    </a:schemeClr>
                  </a:solidFill>
                  <a:prstDash val="solid"/>
                </a:ln>
                <a:solidFill>
                  <a:srgbClr val="FF0000"/>
                </a:solidFill>
              </a:rPr>
              <a:t>skin is very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fragile requiring  gentle care. Studies have indicated that for premature infants </a:t>
            </a:r>
            <a:r>
              <a:rPr lang="en-US" sz="2400" b="1" dirty="0" smtClean="0">
                <a:ln w="10541" cmpd="sng">
                  <a:solidFill>
                    <a:schemeClr val="accent1">
                      <a:shade val="88000"/>
                      <a:satMod val="110000"/>
                    </a:schemeClr>
                  </a:solidFill>
                  <a:prstDash val="solid"/>
                </a:ln>
                <a:solidFill>
                  <a:srgbClr val="FF0000"/>
                </a:solidFill>
              </a:rPr>
              <a:t>less than30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weeks gestational age, </a:t>
            </a:r>
            <a:r>
              <a:rPr lang="en-US" sz="2400" b="1" dirty="0" smtClean="0">
                <a:ln w="10541" cmpd="sng">
                  <a:solidFill>
                    <a:schemeClr val="accent1">
                      <a:shade val="88000"/>
                      <a:satMod val="110000"/>
                    </a:schemeClr>
                  </a:solidFill>
                  <a:prstDash val="solid"/>
                </a:ln>
                <a:solidFill>
                  <a:srgbClr val="FF0000"/>
                </a:solidFill>
              </a:rPr>
              <a:t>touch</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may be more </a:t>
            </a:r>
            <a:r>
              <a:rPr lang="en-US" sz="2400" b="1" dirty="0" smtClean="0">
                <a:ln w="10541" cmpd="sng">
                  <a:solidFill>
                    <a:schemeClr val="accent1">
                      <a:shade val="88000"/>
                      <a:satMod val="110000"/>
                    </a:schemeClr>
                  </a:solidFill>
                  <a:prstDash val="solid"/>
                </a:ln>
                <a:solidFill>
                  <a:srgbClr val="FF0000"/>
                </a:solidFill>
              </a:rPr>
              <a:t>stressful</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rather than soothing</a:t>
            </a:r>
            <a:r>
              <a:rPr lang="en-US" sz="2400" b="1" dirty="0" smtClean="0">
                <a:ln w="10541" cmpd="sng">
                  <a:solidFill>
                    <a:schemeClr val="accent1">
                      <a:shade val="88000"/>
                      <a:satMod val="110000"/>
                    </a:schemeClr>
                  </a:solidFill>
                  <a:prstDash val="solid"/>
                </a:ln>
                <a:solidFill>
                  <a:srgbClr val="FF0000"/>
                </a:soli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However, for older premature infants, touching may be helpful. Infants respond differently to different  kinds of touch. How often a premature infant is touched should be dependent on how he or she responds. It is recommended  that application of bland, sterile oil be applied to small preterm infants to help soothe them.  Positioning and handling strategies include enhancing flexion in the arms and trunk and preventing flailing and extensions. By taking these factors into consideration, infant stress may be reduced significantly. Nesting using blankets or commercial positioning devices provides boundaries and reduces infant stress. Kangaroo Mother Care (KMC) is also recommended as a positioning and handling technique for medically fragile infants  </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l"/>
            <a:endPar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p>
          <a:p>
            <a:pPr algn="l"/>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2"/>
          <p:cNvSpPr/>
          <p:nvPr/>
        </p:nvSpPr>
        <p:spPr>
          <a:xfrm>
            <a:off x="533400" y="1676400"/>
            <a:ext cx="7543800" cy="3539430"/>
          </a:xfrm>
          <a:prstGeom prst="rect">
            <a:avLst/>
          </a:prstGeom>
        </p:spPr>
        <p:txBody>
          <a:bodyPr wrap="square">
            <a:spAutoFit/>
          </a:bodyPr>
          <a:lstStyle/>
          <a:p>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2800" b="1" dirty="0" smtClean="0">
                <a:ln w="10541" cmpd="sng">
                  <a:solidFill>
                    <a:schemeClr val="accent1">
                      <a:shade val="88000"/>
                      <a:satMod val="110000"/>
                    </a:schemeClr>
                  </a:solidFill>
                  <a:prstDash val="solid"/>
                </a:ln>
                <a:solidFill>
                  <a:srgbClr val="FF0000"/>
                </a:solidFill>
              </a:rPr>
              <a:t>physical and psychological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neonatal Intensive care unit (</a:t>
            </a:r>
            <a:r>
              <a:rPr lang="en-US" sz="2800" b="1" dirty="0" smtClean="0">
                <a:ln w="10541" cmpd="sng">
                  <a:solidFill>
                    <a:schemeClr val="accent1">
                      <a:shade val="88000"/>
                      <a:satMod val="110000"/>
                    </a:schemeClr>
                  </a:solidFill>
                  <a:prstDash val="solid"/>
                </a:ln>
                <a:solidFill>
                  <a:srgbClr val="FF0000"/>
                </a:solidFill>
              </a:rPr>
              <a:t>NICU) </a:t>
            </a:r>
            <a:r>
              <a:rPr lang="en-US" sz="2800" b="1" dirty="0" smtClean="0">
                <a:ln w="10541" cmpd="sng">
                  <a:solidFill>
                    <a:schemeClr val="accent1">
                      <a:shade val="88000"/>
                      <a:satMod val="110000"/>
                    </a:schemeClr>
                  </a:solidFill>
                  <a:prstDash val="solid"/>
                </a:ln>
                <a:solidFill>
                  <a:srgbClr val="FF0000"/>
                </a:solidFill>
              </a:rPr>
              <a:t>environment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may be the </a:t>
            </a:r>
            <a:r>
              <a:rPr lang="en-US" sz="2800" b="1" dirty="0" smtClean="0">
                <a:ln w="10541" cmpd="sng">
                  <a:solidFill>
                    <a:schemeClr val="accent1">
                      <a:shade val="88000"/>
                      <a:satMod val="110000"/>
                    </a:schemeClr>
                  </a:solidFill>
                  <a:prstDash val="solid"/>
                </a:ln>
                <a:solidFill>
                  <a:srgbClr val="FF0000"/>
                </a:solidFill>
              </a:rPr>
              <a:t>single</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most important factor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a:t>
            </a:r>
            <a:r>
              <a:rPr lang="en-US" sz="2800" b="1" dirty="0" smtClean="0">
                <a:ln w="10541" cmpd="sng">
                  <a:solidFill>
                    <a:schemeClr val="accent1">
                      <a:shade val="88000"/>
                      <a:satMod val="110000"/>
                    </a:schemeClr>
                  </a:solidFill>
                  <a:prstDash val="solid"/>
                </a:ln>
                <a:solidFill>
                  <a:srgbClr val="FF0000"/>
                </a:solidFill>
              </a:rPr>
              <a:t>neonatal </a:t>
            </a:r>
            <a:r>
              <a:rPr lang="en-US" sz="2800" b="1" dirty="0" smtClean="0">
                <a:ln w="10541" cmpd="sng">
                  <a:solidFill>
                    <a:schemeClr val="accent1">
                      <a:shade val="88000"/>
                      <a:satMod val="110000"/>
                    </a:schemeClr>
                  </a:solidFill>
                  <a:prstDash val="solid"/>
                </a:ln>
                <a:solidFill>
                  <a:srgbClr val="FF0000"/>
                </a:solidFill>
              </a:rPr>
              <a:t>development</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Frequent procedures, handling, and exposure to light and noise may </a:t>
            </a:r>
            <a:r>
              <a:rPr lang="en-US" sz="2800" b="1" dirty="0" smtClean="0">
                <a:ln w="10541" cmpd="sng">
                  <a:solidFill>
                    <a:schemeClr val="accent1">
                      <a:shade val="88000"/>
                      <a:satMod val="110000"/>
                    </a:schemeClr>
                  </a:solidFill>
                  <a:prstDash val="solid"/>
                </a:ln>
                <a:solidFill>
                  <a:srgbClr val="FF0000"/>
                </a:solidFill>
              </a:rPr>
              <a:t>cause physiological stress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on infants that increase their length of stay in the NICU and ultimately </a:t>
            </a:r>
            <a:r>
              <a:rPr lang="en-US" sz="2800" b="1" dirty="0" smtClean="0">
                <a:ln w="10541" cmpd="sng">
                  <a:solidFill>
                    <a:schemeClr val="accent1">
                      <a:shade val="88000"/>
                      <a:satMod val="110000"/>
                    </a:schemeClr>
                  </a:solidFill>
                  <a:prstDash val="solid"/>
                </a:ln>
                <a:solidFill>
                  <a:srgbClr val="FF0000"/>
                </a:solidFill>
              </a:rPr>
              <a:t>decrease cognitive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development</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Autofit/>
          </a:bodyPr>
          <a:lstStyle/>
          <a:p>
            <a:r>
              <a:rPr lang="fa-IR" sz="7200" b="1" dirty="0" smtClean="0">
                <a:cs typeface="B Nazanin" panose="00000400000000000000" pitchFamily="2" charset="-78"/>
              </a:rPr>
              <a:t>با تشکر</a:t>
            </a:r>
            <a:endParaRPr lang="en-US" sz="7200" b="1" dirty="0">
              <a:cs typeface="B Nazanin" panose="00000400000000000000" pitchFamily="2" charset="-78"/>
            </a:endParaRPr>
          </a:p>
        </p:txBody>
      </p:sp>
      <p:sp>
        <p:nvSpPr>
          <p:cNvPr id="3" name="Content Placeholder 2"/>
          <p:cNvSpPr>
            <a:spLocks noGrp="1"/>
          </p:cNvSpPr>
          <p:nvPr>
            <p:ph idx="1"/>
          </p:nvPr>
        </p:nvSpPr>
        <p:spPr/>
        <p:txBody>
          <a:bodyPr/>
          <a:lstStyle/>
          <a:p>
            <a:pPr>
              <a:buNone/>
            </a:pPr>
            <a:endParaRPr lang="en-US" dirty="0"/>
          </a:p>
        </p:txBody>
      </p:sp>
      <p:sp>
        <p:nvSpPr>
          <p:cNvPr id="5" name="Slide Number Placeholder 4"/>
          <p:cNvSpPr>
            <a:spLocks noGrp="1"/>
          </p:cNvSpPr>
          <p:nvPr>
            <p:ph type="sldNum" sz="quarter" idx="12"/>
          </p:nvPr>
        </p:nvSpPr>
        <p:spPr/>
        <p:txBody>
          <a:bodyPr/>
          <a:lstStyle/>
          <a:p>
            <a:fld id="{A2BE4FD2-C6F0-48FD-B487-BA51D56041DA}" type="slidenum">
              <a:rPr lang="en-US" smtClean="0"/>
              <a:pPr/>
              <a:t>27</a:t>
            </a:fld>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381000"/>
            <a:ext cx="8382000" cy="1143000"/>
          </a:xfrm>
        </p:spPr>
        <p:txBody>
          <a:bodyPr>
            <a:normAutofit/>
          </a:bodyPr>
          <a:lstStyle/>
          <a:p>
            <a:r>
              <a:rPr lang="fa-IR"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شرایط محیطی لازم در زمان بستری نوزادان پره ترم</a:t>
            </a:r>
            <a:endParaRPr lang="en-US" sz="28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Rectangle 3"/>
          <p:cNvSpPr/>
          <p:nvPr/>
        </p:nvSpPr>
        <p:spPr>
          <a:xfrm>
            <a:off x="0" y="381000"/>
            <a:ext cx="9144000" cy="5262979"/>
          </a:xfrm>
          <a:prstGeom prst="rect">
            <a:avLst/>
          </a:prstGeom>
        </p:spPr>
        <p:txBody>
          <a:bodyPr wrap="square">
            <a:spAutoFit/>
          </a:bodyPr>
          <a:lstStyle/>
          <a:p>
            <a:r>
              <a:rPr lang="en-US" sz="2400" b="1" dirty="0">
                <a:ln w="10541" cmpd="sng">
                  <a:solidFill>
                    <a:schemeClr val="accent1">
                      <a:shade val="88000"/>
                      <a:satMod val="110000"/>
                    </a:schemeClr>
                  </a:solidFill>
                  <a:prstDash val="solid"/>
                </a:ln>
                <a:solidFill>
                  <a:srgbClr val="FF0000"/>
                </a:solidFill>
              </a:rPr>
              <a:t>Heat balance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newborn infants depends on the </a:t>
            </a:r>
            <a:r>
              <a:rPr lang="en-US" sz="2400" b="1" dirty="0" smtClean="0">
                <a:ln w="10541" cmpd="sng">
                  <a:solidFill>
                    <a:schemeClr val="accent1">
                      <a:shade val="88000"/>
                      <a:satMod val="110000"/>
                    </a:schemeClr>
                  </a:solidFill>
                  <a:prstDash val="solid"/>
                </a:ln>
                <a:solidFill>
                  <a:srgbClr val="FF0000"/>
                </a:solidFill>
              </a:rPr>
              <a:t>heat</a:t>
            </a:r>
            <a:r>
              <a:rPr lang="fa-IR" sz="2400" b="1" dirty="0" smtClean="0">
                <a:ln w="10541" cmpd="sng">
                  <a:solidFill>
                    <a:schemeClr val="accent1">
                      <a:shade val="88000"/>
                      <a:satMod val="110000"/>
                    </a:schemeClr>
                  </a:solidFill>
                  <a:prstDash val="solid"/>
                </a:ln>
                <a:solidFill>
                  <a:srgbClr val="FF0000"/>
                </a:solidFill>
              </a:rPr>
              <a:t> </a:t>
            </a:r>
            <a:r>
              <a:rPr lang="en-US" sz="2400" b="1" dirty="0" smtClean="0">
                <a:ln w="10541" cmpd="sng">
                  <a:solidFill>
                    <a:schemeClr val="accent1">
                      <a:shade val="88000"/>
                      <a:satMod val="110000"/>
                    </a:schemeClr>
                  </a:solidFill>
                  <a:prstDash val="solid"/>
                </a:ln>
                <a:solidFill>
                  <a:srgbClr val="FF0000"/>
                </a:solidFill>
              </a:rPr>
              <a:t>transfer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between the infant and the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environment.*</a:t>
            </a: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This transfer </a:t>
            </a:r>
            <a:r>
              <a:rPr lang="en-US" sz="2400" b="1" dirty="0">
                <a:ln w="10541" cmpd="sng">
                  <a:solidFill>
                    <a:schemeClr val="accent1">
                      <a:shade val="88000"/>
                      <a:satMod val="110000"/>
                    </a:schemeClr>
                  </a:solidFill>
                  <a:prstDash val="solid"/>
                </a:ln>
                <a:solidFill>
                  <a:srgbClr val="FF0000"/>
                </a:solidFill>
              </a:rPr>
              <a:t>is </a:t>
            </a:r>
            <a:r>
              <a:rPr lang="en-US" sz="2400" b="1" dirty="0" smtClean="0">
                <a:ln w="10541" cmpd="sng">
                  <a:solidFill>
                    <a:schemeClr val="accent1">
                      <a:shade val="88000"/>
                      <a:satMod val="110000"/>
                    </a:schemeClr>
                  </a:solidFill>
                  <a:prstDash val="solid"/>
                </a:ln>
                <a:solidFill>
                  <a:srgbClr val="FF0000"/>
                </a:solidFill>
              </a:rPr>
              <a:t>related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to:1-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2400" b="1" dirty="0">
                <a:ln w="10541" cmpd="sng">
                  <a:solidFill>
                    <a:schemeClr val="accent1">
                      <a:shade val="88000"/>
                      <a:satMod val="110000"/>
                    </a:schemeClr>
                  </a:solidFill>
                  <a:prstDash val="solid"/>
                </a:ln>
                <a:solidFill>
                  <a:srgbClr val="FF0000"/>
                </a:solidFill>
              </a:rPr>
              <a:t>temperature</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sz="2400" b="1" dirty="0" smtClean="0">
                <a:ln w="10541" cmpd="sng">
                  <a:solidFill>
                    <a:schemeClr val="accent1">
                      <a:shade val="88000"/>
                      <a:satMod val="110000"/>
                    </a:schemeClr>
                  </a:solidFill>
                  <a:prstDash val="solid"/>
                </a:ln>
                <a:solidFill>
                  <a:srgbClr val="FF0000"/>
                </a:solidFill>
              </a:rPr>
              <a:t>humidity</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solidFill>
                  <a:srgbClr val="FF0000"/>
                </a:solidFill>
              </a:rPr>
              <a:t>flow velocity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environment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air,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temperature </a:t>
            </a:r>
            <a:r>
              <a:rPr lang="en-US" sz="2400" b="1" dirty="0">
                <a:ln w="10541" cmpd="sng">
                  <a:solidFill>
                    <a:schemeClr val="accent1">
                      <a:shade val="88000"/>
                      <a:satMod val="110000"/>
                    </a:schemeClr>
                  </a:solidFill>
                  <a:prstDash val="solid"/>
                </a:ln>
                <a:solidFill>
                  <a:srgbClr val="FF0000"/>
                </a:solidFill>
              </a:rPr>
              <a:t>of the surfaces facing </a:t>
            </a:r>
            <a:r>
              <a:rPr lang="en-US" sz="2400" b="1" dirty="0" smtClean="0">
                <a:ln w="10541" cmpd="sng">
                  <a:solidFill>
                    <a:schemeClr val="accent1">
                      <a:shade val="88000"/>
                      <a:satMod val="110000"/>
                    </a:schemeClr>
                  </a:solidFill>
                  <a:prstDash val="solid"/>
                </a:ln>
                <a:solidFill>
                  <a:srgbClr val="FF0000"/>
                </a:solidFill>
              </a:rPr>
              <a:t>the infan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 and</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surfaces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contact with the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infant .</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After </a:t>
            </a:r>
            <a:r>
              <a:rPr lang="en-US" sz="2400" b="1" dirty="0">
                <a:ln w="10541" cmpd="sng">
                  <a:solidFill>
                    <a:schemeClr val="accent1">
                      <a:shade val="88000"/>
                      <a:satMod val="110000"/>
                    </a:schemeClr>
                  </a:solidFill>
                  <a:prstDash val="solid"/>
                </a:ln>
                <a:solidFill>
                  <a:srgbClr val="FF0000"/>
                </a:solidFill>
              </a:rPr>
              <a:t>birth</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 immediate interventions required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solidFill>
                  <a:srgbClr val="FF0000"/>
                </a:solidFill>
              </a:rPr>
              <a:t>avoid </a:t>
            </a:r>
            <a:r>
              <a:rPr lang="en-US" sz="2400" b="1" dirty="0">
                <a:ln w="10541" cmpd="sng">
                  <a:solidFill>
                    <a:schemeClr val="accent1">
                      <a:shade val="88000"/>
                      <a:satMod val="110000"/>
                    </a:schemeClr>
                  </a:solidFill>
                  <a:prstDash val="solid"/>
                </a:ln>
                <a:solidFill>
                  <a:srgbClr val="FF0000"/>
                </a:solidFill>
              </a:rPr>
              <a:t>body cooling</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are to wipe off the amniotic fluid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from</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skin surface to lower the loss of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through </a:t>
            </a:r>
            <a:r>
              <a:rPr lang="en-US" sz="2400" b="1" dirty="0" err="1" smtClean="0">
                <a:ln w="10541" cmpd="sng">
                  <a:solidFill>
                    <a:schemeClr val="accent1">
                      <a:shade val="88000"/>
                      <a:satMod val="110000"/>
                    </a:schemeClr>
                  </a:solidFill>
                  <a:prstDash val="solid"/>
                </a:ln>
                <a:solidFill>
                  <a:srgbClr val="FF0000"/>
                </a:solidFill>
              </a:rPr>
              <a:t>evaporation</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 cover the infant with a warm, dry towel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or</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blanket</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or both, </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lessen the exposure of the infant's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skin</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environment.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solidFill>
                  <a:srgbClr val="FF0000"/>
                </a:solidFill>
              </a:rPr>
              <a:t>extremely preterm</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infants</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usually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need other measures to maintain their body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temperature,usually</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placement in an incubator or under a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radiant</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heater</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 if necessary, mechanical ventilation with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warm</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humidified gas.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ROUTES OF HEAT EXCHANGE</a:t>
            </a:r>
            <a:endParaRPr lang="en-US" dirty="0"/>
          </a:p>
        </p:txBody>
      </p:sp>
      <p:sp>
        <p:nvSpPr>
          <p:cNvPr id="3" name="Rectangle 2"/>
          <p:cNvSpPr/>
          <p:nvPr/>
        </p:nvSpPr>
        <p:spPr>
          <a:xfrm>
            <a:off x="685800" y="1295400"/>
            <a:ext cx="8991600" cy="3416320"/>
          </a:xfrm>
          <a:prstGeom prst="rect">
            <a:avLst/>
          </a:prstGeom>
        </p:spPr>
        <p:txBody>
          <a:bodyPr wrap="square">
            <a:spAutoFit/>
          </a:bodyPr>
          <a:lstStyle/>
          <a:p>
            <a:r>
              <a:rPr lang="en-US" sz="2400" b="1" dirty="0">
                <a:ln w="10541" cmpd="sng">
                  <a:solidFill>
                    <a:schemeClr val="accent1">
                      <a:shade val="88000"/>
                      <a:satMod val="110000"/>
                    </a:schemeClr>
                  </a:solidFill>
                  <a:prstDash val="solid"/>
                </a:ln>
                <a:solidFill>
                  <a:srgbClr val="FF0000"/>
                </a:solidFill>
              </a:rPr>
              <a:t>Heat exchange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between the infant and its </a:t>
            </a:r>
            <a:r>
              <a:rPr lang="en-US" sz="2400" b="1" dirty="0">
                <a:ln w="10541" cmpd="sng">
                  <a:solidFill>
                    <a:schemeClr val="accent1">
                      <a:shade val="88000"/>
                      <a:satMod val="110000"/>
                    </a:schemeClr>
                  </a:solidFill>
                  <a:prstDash val="solid"/>
                </a:ln>
                <a:solidFill>
                  <a:srgbClr val="FF0000"/>
                </a:solidFill>
              </a:rPr>
              <a:t>environment</a:t>
            </a:r>
          </a:p>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occurs through the </a:t>
            </a:r>
            <a:r>
              <a:rPr lang="en-US" sz="2400" b="1" dirty="0">
                <a:ln w="10541" cmpd="sng">
                  <a:solidFill>
                    <a:schemeClr val="accent1">
                      <a:shade val="88000"/>
                      <a:satMod val="110000"/>
                    </a:schemeClr>
                  </a:solidFill>
                  <a:prstDash val="solid"/>
                </a:ln>
                <a:solidFill>
                  <a:srgbClr val="FF0000"/>
                </a:solidFill>
              </a:rPr>
              <a:t>skin</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and through the </a:t>
            </a:r>
            <a:r>
              <a:rPr lang="en-US" sz="2400" b="1" dirty="0">
                <a:ln w="10541" cmpd="sng">
                  <a:solidFill>
                    <a:schemeClr val="accent1">
                      <a:shade val="88000"/>
                      <a:satMod val="110000"/>
                    </a:schemeClr>
                  </a:solidFill>
                  <a:prstDash val="solid"/>
                </a:ln>
                <a:solidFill>
                  <a:srgbClr val="FF0000"/>
                </a:solidFill>
              </a:rPr>
              <a:t>respiratory tract</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It</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has </a:t>
            </a:r>
            <a:r>
              <a:rPr lang="en-US" sz="2400" b="1" dirty="0">
                <a:ln w="10541" cmpd="sng">
                  <a:solidFill>
                    <a:schemeClr val="accent1">
                      <a:shade val="88000"/>
                      <a:satMod val="110000"/>
                    </a:schemeClr>
                  </a:solidFill>
                  <a:prstDash val="solid"/>
                </a:ln>
                <a:solidFill>
                  <a:srgbClr val="FF0000"/>
                </a:solidFill>
              </a:rPr>
              <a:t>previously</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been difficult to </a:t>
            </a:r>
            <a:r>
              <a:rPr lang="en-US" sz="2400" b="1" dirty="0">
                <a:ln w="10541" cmpd="sng">
                  <a:solidFill>
                    <a:schemeClr val="accent1">
                      <a:shade val="88000"/>
                      <a:satMod val="110000"/>
                    </a:schemeClr>
                  </a:solidFill>
                  <a:prstDash val="solid"/>
                </a:ln>
                <a:solidFill>
                  <a:srgbClr val="FF0000"/>
                </a:solidFill>
              </a:rPr>
              <a:t>estimate</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the heat exchange</a:t>
            </a:r>
          </a:p>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between the infant and the environment. The introduction of</a:t>
            </a:r>
          </a:p>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new techniques to measure the </a:t>
            </a:r>
            <a:r>
              <a:rPr lang="en-US" sz="2400" b="1" dirty="0">
                <a:ln w="10541" cmpd="sng">
                  <a:solidFill>
                    <a:schemeClr val="accent1">
                      <a:shade val="88000"/>
                      <a:satMod val="110000"/>
                    </a:schemeClr>
                  </a:solidFill>
                  <a:prstDash val="solid"/>
                </a:ln>
                <a:solidFill>
                  <a:srgbClr val="FF0000"/>
                </a:solidFill>
              </a:rPr>
              <a:t>evaporation rate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from the</a:t>
            </a:r>
          </a:p>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skin' and from the respiratory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tract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has permitted</a:t>
            </a:r>
          </a:p>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heat loss through evaporation to be determined</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It is</a:t>
            </a:r>
          </a:p>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also </a:t>
            </a:r>
            <a:r>
              <a:rPr lang="en-US" sz="2400" b="1" dirty="0">
                <a:ln w="10541" cmpd="sng">
                  <a:solidFill>
                    <a:schemeClr val="accent1">
                      <a:shade val="88000"/>
                      <a:satMod val="110000"/>
                    </a:schemeClr>
                  </a:solidFill>
                  <a:prstDash val="solid"/>
                </a:ln>
                <a:solidFill>
                  <a:srgbClr val="FF0000"/>
                </a:solidFill>
              </a:rPr>
              <a:t>possible to calculate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heat loss through other modes</a:t>
            </a:r>
          </a:p>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heat exchange, such as </a:t>
            </a:r>
            <a:r>
              <a:rPr lang="en-US" sz="2400" b="1" dirty="0">
                <a:ln w="10541" cmpd="sng">
                  <a:solidFill>
                    <a:schemeClr val="accent1">
                      <a:shade val="88000"/>
                      <a:satMod val="110000"/>
                    </a:schemeClr>
                  </a:solidFill>
                  <a:prstDash val="solid"/>
                </a:ln>
                <a:solidFill>
                  <a:srgbClr val="FF0000"/>
                </a:solidFill>
              </a:rPr>
              <a:t>radiation, convection, and conduction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RESPIRATORY LOSS OF HEAT</a:t>
            </a:r>
          </a:p>
        </p:txBody>
      </p:sp>
      <p:sp>
        <p:nvSpPr>
          <p:cNvPr id="3" name="Rectangle 2"/>
          <p:cNvSpPr/>
          <p:nvPr/>
        </p:nvSpPr>
        <p:spPr>
          <a:xfrm>
            <a:off x="0" y="1524000"/>
            <a:ext cx="9144000" cy="3416320"/>
          </a:xfrm>
          <a:prstGeom prst="rect">
            <a:avLst/>
          </a:prstGeom>
        </p:spPr>
        <p:txBody>
          <a:bodyPr wrap="square">
            <a:spAutoFit/>
          </a:bodyPr>
          <a:lstStyle/>
          <a:p>
            <a:r>
              <a:rPr lang="en-US" sz="2400" b="1" dirty="0">
                <a:ln w="10541" cmpd="sng">
                  <a:solidFill>
                    <a:schemeClr val="accent1">
                      <a:shade val="88000"/>
                      <a:satMod val="110000"/>
                    </a:schemeClr>
                  </a:solidFill>
                  <a:prstDash val="solid"/>
                </a:ln>
                <a:solidFill>
                  <a:srgbClr val="FF0000"/>
                </a:solidFill>
              </a:rPr>
              <a:t>Respiratory water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a:t>
            </a:r>
            <a:r>
              <a:rPr lang="en-US" sz="2400" b="1" dirty="0">
                <a:ln w="10541" cmpd="sng">
                  <a:solidFill>
                    <a:schemeClr val="accent1">
                      <a:shade val="88000"/>
                      <a:satMod val="110000"/>
                    </a:schemeClr>
                  </a:solidFill>
                  <a:prstDash val="solid"/>
                </a:ln>
                <a:solidFill>
                  <a:srgbClr val="FF0000"/>
                </a:solidFill>
              </a:rPr>
              <a:t>heat exchange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take place by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combined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processes of </a:t>
            </a:r>
            <a:r>
              <a:rPr lang="en-US" sz="2400" b="1" dirty="0" smtClean="0">
                <a:ln w="10541" cmpd="sng">
                  <a:solidFill>
                    <a:schemeClr val="accent1">
                      <a:shade val="88000"/>
                      <a:satMod val="110000"/>
                    </a:schemeClr>
                  </a:solidFill>
                  <a:prstDash val="solid"/>
                </a:ln>
                <a:solidFill>
                  <a:srgbClr val="FF0000"/>
                </a:solidFill>
              </a:rPr>
              <a:t>evaporation </a:t>
            </a:r>
            <a:r>
              <a:rPr lang="en-US" sz="2400" b="1" dirty="0">
                <a:ln w="10541" cmpd="sng">
                  <a:solidFill>
                    <a:schemeClr val="accent1">
                      <a:shade val="88000"/>
                      <a:satMod val="110000"/>
                    </a:schemeClr>
                  </a:solidFill>
                  <a:prstDash val="solid"/>
                </a:ln>
                <a:solidFill>
                  <a:srgbClr val="FF0000"/>
                </a:solidFill>
              </a:rPr>
              <a:t>and </a:t>
            </a:r>
            <a:r>
              <a:rPr lang="en-US" sz="2400" b="1" dirty="0" smtClean="0">
                <a:ln w="10541" cmpd="sng">
                  <a:solidFill>
                    <a:schemeClr val="accent1">
                      <a:shade val="88000"/>
                      <a:satMod val="110000"/>
                    </a:schemeClr>
                  </a:solidFill>
                  <a:prstDash val="solid"/>
                </a:ln>
                <a:solidFill>
                  <a:srgbClr val="FF0000"/>
                </a:solidFill>
              </a:rPr>
              <a:t>convection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Consequently the </a:t>
            </a:r>
            <a:r>
              <a:rPr lang="en-US" sz="2400" b="1" dirty="0">
                <a:ln w="10541" cmpd="sng">
                  <a:solidFill>
                    <a:schemeClr val="accent1">
                      <a:shade val="88000"/>
                      <a:satMod val="110000"/>
                    </a:schemeClr>
                  </a:solidFill>
                  <a:prstDash val="solid"/>
                </a:ln>
                <a:solidFill>
                  <a:srgbClr val="FF0000"/>
                </a:solidFill>
              </a:rPr>
              <a:t>losses</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are related to </a:t>
            </a:r>
            <a:r>
              <a:rPr lang="en-US" sz="2400" b="1" dirty="0">
                <a:ln w="10541" cmpd="sng">
                  <a:solidFill>
                    <a:schemeClr val="accent1">
                      <a:shade val="88000"/>
                      <a:satMod val="110000"/>
                    </a:schemeClr>
                  </a:solidFill>
                  <a:prstDash val="solid"/>
                </a:ln>
                <a:solidFill>
                  <a:srgbClr val="FF0000"/>
                </a:solidFill>
              </a:rPr>
              <a:t>air </a:t>
            </a:r>
            <a:r>
              <a:rPr lang="en-US" sz="2400" b="1" dirty="0" smtClean="0">
                <a:ln w="10541" cmpd="sng">
                  <a:solidFill>
                    <a:schemeClr val="accent1">
                      <a:shade val="88000"/>
                      <a:satMod val="110000"/>
                    </a:schemeClr>
                  </a:solidFill>
                  <a:prstDash val="solid"/>
                </a:ln>
                <a:solidFill>
                  <a:srgbClr val="FF0000"/>
                </a:solidFill>
              </a:rPr>
              <a:t>temperature</a:t>
            </a:r>
            <a:r>
              <a:rPr lang="fa-IR" sz="2400" b="1" dirty="0" smtClean="0">
                <a:ln w="10541" cmpd="sng">
                  <a:solidFill>
                    <a:schemeClr val="accent1">
                      <a:shade val="88000"/>
                      <a:satMod val="110000"/>
                    </a:schemeClr>
                  </a:solidFill>
                  <a:prstDash val="solid"/>
                </a:ln>
                <a:solidFill>
                  <a:srgbClr val="FF0000"/>
                </a:soli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a:t>
            </a:r>
            <a:r>
              <a:rPr lang="en-US" sz="2400" b="1" dirty="0" smtClean="0">
                <a:ln w="10541" cmpd="sng">
                  <a:solidFill>
                    <a:schemeClr val="accent1">
                      <a:shade val="88000"/>
                      <a:satMod val="110000"/>
                    </a:schemeClr>
                  </a:solidFill>
                  <a:prstDash val="solid"/>
                </a:ln>
                <a:solidFill>
                  <a:srgbClr val="FF0000"/>
                </a:solidFill>
              </a:rPr>
              <a:t>humidity</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directly proportional to the </a:t>
            </a:r>
            <a:r>
              <a:rPr lang="en-US" sz="2400" b="1" dirty="0">
                <a:ln w="10541" cmpd="sng">
                  <a:solidFill>
                    <a:schemeClr val="accent1">
                      <a:shade val="88000"/>
                      <a:satMod val="110000"/>
                    </a:schemeClr>
                  </a:solidFill>
                  <a:prstDash val="solid"/>
                </a:ln>
                <a:solidFill>
                  <a:srgbClr val="FF0000"/>
                </a:solidFill>
              </a:rPr>
              <a:t>rate </a:t>
            </a:r>
            <a:r>
              <a:rPr lang="en-US" sz="2400" b="1" dirty="0" smtClean="0">
                <a:ln w="10541" cmpd="sng">
                  <a:solidFill>
                    <a:schemeClr val="accent1">
                      <a:shade val="88000"/>
                      <a:satMod val="110000"/>
                    </a:schemeClr>
                  </a:solidFill>
                  <a:prstDash val="solid"/>
                </a:ln>
                <a:solidFill>
                  <a:srgbClr val="FF0000"/>
                </a:solidFill>
              </a:rPr>
              <a:t>of</a:t>
            </a:r>
            <a:r>
              <a:rPr lang="fa-IR" sz="2400" b="1" dirty="0" smtClean="0">
                <a:ln w="10541" cmpd="sng">
                  <a:solidFill>
                    <a:schemeClr val="accent1">
                      <a:shade val="88000"/>
                      <a:satMod val="110000"/>
                    </a:schemeClr>
                  </a:solidFill>
                  <a:prstDash val="solid"/>
                </a:ln>
                <a:solidFill>
                  <a:srgbClr val="FF0000"/>
                </a:solidFill>
              </a:rPr>
              <a:t> </a:t>
            </a:r>
            <a:r>
              <a:rPr lang="en-US" sz="2400" b="1" dirty="0" smtClean="0">
                <a:ln w="10541" cmpd="sng">
                  <a:solidFill>
                    <a:schemeClr val="accent1">
                      <a:shade val="88000"/>
                      <a:satMod val="110000"/>
                    </a:schemeClr>
                  </a:solidFill>
                  <a:prstDash val="solid"/>
                </a:ln>
                <a:solidFill>
                  <a:srgbClr val="FF0000"/>
                </a:solidFill>
              </a:rPr>
              <a:t>breathing</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fact,the</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relatively </a:t>
            </a:r>
            <a:r>
              <a:rPr lang="en-US" sz="2400" b="1" dirty="0">
                <a:ln w="10541" cmpd="sng">
                  <a:solidFill>
                    <a:schemeClr val="accent1">
                      <a:shade val="88000"/>
                      <a:satMod val="110000"/>
                    </a:schemeClr>
                  </a:solidFill>
                  <a:prstDash val="solid"/>
                </a:ln>
                <a:solidFill>
                  <a:srgbClr val="FF0000"/>
                </a:solidFill>
              </a:rPr>
              <a:t>higher respiratory </a:t>
            </a:r>
            <a:r>
              <a:rPr lang="en-US" sz="2400" b="1" dirty="0" smtClean="0">
                <a:ln w="10541" cmpd="sng">
                  <a:solidFill>
                    <a:schemeClr val="accent1">
                      <a:shade val="88000"/>
                      <a:satMod val="110000"/>
                    </a:schemeClr>
                  </a:solidFill>
                  <a:prstDash val="solid"/>
                </a:ln>
                <a:solidFill>
                  <a:srgbClr val="FF0000"/>
                </a:solidFill>
              </a:rPr>
              <a:t>water</a:t>
            </a:r>
            <a:r>
              <a:rPr lang="fa-IR" sz="2400" b="1" dirty="0" smtClean="0">
                <a:ln w="10541" cmpd="sng">
                  <a:solidFill>
                    <a:schemeClr val="accent1">
                      <a:shade val="88000"/>
                      <a:satMod val="110000"/>
                    </a:schemeClr>
                  </a:solidFill>
                  <a:prstDash val="solid"/>
                </a:ln>
                <a:solidFill>
                  <a:srgbClr val="FF0000"/>
                </a:soli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loss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observed in preterm infants depends solely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on their</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higher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rate of breathing</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Provision of a warm and humid environment (</a:t>
            </a:r>
            <a:r>
              <a:rPr lang="en-US"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e.g</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.,humidified</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incubator) and/or assisted ventilation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with</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adequately warmed and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humidified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gas </a:t>
            </a:r>
            <a:r>
              <a:rPr lang="en-US" sz="2400" b="1" dirty="0">
                <a:ln w="10541" cmpd="sng">
                  <a:solidFill>
                    <a:schemeClr val="accent1">
                      <a:shade val="88000"/>
                      <a:satMod val="110000"/>
                    </a:schemeClr>
                  </a:solidFill>
                  <a:prstDash val="solid"/>
                </a:ln>
                <a:solidFill>
                  <a:srgbClr val="FF0000"/>
                </a:solidFill>
              </a:rPr>
              <a:t>will reduce respiratory loss of water </a:t>
            </a:r>
            <a:r>
              <a:rPr lang="en-US" sz="2400" b="1" dirty="0" smtClean="0">
                <a:ln w="10541" cmpd="sng">
                  <a:solidFill>
                    <a:schemeClr val="accent1">
                      <a:shade val="88000"/>
                      <a:satMod val="110000"/>
                    </a:schemeClr>
                  </a:solidFill>
                  <a:prstDash val="solid"/>
                </a:ln>
                <a:solidFill>
                  <a:srgbClr val="FF0000"/>
                </a:solidFill>
              </a:rPr>
              <a:t>and</a:t>
            </a:r>
            <a:r>
              <a:rPr lang="fa-IR" sz="2400" b="1" dirty="0" smtClean="0">
                <a:ln w="10541" cmpd="sng">
                  <a:solidFill>
                    <a:schemeClr val="accent1">
                      <a:shade val="88000"/>
                      <a:satMod val="110000"/>
                    </a:schemeClr>
                  </a:solidFill>
                  <a:prstDash val="solid"/>
                </a:ln>
                <a:solidFill>
                  <a:srgbClr val="FF0000"/>
                </a:solidFill>
              </a:rPr>
              <a:t> </a:t>
            </a:r>
            <a:r>
              <a:rPr lang="en-US" sz="2400" b="1" dirty="0" smtClean="0">
                <a:ln w="10541" cmpd="sng">
                  <a:solidFill>
                    <a:schemeClr val="accent1">
                      <a:shade val="88000"/>
                      <a:satMod val="110000"/>
                    </a:schemeClr>
                  </a:solidFill>
                  <a:prstDash val="solid"/>
                </a:ln>
                <a:solidFill>
                  <a:srgbClr val="FF0000"/>
                </a:solidFill>
              </a:rPr>
              <a:t>heat to a minimum and aid temperature stability.</a:t>
            </a:r>
            <a:r>
              <a:rPr lang="fa-IR" sz="2400" b="1" dirty="0" smtClean="0">
                <a:ln w="10541" cmpd="sng">
                  <a:solidFill>
                    <a:schemeClr val="accent1">
                      <a:shade val="88000"/>
                      <a:satMod val="110000"/>
                    </a:schemeClr>
                  </a:solidFill>
                  <a:prstDash val="solid"/>
                </a:ln>
                <a:solidFill>
                  <a:srgbClr val="FF0000"/>
                </a:solidFill>
              </a:rPr>
              <a:t> </a:t>
            </a:r>
            <a:endParaRPr lang="en-US" sz="2400" b="1" dirty="0">
              <a:ln w="10541" cmpd="sng">
                <a:solidFill>
                  <a:schemeClr val="accent1">
                    <a:shade val="88000"/>
                    <a:satMod val="110000"/>
                  </a:schemeClr>
                </a:solidFill>
                <a:prstDash val="solid"/>
              </a:ln>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l="1521" t="-1250" r="-11056"/>
          <a:stretch>
            <a:fillRect/>
          </a:stretch>
        </p:blipFill>
        <p:spPr bwMode="auto">
          <a:xfrm>
            <a:off x="0" y="0"/>
            <a:ext cx="99822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lstStyle/>
          <a:p>
            <a:r>
              <a:rPr lang="en-US" b="1" dirty="0"/>
              <a:t>NEONATAL THERMOREGULATION</a:t>
            </a:r>
            <a:endParaRPr lang="en-US" dirty="0"/>
          </a:p>
        </p:txBody>
      </p:sp>
      <p:sp>
        <p:nvSpPr>
          <p:cNvPr id="3" name="Rectangle 2"/>
          <p:cNvSpPr/>
          <p:nvPr/>
        </p:nvSpPr>
        <p:spPr>
          <a:xfrm>
            <a:off x="304800" y="1295400"/>
            <a:ext cx="8839200" cy="5262979"/>
          </a:xfrm>
          <a:prstGeom prst="rect">
            <a:avLst/>
          </a:prstGeom>
        </p:spPr>
        <p:txBody>
          <a:bodyPr wrap="square">
            <a:spAutoFit/>
          </a:bodyPr>
          <a:lstStyle/>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exposure to cold, clamping of the umbilical cord,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the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general “stress of being born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induce a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thermal</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response</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This response is part of a homeostatic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system with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input (detectors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output (effectors) that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 aimed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preserving body temperature. </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Exposure to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cold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induces a sympathetic surge that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acts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on receptors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brown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fat stores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mainly located in </a:t>
            </a:r>
            <a:r>
              <a:rPr lang="en-US"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interscapular</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paraspinal,and</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perirenal</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areas) stimulating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lipolysis</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presence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the protein </a:t>
            </a:r>
            <a:r>
              <a:rPr lang="en-US"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thermogenin</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brown fat uncouples</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β-oxidation</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resulting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metabolic production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heat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instead of adenosine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triphosphate</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metabolic</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rate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a newborn has been observed to increase up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threefold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when maximally stimulated by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cold.However</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 the preterm infant fat stores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are</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scarce and</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nutritional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provision often suboptimal, limiting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their</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thermogenic</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capacity.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THERMONEUTRALITY</a:t>
            </a:r>
          </a:p>
        </p:txBody>
      </p:sp>
      <p:sp>
        <p:nvSpPr>
          <p:cNvPr id="3" name="Rectangle 2"/>
          <p:cNvSpPr/>
          <p:nvPr/>
        </p:nvSpPr>
        <p:spPr>
          <a:xfrm>
            <a:off x="0" y="914400"/>
            <a:ext cx="8610600" cy="2677656"/>
          </a:xfrm>
          <a:prstGeom prst="rect">
            <a:avLst/>
          </a:prstGeom>
        </p:spPr>
        <p:txBody>
          <a:bodyPr wrap="square">
            <a:spAutoFit/>
          </a:bodyPr>
          <a:lstStyle/>
          <a:p>
            <a:r>
              <a:rPr lang="en-US" sz="24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thermoneutral</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zone”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 defined as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range of temperature </a:t>
            </a:r>
            <a:endPar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within which the infant can maintain</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normal body temperature at minimal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metabolic</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rate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with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use</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nonevaporative</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processes</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sz="24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vasoconstriction,vasodilation</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and/or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changes in posture) only</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Outside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this</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range</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body temperature might still be maintained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cost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of an increased metabolism, but if the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temperature</a:t>
            </a: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deviates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further, </a:t>
            </a:r>
            <a:r>
              <a:rPr lang="en-US" sz="2400" b="1" dirty="0">
                <a:ln w="10541" cmpd="sng">
                  <a:solidFill>
                    <a:schemeClr val="accent1">
                      <a:shade val="88000"/>
                      <a:satMod val="110000"/>
                    </a:schemeClr>
                  </a:solidFill>
                  <a:prstDash val="solid"/>
                </a:ln>
                <a:solidFill>
                  <a:srgbClr val="FF0000"/>
                </a:solidFill>
              </a:rPr>
              <a:t>inevitable cooling (or warming) will </a:t>
            </a:r>
            <a:r>
              <a:rPr lang="en-US" sz="2400" b="1" dirty="0" smtClean="0">
                <a:ln w="10541" cmpd="sng">
                  <a:solidFill>
                    <a:schemeClr val="accent1">
                      <a:shade val="88000"/>
                      <a:satMod val="110000"/>
                    </a:schemeClr>
                  </a:solidFill>
                  <a:prstDash val="solid"/>
                </a:ln>
                <a:solidFill>
                  <a:srgbClr val="FF0000"/>
                </a:solidFill>
              </a:rPr>
              <a:t>take</a:t>
            </a:r>
            <a:r>
              <a:rPr lang="fa-IR" sz="2400" b="1" dirty="0" smtClean="0">
                <a:ln w="10541" cmpd="sng">
                  <a:solidFill>
                    <a:schemeClr val="accent1">
                      <a:shade val="88000"/>
                      <a:satMod val="110000"/>
                    </a:schemeClr>
                  </a:solidFill>
                  <a:prstDash val="solid"/>
                </a:ln>
                <a:solidFill>
                  <a:srgbClr val="FF0000"/>
                </a:solidFill>
              </a:rPr>
              <a:t> </a:t>
            </a:r>
            <a:r>
              <a:rPr lang="en-US" sz="2400" b="1" dirty="0" smtClean="0">
                <a:ln w="10541" cmpd="sng">
                  <a:solidFill>
                    <a:schemeClr val="accent1">
                      <a:shade val="88000"/>
                      <a:satMod val="110000"/>
                    </a:schemeClr>
                  </a:solidFill>
                  <a:prstDash val="solid"/>
                </a:ln>
                <a:solidFill>
                  <a:srgbClr val="FF0000"/>
                </a:solidFill>
              </a:rPr>
              <a:t>place</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NEONATAL THERMOREGULATION</a:t>
            </a:r>
            <a:endParaRPr lang="en-US" dirty="0"/>
          </a:p>
        </p:txBody>
      </p:sp>
      <p:sp>
        <p:nvSpPr>
          <p:cNvPr id="3" name="Rectangle 2"/>
          <p:cNvSpPr/>
          <p:nvPr/>
        </p:nvSpPr>
        <p:spPr>
          <a:xfrm>
            <a:off x="914400" y="1600200"/>
            <a:ext cx="7467600" cy="1815882"/>
          </a:xfrm>
          <a:prstGeom prst="rect">
            <a:avLst/>
          </a:prstGeom>
        </p:spPr>
        <p:txBody>
          <a:bodyPr wrap="square">
            <a:spAutoFit/>
          </a:bodyPr>
          <a:lstStyle/>
          <a:p>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Even a slight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longterm</a:t>
            </a:r>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exposure </a:t>
            </a: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 cold will increase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thermogenesis,consume</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oxygen and substrate stores, and impact negatively</a:t>
            </a:r>
          </a:p>
          <a:p>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on growth</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2966</TotalTime>
  <Words>2651</Words>
  <Application>Microsoft Office PowerPoint</Application>
  <PresentationFormat>On-screen Show (4:3)</PresentationFormat>
  <Paragraphs>136</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The Thermal Environment of the Intensive Care Nursery</vt:lpstr>
      <vt:lpstr>شرایط محیطی لازم در زمان بستری نوزادان پره ترم</vt:lpstr>
      <vt:lpstr>ROUTES OF HEAT EXCHANGE</vt:lpstr>
      <vt:lpstr>RESPIRATORY LOSS OF HEAT</vt:lpstr>
      <vt:lpstr>Slide 6</vt:lpstr>
      <vt:lpstr>NEONATAL THERMOREGULATION</vt:lpstr>
      <vt:lpstr>THERMONEUTRALITY</vt:lpstr>
      <vt:lpstr>NEONATAL THERMOREGULATION</vt:lpstr>
      <vt:lpstr>WHAT TEMPERATURE SHOULD BE AIMED FOR?</vt:lpstr>
      <vt:lpstr>CONVECTIVE THERMAL SUPPORT—INCUBATOR CARE</vt:lpstr>
      <vt:lpstr>CONVECTIVE THERMAL SUPPORT—INCUBATOR CARE</vt:lpstr>
      <vt:lpstr>CONVECTIVE THERMAL SUPPORT—INCUBATOR CARE</vt:lpstr>
      <vt:lpstr>RADIANT THERMAL SUPPORT— RADIANT WARMERS</vt:lpstr>
      <vt:lpstr>RADIANT THERMAL SUPPORT— RADIANT WARMERS</vt:lpstr>
      <vt:lpstr>Slide 16</vt:lpstr>
      <vt:lpstr>The Sensory Environment of the Intensive Care Nursery</vt:lpstr>
      <vt:lpstr>Overview</vt:lpstr>
      <vt:lpstr>Touch and Movement</vt:lpstr>
      <vt:lpstr>Taste and Smell</vt:lpstr>
      <vt:lpstr>Auditory</vt:lpstr>
      <vt:lpstr>The Physical Environment</vt:lpstr>
      <vt:lpstr>Slide 23</vt:lpstr>
      <vt:lpstr>Light </vt:lpstr>
      <vt:lpstr>Handling</vt:lpstr>
      <vt:lpstr>Slide 26</vt:lpstr>
      <vt:lpstr>با تشکر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شرایط محیطی لازم در زمان بستری نوزادان پره ترم</dc:title>
  <dc:creator>nima</dc:creator>
  <cp:lastModifiedBy>nima</cp:lastModifiedBy>
  <cp:revision>119</cp:revision>
  <dcterms:created xsi:type="dcterms:W3CDTF">2015-12-31T11:28:24Z</dcterms:created>
  <dcterms:modified xsi:type="dcterms:W3CDTF">2016-05-03T17:59:06Z</dcterms:modified>
</cp:coreProperties>
</file>