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7" r:id="rId3"/>
    <p:sldId id="256" r:id="rId4"/>
    <p:sldId id="257" r:id="rId5"/>
    <p:sldId id="272" r:id="rId6"/>
    <p:sldId id="273" r:id="rId7"/>
    <p:sldId id="258" r:id="rId8"/>
    <p:sldId id="259" r:id="rId9"/>
    <p:sldId id="260" r:id="rId10"/>
    <p:sldId id="261" r:id="rId11"/>
    <p:sldId id="262" r:id="rId12"/>
    <p:sldId id="263" r:id="rId13"/>
    <p:sldId id="271" r:id="rId14"/>
    <p:sldId id="268" r:id="rId15"/>
    <p:sldId id="269" r:id="rId16"/>
    <p:sldId id="274" r:id="rId17"/>
    <p:sldId id="270" r:id="rId18"/>
    <p:sldId id="264" r:id="rId19"/>
    <p:sldId id="265" r:id="rId20"/>
    <p:sldId id="266" r:id="rId21"/>
    <p:sldId id="267"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D79DFB1-7E0E-41BE-AA96-53E0342A3B44}" type="datetimeFigureOut">
              <a:rPr lang="en-US" smtClean="0"/>
              <a:pPr/>
              <a:t>5/26/2016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697D38D-955C-444A-B621-2232708005C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9DFB1-7E0E-41BE-AA96-53E0342A3B4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7D38D-955C-444A-B621-2232708005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9DFB1-7E0E-41BE-AA96-53E0342A3B4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7D38D-955C-444A-B621-2232708005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79DFB1-7E0E-41BE-AA96-53E0342A3B4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7D38D-955C-444A-B621-2232708005C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79DFB1-7E0E-41BE-AA96-53E0342A3B44}" type="datetimeFigureOut">
              <a:rPr lang="en-US" smtClean="0"/>
              <a:pPr/>
              <a:t>5/26/2016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697D38D-955C-444A-B621-2232708005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79DFB1-7E0E-41BE-AA96-53E0342A3B4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7D38D-955C-444A-B621-2232708005C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D79DFB1-7E0E-41BE-AA96-53E0342A3B44}" type="datetimeFigureOut">
              <a:rPr lang="en-US" smtClean="0"/>
              <a:pPr/>
              <a:t>5/26/2016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97D38D-955C-444A-B621-2232708005C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79DFB1-7E0E-41BE-AA96-53E0342A3B44}" type="datetimeFigureOut">
              <a:rPr lang="en-US" smtClean="0"/>
              <a:pPr/>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97D38D-955C-444A-B621-2232708005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9DFB1-7E0E-41BE-AA96-53E0342A3B44}" type="datetimeFigureOut">
              <a:rPr lang="en-US" smtClean="0"/>
              <a:pPr/>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97D38D-955C-444A-B621-2232708005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79DFB1-7E0E-41BE-AA96-53E0342A3B4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7D38D-955C-444A-B621-2232708005C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79DFB1-7E0E-41BE-AA96-53E0342A3B44}" type="datetimeFigureOut">
              <a:rPr lang="en-US" smtClean="0"/>
              <a:pPr/>
              <a:t>5/26/2016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697D38D-955C-444A-B621-2232708005C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D79DFB1-7E0E-41BE-AA96-53E0342A3B44}" type="datetimeFigureOut">
              <a:rPr lang="en-US" smtClean="0"/>
              <a:pPr/>
              <a:t>5/26/2016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697D38D-955C-444A-B621-2232708005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T%20TAK\Desktop\UTD21.6\contents\UTD.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lstStyle/>
          <a:p>
            <a:pPr algn="ctr"/>
            <a:r>
              <a:rPr lang="en-US" dirty="0" smtClean="0"/>
              <a:t>In THE NAME Of GOD</a:t>
            </a:r>
            <a:endParaRPr lang="en-US" dirty="0"/>
          </a:p>
        </p:txBody>
      </p:sp>
      <p:pic>
        <p:nvPicPr>
          <p:cNvPr id="4" name="Content Placeholder 3" descr="1696625-bigthumbnail.jpg"/>
          <p:cNvPicPr>
            <a:picLocks noGrp="1" noChangeAspect="1"/>
          </p:cNvPicPr>
          <p:nvPr>
            <p:ph sz="quarter" idx="1"/>
          </p:nvPr>
        </p:nvPicPr>
        <p:blipFill>
          <a:blip r:embed="rId2" cstate="print"/>
          <a:stretch>
            <a:fillRect/>
          </a:stretch>
        </p:blipFill>
        <p:spPr>
          <a:xfrm>
            <a:off x="179512" y="1484785"/>
            <a:ext cx="8784975" cy="5184576"/>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2060"/>
            </a:solidFill>
          </a:ln>
        </p:spPr>
        <p:txBody>
          <a:bodyPr>
            <a:normAutofit fontScale="90000"/>
          </a:bodyPr>
          <a:lstStyle/>
          <a:p>
            <a:r>
              <a:rPr lang="en-US" b="1" dirty="0" err="1" smtClean="0"/>
              <a:t>IgE</a:t>
            </a:r>
            <a:r>
              <a:rPr lang="en-US" b="1" dirty="0" smtClean="0"/>
              <a:t>-mediated food-triggered reactions</a:t>
            </a:r>
            <a:endParaRPr lang="en-US" dirty="0"/>
          </a:p>
        </p:txBody>
      </p:sp>
      <p:sp>
        <p:nvSpPr>
          <p:cNvPr id="3" name="Content Placeholder 2"/>
          <p:cNvSpPr>
            <a:spLocks noGrp="1"/>
          </p:cNvSpPr>
          <p:nvPr>
            <p:ph sz="quarter" idx="1"/>
          </p:nvPr>
        </p:nvSpPr>
        <p:spPr>
          <a:ln>
            <a:solidFill>
              <a:srgbClr val="FF0000"/>
            </a:solidFill>
          </a:ln>
        </p:spPr>
        <p:txBody>
          <a:bodyPr/>
          <a:lstStyle/>
          <a:p>
            <a:r>
              <a:rPr lang="en-US" dirty="0" smtClean="0"/>
              <a:t>Generally occur immediately, within minutes to two hours after ingestion. These reactions </a:t>
            </a:r>
            <a:r>
              <a:rPr lang="en-US" b="1" dirty="0" smtClean="0">
                <a:solidFill>
                  <a:srgbClr val="FF0000"/>
                </a:solidFill>
              </a:rPr>
              <a:t>can present with skin, </a:t>
            </a:r>
            <a:r>
              <a:rPr lang="en-US" b="1" dirty="0" err="1" smtClean="0">
                <a:solidFill>
                  <a:srgbClr val="FF0000"/>
                </a:solidFill>
              </a:rPr>
              <a:t>oropharyngeal</a:t>
            </a:r>
            <a:r>
              <a:rPr lang="en-US" b="1" dirty="0" smtClean="0">
                <a:solidFill>
                  <a:srgbClr val="FF0000"/>
                </a:solidFill>
              </a:rPr>
              <a:t>, upper and lower respiratory tract, gastrointestinal tract, and/or cardiovascular signs and symptoms .</a:t>
            </a:r>
          </a:p>
          <a:p>
            <a:r>
              <a:rPr lang="en-US" dirty="0" smtClean="0"/>
              <a:t>Reactions can vary from mild to life-threatening anaphylaxis. Cow's milk is </a:t>
            </a:r>
            <a:r>
              <a:rPr lang="en-US" dirty="0" smtClean="0">
                <a:solidFill>
                  <a:srgbClr val="FF0000"/>
                </a:solidFill>
              </a:rPr>
              <a:t>the third most </a:t>
            </a:r>
            <a:r>
              <a:rPr lang="en-US" dirty="0" smtClean="0"/>
              <a:t>common food, after peanut and tree nuts, responsible for food-induced anaphylaxis in pediatric and mixed age populations (10 to 19 percent of cases)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F0"/>
            </a:solidFill>
          </a:ln>
        </p:spPr>
        <p:txBody>
          <a:bodyPr>
            <a:normAutofit fontScale="90000"/>
          </a:bodyPr>
          <a:lstStyle/>
          <a:p>
            <a:r>
              <a:rPr lang="en-US" b="1" dirty="0" smtClean="0"/>
              <a:t>Mixed </a:t>
            </a:r>
            <a:r>
              <a:rPr lang="en-US" b="1" dirty="0" err="1" smtClean="0"/>
              <a:t>IgE</a:t>
            </a:r>
            <a:r>
              <a:rPr lang="en-US" b="1" dirty="0" smtClean="0"/>
              <a:t> and non-</a:t>
            </a:r>
            <a:r>
              <a:rPr lang="en-US" b="1" dirty="0" err="1" smtClean="0"/>
              <a:t>IgE</a:t>
            </a:r>
            <a:r>
              <a:rPr lang="en-US" b="1" dirty="0" smtClean="0"/>
              <a:t> mediated reactions</a:t>
            </a:r>
            <a:endParaRPr lang="en-US" dirty="0"/>
          </a:p>
        </p:txBody>
      </p:sp>
      <p:sp>
        <p:nvSpPr>
          <p:cNvPr id="3" name="Content Placeholder 2"/>
          <p:cNvSpPr>
            <a:spLocks noGrp="1"/>
          </p:cNvSpPr>
          <p:nvPr>
            <p:ph sz="quarter" idx="1"/>
          </p:nvPr>
        </p:nvSpPr>
        <p:spPr>
          <a:ln>
            <a:solidFill>
              <a:srgbClr val="FF0000"/>
            </a:solidFill>
          </a:ln>
        </p:spPr>
        <p:txBody>
          <a:bodyPr/>
          <a:lstStyle/>
          <a:p>
            <a:r>
              <a:rPr lang="en-US" dirty="0" smtClean="0"/>
              <a:t>The mixed reactions may have either </a:t>
            </a:r>
            <a:r>
              <a:rPr lang="en-US" dirty="0" err="1" smtClean="0"/>
              <a:t>humoral</a:t>
            </a:r>
            <a:r>
              <a:rPr lang="en-US" dirty="0" smtClean="0"/>
              <a:t> and/or cell-mediated mechanisms and may present with acute and or chronic symptoms.</a:t>
            </a:r>
          </a:p>
          <a:p>
            <a:r>
              <a:rPr lang="en-US" dirty="0" smtClean="0"/>
              <a:t>Atopic dermatitis (eczema)  — Food allergy plays a pathogenic role in a subset of patients, primarily infants and children, with atopic dermatitis. Milk is second most common allergy (egg allergy is the most common) reported in infants and young children with moderate to severe atopic dermatitis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F0"/>
            </a:solidFill>
          </a:ln>
        </p:spPr>
        <p:txBody>
          <a:bodyPr/>
          <a:lstStyle/>
          <a:p>
            <a:r>
              <a:rPr lang="en-US" b="1" dirty="0" smtClean="0"/>
              <a:t>Non-</a:t>
            </a:r>
            <a:r>
              <a:rPr lang="en-US" b="1" dirty="0" err="1" smtClean="0"/>
              <a:t>IgE</a:t>
            </a:r>
            <a:r>
              <a:rPr lang="en-US" b="1" dirty="0" smtClean="0"/>
              <a:t> mediated reactions</a:t>
            </a:r>
            <a:endParaRPr lang="en-US" dirty="0"/>
          </a:p>
        </p:txBody>
      </p:sp>
      <p:sp>
        <p:nvSpPr>
          <p:cNvPr id="3" name="Content Placeholder 2"/>
          <p:cNvSpPr>
            <a:spLocks noGrp="1"/>
          </p:cNvSpPr>
          <p:nvPr>
            <p:ph sz="quarter" idx="1"/>
          </p:nvPr>
        </p:nvSpPr>
        <p:spPr>
          <a:ln>
            <a:solidFill>
              <a:srgbClr val="FF0000"/>
            </a:solidFill>
          </a:ln>
        </p:spPr>
        <p:txBody>
          <a:bodyPr>
            <a:normAutofit fontScale="92500" lnSpcReduction="10000"/>
          </a:bodyPr>
          <a:lstStyle/>
          <a:p>
            <a:r>
              <a:rPr lang="en-US" dirty="0" smtClean="0"/>
              <a:t>The non-</a:t>
            </a:r>
            <a:r>
              <a:rPr lang="en-US" dirty="0" err="1" smtClean="0"/>
              <a:t>IgE</a:t>
            </a:r>
            <a:r>
              <a:rPr lang="en-US" dirty="0" smtClean="0"/>
              <a:t>-mediated reactions usually have a delayed onset beyond two hours of ingestion. </a:t>
            </a:r>
          </a:p>
          <a:p>
            <a:r>
              <a:rPr lang="en-US" dirty="0" smtClean="0"/>
              <a:t>Food protein-induced </a:t>
            </a:r>
            <a:r>
              <a:rPr lang="en-US" dirty="0" err="1" smtClean="0"/>
              <a:t>enterocolitis</a:t>
            </a:r>
            <a:r>
              <a:rPr lang="en-US" dirty="0" smtClean="0"/>
              <a:t> syndrome  ,Allergic </a:t>
            </a:r>
            <a:r>
              <a:rPr lang="en-US" dirty="0" err="1" smtClean="0"/>
              <a:t>eosinophilic</a:t>
            </a:r>
            <a:r>
              <a:rPr lang="en-US" dirty="0" smtClean="0"/>
              <a:t> gastrointestinal disorders  ,Infantile colic , Constipation  , </a:t>
            </a:r>
            <a:r>
              <a:rPr lang="en-US" dirty="0" err="1" smtClean="0"/>
              <a:t>Gastroesophageal</a:t>
            </a:r>
            <a:r>
              <a:rPr lang="en-US" dirty="0" smtClean="0"/>
              <a:t> reflux,  </a:t>
            </a:r>
            <a:r>
              <a:rPr lang="en-US" dirty="0" err="1" smtClean="0"/>
              <a:t>Heiner</a:t>
            </a:r>
            <a:r>
              <a:rPr lang="en-US" dirty="0" smtClean="0"/>
              <a:t> syndrome,  Protein-induced </a:t>
            </a:r>
            <a:r>
              <a:rPr lang="en-US" dirty="0" err="1" smtClean="0"/>
              <a:t>proctitis</a:t>
            </a:r>
            <a:r>
              <a:rPr lang="en-US" dirty="0" smtClean="0"/>
              <a:t>/</a:t>
            </a:r>
            <a:r>
              <a:rPr lang="en-US" dirty="0" err="1" smtClean="0"/>
              <a:t>proctocolitis</a:t>
            </a:r>
            <a:r>
              <a:rPr lang="en-US" dirty="0" smtClean="0"/>
              <a:t> were  non-</a:t>
            </a:r>
            <a:r>
              <a:rPr lang="en-US" dirty="0" err="1" smtClean="0"/>
              <a:t>IgE</a:t>
            </a:r>
            <a:r>
              <a:rPr lang="en-US" dirty="0" smtClean="0"/>
              <a:t>-mediated reactions. </a:t>
            </a:r>
          </a:p>
          <a:p>
            <a:r>
              <a:rPr lang="en-US" dirty="0" smtClean="0"/>
              <a:t> Protein-induced </a:t>
            </a:r>
            <a:r>
              <a:rPr lang="en-US" dirty="0" err="1" smtClean="0"/>
              <a:t>proctitis</a:t>
            </a:r>
            <a:r>
              <a:rPr lang="en-US" dirty="0" smtClean="0"/>
              <a:t>/</a:t>
            </a:r>
            <a:r>
              <a:rPr lang="en-US" dirty="0" err="1" smtClean="0"/>
              <a:t>proctocolitis</a:t>
            </a:r>
            <a:r>
              <a:rPr lang="en-US" dirty="0" smtClean="0"/>
              <a:t>( similar to our patient ) usually presents by six months of life with bloody-streaked, </a:t>
            </a:r>
            <a:r>
              <a:rPr lang="en-US" dirty="0" err="1" smtClean="0"/>
              <a:t>mucousy</a:t>
            </a:r>
            <a:r>
              <a:rPr lang="en-US" dirty="0" smtClean="0"/>
              <a:t>, loose stools and occasionally diarrhea in breastfed or standard formula-fed infants who are otherwise well-appearing. </a:t>
            </a:r>
            <a:r>
              <a:rPr lang="en-US" b="1" dirty="0" smtClean="0"/>
              <a:t>Cow's milk and soy</a:t>
            </a:r>
            <a:r>
              <a:rPr lang="en-US" dirty="0" smtClean="0"/>
              <a:t> are the major causative foods.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197224"/>
          </a:xfrm>
          <a:ln>
            <a:solidFill>
              <a:srgbClr val="FF0000"/>
            </a:solidFill>
          </a:ln>
        </p:spPr>
        <p:txBody>
          <a:bodyPr/>
          <a:lstStyle/>
          <a:p>
            <a:r>
              <a:rPr lang="en-US" dirty="0" err="1" smtClean="0"/>
              <a:t>Hematuria</a:t>
            </a:r>
            <a:r>
              <a:rPr lang="en-US" dirty="0" smtClean="0"/>
              <a:t> is not mentioned in literature as a symptom of CMA. Cases of allergy and </a:t>
            </a:r>
            <a:r>
              <a:rPr lang="en-US" dirty="0" err="1" smtClean="0"/>
              <a:t>hematuria</a:t>
            </a:r>
            <a:r>
              <a:rPr lang="en-US" dirty="0" smtClean="0"/>
              <a:t> have reported in articles.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lstStyle/>
          <a:p>
            <a:r>
              <a:rPr lang="en-US" dirty="0" smtClean="0"/>
              <a:t>Etiology of </a:t>
            </a:r>
            <a:r>
              <a:rPr lang="en-US" dirty="0" err="1" smtClean="0"/>
              <a:t>hematuria</a:t>
            </a:r>
            <a:endParaRPr lang="en-US" dirty="0"/>
          </a:p>
        </p:txBody>
      </p:sp>
      <p:sp>
        <p:nvSpPr>
          <p:cNvPr id="3" name="Content Placeholder 2"/>
          <p:cNvSpPr>
            <a:spLocks noGrp="1"/>
          </p:cNvSpPr>
          <p:nvPr>
            <p:ph sz="quarter" idx="1"/>
          </p:nvPr>
        </p:nvSpPr>
        <p:spPr>
          <a:ln>
            <a:solidFill>
              <a:srgbClr val="FF0000"/>
            </a:solidFill>
          </a:ln>
        </p:spPr>
        <p:txBody>
          <a:bodyPr>
            <a:normAutofit/>
          </a:bodyPr>
          <a:lstStyle/>
          <a:p>
            <a:r>
              <a:rPr lang="en-US" dirty="0" smtClean="0"/>
              <a:t>Irritation of the </a:t>
            </a:r>
            <a:r>
              <a:rPr lang="en-US" dirty="0" err="1" smtClean="0"/>
              <a:t>meatus</a:t>
            </a:r>
            <a:r>
              <a:rPr lang="en-US" dirty="0" smtClean="0"/>
              <a:t> or perineum, trauma and urinary tract infection (UTI) are the most common causes of gross </a:t>
            </a:r>
            <a:r>
              <a:rPr lang="en-US" dirty="0" err="1" smtClean="0"/>
              <a:t>hematuria</a:t>
            </a:r>
            <a:r>
              <a:rPr lang="en-US" dirty="0" smtClean="0"/>
              <a:t> in children. </a:t>
            </a:r>
          </a:p>
          <a:p>
            <a:r>
              <a:rPr lang="en-US" dirty="0" err="1" smtClean="0"/>
              <a:t>IgA</a:t>
            </a:r>
            <a:r>
              <a:rPr lang="en-US" dirty="0" smtClean="0"/>
              <a:t> nephropathy, </a:t>
            </a:r>
            <a:r>
              <a:rPr lang="en-US" dirty="0" err="1" smtClean="0"/>
              <a:t>nephrolithiasis</a:t>
            </a:r>
            <a:r>
              <a:rPr lang="en-US" dirty="0" smtClean="0"/>
              <a:t>, sickle cell disease/trait, </a:t>
            </a:r>
            <a:r>
              <a:rPr lang="en-US" dirty="0" err="1" smtClean="0"/>
              <a:t>coagulopathy</a:t>
            </a:r>
            <a:r>
              <a:rPr lang="en-US" dirty="0" smtClean="0"/>
              <a:t>, </a:t>
            </a:r>
            <a:r>
              <a:rPr lang="en-US" dirty="0" err="1" smtClean="0"/>
              <a:t>glomerular</a:t>
            </a:r>
            <a:r>
              <a:rPr lang="en-US" dirty="0" smtClean="0"/>
              <a:t> disease including post-infectious </a:t>
            </a:r>
            <a:r>
              <a:rPr lang="en-US" dirty="0" err="1" smtClean="0"/>
              <a:t>glomerulonephritis</a:t>
            </a:r>
            <a:r>
              <a:rPr lang="en-US" dirty="0" smtClean="0"/>
              <a:t>, malignancy (e.g. </a:t>
            </a:r>
            <a:r>
              <a:rPr lang="en-US" dirty="0" err="1" smtClean="0"/>
              <a:t>Wilms</a:t>
            </a:r>
            <a:r>
              <a:rPr lang="en-US" dirty="0" smtClean="0"/>
              <a:t>' tumor) and drug-induced hemorrhagic cystitis (e.g</a:t>
            </a:r>
            <a:r>
              <a:rPr lang="en-US" dirty="0" smtClean="0">
                <a:solidFill>
                  <a:srgbClr val="FF0000"/>
                </a:solidFill>
              </a:rPr>
              <a:t>. </a:t>
            </a:r>
            <a:r>
              <a:rPr lang="en-US" u="sng" dirty="0" err="1" smtClean="0">
                <a:solidFill>
                  <a:srgbClr val="002060"/>
                </a:solidFill>
                <a:hlinkClick r:id="rId2"/>
              </a:rPr>
              <a:t>cyclophosphamide</a:t>
            </a:r>
            <a:r>
              <a:rPr lang="en-US" u="sng" dirty="0" smtClean="0">
                <a:solidFill>
                  <a:srgbClr val="002060"/>
                </a:solidFill>
                <a:hlinkClick r:id="rId2"/>
              </a:rPr>
              <a:t>) are the least common causes</a:t>
            </a:r>
            <a:r>
              <a:rPr lang="en-US" dirty="0" smtClean="0">
                <a:solidFill>
                  <a:srgbClr val="002060"/>
                </a:solidFill>
              </a:rPr>
              <a:t> </a:t>
            </a:r>
          </a:p>
          <a:p>
            <a:pPr>
              <a:buNone/>
            </a:pPr>
            <a:r>
              <a:rPr lang="en-US" dirty="0" smtClean="0">
                <a:solidFill>
                  <a:srgbClr val="00206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32656"/>
            <a:ext cx="7772400" cy="5472608"/>
          </a:xfrm>
          <a:ln>
            <a:solidFill>
              <a:srgbClr val="FF0000"/>
            </a:solidFill>
          </a:ln>
        </p:spPr>
        <p:txBody>
          <a:bodyPr>
            <a:normAutofit/>
          </a:bodyPr>
          <a:lstStyle/>
          <a:p>
            <a:r>
              <a:rPr lang="en-US" sz="2800" b="1" dirty="0" smtClean="0">
                <a:solidFill>
                  <a:srgbClr val="00B050"/>
                </a:solidFill>
              </a:rPr>
              <a:t>Our patient had no history of trauma or manipulation of genital area. </a:t>
            </a:r>
            <a:r>
              <a:rPr lang="en-US" sz="2800" dirty="0" smtClean="0"/>
              <a:t>Negative urine culture, normal coagulation and electrophoresis test ruled out UTI, </a:t>
            </a:r>
            <a:r>
              <a:rPr lang="en-US" sz="2800" dirty="0" err="1" smtClean="0"/>
              <a:t>coagulopathy</a:t>
            </a:r>
            <a:r>
              <a:rPr lang="en-US" sz="2800" dirty="0" smtClean="0"/>
              <a:t> and sickle cell disease/trait, respectively. </a:t>
            </a:r>
          </a:p>
          <a:p>
            <a:r>
              <a:rPr lang="en-US" sz="2800" dirty="0" smtClean="0"/>
              <a:t>According to normal kidney </a:t>
            </a:r>
            <a:r>
              <a:rPr lang="en-US" sz="2800" dirty="0" err="1" smtClean="0"/>
              <a:t>sonography</a:t>
            </a:r>
            <a:r>
              <a:rPr lang="en-US" sz="2800" dirty="0" smtClean="0"/>
              <a:t>, renal stone and malignancies are not considered. </a:t>
            </a:r>
          </a:p>
          <a:p>
            <a:r>
              <a:rPr lang="en-US" sz="2800" dirty="0" smtClean="0"/>
              <a:t>No evidences of nephritis were observed included normal BUN, normal </a:t>
            </a:r>
            <a:r>
              <a:rPr lang="en-US" sz="2800" dirty="0" err="1" smtClean="0"/>
              <a:t>creatinine</a:t>
            </a:r>
            <a:r>
              <a:rPr lang="en-US" sz="2800" dirty="0" smtClean="0"/>
              <a:t>, no </a:t>
            </a:r>
            <a:r>
              <a:rPr lang="en-US" sz="2800" dirty="0" err="1" smtClean="0"/>
              <a:t>proteinuria</a:t>
            </a:r>
            <a:r>
              <a:rPr lang="en-US" sz="2800" dirty="0" smtClean="0"/>
              <a:t>, and being </a:t>
            </a:r>
            <a:r>
              <a:rPr lang="en-US" sz="2800" dirty="0" err="1" smtClean="0"/>
              <a:t>normotensive</a:t>
            </a:r>
            <a:r>
              <a:rPr lang="en-US" sz="2800" dirty="0" smtClean="0"/>
              <a:t>. </a:t>
            </a:r>
          </a:p>
          <a:p>
            <a:r>
              <a:rPr lang="en-US" sz="2800" dirty="0" smtClean="0"/>
              <a:t>There was no history of drug-induced hemorrhagic cystitis.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60648"/>
            <a:ext cx="7772400" cy="6336704"/>
          </a:xfrm>
          <a:ln>
            <a:solidFill>
              <a:srgbClr val="FF0000"/>
            </a:solidFill>
          </a:ln>
        </p:spPr>
        <p:txBody>
          <a:bodyPr/>
          <a:lstStyle/>
          <a:p>
            <a:r>
              <a:rPr lang="en-US" dirty="0" smtClean="0"/>
              <a:t> Most important differential diagnosis for this patient was </a:t>
            </a:r>
            <a:r>
              <a:rPr lang="en-US" dirty="0" err="1" smtClean="0"/>
              <a:t>IgA</a:t>
            </a:r>
            <a:r>
              <a:rPr lang="en-US" dirty="0" smtClean="0"/>
              <a:t> nephropathy which could be presented with one or recurrent episodes of gross </a:t>
            </a:r>
            <a:r>
              <a:rPr lang="en-US" dirty="0" err="1" smtClean="0"/>
              <a:t>hematuria</a:t>
            </a:r>
            <a:r>
              <a:rPr lang="en-US" dirty="0" smtClean="0"/>
              <a:t> in 40 to 50 percent of cases usually following an upper respiratory tract infection. Disease could present at any age. The presence of </a:t>
            </a:r>
            <a:r>
              <a:rPr lang="en-US" dirty="0" err="1" smtClean="0"/>
              <a:t>IgA</a:t>
            </a:r>
            <a:r>
              <a:rPr lang="en-US" dirty="0" smtClean="0"/>
              <a:t> nephropathy would be established only by kidney biopsy </a:t>
            </a:r>
          </a:p>
          <a:p>
            <a:r>
              <a:rPr lang="en-US" dirty="0" smtClean="0"/>
              <a:t> Regarding normal renal function, blood pressure and no significant </a:t>
            </a:r>
            <a:r>
              <a:rPr lang="en-US" dirty="0" err="1" smtClean="0"/>
              <a:t>proteinuria</a:t>
            </a:r>
            <a:r>
              <a:rPr lang="en-US" dirty="0" smtClean="0"/>
              <a:t> in this patient, there was no indication for renal biopsy. </a:t>
            </a:r>
            <a:r>
              <a:rPr lang="en-US" dirty="0" err="1" smtClean="0"/>
              <a:t>IgA</a:t>
            </a:r>
            <a:r>
              <a:rPr lang="en-US" dirty="0" smtClean="0"/>
              <a:t> nephropathy was not a probable diagnosis. </a:t>
            </a:r>
          </a:p>
          <a:p>
            <a:r>
              <a:rPr lang="en-US" dirty="0" smtClean="0"/>
              <a:t>Stopping both symptoms with elimination of bovine protein from the diet and resurgence following starting again, were the best diagnostic tool.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a:ln>
            <a:solidFill>
              <a:srgbClr val="FF0000"/>
            </a:solidFill>
          </a:ln>
        </p:spPr>
        <p:txBody>
          <a:bodyPr>
            <a:normAutofit fontScale="92500" lnSpcReduction="10000"/>
          </a:bodyPr>
          <a:lstStyle/>
          <a:p>
            <a:r>
              <a:rPr lang="en-US" dirty="0" smtClean="0"/>
              <a:t>The </a:t>
            </a:r>
            <a:r>
              <a:rPr lang="en-US" dirty="0" err="1" smtClean="0"/>
              <a:t>pathophysiology</a:t>
            </a:r>
            <a:r>
              <a:rPr lang="en-US" dirty="0" smtClean="0"/>
              <a:t> of </a:t>
            </a:r>
            <a:r>
              <a:rPr lang="en-US" dirty="0" err="1" smtClean="0"/>
              <a:t>hematuria</a:t>
            </a:r>
            <a:r>
              <a:rPr lang="en-US" dirty="0" smtClean="0"/>
              <a:t> is various. </a:t>
            </a:r>
            <a:r>
              <a:rPr lang="en-US" dirty="0" err="1" smtClean="0"/>
              <a:t>Glomerular</a:t>
            </a:r>
            <a:r>
              <a:rPr lang="en-US" dirty="0" smtClean="0"/>
              <a:t> </a:t>
            </a:r>
            <a:r>
              <a:rPr lang="en-US" dirty="0" err="1" smtClean="0"/>
              <a:t>hematuria</a:t>
            </a:r>
            <a:r>
              <a:rPr lang="en-US" dirty="0" smtClean="0"/>
              <a:t> may be the result of a structural disruption in the integrity of </a:t>
            </a:r>
            <a:r>
              <a:rPr lang="en-US" dirty="0" err="1" smtClean="0"/>
              <a:t>glomerular</a:t>
            </a:r>
            <a:r>
              <a:rPr lang="en-US" dirty="0" smtClean="0"/>
              <a:t> basement membrane caused by inflammatory or immunologic processes. Chemicals may cause toxic damage of renal tubules, whereas calculi cause mechanical erosion of mucosal surfaces in the genitourinary tract resulting in </a:t>
            </a:r>
            <a:r>
              <a:rPr lang="en-US" dirty="0" err="1" smtClean="0"/>
              <a:t>hematuria</a:t>
            </a:r>
            <a:r>
              <a:rPr lang="en-US" dirty="0" smtClean="0"/>
              <a:t> .</a:t>
            </a:r>
          </a:p>
          <a:p>
            <a:r>
              <a:rPr lang="en-US" dirty="0" smtClean="0"/>
              <a:t> </a:t>
            </a:r>
            <a:r>
              <a:rPr lang="en-US" b="1" dirty="0" smtClean="0">
                <a:solidFill>
                  <a:srgbClr val="0070C0"/>
                </a:solidFill>
              </a:rPr>
              <a:t>We propose </a:t>
            </a:r>
            <a:r>
              <a:rPr lang="en-US" b="1" dirty="0" err="1" smtClean="0">
                <a:solidFill>
                  <a:srgbClr val="0070C0"/>
                </a:solidFill>
              </a:rPr>
              <a:t>glomerular</a:t>
            </a:r>
            <a:r>
              <a:rPr lang="en-US" b="1" dirty="0" smtClean="0">
                <a:solidFill>
                  <a:srgbClr val="0070C0"/>
                </a:solidFill>
              </a:rPr>
              <a:t> basement membrane disruption as the major cause of </a:t>
            </a:r>
            <a:r>
              <a:rPr lang="en-US" b="1" dirty="0" err="1" smtClean="0">
                <a:solidFill>
                  <a:srgbClr val="0070C0"/>
                </a:solidFill>
              </a:rPr>
              <a:t>hematuria</a:t>
            </a:r>
            <a:r>
              <a:rPr lang="en-US" b="1" dirty="0" smtClean="0">
                <a:solidFill>
                  <a:srgbClr val="0070C0"/>
                </a:solidFill>
              </a:rPr>
              <a:t> in this patient. It could be resulted by both immunologic processes and non-</a:t>
            </a:r>
            <a:r>
              <a:rPr lang="en-US" b="1" dirty="0" err="1" smtClean="0">
                <a:solidFill>
                  <a:srgbClr val="0070C0"/>
                </a:solidFill>
              </a:rPr>
              <a:t>IgE</a:t>
            </a:r>
            <a:r>
              <a:rPr lang="en-US" b="1" dirty="0" smtClean="0">
                <a:solidFill>
                  <a:srgbClr val="0070C0"/>
                </a:solidFill>
              </a:rPr>
              <a:t> mediated reactions to Cow's milk, such as </a:t>
            </a:r>
            <a:r>
              <a:rPr lang="en-US" b="1" dirty="0" err="1" smtClean="0">
                <a:solidFill>
                  <a:srgbClr val="0070C0"/>
                </a:solidFill>
              </a:rPr>
              <a:t>Heiner</a:t>
            </a:r>
            <a:r>
              <a:rPr lang="en-US" b="1" dirty="0" smtClean="0">
                <a:solidFill>
                  <a:srgbClr val="0070C0"/>
                </a:solidFill>
              </a:rPr>
              <a:t> </a:t>
            </a:r>
            <a:r>
              <a:rPr lang="en-US" b="1" dirty="0" err="1" smtClean="0">
                <a:solidFill>
                  <a:srgbClr val="0070C0"/>
                </a:solidFill>
              </a:rPr>
              <a:t>syndrom</a:t>
            </a:r>
            <a:r>
              <a:rPr lang="en-US" dirty="0" smtClean="0"/>
              <a:t>). However, we have no documentation for this claim, repeated attacks of </a:t>
            </a:r>
            <a:r>
              <a:rPr lang="en-US" dirty="0" err="1" smtClean="0"/>
              <a:t>hamaturia</a:t>
            </a:r>
            <a:r>
              <a:rPr lang="en-US" dirty="0" smtClean="0"/>
              <a:t> and bloody stool after bovine protein consumption is the best provocation test. This confirms diagnosis and finding evidence of precipitating antibodies to cow’s milk in the serum is controversial.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ln>
            <a:solidFill>
              <a:srgbClr val="FF0000"/>
            </a:solidFill>
          </a:ln>
        </p:spPr>
        <p:txBody>
          <a:bodyPr/>
          <a:lstStyle/>
          <a:p>
            <a:r>
              <a:rPr lang="en-US" dirty="0" smtClean="0"/>
              <a:t>. AMMANN and E. </a:t>
            </a:r>
            <a:r>
              <a:rPr lang="en-US" dirty="0" smtClean="0"/>
              <a:t>ROSSI in 1966 </a:t>
            </a:r>
            <a:r>
              <a:rPr lang="en-US" dirty="0" smtClean="0"/>
              <a:t>had reported a 3-year-old boy. His mother's family were victims of eczema, asthma, and hay fever. At the </a:t>
            </a:r>
            <a:r>
              <a:rPr lang="en-US" dirty="0" smtClean="0">
                <a:solidFill>
                  <a:srgbClr val="FF0000"/>
                </a:solidFill>
              </a:rPr>
              <a:t>age of 4 weeks the patient </a:t>
            </a:r>
            <a:r>
              <a:rPr lang="en-US" dirty="0" smtClean="0"/>
              <a:t>developed </a:t>
            </a:r>
            <a:r>
              <a:rPr lang="en-US" dirty="0" err="1" smtClean="0"/>
              <a:t>seborrhoeic</a:t>
            </a:r>
            <a:r>
              <a:rPr lang="en-US" dirty="0" smtClean="0"/>
              <a:t> dermatitis, which later changed into obstinate eczema. </a:t>
            </a:r>
            <a:r>
              <a:rPr lang="en-US" b="1" dirty="0" smtClean="0">
                <a:solidFill>
                  <a:srgbClr val="FF0000"/>
                </a:solidFill>
              </a:rPr>
              <a:t>At 5 months asthma-bronchitis </a:t>
            </a:r>
            <a:r>
              <a:rPr lang="en-US" dirty="0" smtClean="0"/>
              <a:t>appeared for the first time, and subsequently the patient suffered repeatedly from genuine asthmatic attacks, for which his family physician prescribed steroid therapy lasting for several months. From the </a:t>
            </a:r>
            <a:r>
              <a:rPr lang="en-US" b="1" dirty="0" smtClean="0">
                <a:solidFill>
                  <a:srgbClr val="002060"/>
                </a:solidFill>
              </a:rPr>
              <a:t>age of 21 onwards episodes of </a:t>
            </a:r>
            <a:r>
              <a:rPr lang="en-US" b="1" dirty="0" err="1" smtClean="0">
                <a:solidFill>
                  <a:srgbClr val="002060"/>
                </a:solidFill>
              </a:rPr>
              <a:t>hematuria</a:t>
            </a:r>
            <a:r>
              <a:rPr lang="en-US" b="1" dirty="0" smtClean="0">
                <a:solidFill>
                  <a:srgbClr val="002060"/>
                </a:solidFill>
              </a:rPr>
              <a:t> lasting 1 to 2 days were repeatedly observed</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rgbClr val="FF0000"/>
            </a:solidFill>
          </a:ln>
        </p:spPr>
        <p:txBody>
          <a:bodyPr/>
          <a:lstStyle/>
          <a:p>
            <a:r>
              <a:rPr lang="en-US" dirty="0" err="1" smtClean="0"/>
              <a:t>Lelong</a:t>
            </a:r>
            <a:r>
              <a:rPr lang="en-US" dirty="0" smtClean="0"/>
              <a:t> M, </a:t>
            </a:r>
            <a:r>
              <a:rPr lang="en-US" dirty="0" err="1" smtClean="0"/>
              <a:t>Pegeon</a:t>
            </a:r>
            <a:r>
              <a:rPr lang="en-US" dirty="0" smtClean="0"/>
              <a:t> B. report 2 cases of children presenting with episodes of </a:t>
            </a:r>
            <a:r>
              <a:rPr lang="en-US" dirty="0" err="1" smtClean="0"/>
              <a:t>hematuria</a:t>
            </a:r>
            <a:r>
              <a:rPr lang="en-US" dirty="0" smtClean="0"/>
              <a:t>, frequently following attacks of asthma or of allergic </a:t>
            </a:r>
            <a:r>
              <a:rPr lang="en-US" dirty="0" smtClean="0"/>
              <a:t>rhinitis in 1989. </a:t>
            </a:r>
            <a:r>
              <a:rPr lang="en-US" dirty="0" smtClean="0"/>
              <a:t>In both children, a respiratory provocation test with a mite extract triggered of </a:t>
            </a:r>
            <a:r>
              <a:rPr lang="en-US" dirty="0" err="1" smtClean="0"/>
              <a:t>hematuria</a:t>
            </a:r>
            <a:r>
              <a:rPr lang="en-US" dirty="0" smtClean="0"/>
              <a:t>. One child had an </a:t>
            </a:r>
            <a:r>
              <a:rPr lang="en-US" dirty="0" err="1" smtClean="0"/>
              <a:t>IgA</a:t>
            </a:r>
            <a:r>
              <a:rPr lang="en-US" dirty="0" smtClean="0"/>
              <a:t> nephropathy. In the second, the renal biopsy was normal and the cause of the </a:t>
            </a:r>
            <a:r>
              <a:rPr lang="en-US" dirty="0" err="1" smtClean="0"/>
              <a:t>hematuria</a:t>
            </a:r>
            <a:r>
              <a:rPr lang="en-US" dirty="0" smtClean="0"/>
              <a:t> remains unknown. These case reports suggest the need to carry out a systematic search for microscopic </a:t>
            </a:r>
            <a:r>
              <a:rPr lang="en-US" dirty="0" err="1" smtClean="0"/>
              <a:t>hematuria</a:t>
            </a:r>
            <a:r>
              <a:rPr lang="en-US" dirty="0" smtClean="0"/>
              <a:t> in patients with asthma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lnSpcReduction="10000"/>
          </a:bodyPr>
          <a:lstStyle/>
          <a:p>
            <a:r>
              <a:rPr lang="en-US" sz="5400" dirty="0" err="1" smtClean="0"/>
              <a:t>Hematuria</a:t>
            </a:r>
            <a:r>
              <a:rPr lang="en-US" sz="5400" dirty="0" smtClean="0"/>
              <a:t> due to Cow's milk allergy</a:t>
            </a:r>
          </a:p>
          <a:p>
            <a:endParaRPr lang="en-US" dirty="0"/>
          </a:p>
        </p:txBody>
      </p:sp>
      <p:sp>
        <p:nvSpPr>
          <p:cNvPr id="2" name="Title 1"/>
          <p:cNvSpPr>
            <a:spLocks noGrp="1"/>
          </p:cNvSpPr>
          <p:nvPr>
            <p:ph type="ctrTitle"/>
          </p:nvPr>
        </p:nvSpPr>
        <p:spPr/>
        <p:txBody>
          <a:bodyPr/>
          <a:lstStyle/>
          <a:p>
            <a:r>
              <a:rPr lang="en-US" dirty="0" smtClean="0"/>
              <a:t>Case Presentation</a:t>
            </a:r>
            <a:endParaRPr lang="en-US" dirty="0"/>
          </a:p>
        </p:txBody>
      </p:sp>
      <p:pic>
        <p:nvPicPr>
          <p:cNvPr id="5" name="Content Placeholder 4" descr="images.jpg"/>
          <p:cNvPicPr>
            <a:picLocks noGrp="1" noChangeAspect="1"/>
          </p:cNvPicPr>
          <p:nvPr>
            <p:ph sz="quarter" idx="4294967295"/>
          </p:nvPr>
        </p:nvPicPr>
        <p:blipFill>
          <a:blip r:embed="rId2" cstate="print"/>
          <a:stretch>
            <a:fillRect/>
          </a:stretch>
        </p:blipFill>
        <p:spPr>
          <a:xfrm>
            <a:off x="2843808" y="5157192"/>
            <a:ext cx="3314700" cy="129698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917304"/>
          </a:xfrm>
          <a:ln>
            <a:solidFill>
              <a:srgbClr val="FF0000"/>
            </a:solidFill>
          </a:ln>
        </p:spPr>
        <p:txBody>
          <a:bodyPr/>
          <a:lstStyle/>
          <a:p>
            <a:r>
              <a:rPr lang="en-US" dirty="0" err="1" smtClean="0"/>
              <a:t>GrahmDM,McMoriss</a:t>
            </a:r>
            <a:r>
              <a:rPr lang="en-US" dirty="0" smtClean="0"/>
              <a:t> </a:t>
            </a:r>
            <a:r>
              <a:rPr lang="en-US" dirty="0" err="1" smtClean="0"/>
              <a:t>MS,FlynnJT</a:t>
            </a:r>
            <a:r>
              <a:rPr lang="en-US" dirty="0" err="1" smtClean="0"/>
              <a:t>,had,presented</a:t>
            </a:r>
            <a:r>
              <a:rPr lang="en-US" dirty="0" smtClean="0"/>
              <a:t> </a:t>
            </a:r>
            <a:r>
              <a:rPr lang="en-US" dirty="0" smtClean="0"/>
              <a:t>the case of a child with idiopathic episodic gross </a:t>
            </a:r>
            <a:r>
              <a:rPr lang="en-US" dirty="0" err="1" smtClean="0"/>
              <a:t>hematuria</a:t>
            </a:r>
            <a:r>
              <a:rPr lang="en-US" dirty="0" smtClean="0"/>
              <a:t> in 2002. </a:t>
            </a:r>
            <a:r>
              <a:rPr lang="en-US" dirty="0" smtClean="0"/>
              <a:t>The child also has significant environmental allergies, and his episodes of </a:t>
            </a:r>
            <a:r>
              <a:rPr lang="en-US" dirty="0" err="1" smtClean="0"/>
              <a:t>hematuria</a:t>
            </a:r>
            <a:r>
              <a:rPr lang="en-US" dirty="0" smtClean="0"/>
              <a:t> coincide with flares of his allergic symptoms.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1484784"/>
            <a:ext cx="7772400" cy="3493368"/>
          </a:xfrm>
          <a:ln>
            <a:solidFill>
              <a:srgbClr val="FF0000"/>
            </a:solidFill>
          </a:ln>
        </p:spPr>
        <p:txBody>
          <a:bodyPr/>
          <a:lstStyle/>
          <a:p>
            <a:r>
              <a:rPr lang="en-US" dirty="0" smtClean="0"/>
              <a:t>The diagnosis of CMA is based upon the history and laboratory testing, when available (diagnostic tests for non-</a:t>
            </a:r>
            <a:r>
              <a:rPr lang="en-US" dirty="0" err="1" smtClean="0"/>
              <a:t>IgE</a:t>
            </a:r>
            <a:r>
              <a:rPr lang="en-US" dirty="0" smtClean="0"/>
              <a:t>-mediated manifestations of CMA are limited</a:t>
            </a:r>
            <a:r>
              <a:rPr lang="en-US" dirty="0" smtClean="0"/>
              <a:t>)</a:t>
            </a:r>
          </a:p>
          <a:p>
            <a:r>
              <a:rPr lang="en-US" dirty="0" smtClean="0"/>
              <a:t> </a:t>
            </a:r>
            <a:r>
              <a:rPr lang="en-US" b="1" dirty="0" smtClean="0">
                <a:solidFill>
                  <a:srgbClr val="FF0000"/>
                </a:solidFill>
              </a:rPr>
              <a:t>The gold-standard for diagnosis is a clinician-supervised double-blind, placebo controlled oral food </a:t>
            </a:r>
            <a:r>
              <a:rPr lang="en-US" b="1" dirty="0" smtClean="0">
                <a:solidFill>
                  <a:srgbClr val="FF0000"/>
                </a:solidFill>
              </a:rPr>
              <a:t>challenge</a:t>
            </a:r>
          </a:p>
          <a:p>
            <a:r>
              <a:rPr lang="en-US" dirty="0" err="1" smtClean="0"/>
              <a:t>Although</a:t>
            </a:r>
            <a:r>
              <a:rPr lang="en-US" dirty="0" err="1" smtClean="0"/>
              <a:t>an</a:t>
            </a:r>
            <a:r>
              <a:rPr lang="en-US" dirty="0" smtClean="0"/>
              <a:t> </a:t>
            </a:r>
            <a:r>
              <a:rPr lang="en-US" dirty="0" smtClean="0"/>
              <a:t>open challenge will often suffice.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692696"/>
            <a:ext cx="5760640" cy="724942"/>
          </a:xfrm>
          <a:solidFill>
            <a:srgbClr val="FFFF00"/>
          </a:solidFill>
          <a:ln>
            <a:solidFill>
              <a:srgbClr val="FFFF00"/>
            </a:solidFill>
          </a:ln>
        </p:spPr>
        <p:txBody>
          <a:bodyPr>
            <a:normAutofit fontScale="90000"/>
          </a:bodyPr>
          <a:lstStyle/>
          <a:p>
            <a:pPr algn="ctr"/>
            <a:r>
              <a:rPr lang="en-US" b="1" dirty="0" smtClean="0">
                <a:solidFill>
                  <a:srgbClr val="00B050"/>
                </a:solidFill>
              </a:rPr>
              <a:t>WITH THANKS</a:t>
            </a:r>
            <a:endParaRPr lang="en-US" b="1" dirty="0">
              <a:solidFill>
                <a:srgbClr val="00B050"/>
              </a:solidFill>
            </a:endParaRPr>
          </a:p>
        </p:txBody>
      </p:sp>
      <p:pic>
        <p:nvPicPr>
          <p:cNvPr id="4" name="Content Placeholder 3" descr="milk.jpg"/>
          <p:cNvPicPr>
            <a:picLocks noGrp="1" noChangeAspect="1"/>
          </p:cNvPicPr>
          <p:nvPr>
            <p:ph sz="quarter" idx="1"/>
          </p:nvPr>
        </p:nvPicPr>
        <p:blipFill>
          <a:blip r:embed="rId2" cstate="print"/>
          <a:stretch>
            <a:fillRect/>
          </a:stretch>
        </p:blipFill>
        <p:spPr>
          <a:xfrm>
            <a:off x="2514600" y="1447800"/>
            <a:ext cx="4572000" cy="4572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Case Presentation</a:t>
            </a:r>
            <a:r>
              <a:rPr lang="en-US" dirty="0" smtClean="0"/>
              <a:t/>
            </a:r>
            <a:br>
              <a:rPr lang="en-US" dirty="0" smtClean="0"/>
            </a:br>
            <a:endParaRPr lang="en-US" dirty="0"/>
          </a:p>
        </p:txBody>
      </p:sp>
      <p:sp>
        <p:nvSpPr>
          <p:cNvPr id="5" name="Content Placeholder 4"/>
          <p:cNvSpPr>
            <a:spLocks noGrp="1"/>
          </p:cNvSpPr>
          <p:nvPr>
            <p:ph sz="quarter" idx="1"/>
          </p:nvPr>
        </p:nvSpPr>
        <p:spPr>
          <a:xfrm>
            <a:off x="914400" y="980728"/>
            <a:ext cx="7772400" cy="5400600"/>
          </a:xfrm>
        </p:spPr>
        <p:txBody>
          <a:bodyPr>
            <a:normAutofit/>
          </a:bodyPr>
          <a:lstStyle/>
          <a:p>
            <a:r>
              <a:rPr lang="en-US" b="1" dirty="0" smtClean="0">
                <a:solidFill>
                  <a:srgbClr val="FF0000"/>
                </a:solidFill>
              </a:rPr>
              <a:t>A 10 month-old male infant was referred to our clinic with a new onset of one day bloody stool and gross </a:t>
            </a:r>
            <a:r>
              <a:rPr lang="en-US" b="1" dirty="0" err="1" smtClean="0">
                <a:solidFill>
                  <a:srgbClr val="FF0000"/>
                </a:solidFill>
              </a:rPr>
              <a:t>hematuria</a:t>
            </a:r>
            <a:r>
              <a:rPr lang="en-US" b="1" dirty="0" smtClean="0">
                <a:solidFill>
                  <a:srgbClr val="FF0000"/>
                </a:solidFill>
              </a:rPr>
              <a:t>.</a:t>
            </a:r>
            <a:r>
              <a:rPr lang="en-US" dirty="0" smtClean="0"/>
              <a:t> </a:t>
            </a:r>
          </a:p>
          <a:p>
            <a:r>
              <a:rPr lang="en-US" b="1" dirty="0" smtClean="0">
                <a:solidFill>
                  <a:srgbClr val="FF0000"/>
                </a:solidFill>
              </a:rPr>
              <a:t> </a:t>
            </a:r>
            <a:r>
              <a:rPr lang="en-US" b="1" dirty="0" err="1" smtClean="0"/>
              <a:t>Hitory</a:t>
            </a:r>
            <a:r>
              <a:rPr lang="en-US" b="1" dirty="0" err="1" smtClean="0">
                <a:solidFill>
                  <a:srgbClr val="FF0000"/>
                </a:solidFill>
              </a:rPr>
              <a:t>:At</a:t>
            </a:r>
            <a:r>
              <a:rPr lang="en-US" b="1" dirty="0" smtClean="0">
                <a:solidFill>
                  <a:srgbClr val="FF0000"/>
                </a:solidFill>
              </a:rPr>
              <a:t> the </a:t>
            </a:r>
            <a:r>
              <a:rPr lang="en-US" b="1" u="sng" dirty="0" smtClean="0">
                <a:solidFill>
                  <a:srgbClr val="FF0000"/>
                </a:solidFill>
              </a:rPr>
              <a:t>age of 20 days </a:t>
            </a:r>
            <a:r>
              <a:rPr lang="en-US" b="1" dirty="0" smtClean="0">
                <a:solidFill>
                  <a:srgbClr val="FF0000"/>
                </a:solidFill>
              </a:rPr>
              <a:t>he had been admitted to our clinic with </a:t>
            </a:r>
            <a:r>
              <a:rPr lang="en-US" b="1" u="sng" dirty="0" smtClean="0">
                <a:solidFill>
                  <a:srgbClr val="FF0000"/>
                </a:solidFill>
              </a:rPr>
              <a:t>bloody stool</a:t>
            </a:r>
            <a:r>
              <a:rPr lang="en-US" b="1" dirty="0" smtClean="0">
                <a:solidFill>
                  <a:srgbClr val="FF0000"/>
                </a:solidFill>
              </a:rPr>
              <a:t>.</a:t>
            </a:r>
            <a:r>
              <a:rPr lang="en-US" b="1" dirty="0" smtClean="0"/>
              <a:t> </a:t>
            </a:r>
            <a:r>
              <a:rPr lang="en-US" dirty="0" smtClean="0"/>
              <a:t>He was exclusively breast feed and his mother had a history of daily consumption of cow's milk.  All of physical examination and lab data included </a:t>
            </a:r>
            <a:r>
              <a:rPr lang="en-US" dirty="0" err="1" smtClean="0"/>
              <a:t>coagulative</a:t>
            </a:r>
            <a:r>
              <a:rPr lang="en-US" dirty="0" smtClean="0"/>
              <a:t> tests, were normal. She was advised to avoid cow's milk and bovine protein, and use 800mg calcium daily following the diagnosis of CMA. The bloody stool was stopped and neonate was discharged with the diagnosis of cow's milk allergy.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60648"/>
            <a:ext cx="7772400" cy="6264696"/>
          </a:xfrm>
        </p:spPr>
        <p:txBody>
          <a:bodyPr>
            <a:normAutofit fontScale="92500" lnSpcReduction="10000"/>
          </a:bodyPr>
          <a:lstStyle/>
          <a:p>
            <a:r>
              <a:rPr lang="en-US" b="1" dirty="0" smtClean="0">
                <a:solidFill>
                  <a:srgbClr val="FF0000"/>
                </a:solidFill>
              </a:rPr>
              <a:t>At the age of 2 months </a:t>
            </a:r>
            <a:r>
              <a:rPr lang="en-US" dirty="0" smtClean="0"/>
              <a:t>his mother had consumed cow's milk again which leads to bloody stool. Infant was placed on hydrolyzed formula because of his mother’s noncompliance to diet and was discharged after discontinuance of symptoms.</a:t>
            </a:r>
          </a:p>
          <a:p>
            <a:r>
              <a:rPr lang="en-US" dirty="0" smtClean="0"/>
              <a:t>The infant did not have any problem. Growth and development was normal and complementary feeding was started at the age of 6 months. </a:t>
            </a:r>
            <a:r>
              <a:rPr lang="en-US" b="1" dirty="0" smtClean="0">
                <a:solidFill>
                  <a:srgbClr val="FF0000"/>
                </a:solidFill>
              </a:rPr>
              <a:t>At the age of 10 months</a:t>
            </a:r>
            <a:r>
              <a:rPr lang="en-US" dirty="0" smtClean="0"/>
              <a:t>, the symptoms recurred owing to consumption of some amount of yogurt, so he was referred and admitted to our hospital for more evaluation. </a:t>
            </a:r>
          </a:p>
          <a:p>
            <a:r>
              <a:rPr lang="en-US" dirty="0" smtClean="0"/>
              <a:t>Mother’s complaint was </a:t>
            </a:r>
            <a:r>
              <a:rPr lang="en-US" b="1" dirty="0" smtClean="0">
                <a:solidFill>
                  <a:srgbClr val="0070C0"/>
                </a:solidFill>
              </a:rPr>
              <a:t>3-4 times gross </a:t>
            </a:r>
            <a:r>
              <a:rPr lang="en-US" b="1" dirty="0" err="1" smtClean="0">
                <a:solidFill>
                  <a:srgbClr val="0070C0"/>
                </a:solidFill>
              </a:rPr>
              <a:t>hematuria</a:t>
            </a:r>
            <a:r>
              <a:rPr lang="en-US" b="1" dirty="0" smtClean="0">
                <a:solidFill>
                  <a:srgbClr val="0070C0"/>
                </a:solidFill>
              </a:rPr>
              <a:t>  and 2 times bloody stools. </a:t>
            </a:r>
            <a:r>
              <a:rPr lang="en-US" dirty="0" smtClean="0"/>
              <a:t>Ph</a:t>
            </a:r>
            <a:r>
              <a:rPr lang="en-US" b="1" dirty="0" smtClean="0"/>
              <a:t>y</a:t>
            </a:r>
            <a:r>
              <a:rPr lang="en-US" dirty="0" smtClean="0"/>
              <a:t>sical examination was normal and no anal fissure was seen and after insertion of </a:t>
            </a:r>
            <a:r>
              <a:rPr lang="en-US" dirty="0" err="1" smtClean="0"/>
              <a:t>foley’s</a:t>
            </a:r>
            <a:r>
              <a:rPr lang="en-US" dirty="0" smtClean="0"/>
              <a:t> catheter the urine was bloody. His weight and height were 9500 grams and 78 centimeters, respectively. His vital signs were stable included pulse rate of 120/min, respiratory rate of 20/min, blood pressure of 90/60 and temperature of 36.5C. Urine volume was 2cc/kg/hr. Kidney </a:t>
            </a:r>
            <a:r>
              <a:rPr lang="en-US" dirty="0" err="1" smtClean="0"/>
              <a:t>sonography</a:t>
            </a:r>
            <a:r>
              <a:rPr lang="en-US" dirty="0" smtClean="0"/>
              <a:t> was normal.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data</a:t>
            </a:r>
            <a:endParaRPr lang="en-US" dirty="0"/>
          </a:p>
        </p:txBody>
      </p:sp>
      <p:sp>
        <p:nvSpPr>
          <p:cNvPr id="3" name="Content Placeholder 2"/>
          <p:cNvSpPr>
            <a:spLocks noGrp="1"/>
          </p:cNvSpPr>
          <p:nvPr>
            <p:ph sz="quarter" idx="1"/>
          </p:nvPr>
        </p:nvSpPr>
        <p:spPr/>
        <p:txBody>
          <a:bodyPr/>
          <a:lstStyle/>
          <a:p>
            <a:r>
              <a:rPr lang="en-US" dirty="0" smtClean="0"/>
              <a:t>CBC : (WBC=10.600   HGB=11.3  MCV = 64  MCH=21 MCHC=32  PLT =231000 )</a:t>
            </a:r>
          </a:p>
          <a:p>
            <a:r>
              <a:rPr lang="en-US" dirty="0" smtClean="0"/>
              <a:t> ESR=21</a:t>
            </a:r>
          </a:p>
          <a:p>
            <a:r>
              <a:rPr lang="en-US" dirty="0" smtClean="0"/>
              <a:t>  PT=12  INR=1  PTT=13  </a:t>
            </a:r>
          </a:p>
          <a:p>
            <a:r>
              <a:rPr lang="en-US" dirty="0" smtClean="0"/>
              <a:t> BG=B  RH=POSTIVE    </a:t>
            </a:r>
          </a:p>
          <a:p>
            <a:r>
              <a:rPr lang="en-US" dirty="0" smtClean="0"/>
              <a:t> BS=81    UREA =27  CR=0.5     TOTAL BIL =0.7  C3,C4=normal     TOTAL  IGE=10 IU/ml           </a:t>
            </a:r>
          </a:p>
          <a:p>
            <a:r>
              <a:rPr lang="en-US" dirty="0" smtClean="0"/>
              <a:t>  </a:t>
            </a:r>
            <a:r>
              <a:rPr lang="en-US" dirty="0" smtClean="0">
                <a:solidFill>
                  <a:srgbClr val="FF0000"/>
                </a:solidFill>
              </a:rPr>
              <a:t>U/A : (</a:t>
            </a:r>
            <a:r>
              <a:rPr lang="en-US" dirty="0" err="1" smtClean="0">
                <a:solidFill>
                  <a:srgbClr val="FF0000"/>
                </a:solidFill>
              </a:rPr>
              <a:t>wbc</a:t>
            </a:r>
            <a:r>
              <a:rPr lang="en-US" dirty="0" smtClean="0">
                <a:solidFill>
                  <a:srgbClr val="FF0000"/>
                </a:solidFill>
              </a:rPr>
              <a:t>=2-3  RBC=full    PH=5.6  SG=1015 HB=</a:t>
            </a:r>
            <a:r>
              <a:rPr lang="en-US" dirty="0" err="1" smtClean="0">
                <a:solidFill>
                  <a:srgbClr val="FF0000"/>
                </a:solidFill>
              </a:rPr>
              <a:t>neg</a:t>
            </a:r>
            <a:r>
              <a:rPr lang="en-US" dirty="0" smtClean="0">
                <a:solidFill>
                  <a:srgbClr val="FF0000"/>
                </a:solidFill>
              </a:rPr>
              <a:t>) U/C=NEG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20688"/>
            <a:ext cx="7772400" cy="1008112"/>
          </a:xfrm>
          <a:ln>
            <a:solidFill>
              <a:srgbClr val="FF0000"/>
            </a:solidFill>
          </a:ln>
        </p:spPr>
        <p:txBody>
          <a:bodyPr/>
          <a:lstStyle/>
          <a:p>
            <a:r>
              <a:rPr lang="en-US" dirty="0" smtClean="0"/>
              <a:t> Kidney </a:t>
            </a:r>
            <a:r>
              <a:rPr lang="en-US" dirty="0" err="1" smtClean="0"/>
              <a:t>sonography</a:t>
            </a:r>
            <a:endParaRPr lang="en-US" dirty="0"/>
          </a:p>
        </p:txBody>
      </p:sp>
      <p:pic>
        <p:nvPicPr>
          <p:cNvPr id="4" name="Content Placeholder 3" descr="21.jpg"/>
          <p:cNvPicPr>
            <a:picLocks noGrp="1" noChangeAspect="1"/>
          </p:cNvPicPr>
          <p:nvPr>
            <p:ph sz="quarter" idx="1"/>
          </p:nvPr>
        </p:nvPicPr>
        <p:blipFill>
          <a:blip r:embed="rId2" cstate="print"/>
          <a:stretch>
            <a:fillRect/>
          </a:stretch>
        </p:blipFill>
        <p:spPr>
          <a:xfrm>
            <a:off x="899592" y="1988840"/>
            <a:ext cx="3384376" cy="4032448"/>
          </a:xfrm>
        </p:spPr>
      </p:pic>
      <p:pic>
        <p:nvPicPr>
          <p:cNvPr id="5" name="Content Placeholder 3" descr="12.jpg"/>
          <p:cNvPicPr>
            <a:picLocks noChangeAspect="1"/>
          </p:cNvPicPr>
          <p:nvPr/>
        </p:nvPicPr>
        <p:blipFill>
          <a:blip r:embed="rId3" cstate="print"/>
          <a:stretch>
            <a:fillRect/>
          </a:stretch>
        </p:blipFill>
        <p:spPr>
          <a:xfrm>
            <a:off x="4572000" y="2060848"/>
            <a:ext cx="3456384" cy="396044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r>
              <a:rPr lang="en-US" dirty="0" smtClean="0"/>
              <a:t>:</a:t>
            </a:r>
            <a:endParaRPr lang="en-US" dirty="0"/>
          </a:p>
        </p:txBody>
      </p:sp>
      <p:sp>
        <p:nvSpPr>
          <p:cNvPr id="3" name="Content Placeholder 2"/>
          <p:cNvSpPr>
            <a:spLocks noGrp="1"/>
          </p:cNvSpPr>
          <p:nvPr>
            <p:ph sz="quarter" idx="1"/>
          </p:nvPr>
        </p:nvSpPr>
        <p:spPr>
          <a:ln>
            <a:solidFill>
              <a:srgbClr val="FF0000"/>
            </a:solidFill>
          </a:ln>
        </p:spPr>
        <p:txBody>
          <a:bodyPr>
            <a:normAutofit/>
          </a:bodyPr>
          <a:lstStyle/>
          <a:p>
            <a:r>
              <a:rPr lang="en-US" dirty="0" smtClean="0"/>
              <a:t>All milk proteins are potential allergens and </a:t>
            </a:r>
            <a:r>
              <a:rPr lang="en-US" dirty="0" err="1" smtClean="0"/>
              <a:t>polysensitization</a:t>
            </a:r>
            <a:r>
              <a:rPr lang="en-US" dirty="0" smtClean="0"/>
              <a:t> to several proteins occurs in most patients.</a:t>
            </a:r>
          </a:p>
          <a:p>
            <a:r>
              <a:rPr lang="en-US" dirty="0" smtClean="0"/>
              <a:t>Cow's milk contains </a:t>
            </a:r>
            <a:r>
              <a:rPr lang="en-US" b="1" dirty="0" smtClean="0">
                <a:solidFill>
                  <a:srgbClr val="FF0000"/>
                </a:solidFill>
              </a:rPr>
              <a:t>casein</a:t>
            </a:r>
            <a:r>
              <a:rPr lang="en-US" dirty="0" smtClean="0"/>
              <a:t> (alphaS1-, alphaS2-, beta-, and kappa-caseins) and</a:t>
            </a:r>
            <a:r>
              <a:rPr lang="en-US" b="1" dirty="0" smtClean="0">
                <a:solidFill>
                  <a:srgbClr val="FF0000"/>
                </a:solidFill>
              </a:rPr>
              <a:t> whey </a:t>
            </a:r>
            <a:r>
              <a:rPr lang="en-US" dirty="0" smtClean="0"/>
              <a:t>(alpha-</a:t>
            </a:r>
            <a:r>
              <a:rPr lang="en-US" dirty="0" err="1" smtClean="0"/>
              <a:t>lactalbumin</a:t>
            </a:r>
            <a:r>
              <a:rPr lang="en-US" dirty="0" smtClean="0"/>
              <a:t>,( ALA); beta-</a:t>
            </a:r>
            <a:r>
              <a:rPr lang="en-US" dirty="0" err="1" smtClean="0"/>
              <a:t>lactoglobulin</a:t>
            </a:r>
            <a:r>
              <a:rPr lang="en-US" dirty="0" smtClean="0"/>
              <a:t>,( BLG); bovine </a:t>
            </a:r>
            <a:r>
              <a:rPr lang="en-US" dirty="0" err="1" smtClean="0"/>
              <a:t>lactoferrin</a:t>
            </a:r>
            <a:r>
              <a:rPr lang="en-US" dirty="0" smtClean="0"/>
              <a:t>; bovine serum albumin, (BSA); and bovine </a:t>
            </a:r>
            <a:r>
              <a:rPr lang="en-US" dirty="0" err="1" smtClean="0"/>
              <a:t>immunoglobulins</a:t>
            </a:r>
            <a:r>
              <a:rPr lang="en-US" dirty="0" smtClean="0"/>
              <a:t>) proteins that account for approximately 80 and 20 percent of total protein, respectively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1052736"/>
            <a:ext cx="7772400" cy="5471120"/>
          </a:xfrm>
          <a:ln>
            <a:solidFill>
              <a:srgbClr val="FF0000"/>
            </a:solidFill>
          </a:ln>
        </p:spPr>
        <p:txBody>
          <a:bodyPr/>
          <a:lstStyle/>
          <a:p>
            <a:r>
              <a:rPr lang="en-US" dirty="0" smtClean="0"/>
              <a:t>Cooking diminishes the </a:t>
            </a:r>
            <a:r>
              <a:rPr lang="en-US" dirty="0" err="1" smtClean="0"/>
              <a:t>allergenicity</a:t>
            </a:r>
            <a:r>
              <a:rPr lang="en-US" dirty="0" smtClean="0"/>
              <a:t> of whey proteins, particularly beta-</a:t>
            </a:r>
            <a:r>
              <a:rPr lang="en-US" dirty="0" err="1" smtClean="0"/>
              <a:t>lactoglobulin</a:t>
            </a:r>
            <a:r>
              <a:rPr lang="en-US" dirty="0" smtClean="0"/>
              <a:t>, presumably by </a:t>
            </a:r>
            <a:r>
              <a:rPr lang="en-US" dirty="0" err="1" smtClean="0"/>
              <a:t>denaturation</a:t>
            </a:r>
            <a:r>
              <a:rPr lang="en-US" dirty="0" smtClean="0"/>
              <a:t> of heat-labile proteins that results in loss of conformational </a:t>
            </a:r>
            <a:r>
              <a:rPr lang="en-US" dirty="0" err="1" smtClean="0"/>
              <a:t>epitopes</a:t>
            </a:r>
            <a:r>
              <a:rPr lang="en-US" dirty="0" smtClean="0"/>
              <a:t>. This may explain why extensively heated milk (</a:t>
            </a:r>
            <a:r>
              <a:rPr lang="en-US" dirty="0" err="1" smtClean="0"/>
              <a:t>eg</a:t>
            </a:r>
            <a:r>
              <a:rPr lang="en-US" dirty="0" smtClean="0"/>
              <a:t>, milk in baked goods) is better tolerated by many patients Similarly, yogurt cultures, which ferment and acidify milk, diminish the amount of intact whey protein in milk and may result in tolerance of yogurt-based dairy products by individuals with CMA exclusively sensitized to whey proteins </a:t>
            </a:r>
            <a:r>
              <a:rPr lang="fa-IR"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052736"/>
            <a:ext cx="7772400" cy="4967064"/>
          </a:xfrm>
          <a:ln>
            <a:solidFill>
              <a:srgbClr val="FF0000"/>
            </a:solidFill>
          </a:ln>
        </p:spPr>
        <p:txBody>
          <a:bodyPr/>
          <a:lstStyle/>
          <a:p>
            <a:r>
              <a:rPr lang="en-US" dirty="0" smtClean="0"/>
              <a:t>Clinical findings of cow's milk allergy (CMA) frequently appear during the first few months of life, often within days or weeks after the introduction of a cow's milk-based formula into the diet, although symptoms may also occur with exclusive breastfeeding if the mother ingests cow's milk. Patients with CMA present with a wide range of </a:t>
            </a:r>
            <a:r>
              <a:rPr lang="en-US" dirty="0" err="1" smtClean="0"/>
              <a:t>IgE</a:t>
            </a:r>
            <a:r>
              <a:rPr lang="en-US" dirty="0" smtClean="0"/>
              <a:t>- and non-</a:t>
            </a:r>
            <a:r>
              <a:rPr lang="en-US" dirty="0" err="1" smtClean="0"/>
              <a:t>IgE</a:t>
            </a:r>
            <a:r>
              <a:rPr lang="en-US" dirty="0" smtClean="0"/>
              <a:t>-mediated clinical syndromes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144</TotalTime>
  <Words>1523</Words>
  <Application>Microsoft Office PowerPoint</Application>
  <PresentationFormat>On-screen Show (4:3)</PresentationFormat>
  <Paragraphs>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In THE NAME Of GOD</vt:lpstr>
      <vt:lpstr>Case Presentation</vt:lpstr>
      <vt:lpstr>Case Presentation </vt:lpstr>
      <vt:lpstr>Slide 4</vt:lpstr>
      <vt:lpstr>Lab data</vt:lpstr>
      <vt:lpstr> Kidney sonography</vt:lpstr>
      <vt:lpstr>Discussion:</vt:lpstr>
      <vt:lpstr>Slide 8</vt:lpstr>
      <vt:lpstr>Slide 9</vt:lpstr>
      <vt:lpstr>IgE-mediated food-triggered reactions</vt:lpstr>
      <vt:lpstr>Mixed IgE and non-IgE mediated reactions</vt:lpstr>
      <vt:lpstr>Non-IgE mediated reactions</vt:lpstr>
      <vt:lpstr>Slide 13</vt:lpstr>
      <vt:lpstr>Etiology of hematuria</vt:lpstr>
      <vt:lpstr>Slide 15</vt:lpstr>
      <vt:lpstr>Slide 16</vt:lpstr>
      <vt:lpstr>Slide 17</vt:lpstr>
      <vt:lpstr>Slide 18</vt:lpstr>
      <vt:lpstr>Slide 19</vt:lpstr>
      <vt:lpstr>Slide 20</vt:lpstr>
      <vt:lpstr>Slide 21</vt:lpstr>
      <vt:lpstr>WITH THANKS</vt:lpstr>
    </vt:vector>
  </TitlesOfParts>
  <Company>NPSoft.ir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NPSoft</dc:creator>
  <cp:lastModifiedBy>NPSoft</cp:lastModifiedBy>
  <cp:revision>22</cp:revision>
  <dcterms:created xsi:type="dcterms:W3CDTF">2016-05-19T03:52:01Z</dcterms:created>
  <dcterms:modified xsi:type="dcterms:W3CDTF">2016-05-26T04:56:46Z</dcterms:modified>
</cp:coreProperties>
</file>