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9" r:id="rId3"/>
    <p:sldId id="548" r:id="rId4"/>
    <p:sldId id="607" r:id="rId5"/>
    <p:sldId id="549" r:id="rId6"/>
    <p:sldId id="550" r:id="rId7"/>
    <p:sldId id="551" r:id="rId8"/>
    <p:sldId id="552" r:id="rId9"/>
    <p:sldId id="553" r:id="rId10"/>
    <p:sldId id="592" r:id="rId11"/>
    <p:sldId id="593" r:id="rId12"/>
    <p:sldId id="554" r:id="rId13"/>
    <p:sldId id="555" r:id="rId14"/>
    <p:sldId id="556" r:id="rId15"/>
    <p:sldId id="557" r:id="rId16"/>
    <p:sldId id="558" r:id="rId17"/>
    <p:sldId id="581" r:id="rId18"/>
    <p:sldId id="582" r:id="rId19"/>
    <p:sldId id="583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84" r:id="rId28"/>
    <p:sldId id="594" r:id="rId29"/>
    <p:sldId id="595" r:id="rId30"/>
    <p:sldId id="596" r:id="rId31"/>
    <p:sldId id="597" r:id="rId32"/>
    <p:sldId id="598" r:id="rId33"/>
    <p:sldId id="600" r:id="rId34"/>
    <p:sldId id="605" r:id="rId35"/>
    <p:sldId id="606" r:id="rId36"/>
    <p:sldId id="577" r:id="rId37"/>
    <p:sldId id="578" r:id="rId38"/>
    <p:sldId id="579" r:id="rId39"/>
    <p:sldId id="580" r:id="rId40"/>
    <p:sldId id="535" r:id="rId4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87" autoAdjust="0"/>
    <p:restoredTop sz="91186" autoAdjust="0"/>
  </p:normalViewPr>
  <p:slideViewPr>
    <p:cSldViewPr>
      <p:cViewPr>
        <p:scale>
          <a:sx n="70" d="100"/>
          <a:sy n="70" d="100"/>
        </p:scale>
        <p:origin x="-13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-6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AB6403-4428-4840-B9CB-2E94521E225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097351-6DDA-4BC2-962A-2F1BE651D7E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029D5D-DA83-4EA7-9115-807E7B020DDC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C7FDB2-179E-4D47-BA5D-4C0F46139A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2CD052D9-AA22-4372-B4F7-9FF50DB53E7E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81038"/>
            <a:ext cx="4543425" cy="34083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6413"/>
            <a:ext cx="5029200" cy="41671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BF85A1-C078-437C-A172-EC5AB152A8DE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1717CE-39F8-46D4-A95D-10675DF99FC1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1130C-D5C5-4AA6-B6F7-40CED9D26AD1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52A81-B4C6-481A-878C-86A82FA33F05}" type="slidenum">
              <a:rPr lang="fa-IR"/>
              <a:pPr/>
              <a:t>19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9730" tIns="44865" rIns="89730" bIns="44865"/>
          <a:lstStyle/>
          <a:p>
            <a:pPr eaLnBrk="1" hangingPunct="1"/>
            <a:r>
              <a:rPr lang="en-US" sz="1600" b="1" smtClean="0"/>
              <a:t>What To Do:  </a:t>
            </a:r>
          </a:p>
          <a:p>
            <a:pPr eaLnBrk="1" hangingPunct="1"/>
            <a:r>
              <a:rPr lang="en-US" sz="1600" b="1" smtClean="0"/>
              <a:t>1.  N/A</a:t>
            </a:r>
          </a:p>
          <a:p>
            <a:pPr eaLnBrk="1" hangingPunct="1"/>
            <a:endParaRPr lang="en-US" sz="1600" b="1" smtClean="0"/>
          </a:p>
          <a:p>
            <a:pPr eaLnBrk="1" hangingPunct="1"/>
            <a:r>
              <a:rPr lang="en-US" sz="1600" b="1" smtClean="0"/>
              <a:t>Discussion:</a:t>
            </a:r>
          </a:p>
          <a:p>
            <a:pPr eaLnBrk="1" hangingPunct="1"/>
            <a:r>
              <a:rPr lang="en-US" sz="1600" b="1" smtClean="0"/>
              <a:t>1.  Air monitoring equipment should be employed whenever work processes or response processes change.  Other areas where air monitoring are important are:</a:t>
            </a:r>
          </a:p>
          <a:p>
            <a:pPr eaLnBrk="1" hangingPunct="1"/>
            <a:r>
              <a:rPr lang="en-US" sz="1600" b="1" smtClean="0"/>
              <a:t>     a)  change in job task(s)</a:t>
            </a:r>
          </a:p>
          <a:p>
            <a:pPr eaLnBrk="1" hangingPunct="1"/>
            <a:r>
              <a:rPr lang="en-US" sz="1600" b="1" smtClean="0"/>
              <a:t>     b)  changes in weather or temperature</a:t>
            </a:r>
          </a:p>
          <a:p>
            <a:pPr eaLnBrk="1" hangingPunct="1"/>
            <a:r>
              <a:rPr lang="en-US" sz="1600" b="1" smtClean="0"/>
              <a:t>     c)  anticipated changes in ambient air levels of   </a:t>
            </a:r>
          </a:p>
          <a:p>
            <a:pPr eaLnBrk="1" hangingPunct="1"/>
            <a:r>
              <a:rPr lang="en-US" sz="1600" b="1" smtClean="0"/>
              <a:t>          contaminants</a:t>
            </a:r>
          </a:p>
          <a:p>
            <a:pPr eaLnBrk="1" hangingPunct="1"/>
            <a:r>
              <a:rPr lang="en-US" sz="1600" b="1" smtClean="0"/>
              <a:t>2.  Air monitoring can be either active, with meters or similar devices, or passive using badges.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4377F-46A7-4A31-AACA-53AC7CC4A232}" type="slidenum">
              <a:rPr lang="fa-IR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9730" tIns="44865" rIns="89730" bIns="44865"/>
          <a:lstStyle/>
          <a:p>
            <a:pPr eaLnBrk="1" hangingPunct="1"/>
            <a:r>
              <a:rPr lang="en-US" sz="1600" b="1" smtClean="0"/>
              <a:t>What To Do:  </a:t>
            </a:r>
          </a:p>
          <a:p>
            <a:pPr eaLnBrk="1" hangingPunct="1"/>
            <a:r>
              <a:rPr lang="en-US" sz="1600" b="1" smtClean="0"/>
              <a:t>1.  N/A</a:t>
            </a:r>
          </a:p>
          <a:p>
            <a:pPr eaLnBrk="1" hangingPunct="1"/>
            <a:endParaRPr lang="en-US" sz="1600" b="1" smtClean="0"/>
          </a:p>
          <a:p>
            <a:pPr eaLnBrk="1" hangingPunct="1"/>
            <a:r>
              <a:rPr lang="en-US" sz="1600" b="1" smtClean="0"/>
              <a:t>Discussion:</a:t>
            </a:r>
          </a:p>
          <a:p>
            <a:pPr eaLnBrk="1" hangingPunct="1"/>
            <a:r>
              <a:rPr lang="en-US" sz="1600" b="1" smtClean="0"/>
              <a:t>1.  For personal sampling, should be accomplished using the “Gold” standard and it is the best method to determine an individual’s exposure.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22CBB-C84A-4ADE-B965-27CD1DA31B55}" type="slidenum">
              <a:rPr lang="fa-IR"/>
              <a:pPr/>
              <a:t>21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9730" tIns="44865" rIns="89730" bIns="44865"/>
          <a:lstStyle/>
          <a:p>
            <a:pPr eaLnBrk="1" hangingPunct="1"/>
            <a:r>
              <a:rPr lang="en-US" sz="1600" b="1" smtClean="0"/>
              <a:t>What To Do:  </a:t>
            </a:r>
          </a:p>
          <a:p>
            <a:pPr eaLnBrk="1" hangingPunct="1"/>
            <a:r>
              <a:rPr lang="en-US" sz="1600" b="1" smtClean="0"/>
              <a:t>1.  N/A</a:t>
            </a:r>
          </a:p>
          <a:p>
            <a:pPr eaLnBrk="1" hangingPunct="1"/>
            <a:endParaRPr lang="en-US" sz="1600" b="1" smtClean="0"/>
          </a:p>
          <a:p>
            <a:pPr eaLnBrk="1" hangingPunct="1"/>
            <a:r>
              <a:rPr lang="en-US" sz="1600" b="1" smtClean="0"/>
              <a:t>Discussion:</a:t>
            </a:r>
          </a:p>
          <a:p>
            <a:pPr eaLnBrk="1" hangingPunct="1"/>
            <a:r>
              <a:rPr lang="en-US" sz="1600" b="1" smtClean="0"/>
              <a:t>1.Various sample media are used to collect mists, gases and vapors such as these shown on the slide.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60880-0D95-4CAA-AE12-C7CC39870A54}" type="slidenum">
              <a:rPr lang="fa-IR"/>
              <a:pPr/>
              <a:t>22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7D4A49-A9FF-4902-B111-44992F3A1978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8B4EA2-F415-4946-AFC7-DE7FC444C9E0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AA732-BF3D-4FBF-8AE3-4E61C2D36F4A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20323-0327-4FE9-BFDE-C29351DA7193}" type="slidenum">
              <a:rPr lang="fa-IR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5F82-F59D-417E-AF69-3861E91FB08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027C-9E0F-45EB-9A4D-9A459EA3C59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976F-5D92-4805-BBE7-169B60ED9AF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cs typeface="B Koodak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ctr" rtl="1"/>
            <a:fld id="{C7B6FCB6-587A-4E04-A03B-A1774355ECA9}" type="slidenum">
              <a:rPr lang="fa-IR" kern="1200" smtClean="0"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kern="1200">
              <a:latin typeface="Franklin Gothic Book"/>
              <a:ea typeface="+mj-e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 dirty="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cs typeface="B Koodak" pitchFamily="2" charset="-78"/>
              </a:defRPr>
            </a:lvl1pPr>
            <a:lvl2pPr>
              <a:defRPr>
                <a:cs typeface="B Koodak" pitchFamily="2" charset="-78"/>
              </a:defRPr>
            </a:lvl2pPr>
            <a:lvl3pPr>
              <a:defRPr>
                <a:cs typeface="B Koodak" pitchFamily="2" charset="-78"/>
              </a:defRPr>
            </a:lvl3pPr>
            <a:lvl4pPr>
              <a:defRPr>
                <a:cs typeface="B Koodak" pitchFamily="2" charset="-78"/>
              </a:defRPr>
            </a:lvl4pPr>
            <a:lvl5pPr>
              <a:defRPr>
                <a:cs typeface="B Koodak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3940A58-6691-47E1-A6EA-F342E657A989}" type="datetimeFigureOut">
              <a:rPr lang="fa-IR" sz="1400" kern="120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algn="r" rtl="1"/>
              <a:t>09/01/1437</a:t>
            </a:fld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fa-IR" sz="1400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1"/>
            <a:fld id="{C7B6FCB6-587A-4E04-A03B-A1774355ECA9}" type="slidenum">
              <a:rPr lang="fa-IR" sz="1400" kern="1200">
                <a:solidFill>
                  <a:srgbClr val="FFFFFF"/>
                </a:solidFill>
                <a:latin typeface="Franklin Gothic Book"/>
                <a:ea typeface="+mj-ea"/>
                <a:cs typeface="Tahoma"/>
              </a:rPr>
              <a:pPr algn="ctr" rtl="1"/>
              <a:t>‹#›</a:t>
            </a:fld>
            <a:endParaRPr lang="fa-IR" sz="1400" kern="1200">
              <a:solidFill>
                <a:srgbClr val="FFFFFF"/>
              </a:solidFill>
              <a:latin typeface="Franklin Gothic Book"/>
              <a:ea typeface="+mj-ea"/>
              <a:cs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71A2-2563-483D-BBAC-0AF64F08E906}" type="datetimeFigureOut">
              <a:rPr lang="fa-IR" smtClean="0"/>
              <a:pPr/>
              <a:t>09/01/1437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F0B8-50C2-41C1-AEAB-8923F4680BF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  <p:sldLayoutId id="2147483709" r:id="rId13"/>
    <p:sldLayoutId id="2147483710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kern="1200" dirty="0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1"/>
            <a:fld id="{53940A58-6691-47E1-A6EA-F342E657A989}" type="datetimeFigureOut">
              <a:rPr lang="fa-IR" kern="1200" smtClean="0">
                <a:solidFill>
                  <a:srgbClr val="696464"/>
                </a:solidFill>
                <a:latin typeface="Perpetua"/>
                <a:ea typeface="+mn-ea"/>
                <a:cs typeface="Times New Roman"/>
              </a:rPr>
              <a:pPr rtl="1"/>
              <a:t>09/01/1437</a:t>
            </a:fld>
            <a:endParaRPr lang="fa-IR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rtl="1"/>
            <a:endParaRPr lang="fa-IR" kern="1200">
              <a:solidFill>
                <a:srgbClr val="696464"/>
              </a:solidFill>
              <a:latin typeface="Perpetua"/>
              <a:ea typeface="+mn-ea"/>
              <a:cs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fld id="{C7B6FCB6-587A-4E04-A03B-A1774355ECA9}" type="slidenum">
              <a:rPr lang="fa-IR" kern="1200" smtClean="0">
                <a:latin typeface="Franklin Gothic Book"/>
                <a:cs typeface="Tahoma"/>
              </a:rPr>
              <a:pPr rtl="1"/>
              <a:t>‹#›</a:t>
            </a:fld>
            <a:endParaRPr lang="fa-IR" kern="1200">
              <a:latin typeface="Franklin Gothic Book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214422"/>
            <a:ext cx="71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smtClean="0">
                <a:solidFill>
                  <a:srgbClr val="FF0000"/>
                </a:solidFill>
                <a:cs typeface="B Titr" pitchFamily="2" charset="-78"/>
              </a:rPr>
              <a:t>عوامل شیمیای </a:t>
            </a:r>
          </a:p>
          <a:p>
            <a:pPr algn="ctr"/>
            <a:r>
              <a:rPr lang="fa-IR" sz="5400" b="1" smtClean="0">
                <a:solidFill>
                  <a:srgbClr val="FF0000"/>
                </a:solidFill>
                <a:cs typeface="B Titr" pitchFamily="2" charset="-78"/>
              </a:rPr>
              <a:t>زیان </a:t>
            </a:r>
            <a:r>
              <a:rPr lang="fa-IR" sz="5400" b="1" dirty="0" smtClean="0">
                <a:solidFill>
                  <a:srgbClr val="FF0000"/>
                </a:solidFill>
                <a:cs typeface="B Titr" pitchFamily="2" charset="-78"/>
              </a:rPr>
              <a:t>آور محیط کار</a:t>
            </a:r>
          </a:p>
          <a:p>
            <a:pPr algn="ctr"/>
            <a:endParaRPr lang="fa-IR" sz="54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fa-IR" sz="54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fa-IR" sz="2800" b="1" dirty="0" smtClean="0">
              <a:cs typeface="B Koodak" pitchFamily="2" charset="-78"/>
            </a:endParaRPr>
          </a:p>
          <a:p>
            <a:pPr algn="ctr"/>
            <a:r>
              <a:rPr lang="fa-IR" sz="4000" b="1" dirty="0" smtClean="0">
                <a:cs typeface="B Koodak" pitchFamily="2" charset="-78"/>
              </a:rPr>
              <a:t>دکتر اکبر برزگر</a:t>
            </a:r>
          </a:p>
          <a:p>
            <a:pPr algn="ctr"/>
            <a:endParaRPr lang="fa-IR" sz="2800" b="1" dirty="0" smtClean="0">
              <a:solidFill>
                <a:srgbClr val="FFFF00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214290"/>
            <a:ext cx="4686304" cy="1143000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ته نشيني در ششها 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92250"/>
            <a:ext cx="6781800" cy="5137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Content Placeholder 2"/>
          <p:cNvSpPr>
            <a:spLocks noGrp="1"/>
          </p:cNvSpPr>
          <p:nvPr>
            <p:ph idx="1"/>
          </p:nvPr>
        </p:nvSpPr>
        <p:spPr>
          <a:xfrm>
            <a:off x="685800" y="785813"/>
            <a:ext cx="7458075" cy="4700587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mtClean="0">
                <a:solidFill>
                  <a:srgbClr val="CC6600"/>
                </a:solidFill>
                <a:cs typeface="B Titr" pitchFamily="2" charset="-78"/>
              </a:rPr>
              <a:t>تقسيم بندي آلاينده بر مبناي تركيب شيميايي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فلزات، مواد معدني، مواد آلي</a:t>
            </a:r>
          </a:p>
          <a:p>
            <a:pPr algn="r">
              <a:buFontTx/>
              <a:buNone/>
            </a:pPr>
            <a:endParaRPr lang="fa-IR" smtClean="0"/>
          </a:p>
          <a:p>
            <a:pPr algn="r">
              <a:buFontTx/>
              <a:buNone/>
            </a:pPr>
            <a:r>
              <a:rPr lang="fa-IR" smtClean="0">
                <a:solidFill>
                  <a:srgbClr val="CC6600"/>
                </a:solidFill>
                <a:cs typeface="B Titr" pitchFamily="2" charset="-78"/>
              </a:rPr>
              <a:t>تقسيم بندي آلاينده بر مبناي اثرات فيزيولوژيكي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اين اثرات به غلظت مواد بستگي دارد.</a:t>
            </a:r>
          </a:p>
          <a:p>
            <a:pPr algn="r">
              <a:buFontTx/>
              <a:buNone/>
            </a:pPr>
            <a:r>
              <a:rPr lang="fa-IR" u="sng" smtClean="0">
                <a:cs typeface="B Lotus" pitchFamily="2" charset="-78"/>
              </a:rPr>
              <a:t>بنزن در غلظت زياد: </a:t>
            </a:r>
            <a:r>
              <a:rPr lang="fa-IR" smtClean="0">
                <a:cs typeface="B Lotus" pitchFamily="2" charset="-78"/>
              </a:rPr>
              <a:t>بيهوشي</a:t>
            </a:r>
          </a:p>
          <a:p>
            <a:pPr algn="r">
              <a:buFontTx/>
              <a:buNone/>
            </a:pPr>
            <a:r>
              <a:rPr lang="fa-IR" u="sng" smtClean="0">
                <a:cs typeface="B Lotus" pitchFamily="2" charset="-78"/>
              </a:rPr>
              <a:t>در غلظت كم:</a:t>
            </a:r>
            <a:r>
              <a:rPr lang="fa-IR" smtClean="0">
                <a:cs typeface="B Lotus" pitchFamily="2" charset="-78"/>
              </a:rPr>
              <a:t>آسيب به سيستم خونساز</a:t>
            </a:r>
          </a:p>
          <a:p>
            <a:pPr algn="r">
              <a:buFontTx/>
              <a:buNone/>
            </a:pPr>
            <a:endParaRPr lang="fa-IR" smtClean="0"/>
          </a:p>
          <a:p>
            <a:pPr algn="r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b="1" smtClean="0">
                <a:solidFill>
                  <a:srgbClr val="826300"/>
                </a:solidFill>
                <a:cs typeface="B Lotus" pitchFamily="2" charset="-78"/>
              </a:rPr>
              <a:t>1-مواد التهاب آور ومحرك:</a:t>
            </a:r>
            <a:r>
              <a:rPr lang="fa-IR" smtClean="0">
                <a:cs typeface="B Lotus" pitchFamily="2" charset="-78"/>
              </a:rPr>
              <a:t>داراي اثر سوزاننده وتاول زا، باعث ايجاد تورم والتهاب در پوست ومخاط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بخارات اسيدها وقلياها، كلر، اكسيد هاي ازت، فسژن</a:t>
            </a:r>
          </a:p>
          <a:p>
            <a:pPr algn="r">
              <a:buFontTx/>
              <a:buNone/>
            </a:pPr>
            <a:endParaRPr lang="fa-IR" smtClean="0">
              <a:cs typeface="B Lotus" pitchFamily="2" charset="-78"/>
            </a:endParaRPr>
          </a:p>
          <a:p>
            <a:pPr algn="r">
              <a:buFontTx/>
              <a:buNone/>
            </a:pPr>
            <a:endParaRPr lang="en-US" smtClean="0"/>
          </a:p>
        </p:txBody>
      </p:sp>
      <p:sp>
        <p:nvSpPr>
          <p:cNvPr id="179203" name="Rectangle 2"/>
          <p:cNvSpPr>
            <a:spLocks noChangeArrowheads="1"/>
          </p:cNvSpPr>
          <p:nvPr/>
        </p:nvSpPr>
        <p:spPr bwMode="auto">
          <a:xfrm>
            <a:off x="1143000" y="785813"/>
            <a:ext cx="7031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تقسيم بندي آلاينده بر مبناي اثرات فيزيولوژيكي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Content Placeholder 2"/>
          <p:cNvSpPr>
            <a:spLocks noGrp="1"/>
          </p:cNvSpPr>
          <p:nvPr>
            <p:ph idx="1"/>
          </p:nvPr>
        </p:nvSpPr>
        <p:spPr>
          <a:xfrm>
            <a:off x="685800" y="785813"/>
            <a:ext cx="7529513" cy="4700587"/>
          </a:xfrm>
        </p:spPr>
        <p:txBody>
          <a:bodyPr>
            <a:normAutofit fontScale="92500" lnSpcReduction="10000"/>
          </a:bodyPr>
          <a:lstStyle/>
          <a:p>
            <a:pPr algn="r">
              <a:buFontTx/>
              <a:buNone/>
            </a:pPr>
            <a:r>
              <a:rPr lang="fa-IR" b="1" dirty="0" smtClean="0">
                <a:solidFill>
                  <a:srgbClr val="826300"/>
                </a:solidFill>
                <a:cs typeface="B Lotus" pitchFamily="2" charset="-78"/>
              </a:rPr>
              <a:t>2-مواد خفگي آور:</a:t>
            </a:r>
            <a:r>
              <a:rPr lang="fa-IR" dirty="0" smtClean="0"/>
              <a:t> </a:t>
            </a:r>
            <a:r>
              <a:rPr lang="fa-IR" dirty="0" smtClean="0">
                <a:cs typeface="B Lotus" pitchFamily="2" charset="-78"/>
              </a:rPr>
              <a:t>به علت اختلالي كه در اكسيدان بافتها ايجاد مي كنند، ظاهر مي سازند.</a:t>
            </a:r>
          </a:p>
          <a:p>
            <a:pPr algn="r">
              <a:buFontTx/>
              <a:buNone/>
            </a:pPr>
            <a:r>
              <a:rPr lang="fa-IR" dirty="0" smtClean="0">
                <a:cs typeface="B Lotus" pitchFamily="2" charset="-78"/>
              </a:rPr>
              <a:t>انواع مواد خفگي آور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الف.ساده: </a:t>
            </a:r>
            <a:r>
              <a:rPr lang="fa-IR" dirty="0" smtClean="0">
                <a:cs typeface="B Lotus" pitchFamily="2" charset="-78"/>
              </a:rPr>
              <a:t>پايين آمدن فشار نسبي لازم جهت اشباع خون از اكسيژن</a:t>
            </a:r>
          </a:p>
          <a:p>
            <a:pPr algn="r">
              <a:buFontTx/>
              <a:buNone/>
            </a:pPr>
            <a:r>
              <a:rPr lang="en-US" dirty="0" smtClean="0">
                <a:cs typeface="B Lotus" pitchFamily="2" charset="-78"/>
              </a:rPr>
              <a:t>(CH4,H2,CO2)</a:t>
            </a:r>
            <a:r>
              <a:rPr lang="fa-IR" dirty="0" smtClean="0">
                <a:cs typeface="B Lotus" pitchFamily="2" charset="-78"/>
              </a:rPr>
              <a:t> 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ب.شيميايي:</a:t>
            </a:r>
            <a:r>
              <a:rPr lang="fa-IR" dirty="0" smtClean="0">
                <a:cs typeface="B Lotus" pitchFamily="2" charset="-78"/>
              </a:rPr>
              <a:t>عمل حمل اكسيژن به وسيله خون از ششها را مختل يا اكسيداسيون بافتها را بر هم مي زند(آنيلين، نيتروبنزن: توليد متهموگلوبين)</a:t>
            </a:r>
            <a:endParaRPr lang="en-US" dirty="0" smtClean="0">
              <a:cs typeface="B Lotus" pitchFamily="2" charset="-78"/>
            </a:endParaRPr>
          </a:p>
          <a:p>
            <a:pPr algn="r">
              <a:buFontTx/>
              <a:buNone/>
            </a:pPr>
            <a:r>
              <a:rPr lang="en-US" dirty="0" smtClean="0">
                <a:cs typeface="B Lotus" pitchFamily="2" charset="-78"/>
              </a:rPr>
              <a:t>(HCN,CO)</a:t>
            </a:r>
            <a:r>
              <a:rPr lang="fa-IR" dirty="0" smtClean="0">
                <a:cs typeface="B Lotus" pitchFamily="2" charset="-78"/>
              </a:rPr>
              <a:t> </a:t>
            </a:r>
          </a:p>
        </p:txBody>
      </p:sp>
      <p:sp>
        <p:nvSpPr>
          <p:cNvPr id="180227" name="Rectangle 2"/>
          <p:cNvSpPr>
            <a:spLocks noChangeArrowheads="1"/>
          </p:cNvSpPr>
          <p:nvPr/>
        </p:nvSpPr>
        <p:spPr bwMode="auto">
          <a:xfrm>
            <a:off x="642938" y="214313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تقسيم بندي آلاينده بر مبناي اثرات فيزيولوژيكي- ادامه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b="1" dirty="0" smtClean="0">
                <a:solidFill>
                  <a:srgbClr val="826300"/>
                </a:solidFill>
                <a:cs typeface="B Koodak" pitchFamily="2" charset="-78"/>
              </a:rPr>
              <a:t>موادبيهوشي آور ومخدر:</a:t>
            </a:r>
            <a:r>
              <a:rPr lang="fa-IR" dirty="0" smtClean="0">
                <a:cs typeface="B Koodak" pitchFamily="2" charset="-78"/>
              </a:rPr>
              <a:t>روي سيستم اعصاب مركزي اثرات بيهوشي آور، رخوت آور،تخدير كننده، منگي، گيجي واغما دارد.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826300"/>
                </a:solidFill>
                <a:cs typeface="B Koodak" pitchFamily="2" charset="-78"/>
              </a:rPr>
              <a:t>سموم سيستميك: </a:t>
            </a:r>
            <a:r>
              <a:rPr lang="fa-IR" dirty="0" smtClean="0">
                <a:cs typeface="B Koodak" pitchFamily="2" charset="-78"/>
              </a:rPr>
              <a:t>اثرات سمي خودرا روي يك ارگان خاص ايجاد و آنرا مختل مي كند( هيدروكربن هاي هالوژنه: اختلال در عملكرد كبد وكليه) </a:t>
            </a:r>
            <a:endParaRPr lang="en-US" dirty="0" smtClean="0">
              <a:cs typeface="B Koodak" pitchFamily="2" charset="-78"/>
            </a:endParaRPr>
          </a:p>
        </p:txBody>
      </p:sp>
      <p:sp>
        <p:nvSpPr>
          <p:cNvPr id="181251" name="Rectangle 2"/>
          <p:cNvSpPr>
            <a:spLocks noChangeArrowheads="1"/>
          </p:cNvSpPr>
          <p:nvPr/>
        </p:nvSpPr>
        <p:spPr bwMode="auto">
          <a:xfrm>
            <a:off x="642938" y="214313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تقسيم بندي آلاينده بر مبناي اثرات فيزيولوژيكي- ادامه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571624"/>
            <a:ext cx="7696200" cy="4714895"/>
          </a:xfrm>
        </p:spPr>
        <p:txBody>
          <a:bodyPr>
            <a:normAutofit fontScale="77500" lnSpcReduction="20000"/>
          </a:bodyPr>
          <a:lstStyle/>
          <a:p>
            <a:pPr algn="just" rtl="1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a-IR" sz="2400" dirty="0" smtClean="0">
                <a:cs typeface="B Titr" pitchFamily="2" charset="-78"/>
              </a:rPr>
              <a:t>سایر مواد معلق غیر از سموم سیستمیک </a:t>
            </a:r>
          </a:p>
          <a:p>
            <a:pPr algn="just" rtl="1" eaLnBrk="1" hangingPunct="1">
              <a:lnSpc>
                <a:spcPct val="150000"/>
              </a:lnSpc>
              <a:buFontTx/>
              <a:buChar char="-"/>
            </a:pPr>
            <a:r>
              <a:rPr lang="fa-IR" sz="3400" dirty="0" smtClean="0">
                <a:cs typeface="B Koodak" pitchFamily="2" charset="-78"/>
              </a:rPr>
              <a:t>مثل گردو غبار های سمی که ایجاد فیبروز ششی می کنند مانند سیلیس و آسبست</a:t>
            </a:r>
          </a:p>
          <a:p>
            <a:pPr algn="just" rtl="1" eaLnBrk="1" hangingPunct="1">
              <a:lnSpc>
                <a:spcPct val="150000"/>
              </a:lnSpc>
              <a:buFontTx/>
              <a:buChar char="-"/>
            </a:pPr>
            <a:r>
              <a:rPr lang="fa-IR" sz="3400" dirty="0" smtClean="0">
                <a:cs typeface="B Koodak" pitchFamily="2" charset="-78"/>
              </a:rPr>
              <a:t>گردوغبارهای بی اثر مثل کربن وسیمان</a:t>
            </a:r>
          </a:p>
          <a:p>
            <a:pPr algn="just" rtl="1" eaLnBrk="1" hangingPunct="1">
              <a:lnSpc>
                <a:spcPct val="150000"/>
              </a:lnSpc>
              <a:buFontTx/>
              <a:buChar char="-"/>
            </a:pPr>
            <a:r>
              <a:rPr lang="fa-IR" sz="3400" dirty="0" smtClean="0">
                <a:cs typeface="B Koodak" pitchFamily="2" charset="-78"/>
              </a:rPr>
              <a:t>گردو غبارهای الی مثل گرده گیان، چوب و ... که باعث حساسیت می شوند</a:t>
            </a:r>
          </a:p>
          <a:p>
            <a:pPr algn="just" rtl="1" eaLnBrk="1" hangingPunct="1">
              <a:lnSpc>
                <a:spcPct val="150000"/>
              </a:lnSpc>
              <a:buFontTx/>
              <a:buChar char="-"/>
            </a:pPr>
            <a:r>
              <a:rPr lang="fa-IR" sz="3400" dirty="0" smtClean="0">
                <a:cs typeface="B Koodak" pitchFamily="2" charset="-78"/>
              </a:rPr>
              <a:t>مواد محرک مانند اسیدها، قلیاها و ...</a:t>
            </a:r>
          </a:p>
          <a:p>
            <a:pPr algn="just" rtl="1" eaLnBrk="1" hangingPunct="1">
              <a:lnSpc>
                <a:spcPct val="150000"/>
              </a:lnSpc>
              <a:buFontTx/>
              <a:buChar char="-"/>
            </a:pPr>
            <a:r>
              <a:rPr lang="fa-IR" sz="3400" dirty="0" smtClean="0">
                <a:cs typeface="B Koodak" pitchFamily="2" charset="-78"/>
              </a:rPr>
              <a:t>باکتریها و موجودات ذره بینی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42938" y="214313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تقسيم بندي آلاينده بر مبناي اثرات فيزيولوژيكي- ادامه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اندازه گیری عوامل شیمیایی محیط کار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2071678"/>
            <a:ext cx="7429552" cy="3786214"/>
          </a:xfrm>
        </p:spPr>
        <p:txBody>
          <a:bodyPr>
            <a:normAutofit lnSpcReduction="10000"/>
          </a:bodyPr>
          <a:lstStyle/>
          <a:p>
            <a:pPr algn="justLow">
              <a:buNone/>
            </a:pPr>
            <a:r>
              <a:rPr lang="fa-IR" sz="3200" dirty="0" smtClean="0">
                <a:solidFill>
                  <a:srgbClr val="FF0000"/>
                </a:solidFill>
                <a:cs typeface="B Koodak" pitchFamily="2" charset="-78"/>
              </a:rPr>
              <a:t>نکات مهم: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هدف نمونه برداری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محل نمونه برداری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زمان و مدت نمونه برداری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تعداد نمونه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وسیله نمونه برداری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استاندارد متد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اندازه گیری گازها و بخارات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785926"/>
            <a:ext cx="7429552" cy="4000528"/>
          </a:xfrm>
        </p:spPr>
        <p:txBody>
          <a:bodyPr>
            <a:normAutofit lnSpcReduction="10000"/>
          </a:bodyPr>
          <a:lstStyle/>
          <a:p>
            <a:pPr algn="justLow"/>
            <a:r>
              <a:rPr lang="fa-IR" sz="3200" dirty="0" smtClean="0">
                <a:cs typeface="B Koodak" pitchFamily="2" charset="-78"/>
              </a:rPr>
              <a:t>جاذبهای سطحی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محلولهای جاذب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 وسایل قرائت مستقیم</a:t>
            </a:r>
          </a:p>
          <a:p>
            <a:pPr algn="justLow"/>
            <a:endParaRPr lang="fa-IR" sz="3200" dirty="0" smtClean="0">
              <a:cs typeface="B Koodak" pitchFamily="2" charset="-78"/>
            </a:endParaRPr>
          </a:p>
          <a:p>
            <a:pPr algn="justLow">
              <a:buNone/>
            </a:pPr>
            <a:r>
              <a:rPr lang="fa-IR" sz="3200" dirty="0" smtClean="0">
                <a:solidFill>
                  <a:srgbClr val="FF0000"/>
                </a:solidFill>
                <a:cs typeface="B Koodak" pitchFamily="2" charset="-78"/>
              </a:rPr>
              <a:t>نکات مهم: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کالیبراسیون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نمونه شاهد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اندازه گیری آئروسلها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785926"/>
            <a:ext cx="7429552" cy="4000528"/>
          </a:xfrm>
        </p:spPr>
        <p:txBody>
          <a:bodyPr>
            <a:normAutofit lnSpcReduction="10000"/>
          </a:bodyPr>
          <a:lstStyle/>
          <a:p>
            <a:pPr algn="justLow"/>
            <a:r>
              <a:rPr lang="fa-IR" sz="3200" dirty="0" smtClean="0">
                <a:cs typeface="B Koodak" pitchFamily="2" charset="-78"/>
              </a:rPr>
              <a:t>فیلتراسیون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سیکلون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محلولهای جاذب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ایمپکتور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وسایل قرائت مستقیم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شمارش ذرات</a:t>
            </a:r>
          </a:p>
          <a:p>
            <a:pPr algn="justLow"/>
            <a:r>
              <a:rPr lang="fa-IR" sz="3200" dirty="0" smtClean="0">
                <a:cs typeface="B Koodak" pitchFamily="2" charset="-78"/>
              </a:rPr>
              <a:t>تعیین سایز ذرات</a:t>
            </a:r>
          </a:p>
          <a:p>
            <a:pPr algn="justLow"/>
            <a:endParaRPr lang="fa-IR" sz="3200" dirty="0" smtClean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Air Monitoring Equipment</a:t>
            </a:r>
          </a:p>
        </p:txBody>
      </p:sp>
      <p:pic>
        <p:nvPicPr>
          <p:cNvPr id="19459" name="Picture 3" descr="MVC-0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23336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VC-01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4343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fa-IR" sz="3200" smtClean="0">
                <a:solidFill>
                  <a:srgbClr val="C00000"/>
                </a:solidFill>
                <a:cs typeface="B Titr" pitchFamily="2" charset="-78"/>
              </a:rPr>
              <a:t>عوامل شیمیایی زیان آور در محیط کار</a:t>
            </a:r>
            <a:endParaRPr lang="en-US" sz="320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>
          <a:xfrm>
            <a:off x="457200" y="1466850"/>
            <a:ext cx="8229600" cy="363855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400" smtClean="0">
                <a:cs typeface="B Nazanin" pitchFamily="2" charset="-78"/>
              </a:rPr>
              <a:t>عوامل شیمیایی در محیط کار در برگیرنده تمام مواد اولیه، مواد خام، مواد واسطه و فرآورده های اصلی است که در صنعت به کار می روند یا تولید می شوند. </a:t>
            </a:r>
          </a:p>
          <a:p>
            <a:pPr algn="just" rtl="1">
              <a:lnSpc>
                <a:spcPct val="150000"/>
              </a:lnSpc>
            </a:pPr>
            <a:r>
              <a:rPr lang="fa-IR" sz="2400" smtClean="0">
                <a:cs typeface="B Nazanin" pitchFamily="2" charset="-78"/>
              </a:rPr>
              <a:t>این مواد به شکل گاز، مایع یا جامد بوده و ممکن است طبیعی یا مصنوعی بوده و  منشاء گیاهی، حیوانی و یا سنتتیک (آلی یا معدنی) داشته باشند. </a:t>
            </a:r>
          </a:p>
          <a:p>
            <a:pPr algn="just" rtl="1">
              <a:lnSpc>
                <a:spcPct val="150000"/>
              </a:lnSpc>
            </a:pPr>
            <a:r>
              <a:rPr lang="fa-IR" sz="2400" smtClean="0">
                <a:cs typeface="B Nazanin" pitchFamily="2" charset="-78"/>
              </a:rPr>
              <a:t>کره زمین به وسیله اتمسفرگازی شکل که دارای ترکیب معینی است احاطه شده است. در این اتمسفر حدود </a:t>
            </a:r>
          </a:p>
        </p:txBody>
      </p:sp>
      <p:sp>
        <p:nvSpPr>
          <p:cNvPr id="172036" name="TextBox 3"/>
          <p:cNvSpPr txBox="1">
            <a:spLocks noChangeArrowheads="1"/>
          </p:cNvSpPr>
          <p:nvPr/>
        </p:nvSpPr>
        <p:spPr bwMode="auto">
          <a:xfrm>
            <a:off x="0" y="51816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>
                <a:cs typeface="B Nazanin" pitchFamily="2" charset="-78"/>
              </a:rPr>
              <a:t>78/9%گاز نیتروژن</a:t>
            </a:r>
            <a:endParaRPr lang="en-US">
              <a:cs typeface="B Nazanin" pitchFamily="2" charset="-78"/>
            </a:endParaRPr>
          </a:p>
        </p:txBody>
      </p:sp>
      <p:sp>
        <p:nvSpPr>
          <p:cNvPr id="172037" name="TextBox 4"/>
          <p:cNvSpPr txBox="1">
            <a:spLocks noChangeArrowheads="1"/>
          </p:cNvSpPr>
          <p:nvPr/>
        </p:nvSpPr>
        <p:spPr bwMode="auto">
          <a:xfrm>
            <a:off x="2057400" y="5181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>
                <a:cs typeface="B Nazanin" pitchFamily="2" charset="-78"/>
              </a:rPr>
              <a:t>21%گاز اکسیژن</a:t>
            </a:r>
            <a:endParaRPr lang="en-US">
              <a:cs typeface="B Nazanin" pitchFamily="2" charset="-78"/>
            </a:endParaRPr>
          </a:p>
        </p:txBody>
      </p:sp>
      <p:sp>
        <p:nvSpPr>
          <p:cNvPr id="172038" name="TextBox 5"/>
          <p:cNvSpPr txBox="1">
            <a:spLocks noChangeArrowheads="1"/>
          </p:cNvSpPr>
          <p:nvPr/>
        </p:nvSpPr>
        <p:spPr bwMode="auto">
          <a:xfrm>
            <a:off x="4038600" y="5181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>
                <a:cs typeface="B Nazanin" pitchFamily="2" charset="-78"/>
              </a:rPr>
              <a:t>0/93%گاز آرگون</a:t>
            </a:r>
            <a:endParaRPr lang="en-US">
              <a:cs typeface="B Nazanin" pitchFamily="2" charset="-78"/>
            </a:endParaRPr>
          </a:p>
        </p:txBody>
      </p:sp>
      <p:sp>
        <p:nvSpPr>
          <p:cNvPr id="172039" name="TextBox 6"/>
          <p:cNvSpPr txBox="1">
            <a:spLocks noChangeArrowheads="1"/>
          </p:cNvSpPr>
          <p:nvPr/>
        </p:nvSpPr>
        <p:spPr bwMode="auto">
          <a:xfrm>
            <a:off x="6096000" y="51768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>
                <a:cs typeface="B Nazanin" pitchFamily="2" charset="-78"/>
              </a:rPr>
              <a:t>0/03%دی اکسید کربن</a:t>
            </a:r>
            <a:endParaRPr lang="en-US">
              <a:cs typeface="B Nazanin" pitchFamily="2" charset="-78"/>
            </a:endParaRPr>
          </a:p>
        </p:txBody>
      </p:sp>
      <p:sp>
        <p:nvSpPr>
          <p:cNvPr id="172040" name="TextBox 7"/>
          <p:cNvSpPr txBox="1">
            <a:spLocks noChangeArrowheads="1"/>
          </p:cNvSpPr>
          <p:nvPr/>
        </p:nvSpPr>
        <p:spPr bwMode="auto">
          <a:xfrm>
            <a:off x="1905000" y="525303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B Nazanin" pitchFamily="2" charset="-78"/>
              </a:rPr>
              <a:t>+</a:t>
            </a:r>
          </a:p>
        </p:txBody>
      </p:sp>
      <p:sp>
        <p:nvSpPr>
          <p:cNvPr id="172041" name="TextBox 8"/>
          <p:cNvSpPr txBox="1">
            <a:spLocks noChangeArrowheads="1"/>
          </p:cNvSpPr>
          <p:nvPr/>
        </p:nvSpPr>
        <p:spPr bwMode="auto">
          <a:xfrm>
            <a:off x="3733800" y="5181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B Nazanin" pitchFamily="2" charset="-78"/>
              </a:rPr>
              <a:t>+</a:t>
            </a:r>
          </a:p>
        </p:txBody>
      </p:sp>
      <p:sp>
        <p:nvSpPr>
          <p:cNvPr id="172042" name="TextBox 9"/>
          <p:cNvSpPr txBox="1">
            <a:spLocks noChangeArrowheads="1"/>
          </p:cNvSpPr>
          <p:nvPr/>
        </p:nvSpPr>
        <p:spPr bwMode="auto">
          <a:xfrm>
            <a:off x="5867400" y="5181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B Nazanin" pitchFamily="2" charset="-78"/>
              </a:rPr>
              <a:t>+</a:t>
            </a:r>
          </a:p>
        </p:txBody>
      </p:sp>
      <p:sp>
        <p:nvSpPr>
          <p:cNvPr id="172043" name="TextBox 10"/>
          <p:cNvSpPr txBox="1">
            <a:spLocks noChangeArrowheads="1"/>
          </p:cNvSpPr>
          <p:nvPr/>
        </p:nvSpPr>
        <p:spPr bwMode="auto">
          <a:xfrm>
            <a:off x="152400" y="62484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>
                <a:cs typeface="B Nazanin" pitchFamily="2" charset="-78"/>
              </a:rPr>
              <a:t>و مقادیر ناچیزی از نئون، هلیوم، کریپتون، هیدروژن و ..... وجود دارد</a:t>
            </a:r>
            <a:endParaRPr lang="en-US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Personal Samplers</a:t>
            </a:r>
          </a:p>
        </p:txBody>
      </p:sp>
      <p:pic>
        <p:nvPicPr>
          <p:cNvPr id="20483" name="Picture 3" descr="MVC-00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60975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Personal Samplers- Media</a:t>
            </a:r>
          </a:p>
        </p:txBody>
      </p:sp>
      <p:pic>
        <p:nvPicPr>
          <p:cNvPr id="21507" name="Picture 3" descr="MVC-00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81200"/>
            <a:ext cx="6097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N1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Passive Sampling - VOCs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Small, low-cost, easy to use</a:t>
            </a:r>
          </a:p>
          <a:p>
            <a:pPr eaLnBrk="1" hangingPunct="1"/>
            <a:r>
              <a:rPr lang="en-US" sz="2800" smtClean="0"/>
              <a:t>Time-integrated</a:t>
            </a:r>
          </a:p>
          <a:p>
            <a:pPr eaLnBrk="1" hangingPunct="1"/>
            <a:r>
              <a:rPr lang="en-US" sz="2800" smtClean="0"/>
              <a:t>Relies on diffusion</a:t>
            </a:r>
          </a:p>
        </p:txBody>
      </p:sp>
      <p:pic>
        <p:nvPicPr>
          <p:cNvPr id="23556" name="Picture 4" descr="500-1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1524000"/>
            <a:ext cx="1492250" cy="4700588"/>
          </a:xfrm>
          <a:noFill/>
        </p:spPr>
      </p:pic>
      <p:pic>
        <p:nvPicPr>
          <p:cNvPr id="23557" name="Picture 5" descr="520-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200400"/>
            <a:ext cx="1257300" cy="1255713"/>
          </a:xfrm>
          <a:noFill/>
        </p:spPr>
      </p:pic>
      <p:pic>
        <p:nvPicPr>
          <p:cNvPr id="23558" name="Picture 6" descr="526-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575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800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575-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6863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590-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038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Passive Samplers – Continuous Carbon Monoxide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81000" y="1600200"/>
          <a:ext cx="2971800" cy="4953000"/>
        </p:xfrm>
        <a:graphic>
          <a:graphicData uri="http://schemas.openxmlformats.org/presentationml/2006/ole">
            <p:oleObj spid="_x0000_s1026" name="Photo Editor Photo" r:id="rId3" imgW="2857899" imgH="4761905" progId="">
              <p:embed/>
            </p:oleObj>
          </a:graphicData>
        </a:graphic>
      </p:graphicFrame>
      <p:pic>
        <p:nvPicPr>
          <p:cNvPr id="2052" name="Picture 4" descr="safetypal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1600200"/>
            <a:ext cx="1922463" cy="3175000"/>
          </a:xfr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937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54" name="Picture 6" descr="iaq 5000 hand held indoor air quality moni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3657600"/>
            <a:ext cx="2797175" cy="2797175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Sampler Pumps</a:t>
            </a:r>
          </a:p>
        </p:txBody>
      </p:sp>
      <p:pic>
        <p:nvPicPr>
          <p:cNvPr id="24579" name="Picture 3" descr="ap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2330450" cy="3429000"/>
          </a:xfrm>
          <a:noFill/>
        </p:spPr>
      </p:pic>
      <p:pic>
        <p:nvPicPr>
          <p:cNvPr id="24580" name="Picture 4" descr="100-3000_t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676400"/>
            <a:ext cx="2571750" cy="2187575"/>
          </a:xfrm>
          <a:noFill/>
        </p:spPr>
      </p:pic>
      <p:pic>
        <p:nvPicPr>
          <p:cNvPr id="24581" name="Picture 5" descr="210-1000_actu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92475" y="3200400"/>
            <a:ext cx="1730375" cy="3330575"/>
          </a:xfrm>
          <a:noFill/>
        </p:spPr>
      </p:pic>
      <p:pic>
        <p:nvPicPr>
          <p:cNvPr id="24582" name="Picture 6" descr="100-3000_bott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3811588"/>
            <a:ext cx="2573338" cy="2185987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آنالیز نمونه های عوامل شیمیایی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785926"/>
            <a:ext cx="7429552" cy="4000528"/>
          </a:xfrm>
        </p:spPr>
        <p:txBody>
          <a:bodyPr>
            <a:normAutofit fontScale="92500" lnSpcReduction="20000"/>
          </a:bodyPr>
          <a:lstStyle/>
          <a:p>
            <a:pPr algn="justLow"/>
            <a:r>
              <a:rPr lang="fa-IR" sz="3200" dirty="0" smtClean="0">
                <a:cs typeface="B Koodak" pitchFamily="2" charset="-78"/>
              </a:rPr>
              <a:t>گازکروماتوگرافی</a:t>
            </a:r>
            <a:r>
              <a:rPr lang="en-US" sz="3200" dirty="0" smtClean="0">
                <a:cs typeface="B Koodak" pitchFamily="2" charset="-78"/>
              </a:rPr>
              <a:t> </a:t>
            </a:r>
            <a:r>
              <a:rPr lang="fa-IR" sz="3200" dirty="0" smtClean="0">
                <a:cs typeface="B Koodak" pitchFamily="2" charset="-78"/>
              </a:rPr>
              <a:t> (</a:t>
            </a:r>
            <a:r>
              <a:rPr lang="en-US" sz="3200" dirty="0" smtClean="0">
                <a:cs typeface="B Koodak" pitchFamily="2" charset="-78"/>
              </a:rPr>
              <a:t>GC</a:t>
            </a:r>
            <a:r>
              <a:rPr lang="fa-IR" sz="3200" dirty="0" smtClean="0">
                <a:cs typeface="B Koodak" pitchFamily="2" charset="-78"/>
              </a:rPr>
              <a:t>)</a:t>
            </a:r>
            <a:endParaRPr lang="en-US" sz="3200" dirty="0" smtClean="0">
              <a:cs typeface="B Koodak" pitchFamily="2" charset="-78"/>
            </a:endParaRPr>
          </a:p>
          <a:p>
            <a:pPr algn="justLow"/>
            <a:r>
              <a:rPr lang="en-US" sz="3200" dirty="0" smtClean="0">
                <a:cs typeface="B Koodak" pitchFamily="2" charset="-78"/>
              </a:rPr>
              <a:t>GC-MS</a:t>
            </a:r>
            <a:endParaRPr lang="fa-IR" sz="3200" dirty="0" smtClean="0">
              <a:cs typeface="B Koodak" pitchFamily="2" charset="-78"/>
            </a:endParaRPr>
          </a:p>
          <a:p>
            <a:pPr algn="justLow"/>
            <a:r>
              <a:rPr lang="en-US" sz="3200" dirty="0" smtClean="0">
                <a:cs typeface="B Koodak" pitchFamily="2" charset="-78"/>
              </a:rPr>
              <a:t>HPLC</a:t>
            </a:r>
            <a:endParaRPr lang="fa-IR" sz="3200" dirty="0" smtClean="0">
              <a:cs typeface="B Koodak" pitchFamily="2" charset="-78"/>
            </a:endParaRPr>
          </a:p>
          <a:p>
            <a:pPr algn="justLow"/>
            <a:r>
              <a:rPr lang="fa-IR" sz="3200" dirty="0" smtClean="0">
                <a:cs typeface="B Koodak" pitchFamily="2" charset="-78"/>
              </a:rPr>
              <a:t>اسپکتروفتومتری</a:t>
            </a:r>
            <a:r>
              <a:rPr lang="en-US" sz="3200" dirty="0" smtClean="0">
                <a:cs typeface="B Koodak" pitchFamily="2" charset="-78"/>
              </a:rPr>
              <a:t> UV – Vis – IR  </a:t>
            </a:r>
          </a:p>
          <a:p>
            <a:pPr algn="justLow"/>
            <a:r>
              <a:rPr lang="en-US" sz="3200" dirty="0" smtClean="0">
                <a:cs typeface="B Koodak" pitchFamily="2" charset="-78"/>
              </a:rPr>
              <a:t>Atomic Absorption</a:t>
            </a:r>
          </a:p>
          <a:p>
            <a:pPr algn="justLow"/>
            <a:r>
              <a:rPr lang="en-US" sz="3200" dirty="0" smtClean="0">
                <a:cs typeface="B Koodak" pitchFamily="2" charset="-78"/>
              </a:rPr>
              <a:t>ICP (Inductively Coupled Plasma)</a:t>
            </a:r>
          </a:p>
          <a:p>
            <a:pPr algn="justLow"/>
            <a:r>
              <a:rPr lang="en-US" sz="3200" dirty="0" smtClean="0">
                <a:cs typeface="B Koodak" pitchFamily="2" charset="-78"/>
              </a:rPr>
              <a:t>XRF (X-Ray Florescence)</a:t>
            </a:r>
          </a:p>
          <a:p>
            <a:pPr algn="justLow"/>
            <a:r>
              <a:rPr lang="en-US" sz="3200" dirty="0" smtClean="0">
                <a:cs typeface="B Koodak" pitchFamily="2" charset="-78"/>
              </a:rPr>
              <a:t>XRD (X-Ray Diffraction</a:t>
            </a:r>
            <a:endParaRPr lang="fa-IR" sz="3200" dirty="0" smtClean="0">
              <a:cs typeface="B Koodak" pitchFamily="2" charset="-78"/>
            </a:endParaRPr>
          </a:p>
          <a:p>
            <a:pPr algn="justLow"/>
            <a:endParaRPr lang="fa-IR" sz="3200" dirty="0" smtClean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81000"/>
            <a:ext cx="8532813" cy="5805488"/>
          </a:xfrm>
        </p:spPr>
        <p:txBody>
          <a:bodyPr/>
          <a:lstStyle/>
          <a:p>
            <a:pPr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b="1" i="1" dirty="0" smtClean="0">
                <a:solidFill>
                  <a:srgbClr val="008080"/>
                </a:solidFill>
                <a:ea typeface="Zar" pitchFamily="2" charset="-78"/>
                <a:cs typeface="B Mitra" pitchFamily="2" charset="-78"/>
              </a:rPr>
              <a:t>      </a:t>
            </a:r>
            <a:r>
              <a:rPr lang="en-US" b="1" i="1" dirty="0" smtClean="0">
                <a:solidFill>
                  <a:srgbClr val="FF0000"/>
                </a:solidFill>
                <a:ea typeface="Zar" pitchFamily="2" charset="-78"/>
                <a:cs typeface="B Mitra" pitchFamily="2" charset="-78"/>
              </a:rPr>
              <a:t> </a:t>
            </a:r>
            <a:r>
              <a:rPr lang="ar-SA" b="1" dirty="0" smtClean="0">
                <a:solidFill>
                  <a:srgbClr val="FF000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ea typeface="Zar" pitchFamily="2" charset="-78"/>
                <a:cs typeface="B Titr" pitchFamily="2" charset="-78"/>
              </a:rPr>
              <a:t>حدود مجاز </a:t>
            </a:r>
            <a:r>
              <a:rPr lang="ar-SA" b="1" dirty="0" smtClean="0">
                <a:solidFill>
                  <a:srgbClr val="FF0000"/>
                </a:solidFill>
                <a:ea typeface="Zar" pitchFamily="2" charset="-78"/>
                <a:cs typeface="B Titr" pitchFamily="2" charset="-78"/>
              </a:rPr>
              <a:t>عوامل شيميايي محيط كار</a:t>
            </a:r>
            <a:endParaRPr lang="en-US" b="1" dirty="0" smtClean="0">
              <a:solidFill>
                <a:srgbClr val="FF0000"/>
              </a:solidFill>
              <a:ea typeface="Zar" pitchFamily="2" charset="-78"/>
              <a:cs typeface="B Titr" pitchFamily="2" charset="-78"/>
            </a:endParaRPr>
          </a:p>
          <a:p>
            <a:pPr algn="l">
              <a:lnSpc>
                <a:spcPct val="15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ACGIH</a:t>
            </a:r>
            <a:r>
              <a:rPr lang="en-US" b="1" dirty="0" smtClean="0">
                <a:cs typeface="B Mitra" pitchFamily="2" charset="-78"/>
              </a:rPr>
              <a:t> :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 T</a:t>
            </a:r>
            <a:r>
              <a:rPr lang="en-US" b="1" dirty="0" smtClean="0">
                <a:cs typeface="B Mitra" pitchFamily="2" charset="-78"/>
              </a:rPr>
              <a:t>hreshold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L</a:t>
            </a:r>
            <a:r>
              <a:rPr lang="en-US" b="1" dirty="0" smtClean="0">
                <a:cs typeface="B Mitra" pitchFamily="2" charset="-78"/>
              </a:rPr>
              <a:t>imit</a:t>
            </a:r>
            <a:r>
              <a:rPr lang="en-US" b="1" dirty="0" smtClean="0">
                <a:solidFill>
                  <a:schemeClr val="hlink"/>
                </a:solidFill>
                <a:cs typeface="B Mitra" pitchFamily="2" charset="-78"/>
              </a:rPr>
              <a:t>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V</a:t>
            </a:r>
            <a:r>
              <a:rPr lang="en-US" b="1" dirty="0" smtClean="0">
                <a:cs typeface="B Mitra" pitchFamily="2" charset="-78"/>
              </a:rPr>
              <a:t>alue (TLV)</a:t>
            </a:r>
          </a:p>
          <a:p>
            <a:pPr algn="l">
              <a:buFont typeface="Wingdings" pitchFamily="2" charset="2"/>
              <a:buNone/>
            </a:pP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NIOSH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 </a:t>
            </a:r>
            <a:r>
              <a:rPr lang="en-US" b="1" dirty="0" smtClean="0">
                <a:cs typeface="B Mitra" pitchFamily="2" charset="-78"/>
              </a:rPr>
              <a:t>: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R</a:t>
            </a:r>
            <a:r>
              <a:rPr lang="en-US" b="1" dirty="0" smtClean="0">
                <a:cs typeface="B Mitra" pitchFamily="2" charset="-78"/>
              </a:rPr>
              <a:t>ecommended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E</a:t>
            </a:r>
            <a:r>
              <a:rPr lang="en-US" b="1" dirty="0" smtClean="0">
                <a:cs typeface="B Mitra" pitchFamily="2" charset="-78"/>
              </a:rPr>
              <a:t>xposure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L</a:t>
            </a:r>
            <a:r>
              <a:rPr lang="en-US" b="1" dirty="0" smtClean="0">
                <a:cs typeface="B Mitra" pitchFamily="2" charset="-78"/>
              </a:rPr>
              <a:t>evel (REL</a:t>
            </a:r>
            <a:r>
              <a:rPr lang="en-US" dirty="0" smtClean="0">
                <a:cs typeface="B Mitra" pitchFamily="2" charset="-78"/>
              </a:rPr>
              <a:t>)</a:t>
            </a:r>
          </a:p>
          <a:p>
            <a:pPr algn="l">
              <a:buFont typeface="Wingdings" pitchFamily="2" charset="2"/>
              <a:buNone/>
            </a:pP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OSHA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 </a:t>
            </a:r>
            <a:r>
              <a:rPr lang="en-US" b="1" dirty="0" smtClean="0">
                <a:cs typeface="B Mitra" pitchFamily="2" charset="-78"/>
              </a:rPr>
              <a:t>: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P</a:t>
            </a:r>
            <a:r>
              <a:rPr lang="en-US" b="1" dirty="0" smtClean="0">
                <a:cs typeface="B Mitra" pitchFamily="2" charset="-78"/>
              </a:rPr>
              <a:t>ermissible 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E</a:t>
            </a:r>
            <a:r>
              <a:rPr lang="en-US" b="1" dirty="0" smtClean="0">
                <a:cs typeface="B Mitra" pitchFamily="2" charset="-78"/>
              </a:rPr>
              <a:t>xposure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L</a:t>
            </a:r>
            <a:r>
              <a:rPr lang="en-US" b="1" dirty="0" smtClean="0">
                <a:cs typeface="B Mitra" pitchFamily="2" charset="-78"/>
              </a:rPr>
              <a:t>imit (PEL)</a:t>
            </a:r>
          </a:p>
          <a:p>
            <a:pPr algn="l">
              <a:buFont typeface="Wingdings" pitchFamily="2" charset="2"/>
              <a:buNone/>
            </a:pPr>
            <a:endParaRPr lang="en-US" b="1" dirty="0" smtClean="0">
              <a:cs typeface="B Mitra" pitchFamily="2" charset="-78"/>
            </a:endParaRPr>
          </a:p>
          <a:p>
            <a:pPr algn="ctr">
              <a:buSzPct val="150000"/>
              <a:buFont typeface="Wingdings" pitchFamily="2" charset="2"/>
              <a:buNone/>
            </a:pPr>
            <a:r>
              <a:rPr lang="ar-SA" b="1" dirty="0" smtClean="0">
                <a:solidFill>
                  <a:srgbClr val="FF0000"/>
                </a:solidFill>
                <a:cs typeface="B Mitra" pitchFamily="2" charset="-78"/>
              </a:rPr>
              <a:t>وزارت بهداشت درمان و آموزش پزشكي</a:t>
            </a:r>
            <a:r>
              <a:rPr lang="en-US" b="1" i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algn="l">
              <a:buSzPct val="150000"/>
              <a:buFont typeface="Wingdings" pitchFamily="2" charset="2"/>
              <a:buNone/>
            </a:pPr>
            <a:r>
              <a:rPr lang="en-US" b="1" i="1" dirty="0" smtClean="0">
                <a:solidFill>
                  <a:schemeClr val="folHlink"/>
                </a:solidFill>
                <a:cs typeface="B Mitra" pitchFamily="2" charset="-78"/>
              </a:rPr>
              <a:t>      </a:t>
            </a:r>
            <a:r>
              <a:rPr lang="en-US" b="1" i="1" dirty="0" smtClean="0">
                <a:solidFill>
                  <a:srgbClr val="008080"/>
                </a:solidFill>
                <a:cs typeface="B Mitra" pitchFamily="2" charset="-78"/>
              </a:rPr>
              <a:t>A</a:t>
            </a:r>
            <a:r>
              <a:rPr lang="en-US" b="1" i="1" dirty="0" smtClean="0">
                <a:cs typeface="B Mitra" pitchFamily="2" charset="-78"/>
              </a:rPr>
              <a:t>llowable</a:t>
            </a:r>
            <a:r>
              <a:rPr lang="en-US" b="1" dirty="0" smtClean="0">
                <a:cs typeface="B Mitra" pitchFamily="2" charset="-78"/>
              </a:rPr>
              <a:t> 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O</a:t>
            </a:r>
            <a:r>
              <a:rPr lang="en-US" b="1" dirty="0" smtClean="0">
                <a:cs typeface="B Mitra" pitchFamily="2" charset="-78"/>
              </a:rPr>
              <a:t>ccupational</a:t>
            </a:r>
            <a:r>
              <a:rPr lang="en-US" b="1" dirty="0" smtClean="0">
                <a:solidFill>
                  <a:schemeClr val="hlink"/>
                </a:solidFill>
                <a:cs typeface="B Mitra" pitchFamily="2" charset="-78"/>
              </a:rPr>
              <a:t> </a:t>
            </a:r>
            <a:r>
              <a:rPr lang="en-US" b="1" dirty="0" smtClean="0">
                <a:solidFill>
                  <a:srgbClr val="008080"/>
                </a:solidFill>
                <a:cs typeface="B Mitra" pitchFamily="2" charset="-78"/>
              </a:rPr>
              <a:t>E</a:t>
            </a:r>
            <a:r>
              <a:rPr lang="en-US" b="1" dirty="0" smtClean="0">
                <a:cs typeface="B Mitra" pitchFamily="2" charset="-78"/>
              </a:rPr>
              <a:t>xposure (AOE)</a:t>
            </a:r>
            <a:r>
              <a:rPr lang="en-US" b="1" i="1" dirty="0" smtClean="0">
                <a:solidFill>
                  <a:schemeClr val="folHlink"/>
                </a:solidFill>
                <a:cs typeface="B Mitra" pitchFamily="2" charset="-78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cs typeface="B Mitra" pitchFamily="2" charset="-78"/>
              </a:rPr>
              <a:t>AOE </a:t>
            </a:r>
            <a:r>
              <a:rPr lang="en-US" b="1" i="1" dirty="0" smtClean="0">
                <a:solidFill>
                  <a:srgbClr val="008080"/>
                </a:solidFill>
                <a:cs typeface="B Mitra" pitchFamily="2" charset="-78"/>
              </a:rPr>
              <a:t> </a:t>
            </a:r>
            <a:r>
              <a:rPr lang="fa-IR" b="1" i="1" dirty="0" smtClean="0">
                <a:solidFill>
                  <a:srgbClr val="008080"/>
                </a:solidFill>
                <a:cs typeface="B Mitra" pitchFamily="2" charset="-78"/>
              </a:rPr>
              <a:t> = </a:t>
            </a:r>
            <a:r>
              <a:rPr lang="ar-SA" b="1" i="1" dirty="0" smtClean="0">
                <a:solidFill>
                  <a:srgbClr val="008080"/>
                </a:solidFill>
                <a:cs typeface="B Mitra" pitchFamily="2" charset="-78"/>
              </a:rPr>
              <a:t>تماس </a:t>
            </a:r>
            <a:r>
              <a:rPr lang="fa-IR" b="1" i="1" dirty="0" smtClean="0">
                <a:solidFill>
                  <a:srgbClr val="008080"/>
                </a:solidFill>
                <a:cs typeface="B Mitra" pitchFamily="2" charset="-78"/>
              </a:rPr>
              <a:t>مجاز </a:t>
            </a:r>
            <a:r>
              <a:rPr lang="ar-SA" b="1" i="1" dirty="0" smtClean="0">
                <a:solidFill>
                  <a:srgbClr val="008080"/>
                </a:solidFill>
                <a:cs typeface="B Mitra" pitchFamily="2" charset="-78"/>
              </a:rPr>
              <a:t>شغلي</a:t>
            </a:r>
            <a:r>
              <a:rPr lang="ar-SA" b="1" i="1" dirty="0" smtClean="0">
                <a:solidFill>
                  <a:schemeClr val="hlink"/>
                </a:solidFill>
                <a:cs typeface="B Mitra" pitchFamily="2" charset="-78"/>
              </a:rPr>
              <a:t> </a:t>
            </a:r>
            <a:endParaRPr lang="en-US" b="1" i="1" dirty="0" smtClean="0">
              <a:solidFill>
                <a:schemeClr val="hlink"/>
              </a:solidFill>
              <a:cs typeface="B Mitra" pitchFamily="2" charset="-78"/>
            </a:endParaRPr>
          </a:p>
          <a:p>
            <a:pPr algn="l">
              <a:buFont typeface="Arial" pitchFamily="34" charset="0"/>
              <a:buNone/>
            </a:pPr>
            <a:endParaRPr lang="en-US" dirty="0" smtClean="0">
              <a:solidFill>
                <a:schemeClr val="hlink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B Titr" pitchFamily="2" charset="-78"/>
              </a:rPr>
              <a:t>AOE-TWA  </a:t>
            </a:r>
            <a:r>
              <a:rPr lang="ar-SA" sz="4000" dirty="0" smtClean="0">
                <a:solidFill>
                  <a:srgbClr val="FF0000"/>
                </a:solidFill>
                <a:cs typeface="B Titr" pitchFamily="2" charset="-78"/>
              </a:rPr>
              <a:t> (م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یانگین زمانی تراکم آلاینده</a:t>
            </a:r>
            <a:r>
              <a:rPr lang="ar-SA" sz="4000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en-US" sz="40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cs typeface="B Titr" pitchFamily="2" charset="-78"/>
            </a:endParaRPr>
          </a:p>
          <a:p>
            <a:pPr marL="271463" lvl="1" indent="0">
              <a:lnSpc>
                <a:spcPct val="115000"/>
              </a:lnSpc>
              <a:spcBef>
                <a:spcPct val="40000"/>
              </a:spcBef>
              <a:buFont typeface="Arial" pitchFamily="34" charset="0"/>
              <a:buNone/>
            </a:pPr>
            <a:r>
              <a:rPr lang="ar-SA" b="1" dirty="0" smtClean="0">
                <a:cs typeface="B Mitra" pitchFamily="2" charset="-78"/>
              </a:rPr>
              <a:t>متوسط غلظت مجاز ماده شيميايي در 8 ساعت كار روزانه و 40 ساعت كار در هفته  است بطوريكه تماس مستمر و روز بروز با اين مقدار تقريبا در كليه كارگران باعث ايجاد عارضه نامطلوب نگردد</a:t>
            </a:r>
            <a:endParaRPr lang="en-US" b="1" dirty="0" smtClean="0">
              <a:cs typeface="B Mitra" pitchFamily="2" charset="-78"/>
            </a:endParaRPr>
          </a:p>
          <a:p>
            <a:pPr marL="271463" lvl="1" indent="0">
              <a:lnSpc>
                <a:spcPct val="115000"/>
              </a:lnSpc>
              <a:spcBef>
                <a:spcPct val="40000"/>
              </a:spcBef>
              <a:buFont typeface="Arial" pitchFamily="34" charset="0"/>
              <a:buNone/>
            </a:pPr>
            <a:r>
              <a:rPr lang="en-US" b="1" dirty="0" smtClean="0">
                <a:cs typeface="B Mitra" pitchFamily="2" charset="-78"/>
              </a:rPr>
              <a:t>  </a:t>
            </a:r>
            <a:r>
              <a:rPr lang="ar-SA" b="1" dirty="0" smtClean="0">
                <a:cs typeface="B Mitra" pitchFamily="2" charset="-78"/>
              </a:rPr>
              <a:t> مشروط برآنكه فاصله زماني بين پايان 8 ساعت كار و شروع مجدد آن كمتر از 16 ساعت نباشد</a:t>
            </a:r>
            <a:r>
              <a:rPr lang="ar-SA" dirty="0" smtClean="0">
                <a:cs typeface="B Mitra" pitchFamily="2" charset="-78"/>
              </a:rPr>
              <a:t> .</a:t>
            </a:r>
            <a:endParaRPr lang="en-US" dirty="0" smtClean="0">
              <a:cs typeface="B Mitra" pitchFamily="2" charset="-78"/>
            </a:endParaRPr>
          </a:p>
          <a:p>
            <a:pPr marL="0" indent="0">
              <a:lnSpc>
                <a:spcPct val="115000"/>
              </a:lnSpc>
              <a:spcBef>
                <a:spcPct val="40000"/>
              </a:spcBef>
              <a:buFont typeface="Arial" pitchFamily="34" charset="0"/>
              <a:buNone/>
            </a:pPr>
            <a:endParaRPr lang="en-US" sz="2800" dirty="0" smtClean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305800" cy="1441450"/>
          </a:xfrm>
        </p:spPr>
        <p:txBody>
          <a:bodyPr/>
          <a:lstStyle/>
          <a:p>
            <a:r>
              <a:rPr lang="ar-SA" sz="3600" dirty="0" smtClean="0">
                <a:solidFill>
                  <a:srgbClr val="FF0000"/>
                </a:solidFill>
                <a:cs typeface="B Titr" pitchFamily="2" charset="-78"/>
              </a:rPr>
              <a:t>عوامل موثر بر اعتبار تعريف ارائه شده  عبارتند از :</a:t>
            </a:r>
            <a:endParaRPr lang="en-US" sz="3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14600"/>
            <a:ext cx="8294688" cy="3581400"/>
          </a:xfrm>
        </p:spPr>
        <p:txBody>
          <a:bodyPr/>
          <a:lstStyle/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ar-SA" sz="2800" b="1" dirty="0" smtClean="0">
                <a:cs typeface="B Mitra" pitchFamily="2" charset="-78"/>
              </a:rPr>
              <a:t>1- تماس روزانه 8 ساعت با مواد شيميايي </a:t>
            </a: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ar-SA" sz="2800" b="1" dirty="0" smtClean="0">
                <a:cs typeface="B Mitra" pitchFamily="2" charset="-78"/>
              </a:rPr>
              <a:t>2- تماس براي 40 ساعت كار در هفته با مواد شيميايي</a:t>
            </a:r>
            <a:endParaRPr lang="fa-IR" sz="2800" dirty="0" smtClean="0">
              <a:cs typeface="B Mitra" pitchFamily="2" charset="-78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ar-SA" sz="2800" b="1" dirty="0" smtClean="0">
                <a:cs typeface="B Mitra" pitchFamily="2" charset="-78"/>
              </a:rPr>
              <a:t>3- دو روز تعطيلي و فاصله 48 ساعته عدم مواجهه در پايان هفته</a:t>
            </a: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ar-SA" sz="2800" b="1" dirty="0" smtClean="0">
                <a:cs typeface="B Mitra" pitchFamily="2" charset="-78"/>
              </a:rPr>
              <a:t>4- فاصله 16 ساعته بين دو نوبت مواجهه با مواد شيميايي </a:t>
            </a:r>
            <a:endParaRPr lang="en-US" sz="2800" dirty="0" smtClean="0">
              <a:cs typeface="B Mitra" pitchFamily="2" charset="-78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endParaRPr lang="en-US" sz="2800" dirty="0" smtClean="0">
              <a:cs typeface="B Mitra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مراحل بررسی عوامل شیمیایی زیان آور در محیط کار</a:t>
            </a:r>
            <a:endParaRPr lang="en-US" sz="3200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>
          <a:xfrm>
            <a:off x="1643042" y="1752602"/>
            <a:ext cx="6800840" cy="2890844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Koodak" pitchFamily="2" charset="-78"/>
              </a:rPr>
              <a:t>شناسایی عوامل شیمیایی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Koodak" pitchFamily="2" charset="-78"/>
              </a:rPr>
              <a:t>اندازه گیری عوامل شیمیایی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Koodak" pitchFamily="2" charset="-78"/>
              </a:rPr>
              <a:t>ارزیابی عوامل شیمیایی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Koodak" pitchFamily="2" charset="-78"/>
              </a:rPr>
              <a:t>کنترل عوامل شیمیایی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404813"/>
            <a:ext cx="8137525" cy="5721350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Arial" pitchFamily="34" charset="0"/>
              <a:buNone/>
              <a:tabLst>
                <a:tab pos="0" algn="l"/>
              </a:tabLst>
            </a:pPr>
            <a:r>
              <a:rPr lang="en-US" sz="3600" b="1" dirty="0" smtClean="0">
                <a:solidFill>
                  <a:srgbClr val="FF0000"/>
                </a:solidFill>
                <a:cs typeface="B Titr" pitchFamily="2" charset="-78"/>
              </a:rPr>
              <a:t>AOE-STEL       </a:t>
            </a:r>
            <a:r>
              <a:rPr lang="ar-SA" sz="3600" b="1" dirty="0" smtClean="0">
                <a:solidFill>
                  <a:srgbClr val="FF0000"/>
                </a:solidFill>
                <a:cs typeface="B Titr" pitchFamily="2" charset="-78"/>
              </a:rPr>
              <a:t>(كوتاه مدت  )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: </a:t>
            </a:r>
            <a:endParaRPr lang="en-US" sz="3600" b="1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>
              <a:lnSpc>
                <a:spcPct val="130000"/>
              </a:lnSpc>
              <a:buFont typeface="Arial" pitchFamily="34" charset="0"/>
              <a:buNone/>
              <a:tabLst>
                <a:tab pos="0" algn="l"/>
              </a:tabLst>
            </a:pPr>
            <a:r>
              <a:rPr lang="fa-IR" sz="3600" b="1" dirty="0" smtClean="0">
                <a:cs typeface="B Titr" pitchFamily="2" charset="-78"/>
              </a:rPr>
              <a:t> </a:t>
            </a:r>
          </a:p>
          <a:p>
            <a:pPr marL="0" indent="0">
              <a:lnSpc>
                <a:spcPct val="130000"/>
              </a:lnSpc>
              <a:buFont typeface="Arial" pitchFamily="34" charset="0"/>
              <a:buNone/>
              <a:tabLst>
                <a:tab pos="0" algn="l"/>
              </a:tabLst>
            </a:pPr>
            <a:r>
              <a:rPr lang="ar-SA" sz="2800" b="1" dirty="0" smtClean="0">
                <a:cs typeface="B Mitra" pitchFamily="2" charset="-78"/>
              </a:rPr>
              <a:t>غلظتي از ماده شيميايي كه تماس كوتاه مدت با آن باعث ايجاد</a:t>
            </a:r>
            <a:r>
              <a:rPr lang="fa-IR" sz="2800" b="1" dirty="0" smtClean="0">
                <a:cs typeface="B Mitra" pitchFamily="2" charset="-78"/>
              </a:rPr>
              <a:t> :</a:t>
            </a:r>
            <a:endParaRPr lang="en-US" sz="2800" b="1" dirty="0" smtClean="0">
              <a:cs typeface="B Mitra" pitchFamily="2" charset="-78"/>
            </a:endParaRPr>
          </a:p>
          <a:p>
            <a:pPr marL="0" indent="0">
              <a:lnSpc>
                <a:spcPct val="130000"/>
              </a:lnSpc>
              <a:buFont typeface="Arial" pitchFamily="34" charset="0"/>
              <a:buNone/>
              <a:tabLst>
                <a:tab pos="0" algn="l"/>
              </a:tabLst>
            </a:pPr>
            <a:r>
              <a:rPr lang="ar-SA" sz="2800" b="1" dirty="0" smtClean="0">
                <a:cs typeface="B Mitra" pitchFamily="2" charset="-78"/>
              </a:rPr>
              <a:t> تحريك ،  خواب آلودگي </a:t>
            </a:r>
            <a:r>
              <a:rPr lang="fa-IR" sz="2800" b="1" dirty="0" smtClean="0">
                <a:cs typeface="B Mitra" pitchFamily="2" charset="-78"/>
              </a:rPr>
              <a:t>و </a:t>
            </a:r>
            <a:r>
              <a:rPr lang="ar-SA" sz="2800" b="1" dirty="0" smtClean="0">
                <a:cs typeface="B Mitra" pitchFamily="2" charset="-78"/>
              </a:rPr>
              <a:t>تغييرات نسجي غير قابل برگشت (منجر به حادثه يا كاهش كارايي)</a:t>
            </a:r>
            <a:r>
              <a:rPr lang="fa-IR" sz="2800" b="1" dirty="0" smtClean="0">
                <a:cs typeface="B Mitra" pitchFamily="2" charset="-78"/>
              </a:rPr>
              <a:t> </a:t>
            </a:r>
            <a:r>
              <a:rPr lang="ar-SA" sz="2800" b="1" u="sng" dirty="0" smtClean="0">
                <a:cs typeface="B Mitra" pitchFamily="2" charset="-78"/>
              </a:rPr>
              <a:t>نشود</a:t>
            </a:r>
            <a:r>
              <a:rPr lang="ar-SA" sz="2800" b="1" dirty="0" smtClean="0">
                <a:cs typeface="B Mitra" pitchFamily="2" charset="-78"/>
              </a:rPr>
              <a:t>.</a:t>
            </a:r>
            <a:endParaRPr lang="fa-IR" sz="2800" b="1" dirty="0" smtClean="0">
              <a:cs typeface="B Mitra" pitchFamily="2" charset="-78"/>
            </a:endParaRPr>
          </a:p>
          <a:p>
            <a:pPr marL="182563" lvl="1" indent="0">
              <a:lnSpc>
                <a:spcPct val="130000"/>
              </a:lnSpc>
              <a:buFont typeface="Arial" pitchFamily="34" charset="0"/>
              <a:buNone/>
              <a:tabLst>
                <a:tab pos="0" algn="l"/>
              </a:tabLst>
            </a:pPr>
            <a:r>
              <a:rPr lang="ar-SA" b="1" dirty="0" smtClean="0">
                <a:cs typeface="B Mitra" pitchFamily="2" charset="-78"/>
              </a:rPr>
              <a:t>حداكثر براي 4  نوبت 15 دقيقه اي با حداقل 60 دقيقه فاصله بين هر  دو بار مواجهه در هر حال مقدار مواجهه نبايد از </a:t>
            </a:r>
            <a:r>
              <a:rPr lang="en-US" b="1" dirty="0" smtClean="0">
                <a:cs typeface="B Mitra" pitchFamily="2" charset="-78"/>
              </a:rPr>
              <a:t>TWA </a:t>
            </a:r>
            <a:r>
              <a:rPr lang="ar-SA" b="1" dirty="0" smtClean="0">
                <a:cs typeface="B Mitra" pitchFamily="2" charset="-78"/>
              </a:rPr>
              <a:t>  بيشتر شود</a:t>
            </a:r>
            <a:r>
              <a:rPr lang="fa-IR" sz="3200" b="1" dirty="0" smtClean="0">
                <a:cs typeface="B Compset" pitchFamily="2" charset="-78"/>
              </a:rPr>
              <a:t>.</a:t>
            </a:r>
            <a:endParaRPr lang="en-US" sz="3200" b="1" dirty="0" smtClean="0">
              <a:cs typeface="B Compset" pitchFamily="2" charset="-78"/>
            </a:endParaRPr>
          </a:p>
          <a:p>
            <a:pPr marL="0" indent="0">
              <a:lnSpc>
                <a:spcPct val="130000"/>
              </a:lnSpc>
              <a:buFont typeface="Arial" pitchFamily="34" charset="0"/>
              <a:buNone/>
              <a:tabLst>
                <a:tab pos="0" algn="l"/>
              </a:tabLst>
            </a:pPr>
            <a:endParaRPr lang="en-US" b="1" dirty="0" smtClean="0">
              <a:cs typeface="B Compset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pPr algn="r"/>
            <a:r>
              <a:rPr lang="en-US" sz="4800" dirty="0" smtClean="0">
                <a:solidFill>
                  <a:srgbClr val="FF0000"/>
                </a:solidFill>
                <a:cs typeface="Titr" pitchFamily="2" charset="-78"/>
              </a:rPr>
              <a:t>AOE-Ceiling  </a:t>
            </a:r>
            <a:r>
              <a:rPr lang="ar-SA" sz="5500" dirty="0" smtClean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cs typeface="Titr" pitchFamily="2" charset="-78"/>
              </a:rPr>
              <a:t>(سقف )</a:t>
            </a:r>
            <a:endParaRPr lang="en-US" sz="3600" dirty="0" smtClean="0">
              <a:solidFill>
                <a:srgbClr val="FF0000"/>
              </a:solidFill>
              <a:cs typeface="Titr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smtClean="0">
              <a:cs typeface="B Mitra" pitchFamily="2" charset="-78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ar-SA" b="1" smtClean="0">
                <a:ea typeface="Zar" pitchFamily="2" charset="-78"/>
                <a:cs typeface="B Mitra" pitchFamily="2" charset="-78"/>
              </a:rPr>
              <a:t>غلظتي از ماده شيميايي كه تماس شغلي  با </a:t>
            </a:r>
            <a:r>
              <a:rPr lang="ar-SA" b="1" smtClean="0">
                <a:solidFill>
                  <a:srgbClr val="CC0000"/>
                </a:solidFill>
                <a:ea typeface="Zar" pitchFamily="2" charset="-78"/>
                <a:cs typeface="B Mitra" pitchFamily="2" charset="-78"/>
              </a:rPr>
              <a:t>بيش از آن</a:t>
            </a:r>
            <a:r>
              <a:rPr lang="ar-SA" b="1" smtClean="0">
                <a:ea typeface="Zar" pitchFamily="2" charset="-78"/>
                <a:cs typeface="B Mitra" pitchFamily="2" charset="-78"/>
              </a:rPr>
              <a:t>  حتي براي يك لحظه مجاز نيست .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ar-SA" b="1" i="1" smtClean="0">
              <a:ea typeface="Zar" pitchFamily="2" charset="-78"/>
              <a:cs typeface="B Mitra" pitchFamily="2" charset="-78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ar-SA" b="1" smtClean="0">
                <a:ea typeface="Zar" pitchFamily="2" charset="-78"/>
                <a:cs typeface="B Mitra" pitchFamily="2" charset="-78"/>
              </a:rPr>
              <a:t>در اندازه گيري محيطي از</a:t>
            </a:r>
            <a:r>
              <a:rPr lang="en-US" b="1" smtClean="0">
                <a:ea typeface="Zar" pitchFamily="2" charset="-78"/>
                <a:cs typeface="B Mitra" pitchFamily="2" charset="-78"/>
              </a:rPr>
              <a:t> </a:t>
            </a:r>
            <a:r>
              <a:rPr lang="ar-SA" b="1" smtClean="0">
                <a:ea typeface="Zar" pitchFamily="2" charset="-78"/>
                <a:cs typeface="B Mitra" pitchFamily="2" charset="-78"/>
              </a:rPr>
              <a:t>روشهاي لحظه اي و قرائت مستقيم استفاده </a:t>
            </a:r>
            <a:r>
              <a:rPr lang="fa-IR" b="1" smtClean="0">
                <a:ea typeface="Zar" pitchFamily="2" charset="-78"/>
                <a:cs typeface="B Mitra" pitchFamily="2" charset="-78"/>
              </a:rPr>
              <a:t>می شود.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ar-SA" b="1" smtClean="0">
              <a:ea typeface="Zar" pitchFamily="2" charset="-78"/>
              <a:cs typeface="B Mitra" pitchFamily="2" charset="-78"/>
            </a:endParaRPr>
          </a:p>
          <a:p>
            <a:pPr lvl="1" algn="ctr">
              <a:lnSpc>
                <a:spcPct val="90000"/>
              </a:lnSpc>
              <a:buFont typeface="Arial" pitchFamily="34" charset="0"/>
              <a:buNone/>
            </a:pPr>
            <a:r>
              <a:rPr lang="ar-SA" b="1" smtClean="0">
                <a:cs typeface="B Mitra" pitchFamily="2" charset="-78"/>
              </a:rPr>
              <a:t>اين حد تماس شغلي فقط براي </a:t>
            </a:r>
            <a:r>
              <a:rPr lang="ar-SA" b="1" smtClean="0">
                <a:solidFill>
                  <a:srgbClr val="CC0000"/>
                </a:solidFill>
                <a:cs typeface="B Mitra" pitchFamily="2" charset="-78"/>
              </a:rPr>
              <a:t>گاز هاي محرك</a:t>
            </a:r>
            <a:r>
              <a:rPr lang="ar-SA" b="1" smtClean="0">
                <a:cs typeface="B Mitra" pitchFamily="2" charset="-78"/>
              </a:rPr>
              <a:t> كاربرد دارد</a:t>
            </a:r>
            <a:r>
              <a:rPr lang="ar-SA" b="1" i="1" smtClean="0">
                <a:cs typeface="B Mitra" pitchFamily="2" charset="-78"/>
              </a:rPr>
              <a:t> </a:t>
            </a:r>
            <a:r>
              <a:rPr lang="fa-IR" b="1" i="1" smtClean="0">
                <a:cs typeface="B Mitra" pitchFamily="2" charset="-78"/>
              </a:rPr>
              <a:t>.</a:t>
            </a:r>
            <a:r>
              <a:rPr lang="ar-SA" b="1" i="1" smtClean="0">
                <a:cs typeface="B Mitra" pitchFamily="2" charset="-78"/>
              </a:rPr>
              <a:t>   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b="1" i="1" smtClean="0">
              <a:cs typeface="B Mitra" pitchFamily="2" charset="-78"/>
            </a:endParaRPr>
          </a:p>
          <a:p>
            <a:pPr>
              <a:lnSpc>
                <a:spcPct val="90000"/>
              </a:lnSpc>
            </a:pPr>
            <a:endParaRPr lang="en-US" sz="2800" smtClean="0">
              <a:cs typeface="B Mitra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برگه اطلاعات ایمنی مواد شیمیایی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107763" dir="13500000" algn="ctr" rotWithShape="0">
              <a:srgbClr val="5F5F5F">
                <a:alpha val="50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7200" b="1" i="1" dirty="0" smtClean="0">
                <a:solidFill>
                  <a:schemeClr val="tx1"/>
                </a:solidFill>
                <a:cs typeface="Arial" pitchFamily="34" charset="0"/>
              </a:rPr>
              <a:t>MSDS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tx1"/>
                </a:solidFill>
                <a:cs typeface="Arial" pitchFamily="34" charset="0"/>
              </a:rPr>
              <a:t>Material Safety Data Sheet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640762" cy="4608512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شناسایی (تشخیص هویت ) شرکت تولید کننده ماده شیمیایی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اطلاعات مربوط به اجزاء تشکیل دهنده محصول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تشخیص مخاطرات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اقدامات کمکهای اولیه و خود یاری بایستی به دقت توضیح داده شود.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اقدامات مربوط به اطفاء حریق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اقدامات لازم برای انتشار اتفاقی مواد شیمیایی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خواص فیزیکی و شیمیایی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کاربرد مواد  و ذخیره آنها 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fa-IR" sz="2800" b="1" dirty="0" smtClean="0">
                <a:cs typeface="B Koodak" pitchFamily="2" charset="-78"/>
              </a:rPr>
              <a:t> کنترل های مواجهه یا مواد شیمیایی یا حفاظت فردی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543800" cy="1150938"/>
          </a:xfrm>
        </p:spPr>
        <p:txBody>
          <a:bodyPr rtlCol="1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برگه اطلاعات ایمنی مواد شیمیایی </a:t>
            </a:r>
            <a:r>
              <a:rPr lang="fa-IR" sz="3300" dirty="0" smtClean="0">
                <a:solidFill>
                  <a:srgbClr val="FF0000"/>
                </a:solidFill>
                <a:cs typeface="B Titr" pitchFamily="2" charset="-78"/>
              </a:rPr>
              <a:t>شامل:</a:t>
            </a:r>
            <a:endParaRPr lang="en-US" sz="33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7632700" cy="4751387"/>
          </a:xfrm>
        </p:spPr>
        <p:txBody>
          <a:bodyPr rtlCol="1">
            <a:normAutofit lnSpcReduction="10000"/>
          </a:bodyPr>
          <a:lstStyle/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10- خواص فیزیکی و شیمیایی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11- </a:t>
            </a:r>
            <a:r>
              <a:rPr lang="en-US" sz="2800" b="1" dirty="0" smtClean="0">
                <a:cs typeface="B Koodak" pitchFamily="2" charset="-78"/>
              </a:rPr>
              <a:t> </a:t>
            </a:r>
            <a:r>
              <a:rPr lang="fa-IR" sz="2800" b="1" dirty="0" smtClean="0">
                <a:cs typeface="B Koodak" pitchFamily="2" charset="-78"/>
              </a:rPr>
              <a:t>پایداری و قابلیت واکنش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12-  اطلاعات  سم شناسی مربوط به مواد شیمیایی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13- اطلاعات  در خصوص اثرات زیستی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14- ملاحظات مربوط به دفع مواد شیمیایی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15- اطلاعات مربوط به حمل و نقل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16- اطلاعات مربوط به مقررات </a:t>
            </a:r>
          </a:p>
          <a:p>
            <a:pPr marL="900113" indent="-714375">
              <a:lnSpc>
                <a:spcPct val="120000"/>
              </a:lnSpc>
              <a:buNone/>
              <a:defRPr/>
            </a:pPr>
            <a:r>
              <a:rPr lang="fa-IR" sz="2800" b="1" dirty="0" smtClean="0">
                <a:cs typeface="B Koodak" pitchFamily="2" charset="-78"/>
              </a:rPr>
              <a:t>17- اطلاعات دیگر </a:t>
            </a:r>
          </a:p>
          <a:p>
            <a:pPr marL="900113" indent="-714375" fontAlgn="auto">
              <a:lnSpc>
                <a:spcPct val="120000"/>
              </a:lnSpc>
              <a:spcAft>
                <a:spcPts val="0"/>
              </a:spcAft>
              <a:buFontTx/>
              <a:buAutoNum type="arabicParenR" startAt="9"/>
              <a:defRPr/>
            </a:pPr>
            <a:endParaRPr lang="fa-IR" sz="2800" b="1" dirty="0" smtClean="0">
              <a:cs typeface="B Koodak" pitchFamily="2" charset="-78"/>
            </a:endParaRPr>
          </a:p>
          <a:p>
            <a:pPr marL="900113" indent="-714375" fontAlgn="auto">
              <a:lnSpc>
                <a:spcPct val="120000"/>
              </a:lnSpc>
              <a:spcAft>
                <a:spcPts val="0"/>
              </a:spcAft>
              <a:buFontTx/>
              <a:buAutoNum type="arabicParenR" startAt="9"/>
              <a:defRPr/>
            </a:pPr>
            <a:endParaRPr lang="en-US" sz="2800" b="1" dirty="0" smtClean="0">
              <a:cs typeface="B Koodak" pitchFamily="2" charset="-78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Content Placeholder 2"/>
          <p:cNvSpPr>
            <a:spLocks noGrp="1"/>
          </p:cNvSpPr>
          <p:nvPr>
            <p:ph idx="1"/>
          </p:nvPr>
        </p:nvSpPr>
        <p:spPr>
          <a:xfrm>
            <a:off x="685800" y="642938"/>
            <a:ext cx="7529513" cy="5357812"/>
          </a:xfrm>
        </p:spPr>
        <p:txBody>
          <a:bodyPr>
            <a:normAutofit fontScale="92500"/>
          </a:bodyPr>
          <a:lstStyle/>
          <a:p>
            <a:pPr algn="r">
              <a:buFontTx/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روشهاي كنترل عوامل شيميايي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826300"/>
                </a:solidFill>
                <a:cs typeface="B Koodak" pitchFamily="2" charset="-78"/>
              </a:rPr>
              <a:t>الف.  اقدامات كنترلي محيطي:</a:t>
            </a:r>
          </a:p>
          <a:p>
            <a:pPr algn="r">
              <a:buFontTx/>
              <a:buNone/>
            </a:pPr>
            <a:r>
              <a:rPr lang="fa-IR" dirty="0" smtClean="0">
                <a:cs typeface="B Koodak" pitchFamily="2" charset="-78"/>
              </a:rPr>
              <a:t>1-طراحي وجانمايي مناسب تجهيزات</a:t>
            </a:r>
          </a:p>
          <a:p>
            <a:pPr algn="r">
              <a:buFontTx/>
              <a:buNone/>
            </a:pPr>
            <a:r>
              <a:rPr lang="fa-IR" dirty="0" smtClean="0">
                <a:cs typeface="B Koodak" pitchFamily="2" charset="-78"/>
              </a:rPr>
              <a:t>2- حذف ياكاهش آلاينده در محل توليد: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متوقف كردن فرايند(عدم استفاده از بنزن به عنوان حلال)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جايگزيني مواد(جايگزيني تركيبات سولفيدي فسفر قرمز بجاي فسفر سفيد)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تغيير فرايند توليد يا تجهيزات( استفاده از اتوماسيون)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نگه داشت وتعمير تجهيزات</a:t>
            </a:r>
            <a:endParaRPr lang="en-US" dirty="0" smtClean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714375" y="1071563"/>
            <a:ext cx="7696200" cy="4343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mtClean="0">
                <a:solidFill>
                  <a:srgbClr val="CC6600"/>
                </a:solidFill>
                <a:cs typeface="B Titr" pitchFamily="2" charset="-78"/>
              </a:rPr>
              <a:t>روشهاي كنترل عوامل شيميايي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3- جداسازي:</a:t>
            </a:r>
          </a:p>
          <a:p>
            <a:pPr algn="r" rtl="1"/>
            <a:r>
              <a:rPr lang="fa-IR" smtClean="0">
                <a:cs typeface="B Lotus" pitchFamily="2" charset="-78"/>
              </a:rPr>
              <a:t>محصور سازي</a:t>
            </a:r>
          </a:p>
          <a:p>
            <a:pPr algn="r" rtl="1"/>
            <a:r>
              <a:rPr lang="fa-IR" smtClean="0">
                <a:cs typeface="B Lotus" pitchFamily="2" charset="-78"/>
              </a:rPr>
              <a:t>سيستم هاي بسته</a:t>
            </a:r>
          </a:p>
          <a:p>
            <a:pPr algn="r" rtl="1"/>
            <a:r>
              <a:rPr lang="fa-IR" smtClean="0">
                <a:cs typeface="B Lotus" pitchFamily="2" charset="-78"/>
              </a:rPr>
              <a:t>ديوارهاي جداكننده</a:t>
            </a:r>
          </a:p>
          <a:p>
            <a:pPr algn="r" rtl="1"/>
            <a:r>
              <a:rPr lang="fa-IR" smtClean="0">
                <a:cs typeface="B Lotus" pitchFamily="2" charset="-78"/>
              </a:rPr>
              <a:t>فاصله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None/>
            </a:pPr>
            <a:r>
              <a:rPr lang="fa-IR" smtClean="0">
                <a:solidFill>
                  <a:srgbClr val="CC6600"/>
                </a:solidFill>
                <a:cs typeface="B Titr" pitchFamily="2" charset="-78"/>
              </a:rPr>
              <a:t>روشهاي كنترل عوامل شيميايي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4- تهويه: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ترقيقي: تعويض هواي محيط كار به گونه اي كه تراكم آلاينده به زير حد مجاز برسد. 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  موضعی: زودودن آلاينده پيش از رسيدن آن به منطقه تنفسي كارگر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343400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5- روشهاي تر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6- نظافت كارگاه، انبار كردن مواد، برچسب گذاري</a:t>
            </a:r>
          </a:p>
          <a:p>
            <a:pPr algn="r">
              <a:buFontTx/>
              <a:buNone/>
            </a:pPr>
            <a:endParaRPr lang="fa-IR" smtClean="0">
              <a:cs typeface="B Lotus" pitchFamily="2" charset="-78"/>
            </a:endParaRPr>
          </a:p>
          <a:p>
            <a:pPr algn="r">
              <a:buFontTx/>
              <a:buNone/>
            </a:pPr>
            <a:r>
              <a:rPr lang="fa-IR" b="1" smtClean="0">
                <a:solidFill>
                  <a:srgbClr val="826300"/>
                </a:solidFill>
                <a:cs typeface="B Lotus" pitchFamily="2" charset="-78"/>
              </a:rPr>
              <a:t>ب. اقدامات كنترلي فردي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1- روش انجام كار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2- وسايل حفاظت فردي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3- كاهش زمان كار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4- بهداشت فردي</a:t>
            </a:r>
            <a:endParaRPr lang="en-US" smtClean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d_poppy_flowers_Funzug_org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با آرزوی سلامتی و تندرستی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C00000"/>
                </a:solidFill>
                <a:cs typeface="B Titr" pitchFamily="2" charset="-78"/>
              </a:rPr>
              <a:t>طبقه بندی آلاینده های شیمیایی</a:t>
            </a:r>
            <a:endParaRPr lang="en-US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4324350"/>
          </a:xfrm>
        </p:spPr>
        <p:txBody>
          <a:bodyPr>
            <a:normAutofit fontScale="92500"/>
          </a:bodyPr>
          <a:lstStyle/>
          <a:p>
            <a:pPr marL="365760" indent="-256032" algn="just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2400" b="1" dirty="0" smtClean="0">
                <a:cs typeface="B Koodak" pitchFamily="2" charset="-78"/>
              </a:rPr>
              <a:t>آلاینده ها را می توان بر حسب حالت فیزیکی، شیمیایی و یا اثرات فیزیولوژیک تقسیم بندی کرد: </a:t>
            </a:r>
          </a:p>
          <a:p>
            <a:pPr marL="624078" indent="-514350" algn="just">
              <a:lnSpc>
                <a:spcPct val="150000"/>
              </a:lnSpc>
              <a:buClr>
                <a:schemeClr val="accent3"/>
              </a:buClr>
              <a:defRPr/>
            </a:pPr>
            <a:r>
              <a:rPr lang="fa-IR" sz="2400" dirty="0" smtClean="0">
                <a:cs typeface="B Koodak" pitchFamily="2" charset="-78"/>
              </a:rPr>
              <a:t>تقسیم بندی بر اساس حالت فیزیکی شامل گازها و بخارات، مواد معلق</a:t>
            </a:r>
          </a:p>
          <a:p>
            <a:pPr marL="624078" indent="-514350" algn="just">
              <a:lnSpc>
                <a:spcPct val="150000"/>
              </a:lnSpc>
              <a:buClr>
                <a:schemeClr val="accent3"/>
              </a:buClr>
              <a:defRPr/>
            </a:pPr>
            <a:r>
              <a:rPr lang="fa-IR" sz="2400" dirty="0" smtClean="0">
                <a:cs typeface="B Koodak" pitchFamily="2" charset="-78"/>
              </a:rPr>
              <a:t>تقسیم بندی بر اساس ترکیب شیمیایی شامل فلزات، مواد معدنی، مواد آلی (حلالها، هیدروکربنها، الکلها، و ....)</a:t>
            </a:r>
          </a:p>
          <a:p>
            <a:pPr marL="624078" indent="-514350" algn="just">
              <a:lnSpc>
                <a:spcPct val="150000"/>
              </a:lnSpc>
              <a:buClr>
                <a:schemeClr val="accent3"/>
              </a:buClr>
              <a:defRPr/>
            </a:pPr>
            <a:r>
              <a:rPr lang="fa-IR" sz="2400" dirty="0" smtClean="0">
                <a:cs typeface="B Koodak" pitchFamily="2" charset="-78"/>
              </a:rPr>
              <a:t>تقسیم بندی بر اساس اثرات فیزیولوژیک شامل مواد التهاب آور و محرک، مواد خفگی آور، مواد بیهوشی آور و مخدر، سموم سیستمیک، سایر مواد معلق غیر از سموم سیستمیک </a:t>
            </a:r>
            <a:endParaRPr lang="en-US" sz="2400" dirty="0" smtClean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47713"/>
          </a:xfrm>
        </p:spPr>
        <p:txBody>
          <a:bodyPr>
            <a:normAutofit fontScale="90000"/>
          </a:bodyPr>
          <a:lstStyle/>
          <a:p>
            <a:r>
              <a:rPr lang="fa-IR" smtClean="0">
                <a:solidFill>
                  <a:srgbClr val="FF0000"/>
                </a:solidFill>
                <a:cs typeface="B Titr" pitchFamily="2" charset="-78"/>
              </a:rPr>
              <a:t>طبقه بندی بر اساس حالت فیزیکی</a:t>
            </a:r>
            <a:endParaRPr lang="en-US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324350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lnSpc>
                <a:spcPct val="125000"/>
              </a:lnSpc>
              <a:buFont typeface="Georgia" pitchFamily="18" charset="0"/>
              <a:buAutoNum type="arabicPeriod"/>
              <a:defRPr/>
            </a:pPr>
            <a:r>
              <a:rPr lang="fa-IR" dirty="0" smtClean="0">
                <a:cs typeface="B Nazanin" pitchFamily="2" charset="-78"/>
              </a:rPr>
              <a:t>گازها و بخارات</a:t>
            </a:r>
          </a:p>
          <a:p>
            <a:pPr marL="514350" indent="-514350" algn="r" rtl="1">
              <a:lnSpc>
                <a:spcPct val="125000"/>
              </a:lnSpc>
              <a:buFont typeface="Georgia" pitchFamily="18" charset="0"/>
              <a:buAutoNum type="arabicPeriod"/>
              <a:defRPr/>
            </a:pPr>
            <a:r>
              <a:rPr lang="fa-IR" dirty="0" smtClean="0">
                <a:cs typeface="B Nazanin" pitchFamily="2" charset="-78"/>
              </a:rPr>
              <a:t>ذرات یا آئروسل ها</a:t>
            </a:r>
            <a:endParaRPr lang="en-US" dirty="0" smtClean="0">
              <a:cs typeface="B Nazanin" pitchFamily="2" charset="-78"/>
            </a:endParaRPr>
          </a:p>
          <a:p>
            <a:pPr lvl="1" algn="r" rtl="1">
              <a:lnSpc>
                <a:spcPct val="125000"/>
              </a:lnSpc>
              <a:defRPr/>
            </a:pPr>
            <a:r>
              <a:rPr lang="fa-IR" dirty="0" smtClean="0">
                <a:cs typeface="B Nazanin" pitchFamily="2" charset="-78"/>
              </a:rPr>
              <a:t>فیومها</a:t>
            </a:r>
          </a:p>
          <a:p>
            <a:pPr lvl="1" algn="r" rtl="1">
              <a:lnSpc>
                <a:spcPct val="125000"/>
              </a:lnSpc>
              <a:defRPr/>
            </a:pPr>
            <a:r>
              <a:rPr lang="fa-IR" dirty="0" smtClean="0">
                <a:cs typeface="B Nazanin" pitchFamily="2" charset="-78"/>
              </a:rPr>
              <a:t>میست ها</a:t>
            </a:r>
          </a:p>
          <a:p>
            <a:pPr lvl="1" algn="r" rtl="1">
              <a:lnSpc>
                <a:spcPct val="125000"/>
              </a:lnSpc>
              <a:defRPr/>
            </a:pPr>
            <a:r>
              <a:rPr lang="fa-IR" dirty="0" smtClean="0">
                <a:cs typeface="B Nazanin" pitchFamily="2" charset="-78"/>
              </a:rPr>
              <a:t>گردو غبار و الیاف</a:t>
            </a:r>
          </a:p>
          <a:p>
            <a:pPr lvl="1" algn="r" rtl="1">
              <a:lnSpc>
                <a:spcPct val="125000"/>
              </a:lnSpc>
              <a:defRPr/>
            </a:pPr>
            <a:r>
              <a:rPr lang="fa-IR" dirty="0" smtClean="0">
                <a:cs typeface="B Nazanin" pitchFamily="2" charset="-78"/>
              </a:rPr>
              <a:t>دود</a:t>
            </a:r>
          </a:p>
          <a:p>
            <a:pPr lvl="1" algn="r" rtl="1">
              <a:lnSpc>
                <a:spcPct val="125000"/>
              </a:lnSpc>
              <a:defRPr/>
            </a:pPr>
            <a:r>
              <a:rPr lang="fa-IR" dirty="0" smtClean="0">
                <a:cs typeface="B Nazanin" pitchFamily="2" charset="-78"/>
              </a:rPr>
              <a:t>مه دود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(</a:t>
            </a:r>
            <a:r>
              <a:rPr lang="en-US" dirty="0" smtClean="0">
                <a:cs typeface="B Nazanin" pitchFamily="2" charset="-78"/>
              </a:rPr>
              <a:t>Smog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1" algn="r" rtl="1">
              <a:lnSpc>
                <a:spcPct val="125000"/>
              </a:lnSpc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25000"/>
              </a:lnSpc>
              <a:buFont typeface="Georgia" pitchFamily="18" charset="0"/>
              <a:buNone/>
              <a:defRPr/>
            </a:pPr>
            <a:endParaRPr lang="en-US" dirty="0" smtClean="0">
              <a:cs typeface="B Nazanin" pitchFamily="2" charset="-78"/>
            </a:endParaRPr>
          </a:p>
        </p:txBody>
      </p:sp>
      <p:pic>
        <p:nvPicPr>
          <p:cNvPr id="174084" name="Picture 4" descr="dustbowl US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962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685800" y="785813"/>
            <a:ext cx="7696200" cy="4700587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mtClean="0">
                <a:solidFill>
                  <a:srgbClr val="CC6600"/>
                </a:solidFill>
                <a:cs typeface="B Titr" pitchFamily="2" charset="-78"/>
              </a:rPr>
              <a:t>تقسيم بندي مواد شيميايي براساس حالت فيزيكي</a:t>
            </a:r>
            <a:endParaRPr lang="fa-IR" smtClean="0">
              <a:cs typeface="B Lotus" pitchFamily="2" charset="-78"/>
            </a:endParaRPr>
          </a:p>
          <a:p>
            <a:pPr algn="r">
              <a:buFontTx/>
              <a:buNone/>
            </a:pPr>
            <a:endParaRPr lang="fa-IR" smtClean="0"/>
          </a:p>
          <a:p>
            <a:pPr algn="r">
              <a:buFontTx/>
              <a:buNone/>
            </a:pPr>
            <a:r>
              <a:rPr lang="fa-IR" b="1" smtClean="0">
                <a:solidFill>
                  <a:srgbClr val="826300"/>
                </a:solidFill>
                <a:cs typeface="B Lotus" pitchFamily="2" charset="-78"/>
              </a:rPr>
              <a:t>1. گازها وبخارات: </a:t>
            </a:r>
            <a:r>
              <a:rPr lang="fa-IR" smtClean="0">
                <a:cs typeface="B Lotus" pitchFamily="2" charset="-78"/>
              </a:rPr>
              <a:t>گاز ماده اي است كه در دماي25درجه وفشار ا اتمسفر، به صورت گاز باشد.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بخار در اين شرايط به حالت جامد ويا مايع است.</a:t>
            </a:r>
          </a:p>
          <a:p>
            <a:pPr algn="r">
              <a:buFontTx/>
              <a:buNone/>
            </a:pPr>
            <a:r>
              <a:rPr lang="fa-IR" smtClean="0">
                <a:cs typeface="B Lotus" pitchFamily="2" charset="-78"/>
              </a:rPr>
              <a:t>خطر آنها هنگامي است كه وارد محيط داخلي بدن شوند</a:t>
            </a:r>
            <a:r>
              <a:rPr lang="fa-IR" smtClean="0"/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Content Placeholder 2"/>
          <p:cNvSpPr>
            <a:spLocks noGrp="1"/>
          </p:cNvSpPr>
          <p:nvPr>
            <p:ph idx="1"/>
          </p:nvPr>
        </p:nvSpPr>
        <p:spPr>
          <a:xfrm>
            <a:off x="785813" y="1500174"/>
            <a:ext cx="7458075" cy="5057775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گردوغبار: </a:t>
            </a:r>
            <a:r>
              <a:rPr lang="fa-IR" dirty="0" smtClean="0">
                <a:cs typeface="B Lotus" pitchFamily="2" charset="-78"/>
              </a:rPr>
              <a:t>دراثر جدا شدن وشكستن مواد جامد وتبديل آنها به ذرات كوچك بوجود مي آيند.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ميست: </a:t>
            </a:r>
            <a:r>
              <a:rPr lang="fa-IR" dirty="0" smtClean="0">
                <a:cs typeface="B Lotus" pitchFamily="2" charset="-78"/>
              </a:rPr>
              <a:t>پراكنده شدن مواد شيميايي، به صورت قطرات مايع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مه: </a:t>
            </a:r>
            <a:r>
              <a:rPr lang="fa-IR" dirty="0" smtClean="0">
                <a:cs typeface="B Lotus" pitchFamily="2" charset="-78"/>
              </a:rPr>
              <a:t>دراثر كندانسه شدن بخار آب در شرايط خاص فيزيكي از نظر دما و فشار</a:t>
            </a: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دمه يا دود فلزي:</a:t>
            </a:r>
            <a:r>
              <a:rPr lang="fa-IR" dirty="0" smtClean="0">
                <a:cs typeface="B Lotus" pitchFamily="2" charset="-78"/>
              </a:rPr>
              <a:t>ذرات جامدي كه در اثر تراكم گازها، پس ازتصعيد از مواد مذاب توليد مي شود: انعقاد</a:t>
            </a:r>
          </a:p>
        </p:txBody>
      </p:sp>
      <p:sp>
        <p:nvSpPr>
          <p:cNvPr id="176131" name="TextBox 2"/>
          <p:cNvSpPr txBox="1">
            <a:spLocks noChangeArrowheads="1"/>
          </p:cNvSpPr>
          <p:nvPr/>
        </p:nvSpPr>
        <p:spPr bwMode="auto">
          <a:xfrm>
            <a:off x="2071688" y="214313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2. </a:t>
            </a:r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مواد 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معلق</a:t>
            </a:r>
            <a:r>
              <a:rPr lang="en-US" sz="32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cs typeface="B Titr" pitchFamily="2" charset="-78"/>
              </a:rPr>
              <a:t>Aerosols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3214688" y="642938"/>
            <a:ext cx="5410200" cy="4500562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دود: </a:t>
            </a:r>
            <a:r>
              <a:rPr lang="fa-IR" dirty="0" smtClean="0">
                <a:cs typeface="B Lotus" pitchFamily="2" charset="-78"/>
              </a:rPr>
              <a:t>دراثر احتراق ناقص ايجاد مي شود. حاوي مقادير زياد</a:t>
            </a:r>
            <a:r>
              <a:rPr lang="fa-IR" dirty="0" smtClean="0"/>
              <a:t> </a:t>
            </a:r>
            <a:r>
              <a:rPr lang="fa-IR" dirty="0" smtClean="0">
                <a:cs typeface="B Lotus" pitchFamily="2" charset="-78"/>
              </a:rPr>
              <a:t>كربن وساير مواد قابل احتراقند.</a:t>
            </a:r>
            <a:endParaRPr lang="en-US" dirty="0" smtClean="0">
              <a:cs typeface="B Lotus" pitchFamily="2" charset="-78"/>
            </a:endParaRPr>
          </a:p>
          <a:p>
            <a:pPr algn="r">
              <a:buFontTx/>
              <a:buNone/>
            </a:pPr>
            <a:endParaRPr lang="en-US" b="1" dirty="0" smtClean="0">
              <a:solidFill>
                <a:srgbClr val="CC6600"/>
              </a:solidFill>
              <a:cs typeface="B Lotus" pitchFamily="2" charset="-78"/>
            </a:endParaRPr>
          </a:p>
          <a:p>
            <a:pPr algn="r">
              <a:buFontTx/>
              <a:buNone/>
            </a:pPr>
            <a:r>
              <a:rPr lang="fa-IR" b="1" dirty="0" smtClean="0">
                <a:solidFill>
                  <a:srgbClr val="CC6600"/>
                </a:solidFill>
                <a:cs typeface="B Lotus" pitchFamily="2" charset="-78"/>
              </a:rPr>
              <a:t>اسموگ: </a:t>
            </a:r>
            <a:r>
              <a:rPr lang="fa-IR" dirty="0" smtClean="0">
                <a:cs typeface="B Lotus" pitchFamily="2" charset="-78"/>
              </a:rPr>
              <a:t>تركيب دود و مه. آلودگيهاي وسيع اتمسفري</a:t>
            </a:r>
          </a:p>
          <a:p>
            <a:pPr>
              <a:buFontTx/>
              <a:buNone/>
            </a:pPr>
            <a:endParaRPr lang="fa-IR" dirty="0" smtClean="0"/>
          </a:p>
        </p:txBody>
      </p:sp>
      <p:pic>
        <p:nvPicPr>
          <p:cNvPr id="177155" name="Picture 4" descr="j0285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27463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62163"/>
            <a:ext cx="7620000" cy="427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782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5334000"/>
            <a:ext cx="1214438" cy="733425"/>
          </a:xfrm>
          <a:prstGeom prst="curvedUp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1536</Words>
  <Application>Microsoft Office PowerPoint</Application>
  <PresentationFormat>On-screen Show (4:3)</PresentationFormat>
  <Paragraphs>228</Paragraphs>
  <Slides>39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2_Equity</vt:lpstr>
      <vt:lpstr>Photo Editor Photo</vt:lpstr>
      <vt:lpstr>Slide 1</vt:lpstr>
      <vt:lpstr>عوامل شیمیایی زیان آور در محیط کار</vt:lpstr>
      <vt:lpstr>مراحل بررسی عوامل شیمیایی زیان آور در محیط کار</vt:lpstr>
      <vt:lpstr>طبقه بندی آلاینده های شیمیایی</vt:lpstr>
      <vt:lpstr>طبقه بندی بر اساس حالت فیزیکی</vt:lpstr>
      <vt:lpstr>Slide 6</vt:lpstr>
      <vt:lpstr>Slide 7</vt:lpstr>
      <vt:lpstr>Slide 8</vt:lpstr>
      <vt:lpstr>Slide 9</vt:lpstr>
      <vt:lpstr>ته نشيني در ششها </vt:lpstr>
      <vt:lpstr>Slide 11</vt:lpstr>
      <vt:lpstr>Slide 12</vt:lpstr>
      <vt:lpstr>Slide 13</vt:lpstr>
      <vt:lpstr>Slide 14</vt:lpstr>
      <vt:lpstr>Slide 15</vt:lpstr>
      <vt:lpstr>اندازه گیری عوامل شیمیایی محیط کار</vt:lpstr>
      <vt:lpstr>اندازه گیری گازها و بخارات</vt:lpstr>
      <vt:lpstr>اندازه گیری آئروسلها</vt:lpstr>
      <vt:lpstr>Air Monitoring Equipment</vt:lpstr>
      <vt:lpstr>Personal Samplers</vt:lpstr>
      <vt:lpstr>Personal Samplers- Media</vt:lpstr>
      <vt:lpstr>Slide 22</vt:lpstr>
      <vt:lpstr>Passive Sampling - VOCs</vt:lpstr>
      <vt:lpstr>Passive Samplers – Continuous Carbon Monoxide</vt:lpstr>
      <vt:lpstr>Active Sampler Pumps</vt:lpstr>
      <vt:lpstr>آنالیز نمونه های عوامل شیمیایی</vt:lpstr>
      <vt:lpstr>Slide 27</vt:lpstr>
      <vt:lpstr>Slide 28</vt:lpstr>
      <vt:lpstr>عوامل موثر بر اعتبار تعريف ارائه شده  عبارتند از :</vt:lpstr>
      <vt:lpstr>Slide 30</vt:lpstr>
      <vt:lpstr>AOE-Ceiling   (سقف )</vt:lpstr>
      <vt:lpstr>برگه اطلاعات ایمنی مواد شیمیایی</vt:lpstr>
      <vt:lpstr>برگه اطلاعات ایمنی مواد شیمیایی شامل:</vt:lpstr>
      <vt:lpstr>Slide 34</vt:lpstr>
      <vt:lpstr>Slide 35</vt:lpstr>
      <vt:lpstr>Slide 36</vt:lpstr>
      <vt:lpstr>Slide 37</vt:lpstr>
      <vt:lpstr>Slide 38</vt:lpstr>
      <vt:lpstr>با آرزوی سلامتی و تندرستی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MRT</cp:lastModifiedBy>
  <cp:revision>181</cp:revision>
  <dcterms:created xsi:type="dcterms:W3CDTF">2009-01-10T18:42:49Z</dcterms:created>
  <dcterms:modified xsi:type="dcterms:W3CDTF">2016-06-06T07:29:50Z</dcterms:modified>
</cp:coreProperties>
</file>