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 id="2147483696" r:id="rId3"/>
  </p:sldMasterIdLst>
  <p:notesMasterIdLst>
    <p:notesMasterId r:id="rId64"/>
  </p:notesMasterIdLst>
  <p:handoutMasterIdLst>
    <p:handoutMasterId r:id="rId65"/>
  </p:handoutMasterIdLst>
  <p:sldIdLst>
    <p:sldId id="257" r:id="rId4"/>
    <p:sldId id="259" r:id="rId5"/>
    <p:sldId id="541" r:id="rId6"/>
    <p:sldId id="673" r:id="rId7"/>
    <p:sldId id="548" r:id="rId8"/>
    <p:sldId id="549" r:id="rId9"/>
    <p:sldId id="550" r:id="rId10"/>
    <p:sldId id="551" r:id="rId11"/>
    <p:sldId id="676" r:id="rId12"/>
    <p:sldId id="552" r:id="rId13"/>
    <p:sldId id="674" r:id="rId14"/>
    <p:sldId id="557" r:id="rId15"/>
    <p:sldId id="675" r:id="rId16"/>
    <p:sldId id="558" r:id="rId17"/>
    <p:sldId id="559" r:id="rId18"/>
    <p:sldId id="560" r:id="rId19"/>
    <p:sldId id="562" r:id="rId20"/>
    <p:sldId id="563" r:id="rId21"/>
    <p:sldId id="565" r:id="rId22"/>
    <p:sldId id="567" r:id="rId23"/>
    <p:sldId id="574" r:id="rId24"/>
    <p:sldId id="575" r:id="rId25"/>
    <p:sldId id="576" r:id="rId26"/>
    <p:sldId id="577" r:id="rId27"/>
    <p:sldId id="578" r:id="rId28"/>
    <p:sldId id="579" r:id="rId29"/>
    <p:sldId id="580" r:id="rId30"/>
    <p:sldId id="581" r:id="rId31"/>
    <p:sldId id="582" r:id="rId32"/>
    <p:sldId id="586" r:id="rId33"/>
    <p:sldId id="677" r:id="rId34"/>
    <p:sldId id="587" r:id="rId35"/>
    <p:sldId id="594" r:id="rId36"/>
    <p:sldId id="602" r:id="rId37"/>
    <p:sldId id="603" r:id="rId38"/>
    <p:sldId id="610" r:id="rId39"/>
    <p:sldId id="611" r:id="rId40"/>
    <p:sldId id="612" r:id="rId41"/>
    <p:sldId id="614" r:id="rId42"/>
    <p:sldId id="620" r:id="rId43"/>
    <p:sldId id="621" r:id="rId44"/>
    <p:sldId id="622" r:id="rId45"/>
    <p:sldId id="623" r:id="rId46"/>
    <p:sldId id="624" r:id="rId47"/>
    <p:sldId id="625" r:id="rId48"/>
    <p:sldId id="627" r:id="rId49"/>
    <p:sldId id="635" r:id="rId50"/>
    <p:sldId id="636" r:id="rId51"/>
    <p:sldId id="639" r:id="rId52"/>
    <p:sldId id="640" r:id="rId53"/>
    <p:sldId id="641" r:id="rId54"/>
    <p:sldId id="642" r:id="rId55"/>
    <p:sldId id="647" r:id="rId56"/>
    <p:sldId id="651" r:id="rId57"/>
    <p:sldId id="657" r:id="rId58"/>
    <p:sldId id="659" r:id="rId59"/>
    <p:sldId id="660" r:id="rId60"/>
    <p:sldId id="661" r:id="rId61"/>
    <p:sldId id="662" r:id="rId62"/>
    <p:sldId id="535" r:id="rId6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88" autoAdjust="0"/>
    <p:restoredTop sz="95525" autoAdjust="0"/>
  </p:normalViewPr>
  <p:slideViewPr>
    <p:cSldViewPr>
      <p:cViewPr>
        <p:scale>
          <a:sx n="70" d="100"/>
          <a:sy n="70" d="100"/>
        </p:scale>
        <p:origin x="-1320" y="-264"/>
      </p:cViewPr>
      <p:guideLst>
        <p:guide orient="horz" pos="2160"/>
        <p:guide pos="2880"/>
      </p:guideLst>
    </p:cSldViewPr>
  </p:slideViewPr>
  <p:outlineViewPr>
    <p:cViewPr>
      <p:scale>
        <a:sx n="33" d="100"/>
        <a:sy n="33" d="100"/>
      </p:scale>
      <p:origin x="0" y="5874"/>
    </p:cViewPr>
  </p:outlineViewPr>
  <p:notesTextViewPr>
    <p:cViewPr>
      <p:scale>
        <a:sx n="100" d="100"/>
        <a:sy n="100" d="100"/>
      </p:scale>
      <p:origin x="0" y="0"/>
    </p:cViewPr>
  </p:notesTextViewPr>
  <p:sorterViewPr>
    <p:cViewPr>
      <p:scale>
        <a:sx n="67" d="100"/>
        <a:sy n="67" d="100"/>
      </p:scale>
      <p:origin x="-6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png"/><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C0AB6403-4428-4840-B9CB-2E94521E2256}" type="datetimeFigureOut">
              <a:rPr lang="fa-IR" smtClean="0"/>
              <a:pPr/>
              <a:t>09/01/1437</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8097351-6DDA-4BC2-962A-2F1BE651D7EA}" type="slidenum">
              <a:rPr lang="fa-IR" smtClean="0"/>
              <a:pPr/>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E029D5D-DA83-4EA7-9115-807E7B020DDC}" type="datetimeFigureOut">
              <a:rPr lang="fa-IR" smtClean="0"/>
              <a:pPr/>
              <a:t>09/01/1437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7C7FDB2-179E-4D47-BA5D-4C0F46139A20}"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a:lstStyle/>
          <a:p>
            <a:r>
              <a:rPr lang="fa-IR" smtClean="0"/>
              <a:t>صوت نوسانات فشار هوا است معمولا در اثر سطوح مرتعش همچون بلندگو یا یک قاب روی ماشین بوجود می آید. این نوسانات در فشار هوا امواج صوتی را ایجاد می کند که می تواند به وسیله گوش شناسایی شود. </a:t>
            </a:r>
          </a:p>
          <a:p>
            <a:r>
              <a:rPr lang="fa-IR" smtClean="0"/>
              <a:t>سایر منابع صوتی می تواند به اختلال فیزیکی در هوا نظیر آنچکه به وسیله یک موتور جت ایجاد می شود نسبت داده شود. </a:t>
            </a:r>
            <a:endParaRPr lang="en-US" smtClean="0"/>
          </a:p>
        </p:txBody>
      </p:sp>
      <p:sp>
        <p:nvSpPr>
          <p:cNvPr id="257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C50E02-4394-4660-884E-D9A9C7DA4CF3}" type="slidenum">
              <a:rPr lang="fa-IR" smtClean="0">
                <a:cs typeface="Arial" charset="0"/>
              </a:rPr>
              <a:pPr/>
              <a:t>6</a:t>
            </a:fld>
            <a:endParaRPr lang="fa-I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a:lstStyle/>
          <a:p>
            <a:endParaRPr lang="en-US" smtClean="0"/>
          </a:p>
        </p:txBody>
      </p:sp>
      <p:sp>
        <p:nvSpPr>
          <p:cNvPr id="258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00095E-A9E9-43FD-8DAB-BD381B701EFA}" type="slidenum">
              <a:rPr lang="fa-IR" smtClean="0">
                <a:cs typeface="Arial" charset="0"/>
              </a:rPr>
              <a:pPr/>
              <a:t>9</a:t>
            </a:fld>
            <a:endParaRPr lang="fa-I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kern="1200" dirty="0">
              <a:solidFill>
                <a:prstClr val="white"/>
              </a:solidFill>
              <a:latin typeface="Perpetua"/>
              <a:ea typeface="+mn-ea"/>
              <a:cs typeface="+mn-cs"/>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cs typeface="B Koodak"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17" name="Footer Placeholder 16"/>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lgn="ctr" rtl="1"/>
            <a:fld id="{C7B6FCB6-587A-4E04-A03B-A1774355ECA9}" type="slidenum">
              <a:rPr lang="fa-IR" kern="1200" smtClean="0">
                <a:latin typeface="Franklin Gothic Book"/>
                <a:ea typeface="+mj-ea"/>
                <a:cs typeface="Tahoma"/>
              </a:rPr>
              <a:pPr algn="ctr" rtl="1"/>
              <a:t>‹#›</a:t>
            </a:fld>
            <a:endParaRPr lang="fa-IR" kern="1200">
              <a:latin typeface="Franklin Gothic Book"/>
              <a:ea typeface="+mj-ea"/>
              <a:cs typeface="Tahoma"/>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cs typeface="B Titr" pitchFamily="2" charset="-78"/>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cs typeface="B Titr" pitchFamily="2" charset="-78"/>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5" name="Footer Placeholder 4"/>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6" name="Slide Number Placeholder 5"/>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8" name="Content Placeholder 7"/>
          <p:cNvSpPr>
            <a:spLocks noGrp="1"/>
          </p:cNvSpPr>
          <p:nvPr>
            <p:ph sz="quarter" idx="1"/>
          </p:nvPr>
        </p:nvSpPr>
        <p:spPr>
          <a:xfrm>
            <a:off x="914400" y="1447800"/>
            <a:ext cx="7772400" cy="4572000"/>
          </a:xfrm>
        </p:spPr>
        <p:txBody>
          <a:bodyPr vert="horz"/>
          <a:lstStyle>
            <a:lvl1pPr>
              <a:defRPr>
                <a:cs typeface="B Koodak" pitchFamily="2" charset="-78"/>
              </a:defRPr>
            </a:lvl1pPr>
            <a:lvl2pPr>
              <a:defRPr>
                <a:cs typeface="B Koodak" pitchFamily="2" charset="-78"/>
              </a:defRPr>
            </a:lvl2pPr>
            <a:lvl3pPr>
              <a:defRPr>
                <a:cs typeface="B Koodak" pitchFamily="2" charset="-78"/>
              </a:defRPr>
            </a:lvl3pPr>
            <a:lvl4pPr>
              <a:defRPr>
                <a:cs typeface="B Koodak" pitchFamily="2" charset="-78"/>
              </a:defRPr>
            </a:lvl4pPr>
            <a:lvl5pPr>
              <a:defRPr>
                <a:cs typeface="B Koodak" pitchFamily="2" charset="-78"/>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kern="1200" dirty="0">
              <a:solidFill>
                <a:prstClr val="white"/>
              </a:solidFill>
              <a:latin typeface="Perpetua"/>
              <a:ea typeface="+mn-ea"/>
              <a:cs typeface="+mn-cs"/>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5" name="Footer Placeholder 4"/>
          <p:cNvSpPr>
            <a:spLocks noGrp="1"/>
          </p:cNvSpPr>
          <p:nvPr>
            <p:ph type="ftr" sz="quarter" idx="11"/>
          </p:nvPr>
        </p:nvSpPr>
        <p:spPr>
          <a:xfrm>
            <a:off x="800100" y="6172200"/>
            <a:ext cx="4000500" cy="457200"/>
          </a:xfrm>
        </p:spPr>
        <p:txBody>
          <a:bodyPr/>
          <a:lstStyle/>
          <a:p>
            <a:pPr algn="r" rtl="1"/>
            <a:endParaRPr lang="fa-IR" sz="1400" kern="1200">
              <a:solidFill>
                <a:srgbClr val="696464"/>
              </a:solidFill>
              <a:latin typeface="Perpetua"/>
              <a:ea typeface="+mn-ea"/>
              <a:cs typeface="Times New Roman"/>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6" name="Slide Number Placeholder 5"/>
          <p:cNvSpPr>
            <a:spLocks noGrp="1"/>
          </p:cNvSpPr>
          <p:nvPr>
            <p:ph type="sldNum" sz="quarter" idx="12"/>
          </p:nvPr>
        </p:nvSpPr>
        <p:spPr>
          <a:xfrm>
            <a:off x="146304" y="6208776"/>
            <a:ext cx="457200" cy="457200"/>
          </a:xfrm>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6" name="Footer Placeholder 5"/>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7" name="Slide Number Placeholder 6"/>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8" name="Footer Placeholder 7"/>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9" name="Slide Number Placeholder 8"/>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4" name="Footer Placeholder 3"/>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5" name="Slide Number Placeholder 4"/>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3" name="Footer Placeholder 2"/>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4" name="Slide Number Placeholder 3"/>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6" name="Footer Placeholder 5"/>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7" name="Slide Number Placeholder 6"/>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6" name="Footer Placeholder 5"/>
          <p:cNvSpPr>
            <a:spLocks noGrp="1"/>
          </p:cNvSpPr>
          <p:nvPr>
            <p:ph type="ftr" sz="quarter" idx="11"/>
          </p:nvPr>
        </p:nvSpPr>
        <p:spPr>
          <a:xfrm>
            <a:off x="914400" y="6172200"/>
            <a:ext cx="3886200" cy="457200"/>
          </a:xfrm>
        </p:spPr>
        <p:txBody>
          <a:bodyPr/>
          <a:lstStyle/>
          <a:p>
            <a:pPr algn="r" rtl="1"/>
            <a:endParaRPr lang="fa-IR" sz="1400" kern="1200">
              <a:solidFill>
                <a:srgbClr val="696464"/>
              </a:solidFill>
              <a:latin typeface="Perpetua"/>
              <a:ea typeface="+mn-ea"/>
              <a:cs typeface="Times New Roman"/>
            </a:endParaRPr>
          </a:p>
        </p:txBody>
      </p:sp>
      <p:sp>
        <p:nvSpPr>
          <p:cNvPr id="7" name="Slide Number Placeholder 6"/>
          <p:cNvSpPr>
            <a:spLocks noGrp="1"/>
          </p:cNvSpPr>
          <p:nvPr>
            <p:ph type="sldNum" sz="quarter" idx="12"/>
          </p:nvPr>
        </p:nvSpPr>
        <p:spPr>
          <a:xfrm>
            <a:off x="146304" y="6208776"/>
            <a:ext cx="457200" cy="457200"/>
          </a:xfrm>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5" name="Footer Placeholder 4"/>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6" name="Slide Number Placeholder 5"/>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5" name="Footer Placeholder 4"/>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6" name="Slide Number Placeholder 5"/>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981200"/>
            <a:ext cx="7772400" cy="4114800"/>
          </a:xfrm>
        </p:spPr>
        <p:txBody>
          <a:bodyPr/>
          <a:lstStyle/>
          <a:p>
            <a:pPr lvl="0"/>
            <a:endParaRPr lang="fa-IR" noProof="0" smtClean="0"/>
          </a:p>
        </p:txBody>
      </p:sp>
      <p:sp>
        <p:nvSpPr>
          <p:cNvPr id="4" name="Rectangle 5"/>
          <p:cNvSpPr>
            <a:spLocks noGrp="1" noChangeArrowheads="1"/>
          </p:cNvSpPr>
          <p:nvPr>
            <p:ph type="dt" sz="half" idx="10"/>
          </p:nvPr>
        </p:nvSpPr>
        <p:spPr>
          <a:ln/>
        </p:spPr>
        <p:txBody>
          <a:bodyPr/>
          <a:lstStyle>
            <a:lvl1pPr>
              <a:defRPr/>
            </a:lvl1pPr>
          </a:lstStyle>
          <a:p>
            <a:pPr>
              <a:defRPr/>
            </a:pPr>
            <a:r>
              <a:rPr lang="en-US"/>
              <a:t>tohid alizadeh</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www.aslandozhealth.blogfa.com</a:t>
            </a:r>
          </a:p>
        </p:txBody>
      </p:sp>
      <p:sp>
        <p:nvSpPr>
          <p:cNvPr id="6" name="Rectangle 7"/>
          <p:cNvSpPr>
            <a:spLocks noGrp="1" noChangeArrowheads="1"/>
          </p:cNvSpPr>
          <p:nvPr>
            <p:ph type="sldNum" sz="quarter" idx="12"/>
          </p:nvPr>
        </p:nvSpPr>
        <p:spPr>
          <a:ln/>
        </p:spPr>
        <p:txBody>
          <a:bodyPr/>
          <a:lstStyle>
            <a:lvl1pPr>
              <a:defRPr/>
            </a:lvl1pPr>
          </a:lstStyle>
          <a:p>
            <a:pPr>
              <a:defRPr/>
            </a:pPr>
            <a:fld id="{8BD16A2D-9D29-4F55-AA7A-4E1B67358EC8}" type="slidenum">
              <a:rPr lang="ar-SA"/>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kern="1200" dirty="0">
              <a:solidFill>
                <a:prstClr val="white"/>
              </a:solidFill>
              <a:latin typeface="Perpetua"/>
              <a:ea typeface="+mn-ea"/>
              <a:cs typeface="+mn-cs"/>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cs typeface="B Koodak"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17" name="Footer Placeholder 16"/>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lgn="ctr" rtl="1"/>
            <a:fld id="{C7B6FCB6-587A-4E04-A03B-A1774355ECA9}" type="slidenum">
              <a:rPr lang="fa-IR" kern="1200" smtClean="0">
                <a:latin typeface="Franklin Gothic Book"/>
                <a:ea typeface="+mj-ea"/>
                <a:cs typeface="Tahoma"/>
              </a:rPr>
              <a:pPr algn="ctr" rtl="1"/>
              <a:t>‹#›</a:t>
            </a:fld>
            <a:endParaRPr lang="fa-IR" kern="1200">
              <a:latin typeface="Franklin Gothic Book"/>
              <a:ea typeface="+mj-ea"/>
              <a:cs typeface="Tahoma"/>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cs typeface="B Titr" pitchFamily="2" charset="-78"/>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cs typeface="B Titr" pitchFamily="2" charset="-78"/>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dirty="0">
              <a:solidFill>
                <a:srgbClr val="696464"/>
              </a:solidFill>
              <a:latin typeface="Perpetua"/>
              <a:ea typeface="+mn-ea"/>
              <a:cs typeface="Times New Roman"/>
            </a:endParaRPr>
          </a:p>
        </p:txBody>
      </p:sp>
      <p:sp>
        <p:nvSpPr>
          <p:cNvPr id="5" name="Footer Placeholder 4"/>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6" name="Slide Number Placeholder 5"/>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8" name="Content Placeholder 7"/>
          <p:cNvSpPr>
            <a:spLocks noGrp="1"/>
          </p:cNvSpPr>
          <p:nvPr>
            <p:ph sz="quarter" idx="1"/>
          </p:nvPr>
        </p:nvSpPr>
        <p:spPr>
          <a:xfrm>
            <a:off x="914400" y="1447800"/>
            <a:ext cx="7772400" cy="4572000"/>
          </a:xfrm>
        </p:spPr>
        <p:txBody>
          <a:bodyPr vert="horz"/>
          <a:lstStyle>
            <a:lvl1pPr>
              <a:defRPr>
                <a:cs typeface="B Koodak" pitchFamily="2" charset="-78"/>
              </a:defRPr>
            </a:lvl1pPr>
            <a:lvl2pPr>
              <a:defRPr>
                <a:cs typeface="B Koodak" pitchFamily="2" charset="-78"/>
              </a:defRPr>
            </a:lvl2pPr>
            <a:lvl3pPr>
              <a:defRPr>
                <a:cs typeface="B Koodak" pitchFamily="2" charset="-78"/>
              </a:defRPr>
            </a:lvl3pPr>
            <a:lvl4pPr>
              <a:defRPr>
                <a:cs typeface="B Koodak" pitchFamily="2" charset="-78"/>
              </a:defRPr>
            </a:lvl4pPr>
            <a:lvl5pPr>
              <a:defRPr>
                <a:cs typeface="B Koodak" pitchFamily="2" charset="-78"/>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kern="1200" dirty="0">
              <a:solidFill>
                <a:prstClr val="white"/>
              </a:solidFill>
              <a:latin typeface="Perpetua"/>
              <a:ea typeface="+mn-ea"/>
              <a:cs typeface="+mn-cs"/>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5" name="Footer Placeholder 4"/>
          <p:cNvSpPr>
            <a:spLocks noGrp="1"/>
          </p:cNvSpPr>
          <p:nvPr>
            <p:ph type="ftr" sz="quarter" idx="11"/>
          </p:nvPr>
        </p:nvSpPr>
        <p:spPr>
          <a:xfrm>
            <a:off x="800100" y="6172200"/>
            <a:ext cx="4000500" cy="457200"/>
          </a:xfrm>
        </p:spPr>
        <p:txBody>
          <a:bodyPr/>
          <a:lstStyle/>
          <a:p>
            <a:pPr algn="r" rtl="1"/>
            <a:endParaRPr lang="fa-IR" sz="1400" kern="1200">
              <a:solidFill>
                <a:srgbClr val="696464"/>
              </a:solidFill>
              <a:latin typeface="Perpetua"/>
              <a:ea typeface="+mn-ea"/>
              <a:cs typeface="Times New Roman"/>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6" name="Slide Number Placeholder 5"/>
          <p:cNvSpPr>
            <a:spLocks noGrp="1"/>
          </p:cNvSpPr>
          <p:nvPr>
            <p:ph type="sldNum" sz="quarter" idx="12"/>
          </p:nvPr>
        </p:nvSpPr>
        <p:spPr>
          <a:xfrm>
            <a:off x="146304" y="6208776"/>
            <a:ext cx="457200" cy="457200"/>
          </a:xfrm>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6" name="Footer Placeholder 5"/>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7" name="Slide Number Placeholder 6"/>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8" name="Footer Placeholder 7"/>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9" name="Slide Number Placeholder 8"/>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4" name="Footer Placeholder 3"/>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5" name="Slide Number Placeholder 4"/>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3" name="Footer Placeholder 2"/>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4" name="Slide Number Placeholder 3"/>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6" name="Footer Placeholder 5"/>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7" name="Slide Number Placeholder 6"/>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6" name="Footer Placeholder 5"/>
          <p:cNvSpPr>
            <a:spLocks noGrp="1"/>
          </p:cNvSpPr>
          <p:nvPr>
            <p:ph type="ftr" sz="quarter" idx="11"/>
          </p:nvPr>
        </p:nvSpPr>
        <p:spPr>
          <a:xfrm>
            <a:off x="914400" y="6172200"/>
            <a:ext cx="3886200" cy="457200"/>
          </a:xfrm>
        </p:spPr>
        <p:txBody>
          <a:bodyPr/>
          <a:lstStyle/>
          <a:p>
            <a:pPr algn="r" rtl="1"/>
            <a:endParaRPr lang="fa-IR" sz="1400" kern="1200">
              <a:solidFill>
                <a:srgbClr val="696464"/>
              </a:solidFill>
              <a:latin typeface="Perpetua"/>
              <a:ea typeface="+mn-ea"/>
              <a:cs typeface="Times New Roman"/>
            </a:endParaRPr>
          </a:p>
        </p:txBody>
      </p:sp>
      <p:sp>
        <p:nvSpPr>
          <p:cNvPr id="7" name="Slide Number Placeholder 6"/>
          <p:cNvSpPr>
            <a:spLocks noGrp="1"/>
          </p:cNvSpPr>
          <p:nvPr>
            <p:ph type="sldNum" sz="quarter" idx="12"/>
          </p:nvPr>
        </p:nvSpPr>
        <p:spPr>
          <a:xfrm>
            <a:off x="146304" y="6208776"/>
            <a:ext cx="457200" cy="457200"/>
          </a:xfrm>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5" name="Footer Placeholder 4"/>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6" name="Slide Number Placeholder 5"/>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r" rtl="1"/>
            <a:fld id="{53940A58-6691-47E1-A6EA-F342E657A989}" type="datetimeFigureOut">
              <a:rPr lang="fa-IR" sz="1400" kern="1200">
                <a:solidFill>
                  <a:srgbClr val="696464"/>
                </a:solidFill>
                <a:latin typeface="Perpetua"/>
                <a:ea typeface="+mn-ea"/>
                <a:cs typeface="Times New Roman"/>
              </a:rPr>
              <a:pPr algn="r" rtl="1"/>
              <a:t>09/01/1437</a:t>
            </a:fld>
            <a:endParaRPr lang="fa-IR" sz="1400" kern="1200">
              <a:solidFill>
                <a:srgbClr val="696464"/>
              </a:solidFill>
              <a:latin typeface="Perpetua"/>
              <a:ea typeface="+mn-ea"/>
              <a:cs typeface="Times New Roman"/>
            </a:endParaRPr>
          </a:p>
        </p:txBody>
      </p:sp>
      <p:sp>
        <p:nvSpPr>
          <p:cNvPr id="5" name="Footer Placeholder 4"/>
          <p:cNvSpPr>
            <a:spLocks noGrp="1"/>
          </p:cNvSpPr>
          <p:nvPr>
            <p:ph type="ftr" sz="quarter" idx="11"/>
          </p:nvPr>
        </p:nvSpPr>
        <p:spPr/>
        <p:txBody>
          <a:bodyPr/>
          <a:lstStyle/>
          <a:p>
            <a:pPr algn="r" rtl="1"/>
            <a:endParaRPr lang="fa-IR" sz="1400" kern="1200">
              <a:solidFill>
                <a:srgbClr val="696464"/>
              </a:solidFill>
              <a:latin typeface="Perpetua"/>
              <a:ea typeface="+mn-ea"/>
              <a:cs typeface="Times New Roman"/>
            </a:endParaRPr>
          </a:p>
        </p:txBody>
      </p:sp>
      <p:sp>
        <p:nvSpPr>
          <p:cNvPr id="6" name="Slide Number Placeholder 5"/>
          <p:cNvSpPr>
            <a:spLocks noGrp="1"/>
          </p:cNvSpPr>
          <p:nvPr>
            <p:ph type="sldNum" sz="quarter" idx="12"/>
          </p:nvPr>
        </p:nvSpPr>
        <p:spPr/>
        <p:txBody>
          <a:bodyPr/>
          <a:lstStyle/>
          <a:p>
            <a:pPr algn="ctr" rtl="1"/>
            <a:fld id="{C7B6FCB6-587A-4E04-A03B-A1774355ECA9}" type="slidenum">
              <a:rPr lang="fa-IR" sz="1400" kern="1200">
                <a:solidFill>
                  <a:srgbClr val="FFFFFF"/>
                </a:solidFill>
                <a:latin typeface="Franklin Gothic Book"/>
                <a:ea typeface="+mj-ea"/>
                <a:cs typeface="Tahoma"/>
              </a:rPr>
              <a:pPr algn="ctr" rtl="1"/>
              <a:t>‹#›</a:t>
            </a:fld>
            <a:endParaRPr lang="fa-IR" sz="1400" kern="1200">
              <a:solidFill>
                <a:srgbClr val="FFFFFF"/>
              </a:solidFill>
              <a:latin typeface="Franklin Gothic Book"/>
              <a:ea typeface="+mj-ea"/>
              <a:cs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D71A2-2563-483D-BBAC-0AF64F08E906}" type="datetimeFigureOut">
              <a:rPr lang="fa-IR" smtClean="0"/>
              <a:pPr/>
              <a:t>09/01/1437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B37F0B8-50C2-41C1-AEAB-8923F4680BF9}"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3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FD71A2-2563-483D-BBAC-0AF64F08E906}" type="datetimeFigureOut">
              <a:rPr lang="fa-IR" smtClean="0"/>
              <a:pPr/>
              <a:t>09/01/1437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B37F0B8-50C2-41C1-AEAB-8923F4680BF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30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kern="1200" dirty="0">
              <a:solidFill>
                <a:prstClr val="white"/>
              </a:solidFill>
              <a:latin typeface="Perpetua"/>
              <a:ea typeface="+mn-ea"/>
              <a:cs typeface="+mn-cs"/>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rtl="1"/>
            <a:fld id="{53940A58-6691-47E1-A6EA-F342E657A989}" type="datetimeFigureOut">
              <a:rPr lang="fa-IR" kern="1200" smtClean="0">
                <a:solidFill>
                  <a:srgbClr val="696464"/>
                </a:solidFill>
                <a:latin typeface="Perpetua"/>
                <a:ea typeface="+mn-ea"/>
                <a:cs typeface="Times New Roman"/>
              </a:rPr>
              <a:pPr rtl="1"/>
              <a:t>09/01/1437</a:t>
            </a:fld>
            <a:endParaRPr lang="fa-IR" kern="1200">
              <a:solidFill>
                <a:srgbClr val="696464"/>
              </a:solidFill>
              <a:latin typeface="Perpetua"/>
              <a:ea typeface="+mn-ea"/>
              <a:cs typeface="Times New Roman"/>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r" rtl="1"/>
            <a:endParaRPr lang="fa-IR" kern="1200">
              <a:solidFill>
                <a:srgbClr val="696464"/>
              </a:solidFill>
              <a:latin typeface="Perpetua"/>
              <a:ea typeface="+mn-ea"/>
              <a:cs typeface="Times New Roman"/>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rtl="1"/>
            <a:fld id="{C7B6FCB6-587A-4E04-A03B-A1774355ECA9}" type="slidenum">
              <a:rPr lang="fa-IR" kern="1200" smtClean="0">
                <a:latin typeface="Franklin Gothic Book"/>
                <a:cs typeface="Tahoma"/>
              </a:rPr>
              <a:pPr rtl="1"/>
              <a:t>‹#›</a:t>
            </a:fld>
            <a:endParaRPr lang="fa-IR" kern="1200">
              <a:latin typeface="Franklin Gothic Book"/>
              <a:cs typeface="Tahoma"/>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8" r:id="rId12"/>
  </p:sldLayoutIdLst>
  <p:timing>
    <p:tnLst>
      <p:par>
        <p:cTn id="1" dur="indefinite" restart="never" nodeType="tmRoot"/>
      </p:par>
    </p:tnLst>
  </p:timing>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30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kern="1200" dirty="0">
              <a:solidFill>
                <a:prstClr val="white"/>
              </a:solidFill>
              <a:latin typeface="Perpetua"/>
              <a:ea typeface="+mn-ea"/>
              <a:cs typeface="+mn-cs"/>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rtl="1"/>
            <a:endParaRPr lang="en-US" kern="1200" dirty="0">
              <a:solidFill>
                <a:prstClr val="white"/>
              </a:solidFill>
              <a:latin typeface="Perpetua"/>
              <a:ea typeface="+mn-ea"/>
              <a:cs typeface="+mn-cs"/>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rtl="1"/>
            <a:fld id="{53940A58-6691-47E1-A6EA-F342E657A989}" type="datetimeFigureOut">
              <a:rPr lang="fa-IR" kern="1200" smtClean="0">
                <a:solidFill>
                  <a:srgbClr val="696464"/>
                </a:solidFill>
                <a:latin typeface="Perpetua"/>
                <a:ea typeface="+mn-ea"/>
                <a:cs typeface="Times New Roman"/>
              </a:rPr>
              <a:pPr rtl="1"/>
              <a:t>09/01/1437</a:t>
            </a:fld>
            <a:endParaRPr lang="fa-IR" kern="1200">
              <a:solidFill>
                <a:srgbClr val="696464"/>
              </a:solidFill>
              <a:latin typeface="Perpetua"/>
              <a:ea typeface="+mn-ea"/>
              <a:cs typeface="Times New Roman"/>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r" rtl="1"/>
            <a:endParaRPr lang="fa-IR" kern="1200">
              <a:solidFill>
                <a:srgbClr val="696464"/>
              </a:solidFill>
              <a:latin typeface="Perpetua"/>
              <a:ea typeface="+mn-ea"/>
              <a:cs typeface="Times New Roman"/>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rtl="1"/>
            <a:fld id="{C7B6FCB6-587A-4E04-A03B-A1774355ECA9}" type="slidenum">
              <a:rPr lang="fa-IR" kern="1200" smtClean="0">
                <a:latin typeface="Franklin Gothic Book"/>
                <a:cs typeface="Tahoma"/>
              </a:rPr>
              <a:pPr rtl="1"/>
              <a:t>‹#›</a:t>
            </a:fld>
            <a:endParaRPr lang="fa-IR" kern="1200">
              <a:latin typeface="Franklin Gothic Book"/>
              <a:cs typeface="Tahoma"/>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http://parabolnet.eu/wp-content/uploads/101709_0101_2.jpg" TargetMode="External"/><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7" name="Picture 1" descr="C:\Windows\Web\Wallpaper\img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928662" y="2071678"/>
            <a:ext cx="7215237" cy="1323439"/>
          </a:xfrm>
          <a:prstGeom prst="rect">
            <a:avLst/>
          </a:prstGeom>
        </p:spPr>
        <p:txBody>
          <a:bodyPr wrap="square">
            <a:spAutoFit/>
          </a:bodyPr>
          <a:lstStyle/>
          <a:p>
            <a:pPr algn="ctr"/>
            <a:r>
              <a:rPr lang="fa-IR" sz="8000" b="1" dirty="0" smtClean="0">
                <a:solidFill>
                  <a:srgbClr val="FF00FF"/>
                </a:solidFill>
                <a:effectLst>
                  <a:outerShdw blurRad="38100" dist="38100" dir="2700000" algn="tl">
                    <a:srgbClr val="FFFFFF"/>
                  </a:outerShdw>
                </a:effectLst>
                <a:latin typeface="Andalus" pitchFamily="2" charset="-78"/>
                <a:cs typeface="B Compset" pitchFamily="2" charset="-78"/>
              </a:rPr>
              <a:t>بسم الله</a:t>
            </a:r>
            <a:r>
              <a:rPr lang="en-GB" sz="8000" b="1" dirty="0" smtClean="0">
                <a:solidFill>
                  <a:srgbClr val="FF00FF"/>
                </a:solidFill>
                <a:effectLst>
                  <a:outerShdw blurRad="38100" dist="38100" dir="2700000" algn="tl">
                    <a:srgbClr val="FFFFFF"/>
                  </a:outerShdw>
                </a:effectLst>
                <a:latin typeface="Andalus" pitchFamily="2" charset="-78"/>
                <a:cs typeface="B Compset" pitchFamily="2" charset="-78"/>
              </a:rPr>
              <a:t> </a:t>
            </a:r>
            <a:r>
              <a:rPr lang="fa-IR" sz="8000" b="1" dirty="0" smtClean="0">
                <a:solidFill>
                  <a:srgbClr val="FF00FF"/>
                </a:solidFill>
                <a:effectLst>
                  <a:outerShdw blurRad="38100" dist="38100" dir="2700000" algn="tl">
                    <a:srgbClr val="FFFFFF"/>
                  </a:outerShdw>
                </a:effectLst>
                <a:latin typeface="Andalus" pitchFamily="2" charset="-78"/>
                <a:cs typeface="B Compset" pitchFamily="2" charset="-78"/>
              </a:rPr>
              <a:t>الرحمن</a:t>
            </a:r>
            <a:r>
              <a:rPr lang="en-GB" sz="8000" b="1" dirty="0" smtClean="0">
                <a:solidFill>
                  <a:srgbClr val="FF00FF"/>
                </a:solidFill>
                <a:effectLst>
                  <a:outerShdw blurRad="38100" dist="38100" dir="2700000" algn="tl">
                    <a:srgbClr val="FFFFFF"/>
                  </a:outerShdw>
                </a:effectLst>
                <a:latin typeface="Andalus" pitchFamily="2" charset="-78"/>
                <a:cs typeface="B Compset" pitchFamily="2" charset="-78"/>
              </a:rPr>
              <a:t> </a:t>
            </a:r>
            <a:r>
              <a:rPr lang="fa-IR" sz="8000" b="1" dirty="0" smtClean="0">
                <a:solidFill>
                  <a:srgbClr val="FF00FF"/>
                </a:solidFill>
                <a:effectLst>
                  <a:outerShdw blurRad="38100" dist="38100" dir="2700000" algn="tl">
                    <a:srgbClr val="FFFFFF"/>
                  </a:outerShdw>
                </a:effectLst>
                <a:latin typeface="Andalus" pitchFamily="2" charset="-78"/>
                <a:cs typeface="B Compset" pitchFamily="2" charset="-78"/>
              </a:rPr>
              <a:t>الرحیم</a:t>
            </a:r>
            <a:endParaRPr lang="fa-IR" sz="8000" b="1" dirty="0">
              <a:solidFill>
                <a:srgbClr val="FF00FF"/>
              </a:solidFill>
              <a:latin typeface="Andalus" pitchFamily="2" charset="-78"/>
              <a:cs typeface="B Compset"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685800" y="714356"/>
            <a:ext cx="7696200" cy="714380"/>
          </a:xfrm>
        </p:spPr>
        <p:txBody>
          <a:bodyPr>
            <a:normAutofit/>
          </a:bodyPr>
          <a:lstStyle/>
          <a:p>
            <a:pPr algn="r">
              <a:buFontTx/>
              <a:buNone/>
            </a:pPr>
            <a:r>
              <a:rPr lang="fa-IR" dirty="0" smtClean="0"/>
              <a:t> </a:t>
            </a:r>
            <a:r>
              <a:rPr lang="fa-IR" sz="2800" dirty="0" smtClean="0">
                <a:solidFill>
                  <a:srgbClr val="FF0000"/>
                </a:solidFill>
                <a:cs typeface="B Titr" pitchFamily="2" charset="-78"/>
              </a:rPr>
              <a:t>كميتهاي </a:t>
            </a:r>
            <a:r>
              <a:rPr lang="fa-IR" sz="2800" dirty="0" smtClean="0">
                <a:solidFill>
                  <a:srgbClr val="FF0000"/>
                </a:solidFill>
                <a:cs typeface="B Titr" pitchFamily="2" charset="-78"/>
              </a:rPr>
              <a:t>فيزيكي </a:t>
            </a:r>
            <a:r>
              <a:rPr lang="fa-IR" sz="2800" dirty="0" smtClean="0">
                <a:solidFill>
                  <a:srgbClr val="FF0000"/>
                </a:solidFill>
                <a:cs typeface="B Titr" pitchFamily="2" charset="-78"/>
              </a:rPr>
              <a:t>صوت</a:t>
            </a:r>
            <a:r>
              <a:rPr lang="fa-IR" sz="2800" dirty="0" smtClean="0">
                <a:cs typeface="B Lotus" pitchFamily="2" charset="-78"/>
              </a:rPr>
              <a:t>           </a:t>
            </a:r>
            <a:endParaRPr lang="fa-IR" sz="2800" dirty="0" smtClean="0">
              <a:cs typeface="B Lotus" pitchFamily="2" charset="-78"/>
            </a:endParaRPr>
          </a:p>
        </p:txBody>
      </p:sp>
      <p:sp>
        <p:nvSpPr>
          <p:cNvPr id="3" name="Content Placeholder 2"/>
          <p:cNvSpPr txBox="1">
            <a:spLocks/>
          </p:cNvSpPr>
          <p:nvPr/>
        </p:nvSpPr>
        <p:spPr>
          <a:xfrm>
            <a:off x="685800" y="1500174"/>
            <a:ext cx="7696200" cy="4857784"/>
          </a:xfrm>
          <a:prstGeom prst="rect">
            <a:avLst/>
          </a:prstGeom>
        </p:spPr>
        <p:txBody>
          <a:bodyPr vert="horz">
            <a:normAutofit lnSpcReduction="10000"/>
          </a:bodyPr>
          <a:lstStyle/>
          <a:p>
            <a:pPr marL="274320" marR="0" lvl="0" indent="-274320" algn="r" defTabSz="914400" rtl="1" eaLnBrk="1" fontAlgn="auto" latinLnBrk="0" hangingPunct="1">
              <a:lnSpc>
                <a:spcPct val="100000"/>
              </a:lnSpc>
              <a:spcBef>
                <a:spcPts val="580"/>
              </a:spcBef>
              <a:spcAft>
                <a:spcPts val="0"/>
              </a:spcAft>
              <a:buClr>
                <a:schemeClr val="accent1"/>
              </a:buClr>
              <a:buSzPct val="85000"/>
              <a:buFontTx/>
              <a:buNone/>
              <a:tabLst/>
              <a:defRPr/>
            </a:pPr>
            <a:r>
              <a:rPr kumimoji="0" lang="fa-IR" sz="2600" b="1" i="0" u="none" strike="noStrike" kern="1200" cap="none" spc="0" normalizeH="0" baseline="0" noProof="0" dirty="0" smtClean="0">
                <a:ln>
                  <a:noFill/>
                </a:ln>
                <a:solidFill>
                  <a:srgbClr val="FF0000"/>
                </a:solidFill>
                <a:effectLst/>
                <a:uLnTx/>
                <a:uFillTx/>
                <a:cs typeface="B Koodak" pitchFamily="2" charset="-78"/>
              </a:rPr>
              <a:t>شدت صوت: </a:t>
            </a:r>
            <a:r>
              <a:rPr kumimoji="0" lang="fa-IR" sz="2600" b="0" i="0" u="none" strike="noStrike" kern="1200" cap="none" spc="0" normalizeH="0" baseline="0" noProof="0" dirty="0" smtClean="0">
                <a:ln>
                  <a:noFill/>
                </a:ln>
                <a:solidFill>
                  <a:schemeClr val="tx1"/>
                </a:solidFill>
                <a:effectLst/>
                <a:uLnTx/>
                <a:uFillTx/>
                <a:cs typeface="B Koodak" pitchFamily="2" charset="-78"/>
              </a:rPr>
              <a:t>مقدار انرژي صوتي كه در واحد زمان از واحد سطحي عمود برامتداد انتشار صوت عبور مي كند.</a:t>
            </a:r>
          </a:p>
          <a:p>
            <a:pPr marL="274320" marR="0" lvl="0" indent="-274320" algn="r" defTabSz="914400" rtl="1" eaLnBrk="1" fontAlgn="auto" latinLnBrk="0" hangingPunct="1">
              <a:lnSpc>
                <a:spcPct val="100000"/>
              </a:lnSpc>
              <a:spcBef>
                <a:spcPts val="580"/>
              </a:spcBef>
              <a:spcAft>
                <a:spcPts val="0"/>
              </a:spcAft>
              <a:buClr>
                <a:schemeClr val="accent1"/>
              </a:buClr>
              <a:buSzPct val="85000"/>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B Koodak" pitchFamily="2" charset="-78"/>
              </a:rPr>
              <a:t>I=W/A</a:t>
            </a:r>
            <a:r>
              <a:rPr kumimoji="0" lang="fa-IR" sz="2800" b="0" i="0" u="none" strike="noStrike" kern="1200" cap="none" spc="0" normalizeH="0" baseline="0" noProof="0" dirty="0" smtClean="0">
                <a:ln>
                  <a:noFill/>
                </a:ln>
                <a:solidFill>
                  <a:schemeClr val="tx1"/>
                </a:solidFill>
                <a:effectLst/>
                <a:uLnTx/>
                <a:uFillTx/>
                <a:latin typeface="Times New Roman" pitchFamily="18" charset="0"/>
                <a:cs typeface="B Koodak" pitchFamily="2" charset="-78"/>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B Koodak" pitchFamily="2" charset="-78"/>
              </a:rPr>
              <a:t> w/m</a:t>
            </a:r>
            <a:r>
              <a:rPr kumimoji="0" lang="en-US" sz="2800" b="0" i="0" u="none" strike="noStrike" kern="1200" cap="none" spc="0" normalizeH="0" baseline="30000" noProof="0" dirty="0" smtClean="0">
                <a:ln>
                  <a:noFill/>
                </a:ln>
                <a:solidFill>
                  <a:schemeClr val="tx1"/>
                </a:solidFill>
                <a:effectLst/>
                <a:uLnTx/>
                <a:uFillTx/>
                <a:latin typeface="Times New Roman" pitchFamily="18" charset="0"/>
                <a:cs typeface="B Koodak" pitchFamily="2" charset="-78"/>
              </a:rPr>
              <a:t>2</a:t>
            </a:r>
            <a:endParaRPr kumimoji="0" lang="fa-IR" sz="2800" b="0" i="0" u="none" strike="noStrike" kern="1200" cap="none" spc="0" normalizeH="0" baseline="30000" noProof="0" dirty="0" smtClean="0">
              <a:ln>
                <a:noFill/>
              </a:ln>
              <a:solidFill>
                <a:schemeClr val="tx1"/>
              </a:solidFill>
              <a:effectLst/>
              <a:uLnTx/>
              <a:uFillTx/>
              <a:latin typeface="Times New Roman" pitchFamily="18" charset="0"/>
              <a:cs typeface="B Koodak" pitchFamily="2" charset="-78"/>
            </a:endParaRPr>
          </a:p>
          <a:p>
            <a:endParaRPr lang="fa-IR" sz="2800" b="1" dirty="0" smtClean="0">
              <a:solidFill>
                <a:srgbClr val="FF0000"/>
              </a:solidFill>
              <a:cs typeface="B Koodak" pitchFamily="2" charset="-78"/>
            </a:endParaRPr>
          </a:p>
          <a:p>
            <a:r>
              <a:rPr lang="fa-IR" sz="2800" b="1" dirty="0" smtClean="0">
                <a:solidFill>
                  <a:srgbClr val="FF0000"/>
                </a:solidFill>
                <a:cs typeface="B Koodak" pitchFamily="2" charset="-78"/>
              </a:rPr>
              <a:t>فشار:</a:t>
            </a:r>
            <a:r>
              <a:rPr lang="fa-IR" sz="2800" dirty="0" smtClean="0">
                <a:cs typeface="B Koodak" pitchFamily="2" charset="-78"/>
              </a:rPr>
              <a:t>نيروي </a:t>
            </a:r>
            <a:r>
              <a:rPr lang="fa-IR" sz="2800" dirty="0" smtClean="0">
                <a:cs typeface="B Koodak" pitchFamily="2" charset="-78"/>
              </a:rPr>
              <a:t>وارد بر سطح</a:t>
            </a:r>
          </a:p>
          <a:p>
            <a:r>
              <a:rPr lang="fa-IR" sz="2800" b="1" dirty="0" smtClean="0">
                <a:solidFill>
                  <a:srgbClr val="FF0000"/>
                </a:solidFill>
                <a:cs typeface="B Koodak" pitchFamily="2" charset="-78"/>
              </a:rPr>
              <a:t>فشارصوت:</a:t>
            </a:r>
            <a:r>
              <a:rPr lang="fa-IR" sz="2800" dirty="0" smtClean="0">
                <a:cs typeface="B Koodak" pitchFamily="2" charset="-78"/>
              </a:rPr>
              <a:t>تغييرات فشار در محيطي كه در آن تعادل فشار بهم خورده است</a:t>
            </a:r>
            <a:r>
              <a:rPr lang="fa-IR" sz="2800" dirty="0" smtClean="0">
                <a:cs typeface="B Koodak" pitchFamily="2" charset="-78"/>
              </a:rPr>
              <a:t>.</a:t>
            </a:r>
          </a:p>
          <a:p>
            <a:r>
              <a:rPr lang="fa-IR" sz="2800" dirty="0" smtClean="0">
                <a:cs typeface="B Koodak" pitchFamily="2" charset="-78"/>
              </a:rPr>
              <a:t>كمترين فشار صوتي كه مي توان گوش انسان را تحريك كند:</a:t>
            </a:r>
            <a:endParaRPr lang="en-US" sz="2800" dirty="0" smtClean="0">
              <a:cs typeface="B Koodak" pitchFamily="2" charset="-78"/>
            </a:endParaRPr>
          </a:p>
          <a:p>
            <a:r>
              <a:rPr lang="en-US" sz="3200" dirty="0" smtClean="0">
                <a:latin typeface="Times New Roman" pitchFamily="18" charset="0"/>
                <a:cs typeface="B Koodak" pitchFamily="2" charset="-78"/>
              </a:rPr>
              <a:t>2×10</a:t>
            </a:r>
            <a:r>
              <a:rPr lang="en-US" sz="3200" baseline="30000" dirty="0" smtClean="0">
                <a:latin typeface="Times New Roman" pitchFamily="18" charset="0"/>
                <a:cs typeface="B Koodak" pitchFamily="2" charset="-78"/>
              </a:rPr>
              <a:t>-4</a:t>
            </a:r>
            <a:r>
              <a:rPr lang="el-GR" sz="3200" dirty="0" smtClean="0">
                <a:latin typeface="Times New Roman" pitchFamily="18" charset="0"/>
                <a:cs typeface="B Koodak" pitchFamily="2" charset="-78"/>
              </a:rPr>
              <a:t>μ</a:t>
            </a:r>
            <a:r>
              <a:rPr lang="en-US" sz="3200" dirty="0" smtClean="0">
                <a:latin typeface="Times New Roman" pitchFamily="18" charset="0"/>
                <a:cs typeface="B Koodak" pitchFamily="2" charset="-78"/>
              </a:rPr>
              <a:t>bar=2×10</a:t>
            </a:r>
            <a:r>
              <a:rPr lang="en-US" sz="3200" baseline="30000" dirty="0" smtClean="0">
                <a:latin typeface="Times New Roman" pitchFamily="18" charset="0"/>
                <a:cs typeface="B Koodak" pitchFamily="2" charset="-78"/>
              </a:rPr>
              <a:t>-5</a:t>
            </a:r>
            <a:r>
              <a:rPr lang="en-US" sz="3200" dirty="0" smtClean="0">
                <a:latin typeface="Times New Roman" pitchFamily="18" charset="0"/>
                <a:cs typeface="B Koodak" pitchFamily="2" charset="-78"/>
              </a:rPr>
              <a:t>Pa</a:t>
            </a:r>
            <a:endParaRPr lang="fa-IR" sz="3200" dirty="0" smtClean="0">
              <a:latin typeface="Times New Roman" pitchFamily="18" charset="0"/>
              <a:cs typeface="B Koodak" pitchFamily="2" charset="-78"/>
            </a:endParaRPr>
          </a:p>
          <a:p>
            <a:endParaRPr lang="fa-IR" sz="2800" dirty="0" smtClean="0">
              <a:cs typeface="B Koodak" pitchFamily="2" charset="-78"/>
            </a:endParaRPr>
          </a:p>
          <a:p>
            <a:r>
              <a:rPr lang="fa-IR" sz="2800" dirty="0" smtClean="0">
                <a:cs typeface="B Koodak" pitchFamily="2" charset="-78"/>
              </a:rPr>
              <a:t>وبيشترين فشار صوت قابل تحمل بدون احساس درد براي انسان:200 پاسكال يا2000 ميكرو </a:t>
            </a:r>
            <a:r>
              <a:rPr lang="fa-IR" sz="2800" dirty="0" smtClean="0">
                <a:cs typeface="B Koodak" pitchFamily="2" charset="-78"/>
              </a:rPr>
              <a:t>بار</a:t>
            </a:r>
            <a:endParaRPr kumimoji="0" lang="en-US" sz="2600" b="0" i="0" u="none" strike="noStrike" kern="1200" cap="none" spc="0" normalizeH="0" baseline="0" noProof="0" dirty="0" smtClean="0">
              <a:ln>
                <a:noFill/>
              </a:ln>
              <a:solidFill>
                <a:schemeClr val="tx1"/>
              </a:solidFill>
              <a:effectLst/>
              <a:uLnTx/>
              <a:uFillTx/>
              <a:cs typeface="B Koodak"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274638"/>
            <a:ext cx="7972452" cy="939784"/>
          </a:xfrm>
        </p:spPr>
        <p:txBody>
          <a:bodyPr>
            <a:normAutofit/>
          </a:bodyPr>
          <a:lstStyle/>
          <a:p>
            <a:r>
              <a:rPr lang="fa-IR" sz="3600" dirty="0" smtClean="0">
                <a:solidFill>
                  <a:srgbClr val="FF0000"/>
                </a:solidFill>
              </a:rPr>
              <a:t>سایر کمیات </a:t>
            </a:r>
            <a:endParaRPr lang="fa-IR" sz="3600" dirty="0">
              <a:solidFill>
                <a:srgbClr val="FF0000"/>
              </a:solidFill>
            </a:endParaRPr>
          </a:p>
        </p:txBody>
      </p:sp>
      <p:sp>
        <p:nvSpPr>
          <p:cNvPr id="3" name="Content Placeholder 2"/>
          <p:cNvSpPr>
            <a:spLocks noGrp="1"/>
          </p:cNvSpPr>
          <p:nvPr>
            <p:ph sz="quarter" idx="1"/>
          </p:nvPr>
        </p:nvSpPr>
        <p:spPr>
          <a:xfrm>
            <a:off x="500034" y="1785926"/>
            <a:ext cx="8001056" cy="4500594"/>
          </a:xfrm>
        </p:spPr>
        <p:txBody>
          <a:bodyPr>
            <a:normAutofit/>
          </a:bodyPr>
          <a:lstStyle/>
          <a:p>
            <a:pPr>
              <a:buNone/>
            </a:pPr>
            <a:endParaRPr lang="fa-IR" sz="3200" dirty="0" smtClean="0"/>
          </a:p>
          <a:p>
            <a:r>
              <a:rPr lang="fa-IR" sz="3200" dirty="0" smtClean="0"/>
              <a:t> تراز فشار صوت</a:t>
            </a:r>
            <a:r>
              <a:rPr lang="en-US" sz="3200" dirty="0" smtClean="0"/>
              <a:t>SPL </a:t>
            </a:r>
            <a:endParaRPr lang="fa-IR" sz="3200" dirty="0" smtClean="0"/>
          </a:p>
          <a:p>
            <a:endParaRPr lang="en-US" sz="3200" dirty="0" smtClean="0"/>
          </a:p>
          <a:p>
            <a:r>
              <a:rPr lang="fa-IR" sz="3200" dirty="0" smtClean="0"/>
              <a:t>تراز معادل </a:t>
            </a:r>
            <a:r>
              <a:rPr lang="fa-IR" sz="3200" dirty="0" smtClean="0"/>
              <a:t> </a:t>
            </a:r>
            <a:r>
              <a:rPr lang="en-US" sz="3200" dirty="0" smtClean="0"/>
              <a:t> </a:t>
            </a:r>
            <a:r>
              <a:rPr lang="en-US" sz="3200" dirty="0" err="1" smtClean="0"/>
              <a:t>Leq</a:t>
            </a:r>
            <a:r>
              <a:rPr lang="fa-IR" sz="3200" dirty="0" smtClean="0"/>
              <a:t> </a:t>
            </a:r>
          </a:p>
          <a:p>
            <a:endParaRPr lang="fa-IR" sz="3200" dirty="0" smtClean="0"/>
          </a:p>
          <a:p>
            <a:r>
              <a:rPr lang="fa-IR" sz="3200" dirty="0" smtClean="0"/>
              <a:t>دوز صدا</a:t>
            </a:r>
            <a:r>
              <a:rPr lang="fa-IR" sz="3200" dirty="0" smtClean="0"/>
              <a:t> </a:t>
            </a:r>
            <a:r>
              <a:rPr lang="en-US" sz="3200" dirty="0" smtClean="0"/>
              <a:t>Noise Dose</a:t>
            </a:r>
            <a:endParaRPr lang="fa-IR"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685800" y="928688"/>
            <a:ext cx="7315200" cy="4786328"/>
          </a:xfrm>
        </p:spPr>
        <p:txBody>
          <a:bodyPr>
            <a:normAutofit lnSpcReduction="10000"/>
          </a:bodyPr>
          <a:lstStyle/>
          <a:p>
            <a:pPr algn="r" rtl="1">
              <a:buFontTx/>
              <a:buNone/>
            </a:pPr>
            <a:r>
              <a:rPr lang="fa-IR" sz="2800" dirty="0" smtClean="0">
                <a:solidFill>
                  <a:srgbClr val="FF0000"/>
                </a:solidFill>
                <a:cs typeface="B Titr" pitchFamily="2" charset="-78"/>
              </a:rPr>
              <a:t>اثرات صدا روي </a:t>
            </a:r>
            <a:r>
              <a:rPr lang="fa-IR" sz="2800" dirty="0" smtClean="0">
                <a:solidFill>
                  <a:srgbClr val="FF0000"/>
                </a:solidFill>
                <a:cs typeface="B Titr" pitchFamily="2" charset="-78"/>
              </a:rPr>
              <a:t>انسان</a:t>
            </a:r>
          </a:p>
          <a:p>
            <a:pPr algn="r" rtl="1">
              <a:buFontTx/>
              <a:buNone/>
            </a:pPr>
            <a:endParaRPr lang="fa-IR" sz="2800" dirty="0" smtClean="0">
              <a:solidFill>
                <a:srgbClr val="FF0000"/>
              </a:solidFill>
            </a:endParaRPr>
          </a:p>
          <a:p>
            <a:pPr algn="r">
              <a:buFontTx/>
              <a:buNone/>
            </a:pPr>
            <a:r>
              <a:rPr lang="fa-IR" b="1" dirty="0" smtClean="0">
                <a:solidFill>
                  <a:srgbClr val="FF0000"/>
                </a:solidFill>
              </a:rPr>
              <a:t>1- شنوايي</a:t>
            </a:r>
            <a:r>
              <a:rPr lang="fa-IR" dirty="0" smtClean="0">
                <a:solidFill>
                  <a:srgbClr val="FF0000"/>
                </a:solidFill>
              </a:rPr>
              <a:t>:</a:t>
            </a:r>
          </a:p>
          <a:p>
            <a:pPr algn="r" rtl="1">
              <a:buClr>
                <a:srgbClr val="C00000"/>
              </a:buClr>
              <a:buFont typeface="Wingdings" pitchFamily="2" charset="2"/>
              <a:buChar char="v"/>
            </a:pPr>
            <a:r>
              <a:rPr lang="fa-IR" dirty="0" smtClean="0"/>
              <a:t>کری موقت </a:t>
            </a:r>
          </a:p>
          <a:p>
            <a:pPr algn="r" rtl="1">
              <a:buClr>
                <a:srgbClr val="C00000"/>
              </a:buClr>
              <a:buFont typeface="Wingdings" pitchFamily="2" charset="2"/>
              <a:buChar char="v"/>
            </a:pPr>
            <a:r>
              <a:rPr lang="fa-IR" dirty="0" smtClean="0"/>
              <a:t>کری دائم</a:t>
            </a:r>
          </a:p>
          <a:p>
            <a:pPr algn="r">
              <a:buFontTx/>
              <a:buNone/>
            </a:pPr>
            <a:r>
              <a:rPr lang="fa-IR" b="1" dirty="0" smtClean="0">
                <a:solidFill>
                  <a:srgbClr val="FF0000"/>
                </a:solidFill>
              </a:rPr>
              <a:t>2- اثرات فيزيولوژيكي</a:t>
            </a:r>
            <a:r>
              <a:rPr lang="fa-IR" dirty="0" smtClean="0">
                <a:solidFill>
                  <a:srgbClr val="FF0000"/>
                </a:solidFill>
              </a:rPr>
              <a:t>:</a:t>
            </a:r>
            <a:r>
              <a:rPr lang="fa-IR" dirty="0" smtClean="0"/>
              <a:t>افزايش ضربان قلب، تعداد تنفس، بالا رفتن مقدار مصرف اكسيژن و فشار خون</a:t>
            </a:r>
          </a:p>
          <a:p>
            <a:pPr algn="r">
              <a:buFontTx/>
              <a:buNone/>
            </a:pPr>
            <a:r>
              <a:rPr lang="fa-IR" b="1" dirty="0" smtClean="0">
                <a:solidFill>
                  <a:srgbClr val="FF0000"/>
                </a:solidFill>
              </a:rPr>
              <a:t>3-اثرات رواني</a:t>
            </a:r>
            <a:r>
              <a:rPr lang="fa-IR" dirty="0" smtClean="0">
                <a:solidFill>
                  <a:srgbClr val="FF0000"/>
                </a:solidFill>
              </a:rPr>
              <a:t>:</a:t>
            </a:r>
            <a:r>
              <a:rPr lang="fa-IR" dirty="0" smtClean="0"/>
              <a:t>بي دقتي، كم شدن فعاليتهاي مغزي، تداخل در خواب</a:t>
            </a:r>
          </a:p>
          <a:p>
            <a:pPr algn="r">
              <a:buFontTx/>
              <a:buNone/>
            </a:pPr>
            <a:r>
              <a:rPr lang="fa-IR" b="1" dirty="0" smtClean="0">
                <a:solidFill>
                  <a:srgbClr val="FF0000"/>
                </a:solidFill>
              </a:rPr>
              <a:t>4-اثرات عمومي:</a:t>
            </a:r>
            <a:r>
              <a:rPr lang="fa-IR" b="1" dirty="0" smtClean="0">
                <a:solidFill>
                  <a:srgbClr val="826300"/>
                </a:solidFill>
              </a:rPr>
              <a:t> </a:t>
            </a:r>
            <a:r>
              <a:rPr lang="fa-IR" dirty="0" smtClean="0"/>
              <a:t>استفراغ، تهوع</a:t>
            </a:r>
          </a:p>
          <a:p>
            <a:pPr algn="r">
              <a:buFontTx/>
              <a:buNone/>
            </a:pPr>
            <a:r>
              <a:rPr lang="fa-IR" b="1" dirty="0" smtClean="0">
                <a:solidFill>
                  <a:srgbClr val="FF0000"/>
                </a:solidFill>
              </a:rPr>
              <a:t>5-اثر بر ايمني وافزايش حوادث</a:t>
            </a:r>
            <a:endParaRPr lang="en-US" b="1" dirty="0" smtClean="0">
              <a:solidFill>
                <a:srgbClr val="FF0000"/>
              </a:solidFill>
            </a:endParaRPr>
          </a:p>
        </p:txBody>
      </p:sp>
      <p:sp>
        <p:nvSpPr>
          <p:cNvPr id="64515" name="Picture 4" descr="MCj04244460000[1]"/>
          <p:cNvSpPr>
            <a:spLocks noChangeAspect="1" noChangeArrowheads="1"/>
          </p:cNvSpPr>
          <p:nvPr/>
        </p:nvSpPr>
        <p:spPr bwMode="auto">
          <a:xfrm>
            <a:off x="571500" y="357188"/>
            <a:ext cx="3455988" cy="2808287"/>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274638"/>
            <a:ext cx="7972452" cy="939784"/>
          </a:xfrm>
        </p:spPr>
        <p:txBody>
          <a:bodyPr>
            <a:normAutofit/>
          </a:bodyPr>
          <a:lstStyle/>
          <a:p>
            <a:r>
              <a:rPr lang="fa-IR" sz="3600" dirty="0" smtClean="0">
                <a:solidFill>
                  <a:srgbClr val="FF0000"/>
                </a:solidFill>
              </a:rPr>
              <a:t>اندازه گیری صدا </a:t>
            </a:r>
            <a:endParaRPr lang="fa-IR" sz="3600" dirty="0">
              <a:solidFill>
                <a:srgbClr val="FF0000"/>
              </a:solidFill>
            </a:endParaRPr>
          </a:p>
        </p:txBody>
      </p:sp>
      <p:sp>
        <p:nvSpPr>
          <p:cNvPr id="3" name="Content Placeholder 2"/>
          <p:cNvSpPr>
            <a:spLocks noGrp="1"/>
          </p:cNvSpPr>
          <p:nvPr>
            <p:ph sz="quarter" idx="1"/>
          </p:nvPr>
        </p:nvSpPr>
        <p:spPr>
          <a:xfrm>
            <a:off x="428596" y="1785926"/>
            <a:ext cx="8072494" cy="4500594"/>
          </a:xfrm>
        </p:spPr>
        <p:txBody>
          <a:bodyPr>
            <a:normAutofit/>
          </a:bodyPr>
          <a:lstStyle/>
          <a:p>
            <a:pPr>
              <a:buNone/>
            </a:pPr>
            <a:r>
              <a:rPr lang="fa-IR" sz="3200" dirty="0" smtClean="0">
                <a:solidFill>
                  <a:srgbClr val="FF0000"/>
                </a:solidFill>
              </a:rPr>
              <a:t>وسایل و تجهیزات:</a:t>
            </a:r>
          </a:p>
          <a:p>
            <a:r>
              <a:rPr lang="fa-IR" sz="3200" dirty="0" smtClean="0"/>
              <a:t>صداسنج </a:t>
            </a:r>
            <a:r>
              <a:rPr lang="en-US" sz="3200" dirty="0" smtClean="0"/>
              <a:t> +</a:t>
            </a:r>
            <a:r>
              <a:rPr lang="fa-IR" sz="3200" dirty="0" smtClean="0"/>
              <a:t> آنالیزور صدا</a:t>
            </a:r>
          </a:p>
          <a:p>
            <a:r>
              <a:rPr lang="fa-IR" sz="3200" dirty="0" smtClean="0"/>
              <a:t>دزیمتر صدا</a:t>
            </a:r>
          </a:p>
          <a:p>
            <a:r>
              <a:rPr lang="fa-IR" sz="3200" dirty="0" smtClean="0"/>
              <a:t>کالیبراتور صدا </a:t>
            </a:r>
            <a:endParaRPr lang="en-US" sz="3200" dirty="0" smtClean="0"/>
          </a:p>
          <a:p>
            <a:pPr>
              <a:buNone/>
            </a:pPr>
            <a:endParaRPr lang="fa-IR" sz="3200" dirty="0" smtClean="0"/>
          </a:p>
          <a:p>
            <a:endParaRPr lang="fa-IR" sz="3200" dirty="0" smtClean="0"/>
          </a:p>
          <a:p>
            <a:r>
              <a:rPr lang="fa-IR" sz="3200" dirty="0" smtClean="0"/>
              <a:t>استاندارد مواجهه با صدا در 8 ساعت كاري در </a:t>
            </a:r>
            <a:r>
              <a:rPr lang="fa-IR" sz="3200" dirty="0" smtClean="0"/>
              <a:t>ايران: </a:t>
            </a:r>
            <a:r>
              <a:rPr lang="en-US" sz="3200" dirty="0" smtClean="0">
                <a:latin typeface="Times New Roman" pitchFamily="18" charset="0"/>
              </a:rPr>
              <a:t>85dB</a:t>
            </a:r>
            <a:endParaRPr lang="fa-IR" sz="3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685800" y="928688"/>
            <a:ext cx="7529513" cy="4557712"/>
          </a:xfrm>
        </p:spPr>
        <p:txBody>
          <a:bodyPr/>
          <a:lstStyle/>
          <a:p>
            <a:pPr algn="r">
              <a:buFontTx/>
              <a:buNone/>
            </a:pPr>
            <a:r>
              <a:rPr lang="fa-IR" sz="2800" dirty="0" smtClean="0">
                <a:solidFill>
                  <a:srgbClr val="FF0000"/>
                </a:solidFill>
                <a:cs typeface="B Titr" pitchFamily="2" charset="-78"/>
              </a:rPr>
              <a:t>پيش گيري از اثرات صدا</a:t>
            </a:r>
          </a:p>
          <a:p>
            <a:pPr algn="r">
              <a:buFontTx/>
              <a:buNone/>
            </a:pPr>
            <a:r>
              <a:rPr lang="fa-IR" dirty="0" smtClean="0"/>
              <a:t>1- روشهاي كنترلي مكانيكي و مهندسي</a:t>
            </a:r>
          </a:p>
          <a:p>
            <a:pPr algn="r">
              <a:buFontTx/>
              <a:buNone/>
            </a:pPr>
            <a:r>
              <a:rPr lang="fa-IR" dirty="0" smtClean="0"/>
              <a:t>2-روشهاي مديريتي واداري</a:t>
            </a:r>
          </a:p>
          <a:p>
            <a:pPr algn="r" rtl="1">
              <a:buClr>
                <a:srgbClr val="C00000"/>
              </a:buClr>
              <a:buFont typeface="Wingdings" pitchFamily="2" charset="2"/>
              <a:buChar char="v"/>
            </a:pPr>
            <a:r>
              <a:rPr lang="fa-IR" dirty="0" smtClean="0"/>
              <a:t>گردشي كردن كار</a:t>
            </a:r>
          </a:p>
          <a:p>
            <a:pPr algn="r" rtl="1">
              <a:buClr>
                <a:srgbClr val="C00000"/>
              </a:buClr>
              <a:buFont typeface="Wingdings" pitchFamily="2" charset="2"/>
              <a:buChar char="v"/>
            </a:pPr>
            <a:r>
              <a:rPr lang="fa-IR" dirty="0" smtClean="0"/>
              <a:t>انتخاب كارگر مناسب</a:t>
            </a:r>
          </a:p>
          <a:p>
            <a:pPr algn="r" rtl="1">
              <a:buClr>
                <a:srgbClr val="C00000"/>
              </a:buClr>
              <a:buFont typeface="Wingdings" pitchFamily="2" charset="2"/>
              <a:buChar char="v"/>
            </a:pPr>
            <a:r>
              <a:rPr lang="fa-IR" dirty="0" smtClean="0"/>
              <a:t>معاينات دوره اي</a:t>
            </a:r>
          </a:p>
          <a:p>
            <a:pPr algn="r" rtl="1">
              <a:buClr>
                <a:srgbClr val="C00000"/>
              </a:buClr>
              <a:buFont typeface="Wingdings" pitchFamily="2" charset="2"/>
              <a:buChar char="v"/>
            </a:pPr>
            <a:r>
              <a:rPr lang="fa-IR" dirty="0" smtClean="0"/>
              <a:t>استفاده از وسايل حفاظت فردي</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357188" y="714375"/>
            <a:ext cx="7696200" cy="4772025"/>
          </a:xfrm>
        </p:spPr>
        <p:txBody>
          <a:bodyPr/>
          <a:lstStyle/>
          <a:p>
            <a:pPr algn="r">
              <a:buFontTx/>
              <a:buNone/>
            </a:pPr>
            <a:r>
              <a:rPr lang="fa-IR" sz="2800" dirty="0" smtClean="0">
                <a:solidFill>
                  <a:srgbClr val="FF0000"/>
                </a:solidFill>
                <a:cs typeface="B Titr" pitchFamily="2" charset="-78"/>
              </a:rPr>
              <a:t>ارتعاش</a:t>
            </a:r>
          </a:p>
          <a:p>
            <a:pPr algn="r">
              <a:buFontTx/>
              <a:buNone/>
            </a:pPr>
            <a:r>
              <a:rPr lang="fa-IR" dirty="0" smtClean="0"/>
              <a:t>يك حركت نوساني حول نقطه تعادل است. تمام اجسامي كه داراي جرم و خاصيت كشساني مي باشند، قادر به ارتعاش </a:t>
            </a:r>
          </a:p>
          <a:p>
            <a:pPr algn="r">
              <a:buFontTx/>
              <a:buNone/>
            </a:pPr>
            <a:r>
              <a:rPr lang="fa-IR" dirty="0" smtClean="0"/>
              <a:t>هستند.</a:t>
            </a:r>
          </a:p>
          <a:p>
            <a:pPr algn="r">
              <a:buFontTx/>
              <a:buNone/>
            </a:pPr>
            <a:endParaRPr lang="fa-IR" b="1" dirty="0" smtClean="0">
              <a:solidFill>
                <a:srgbClr val="826300"/>
              </a:solidFill>
            </a:endParaRPr>
          </a:p>
          <a:p>
            <a:pPr algn="r">
              <a:buFontTx/>
              <a:buNone/>
            </a:pPr>
            <a:r>
              <a:rPr lang="fa-IR" b="1" dirty="0" smtClean="0"/>
              <a:t>انواع ارتعاش</a:t>
            </a:r>
            <a:r>
              <a:rPr lang="fa-IR" dirty="0" smtClean="0"/>
              <a:t>   </a:t>
            </a:r>
            <a:r>
              <a:rPr lang="fa-IR" dirty="0" smtClean="0"/>
              <a:t>                    </a:t>
            </a:r>
            <a:r>
              <a:rPr lang="fa-IR" dirty="0" smtClean="0"/>
              <a:t>دوره </a:t>
            </a:r>
            <a:r>
              <a:rPr lang="fa-IR" dirty="0" smtClean="0"/>
              <a:t>اي                  </a:t>
            </a:r>
            <a:r>
              <a:rPr lang="fa-IR" dirty="0" smtClean="0"/>
              <a:t>ساده</a:t>
            </a:r>
          </a:p>
          <a:p>
            <a:pPr algn="r">
              <a:buFontTx/>
              <a:buNone/>
            </a:pPr>
            <a:r>
              <a:rPr lang="fa-IR" dirty="0" smtClean="0"/>
              <a:t>                                               </a:t>
            </a:r>
          </a:p>
          <a:p>
            <a:pPr algn="r">
              <a:buFontTx/>
              <a:buNone/>
            </a:pPr>
            <a:r>
              <a:rPr lang="fa-IR" dirty="0" smtClean="0"/>
              <a:t>                         </a:t>
            </a:r>
            <a:r>
              <a:rPr lang="fa-IR" dirty="0" smtClean="0"/>
              <a:t>                                           </a:t>
            </a:r>
            <a:r>
              <a:rPr lang="fa-IR" dirty="0" smtClean="0"/>
              <a:t>مختلط                                              </a:t>
            </a:r>
          </a:p>
          <a:p>
            <a:pPr algn="r">
              <a:buFontTx/>
              <a:buNone/>
            </a:pPr>
            <a:r>
              <a:rPr lang="fa-IR" dirty="0" smtClean="0"/>
              <a:t>                          </a:t>
            </a:r>
            <a:r>
              <a:rPr lang="fa-IR" dirty="0" smtClean="0"/>
              <a:t>              </a:t>
            </a:r>
            <a:r>
              <a:rPr lang="fa-IR" dirty="0" smtClean="0"/>
              <a:t>غير دوره اي                              </a:t>
            </a:r>
            <a:r>
              <a:rPr lang="fa-IR" sz="2800" dirty="0" smtClean="0">
                <a:solidFill>
                  <a:srgbClr val="CC6600"/>
                </a:solidFill>
              </a:rPr>
              <a:t>              </a:t>
            </a:r>
          </a:p>
        </p:txBody>
      </p:sp>
      <p:sp>
        <p:nvSpPr>
          <p:cNvPr id="4" name="Left Arrow 3"/>
          <p:cNvSpPr/>
          <p:nvPr/>
        </p:nvSpPr>
        <p:spPr>
          <a:xfrm>
            <a:off x="5143500" y="3000375"/>
            <a:ext cx="100012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Left Arrow 4"/>
          <p:cNvSpPr/>
          <p:nvPr/>
        </p:nvSpPr>
        <p:spPr>
          <a:xfrm>
            <a:off x="2928938" y="3000375"/>
            <a:ext cx="100012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Left Arrow 5"/>
          <p:cNvSpPr/>
          <p:nvPr/>
        </p:nvSpPr>
        <p:spPr>
          <a:xfrm rot="19422042">
            <a:off x="5102225" y="3913188"/>
            <a:ext cx="1509713" cy="357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Left Arrow 6"/>
          <p:cNvSpPr/>
          <p:nvPr/>
        </p:nvSpPr>
        <p:spPr>
          <a:xfrm rot="19321847">
            <a:off x="3148013" y="3698875"/>
            <a:ext cx="100012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pPr algn="r">
              <a:buFontTx/>
              <a:buNone/>
            </a:pPr>
            <a:r>
              <a:rPr lang="fa-IR" b="1" dirty="0" smtClean="0">
                <a:solidFill>
                  <a:srgbClr val="FF0000"/>
                </a:solidFill>
              </a:rPr>
              <a:t>ارتعاش دوره اي ساده</a:t>
            </a:r>
            <a:r>
              <a:rPr lang="fa-IR" dirty="0" smtClean="0">
                <a:solidFill>
                  <a:srgbClr val="FF0000"/>
                </a:solidFill>
              </a:rPr>
              <a:t>: </a:t>
            </a:r>
            <a:r>
              <a:rPr lang="fa-IR" dirty="0" smtClean="0"/>
              <a:t>جسم نوسان كننده، حركات منظم وپي در پي نوساني حول نقطه تعادل انجام مي دهد.</a:t>
            </a:r>
          </a:p>
          <a:p>
            <a:pPr algn="r">
              <a:buFontTx/>
              <a:buNone/>
            </a:pPr>
            <a:r>
              <a:rPr lang="fa-IR" b="1" dirty="0" smtClean="0">
                <a:solidFill>
                  <a:srgbClr val="FF0000"/>
                </a:solidFill>
              </a:rPr>
              <a:t>ارتعاش دوره اي مختلط:</a:t>
            </a:r>
            <a:r>
              <a:rPr lang="fa-IR" dirty="0" smtClean="0">
                <a:solidFill>
                  <a:srgbClr val="FF0000"/>
                </a:solidFill>
              </a:rPr>
              <a:t>شكل </a:t>
            </a:r>
            <a:r>
              <a:rPr lang="fa-IR" dirty="0" smtClean="0"/>
              <a:t>ساده سينوسي ندارد، ولي به طور منظم تكرار مي شود.</a:t>
            </a:r>
          </a:p>
          <a:p>
            <a:pPr algn="r">
              <a:buFontTx/>
              <a:buNone/>
            </a:pPr>
            <a:r>
              <a:rPr lang="fa-IR" b="1" dirty="0" smtClean="0">
                <a:solidFill>
                  <a:srgbClr val="FF0000"/>
                </a:solidFill>
              </a:rPr>
              <a:t>ارتعاش غير دوره اي</a:t>
            </a:r>
            <a:r>
              <a:rPr lang="fa-IR" b="1" dirty="0" smtClean="0">
                <a:solidFill>
                  <a:srgbClr val="826300"/>
                </a:solidFill>
              </a:rPr>
              <a:t>: </a:t>
            </a:r>
            <a:r>
              <a:rPr lang="fa-IR" dirty="0" smtClean="0"/>
              <a:t>آهنگ مشخصي ندارد</a:t>
            </a:r>
            <a:r>
              <a:rPr lang="fa-IR" dirty="0" smtClean="0"/>
              <a:t>.</a:t>
            </a:r>
          </a:p>
          <a:p>
            <a:pPr algn="r">
              <a:buFontTx/>
              <a:buNone/>
            </a:pPr>
            <a:endParaRPr lang="fa-IR" dirty="0" smtClean="0"/>
          </a:p>
          <a:p>
            <a:pPr algn="r">
              <a:buFontTx/>
              <a:buNone/>
            </a:pPr>
            <a:endParaRPr lang="fa-IR" dirty="0" smtClean="0"/>
          </a:p>
          <a:p>
            <a:pPr>
              <a:buNone/>
            </a:pPr>
            <a:r>
              <a:rPr lang="fa-IR" dirty="0" smtClean="0">
                <a:solidFill>
                  <a:srgbClr val="FF0000"/>
                </a:solidFill>
              </a:rPr>
              <a:t>نکته:</a:t>
            </a:r>
            <a:r>
              <a:rPr lang="fa-IR" dirty="0" smtClean="0"/>
              <a:t> اگر </a:t>
            </a:r>
            <a:r>
              <a:rPr lang="fa-IR" dirty="0" smtClean="0"/>
              <a:t>بدن توسط يك محرك ارتعاشي قوي وبا فركانسي نزديك به فركانس هاي طبيعي خود  مرتعش شود، تخريب ناشي از تشديد ارتعاش رخ مي دهد.</a:t>
            </a:r>
          </a:p>
          <a:p>
            <a:pPr algn="r">
              <a:buFontTx/>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571500" y="857250"/>
            <a:ext cx="7696200" cy="5429250"/>
          </a:xfrm>
        </p:spPr>
        <p:txBody>
          <a:bodyPr>
            <a:normAutofit/>
          </a:bodyPr>
          <a:lstStyle/>
          <a:p>
            <a:pPr algn="r">
              <a:buFontTx/>
              <a:buNone/>
            </a:pPr>
            <a:r>
              <a:rPr lang="fa-IR" b="1" dirty="0" smtClean="0">
                <a:solidFill>
                  <a:srgbClr val="FF0000"/>
                </a:solidFill>
                <a:cs typeface="B Titr" pitchFamily="2" charset="-78"/>
              </a:rPr>
              <a:t>عوامل موثردر اندازه گيري ارتعاش:</a:t>
            </a:r>
          </a:p>
          <a:p>
            <a:pPr algn="r" rtl="1">
              <a:buClr>
                <a:srgbClr val="C00000"/>
              </a:buClr>
              <a:buFont typeface="Wingdings" pitchFamily="2" charset="2"/>
              <a:buChar char="v"/>
            </a:pPr>
            <a:r>
              <a:rPr lang="fa-IR" dirty="0" smtClean="0"/>
              <a:t>بسامد</a:t>
            </a:r>
          </a:p>
          <a:p>
            <a:pPr algn="r" rtl="1">
              <a:buClr>
                <a:srgbClr val="C00000"/>
              </a:buClr>
              <a:buFont typeface="Wingdings" pitchFamily="2" charset="2"/>
              <a:buChar char="v"/>
            </a:pPr>
            <a:r>
              <a:rPr lang="fa-IR" dirty="0" smtClean="0"/>
              <a:t>دامنه</a:t>
            </a:r>
          </a:p>
          <a:p>
            <a:pPr algn="r" rtl="1">
              <a:buClr>
                <a:srgbClr val="C00000"/>
              </a:buClr>
              <a:buFont typeface="Wingdings" pitchFamily="2" charset="2"/>
              <a:buChar char="v"/>
            </a:pPr>
            <a:r>
              <a:rPr lang="fa-IR" dirty="0" smtClean="0"/>
              <a:t>جهت</a:t>
            </a:r>
          </a:p>
          <a:p>
            <a:pPr algn="r" rtl="1">
              <a:buClr>
                <a:srgbClr val="C00000"/>
              </a:buClr>
              <a:buFont typeface="Wingdings" pitchFamily="2" charset="2"/>
              <a:buChar char="v"/>
            </a:pPr>
            <a:r>
              <a:rPr lang="fa-IR" dirty="0" smtClean="0"/>
              <a:t>زمان</a:t>
            </a:r>
          </a:p>
          <a:p>
            <a:pPr algn="r">
              <a:buFontTx/>
              <a:buNone/>
            </a:pPr>
            <a:endParaRPr lang="fa-IR" dirty="0" smtClean="0"/>
          </a:p>
          <a:p>
            <a:pPr algn="r">
              <a:buFontTx/>
              <a:buNone/>
            </a:pPr>
            <a:endParaRPr lang="fa-IR" sz="2800" dirty="0" smtClean="0">
              <a:solidFill>
                <a:srgbClr val="CC6600"/>
              </a:solidFill>
              <a:cs typeface="B Titr" pitchFamily="2" charset="-78"/>
            </a:endParaRPr>
          </a:p>
          <a:p>
            <a:pPr>
              <a:buNone/>
            </a:pPr>
            <a:r>
              <a:rPr lang="fa-IR" sz="2800" dirty="0" smtClean="0">
                <a:solidFill>
                  <a:srgbClr val="FF0000"/>
                </a:solidFill>
                <a:cs typeface="B Titr" pitchFamily="2" charset="-78"/>
              </a:rPr>
              <a:t>انواع ارتعاش بر مبناي تاثير بر بدن</a:t>
            </a:r>
            <a:r>
              <a:rPr lang="fa-IR" dirty="0" smtClean="0">
                <a:solidFill>
                  <a:srgbClr val="FF0000"/>
                </a:solidFill>
              </a:rPr>
              <a:t>                                                                         </a:t>
            </a:r>
          </a:p>
          <a:p>
            <a:r>
              <a:rPr lang="fa-IR" dirty="0" smtClean="0"/>
              <a:t>ارتعاش دست و بازو</a:t>
            </a:r>
          </a:p>
          <a:p>
            <a:r>
              <a:rPr lang="fa-IR" dirty="0" smtClean="0"/>
              <a:t>ارتعاش تمام بدن</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685800" y="642938"/>
            <a:ext cx="7315200" cy="4843462"/>
          </a:xfrm>
        </p:spPr>
        <p:txBody>
          <a:bodyPr/>
          <a:lstStyle/>
          <a:p>
            <a:pPr algn="r">
              <a:buFontTx/>
              <a:buNone/>
            </a:pPr>
            <a:r>
              <a:rPr lang="fa-IR" sz="2800" dirty="0" smtClean="0">
                <a:solidFill>
                  <a:srgbClr val="FF0000"/>
                </a:solidFill>
                <a:cs typeface="B Titr" pitchFamily="2" charset="-78"/>
              </a:rPr>
              <a:t>ارتعاش تمام بدن</a:t>
            </a:r>
          </a:p>
          <a:p>
            <a:pPr algn="r" rtl="1">
              <a:buClr>
                <a:srgbClr val="C00000"/>
              </a:buClr>
              <a:buFont typeface="Wingdings" pitchFamily="2" charset="2"/>
              <a:buChar char="v"/>
            </a:pPr>
            <a:r>
              <a:rPr lang="fa-IR" dirty="0" smtClean="0"/>
              <a:t>در وسايل ترابري هوايي ،زميني،ساختمانها</a:t>
            </a:r>
          </a:p>
          <a:p>
            <a:pPr algn="r" rtl="1">
              <a:buClr>
                <a:srgbClr val="C00000"/>
              </a:buClr>
              <a:buFont typeface="Wingdings" pitchFamily="2" charset="2"/>
              <a:buChar char="v"/>
            </a:pPr>
            <a:r>
              <a:rPr lang="fa-IR" dirty="0" smtClean="0"/>
              <a:t>در گستره بسامد1تا20</a:t>
            </a:r>
          </a:p>
          <a:p>
            <a:pPr algn="r" rtl="1">
              <a:buClr>
                <a:srgbClr val="C00000"/>
              </a:buClr>
              <a:buFont typeface="Wingdings" pitchFamily="2" charset="2"/>
              <a:buChar char="v"/>
            </a:pPr>
            <a:r>
              <a:rPr lang="fa-IR" dirty="0" smtClean="0"/>
              <a:t>اثرات فيزيولوژيكي </a:t>
            </a:r>
            <a:r>
              <a:rPr lang="fa-IR" dirty="0" smtClean="0"/>
              <a:t>و رواني </a:t>
            </a:r>
            <a:r>
              <a:rPr lang="fa-IR" dirty="0" smtClean="0"/>
              <a:t>ارتعاشات مكانيكي در انسان در اثر به نوسان درآمدن اجباري اندام ها، بافتهاي بدن است.</a:t>
            </a:r>
          </a:p>
          <a:p>
            <a:pPr algn="r">
              <a:buFontTx/>
              <a:buNone/>
            </a:pPr>
            <a:endParaRPr lang="fa-IR" b="1" dirty="0" smtClean="0">
              <a:solidFill>
                <a:srgbClr val="FF0000"/>
              </a:solidFill>
            </a:endParaRPr>
          </a:p>
          <a:p>
            <a:pPr algn="r">
              <a:buFontTx/>
              <a:buNone/>
            </a:pPr>
            <a:r>
              <a:rPr lang="fa-IR" b="1" dirty="0" smtClean="0">
                <a:solidFill>
                  <a:srgbClr val="FF0000"/>
                </a:solidFill>
              </a:rPr>
              <a:t>بيماري </a:t>
            </a:r>
            <a:r>
              <a:rPr lang="fa-IR" b="1" dirty="0" smtClean="0">
                <a:solidFill>
                  <a:srgbClr val="FF0000"/>
                </a:solidFill>
              </a:rPr>
              <a:t>حركت(درياگرفتگي): </a:t>
            </a:r>
            <a:r>
              <a:rPr lang="fa-IR" dirty="0" smtClean="0"/>
              <a:t>در اثر تكانهاي آهنگين يا نامنظم در جهت هاي گوناگون</a:t>
            </a:r>
          </a:p>
          <a:p>
            <a:pPr algn="r">
              <a:buFontTx/>
              <a:buNone/>
            </a:pPr>
            <a:r>
              <a:rPr lang="fa-IR" b="1" dirty="0" smtClean="0">
                <a:solidFill>
                  <a:srgbClr val="826300"/>
                </a:solidFill>
              </a:rPr>
              <a:t>علائم: </a:t>
            </a:r>
            <a:r>
              <a:rPr lang="fa-IR" dirty="0" smtClean="0"/>
              <a:t>سردرد، تهوع، استفراغ وسرگيجه</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3286125" y="1143000"/>
            <a:ext cx="4929188" cy="4343400"/>
          </a:xfrm>
        </p:spPr>
        <p:txBody>
          <a:bodyPr/>
          <a:lstStyle/>
          <a:p>
            <a:pPr algn="just" rtl="1">
              <a:buFontTx/>
              <a:buNone/>
            </a:pPr>
            <a:r>
              <a:rPr lang="fa-IR" sz="2800" dirty="0" smtClean="0">
                <a:solidFill>
                  <a:srgbClr val="FF0000"/>
                </a:solidFill>
              </a:rPr>
              <a:t>ارتعاش دست وبازو</a:t>
            </a:r>
          </a:p>
          <a:p>
            <a:pPr algn="just" rtl="1">
              <a:buFontTx/>
              <a:buNone/>
            </a:pPr>
            <a:endParaRPr lang="fa-IR" sz="2800" dirty="0" smtClean="0">
              <a:solidFill>
                <a:srgbClr val="CC6600"/>
              </a:solidFill>
            </a:endParaRPr>
          </a:p>
          <a:p>
            <a:pPr algn="just" rtl="1">
              <a:buFontTx/>
              <a:buNone/>
            </a:pPr>
            <a:r>
              <a:rPr lang="fa-IR" dirty="0" smtClean="0"/>
              <a:t>بوسيله ابزار الكتريكي وبادي(هواي فشرده) كه كارگران به طريقي اين دستگاهها را در دست نگه مي دارند ومتحمل لرزش هاي شديد ميشوند.</a:t>
            </a:r>
          </a:p>
        </p:txBody>
      </p:sp>
      <p:pic>
        <p:nvPicPr>
          <p:cNvPr id="72707" name="Picture 4" descr="j0199549"/>
          <p:cNvPicPr>
            <a:picLocks noChangeAspect="1" noChangeArrowheads="1"/>
          </p:cNvPicPr>
          <p:nvPr/>
        </p:nvPicPr>
        <p:blipFill>
          <a:blip r:embed="rId2" cstate="print"/>
          <a:srcRect/>
          <a:stretch>
            <a:fillRect/>
          </a:stretch>
        </p:blipFill>
        <p:spPr bwMode="auto">
          <a:xfrm>
            <a:off x="714375" y="1428750"/>
            <a:ext cx="2155825"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428604"/>
            <a:ext cx="7143800" cy="5724644"/>
          </a:xfrm>
          <a:prstGeom prst="rect">
            <a:avLst/>
          </a:prstGeom>
          <a:noFill/>
        </p:spPr>
        <p:txBody>
          <a:bodyPr wrap="square" rtlCol="0">
            <a:spAutoFit/>
          </a:bodyPr>
          <a:lstStyle/>
          <a:p>
            <a:pPr algn="ctr">
              <a:lnSpc>
                <a:spcPct val="200000"/>
              </a:lnSpc>
            </a:pPr>
            <a:r>
              <a:rPr lang="fa-IR" sz="5400" b="1" dirty="0" smtClean="0">
                <a:solidFill>
                  <a:srgbClr val="FF0000"/>
                </a:solidFill>
                <a:cs typeface="B Titr" pitchFamily="2" charset="-78"/>
              </a:rPr>
              <a:t>عوامل فیزیکی </a:t>
            </a:r>
          </a:p>
          <a:p>
            <a:pPr algn="ctr">
              <a:lnSpc>
                <a:spcPct val="200000"/>
              </a:lnSpc>
            </a:pPr>
            <a:r>
              <a:rPr lang="fa-IR" sz="5400" b="1" dirty="0" smtClean="0">
                <a:solidFill>
                  <a:srgbClr val="FF0000"/>
                </a:solidFill>
                <a:cs typeface="B Titr" pitchFamily="2" charset="-78"/>
              </a:rPr>
              <a:t>زیان آور محیط کار</a:t>
            </a:r>
          </a:p>
          <a:p>
            <a:pPr algn="ctr"/>
            <a:endParaRPr lang="fa-IR" sz="5400" b="1" dirty="0" smtClean="0">
              <a:solidFill>
                <a:srgbClr val="FF0000"/>
              </a:solidFill>
              <a:cs typeface="B Titr" pitchFamily="2" charset="-78"/>
            </a:endParaRPr>
          </a:p>
          <a:p>
            <a:pPr algn="ctr"/>
            <a:endParaRPr lang="fa-IR" sz="2800" b="1" dirty="0" smtClean="0">
              <a:cs typeface="B Koodak" pitchFamily="2" charset="-78"/>
            </a:endParaRPr>
          </a:p>
          <a:p>
            <a:pPr algn="ctr"/>
            <a:r>
              <a:rPr lang="fa-IR" sz="4000" b="1" dirty="0" smtClean="0">
                <a:cs typeface="B Koodak" pitchFamily="2" charset="-78"/>
              </a:rPr>
              <a:t>دکتر اکبر برزگر</a:t>
            </a:r>
          </a:p>
          <a:p>
            <a:pPr algn="ctr"/>
            <a:endParaRPr lang="fa-IR" sz="2800" b="1" dirty="0" smtClean="0">
              <a:solidFill>
                <a:srgbClr val="FFFF00"/>
              </a:solidFill>
              <a:cs typeface="B Koodak"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685800" y="1143000"/>
            <a:ext cx="7696200" cy="4343400"/>
          </a:xfrm>
        </p:spPr>
        <p:txBody>
          <a:bodyPr/>
          <a:lstStyle/>
          <a:p>
            <a:pPr algn="r">
              <a:buFontTx/>
              <a:buNone/>
            </a:pPr>
            <a:r>
              <a:rPr lang="fa-IR" b="1" dirty="0" smtClean="0">
                <a:solidFill>
                  <a:srgbClr val="FF0000"/>
                </a:solidFill>
              </a:rPr>
              <a:t>روشهاي جلوگيري از عوارض ارتعاش</a:t>
            </a:r>
          </a:p>
          <a:p>
            <a:pPr algn="r">
              <a:buFontTx/>
              <a:buNone/>
            </a:pPr>
            <a:r>
              <a:rPr lang="fa-IR" dirty="0" smtClean="0"/>
              <a:t>1- روشهاي كنترلي مكانيكي و مهندسي</a:t>
            </a:r>
          </a:p>
          <a:p>
            <a:pPr algn="r">
              <a:buFontTx/>
              <a:buNone/>
            </a:pPr>
            <a:r>
              <a:rPr lang="fa-IR" dirty="0" smtClean="0"/>
              <a:t>2-روشهاي مديريتي واداري</a:t>
            </a:r>
          </a:p>
          <a:p>
            <a:pPr algn="r" rtl="1">
              <a:buClr>
                <a:srgbClr val="C00000"/>
              </a:buClr>
              <a:buFont typeface="Wingdings" pitchFamily="2" charset="2"/>
              <a:buChar char="v"/>
            </a:pPr>
            <a:r>
              <a:rPr lang="fa-IR" dirty="0" smtClean="0"/>
              <a:t>گردشي كردن كار</a:t>
            </a:r>
          </a:p>
          <a:p>
            <a:pPr algn="r" rtl="1">
              <a:buClr>
                <a:srgbClr val="C00000"/>
              </a:buClr>
              <a:buFont typeface="Wingdings" pitchFamily="2" charset="2"/>
              <a:buChar char="v"/>
            </a:pPr>
            <a:r>
              <a:rPr lang="fa-IR" dirty="0" smtClean="0"/>
              <a:t>انتخاب كارگر مناسب</a:t>
            </a:r>
          </a:p>
          <a:p>
            <a:pPr algn="r" rtl="1">
              <a:buClr>
                <a:srgbClr val="C00000"/>
              </a:buClr>
              <a:buFont typeface="Wingdings" pitchFamily="2" charset="2"/>
              <a:buChar char="v"/>
            </a:pPr>
            <a:r>
              <a:rPr lang="fa-IR" dirty="0" smtClean="0"/>
              <a:t>معاينات دوره اي</a:t>
            </a:r>
          </a:p>
          <a:p>
            <a:pPr algn="r" rtl="1">
              <a:buClr>
                <a:srgbClr val="C00000"/>
              </a:buClr>
              <a:buFont typeface="Wingdings" pitchFamily="2" charset="2"/>
              <a:buChar char="v"/>
            </a:pPr>
            <a:r>
              <a:rPr lang="fa-IR" dirty="0" smtClean="0"/>
              <a:t>استفاده از وسايل حفاظت فردي</a:t>
            </a:r>
            <a:endParaRPr lang="en-US" dirty="0" smtClean="0"/>
          </a:p>
          <a:p>
            <a:pPr algn="r">
              <a:buFontTx/>
              <a:buNone/>
            </a:pPr>
            <a:endParaRPr lang="fa-IR" dirty="0" smtClean="0"/>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395288" y="1636706"/>
            <a:ext cx="8424862" cy="863600"/>
          </a:xfrm>
        </p:spPr>
        <p:txBody>
          <a:bodyPr>
            <a:normAutofit/>
          </a:bodyPr>
          <a:lstStyle/>
          <a:p>
            <a:pPr eaLnBrk="1" hangingPunct="1">
              <a:lnSpc>
                <a:spcPct val="80000"/>
              </a:lnSpc>
              <a:defRPr/>
            </a:pPr>
            <a:endParaRPr lang="en-US" sz="2000" b="1" dirty="0" smtClean="0">
              <a:solidFill>
                <a:srgbClr val="FFFF00"/>
              </a:solidFill>
              <a:cs typeface="Andalus" pitchFamily="2" charset="-78"/>
            </a:endParaRPr>
          </a:p>
          <a:p>
            <a:pPr rtl="1" eaLnBrk="1" hangingPunct="1">
              <a:lnSpc>
                <a:spcPct val="80000"/>
              </a:lnSpc>
              <a:defRPr/>
            </a:pPr>
            <a:r>
              <a:rPr lang="fa-IR" sz="3600" b="1" dirty="0" smtClean="0">
                <a:solidFill>
                  <a:srgbClr val="FFFF00"/>
                </a:solidFill>
                <a:effectLst/>
                <a:cs typeface="B Titr" pitchFamily="2" charset="-78"/>
              </a:rPr>
              <a:t>روشنایی</a:t>
            </a:r>
            <a:endParaRPr lang="ar-SA" sz="3600" b="1" dirty="0" smtClean="0">
              <a:solidFill>
                <a:srgbClr val="FFFF00"/>
              </a:solidFill>
              <a:effectLst/>
              <a:cs typeface="B Titr" pitchFamily="2" charset="-78"/>
            </a:endParaRPr>
          </a:p>
          <a:p>
            <a:pPr eaLnBrk="1" hangingPunct="1">
              <a:lnSpc>
                <a:spcPct val="80000"/>
              </a:lnSpc>
              <a:defRPr/>
            </a:pPr>
            <a:endParaRPr lang="ar-SA" sz="1800" dirty="0" smtClean="0">
              <a:solidFill>
                <a:srgbClr val="FFFF00"/>
              </a:solidFill>
              <a:cs typeface="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1000100" y="1214422"/>
            <a:ext cx="7772400" cy="4572000"/>
          </a:xfrm>
        </p:spPr>
        <p:txBody>
          <a:bodyPr/>
          <a:lstStyle/>
          <a:p>
            <a:pPr algn="r" rtl="1">
              <a:buClr>
                <a:srgbClr val="C00000"/>
              </a:buClr>
              <a:buFont typeface="Wingdings" pitchFamily="2" charset="2"/>
              <a:buChar char="v"/>
            </a:pPr>
            <a:r>
              <a:rPr lang="fa-IR" dirty="0" smtClean="0"/>
              <a:t>ماهيت نور</a:t>
            </a:r>
          </a:p>
          <a:p>
            <a:pPr algn="r" rtl="1">
              <a:buClr>
                <a:srgbClr val="C00000"/>
              </a:buClr>
              <a:buFont typeface="Wingdings" pitchFamily="2" charset="2"/>
              <a:buChar char="v"/>
            </a:pPr>
            <a:r>
              <a:rPr lang="fa-IR" dirty="0" smtClean="0"/>
              <a:t>بيناب امواج الكترومغناطيس</a:t>
            </a:r>
          </a:p>
          <a:p>
            <a:pPr algn="r" rtl="1">
              <a:buClr>
                <a:srgbClr val="C00000"/>
              </a:buClr>
              <a:buFont typeface="Wingdings" pitchFamily="2" charset="2"/>
              <a:buChar char="v"/>
            </a:pPr>
            <a:r>
              <a:rPr lang="fa-IR" dirty="0" smtClean="0"/>
              <a:t>طول موج نور مرئي</a:t>
            </a:r>
          </a:p>
          <a:p>
            <a:pPr algn="r" rtl="1">
              <a:buClr>
                <a:srgbClr val="C00000"/>
              </a:buClr>
              <a:buFont typeface="Wingdings" pitchFamily="2" charset="2"/>
              <a:buChar char="v"/>
            </a:pPr>
            <a:r>
              <a:rPr lang="fa-IR" dirty="0" smtClean="0"/>
              <a:t>حداكثرحساسيت چشم انسان به نور</a:t>
            </a:r>
          </a:p>
          <a:p>
            <a:pPr algn="r" rtl="1">
              <a:buClr>
                <a:srgbClr val="C00000"/>
              </a:buClr>
              <a:buFont typeface="Wingdings" pitchFamily="2" charset="2"/>
              <a:buChar char="v"/>
            </a:pPr>
            <a:r>
              <a:rPr lang="fa-IR" dirty="0" smtClean="0"/>
              <a:t>انواع سلولهاي بينايي در چشم انسان</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685800" y="928688"/>
            <a:ext cx="7696200" cy="1285875"/>
          </a:xfrm>
        </p:spPr>
        <p:txBody>
          <a:bodyPr/>
          <a:lstStyle/>
          <a:p>
            <a:pPr algn="r">
              <a:buFontTx/>
              <a:buNone/>
            </a:pPr>
            <a:r>
              <a:rPr lang="fa-IR" b="1" dirty="0" smtClean="0">
                <a:solidFill>
                  <a:srgbClr val="826300"/>
                </a:solidFill>
                <a:cs typeface="B Lotus" pitchFamily="2" charset="-78"/>
              </a:rPr>
              <a:t>  </a:t>
            </a:r>
            <a:r>
              <a:rPr lang="fa-IR" sz="2800" dirty="0" smtClean="0">
                <a:solidFill>
                  <a:srgbClr val="FF0000"/>
                </a:solidFill>
                <a:cs typeface="B Titr" pitchFamily="2" charset="-78"/>
              </a:rPr>
              <a:t>روشنايي محيط كار</a:t>
            </a:r>
          </a:p>
          <a:p>
            <a:pPr algn="r" rtl="1">
              <a:buClr>
                <a:srgbClr val="C00000"/>
              </a:buClr>
              <a:buFont typeface="Wingdings" pitchFamily="2" charset="2"/>
              <a:buChar char="v"/>
            </a:pPr>
            <a:r>
              <a:rPr lang="fa-IR" dirty="0" smtClean="0"/>
              <a:t>اهميت بينايي واهميت روشنايي مناسب در ديدن اشيا</a:t>
            </a:r>
          </a:p>
          <a:p>
            <a:pPr algn="r" rtl="1">
              <a:buClr>
                <a:srgbClr val="C00000"/>
              </a:buClr>
              <a:buFontTx/>
              <a:buNone/>
            </a:pPr>
            <a:endParaRPr lang="fa-IR" dirty="0" smtClean="0">
              <a:cs typeface="B Lotus" pitchFamily="2" charset="-78"/>
            </a:endParaRPr>
          </a:p>
          <a:p>
            <a:pPr algn="r" rtl="1">
              <a:buFontTx/>
              <a:buNone/>
            </a:pPr>
            <a:endParaRPr lang="en-US" dirty="0" smtClean="0"/>
          </a:p>
        </p:txBody>
      </p:sp>
      <p:pic>
        <p:nvPicPr>
          <p:cNvPr id="83971" name="Picture 4" descr="j0195812"/>
          <p:cNvPicPr>
            <a:picLocks noChangeAspect="1" noChangeArrowheads="1"/>
          </p:cNvPicPr>
          <p:nvPr/>
        </p:nvPicPr>
        <p:blipFill>
          <a:blip r:embed="rId2" cstate="print"/>
          <a:srcRect/>
          <a:stretch>
            <a:fillRect/>
          </a:stretch>
        </p:blipFill>
        <p:spPr bwMode="auto">
          <a:xfrm>
            <a:off x="428625" y="2286000"/>
            <a:ext cx="3709988" cy="3816350"/>
          </a:xfrm>
          <a:prstGeom prst="rect">
            <a:avLst/>
          </a:prstGeom>
          <a:noFill/>
          <a:ln w="9525">
            <a:noFill/>
            <a:miter lim="800000"/>
            <a:headEnd/>
            <a:tailEnd/>
          </a:ln>
        </p:spPr>
      </p:pic>
      <p:sp>
        <p:nvSpPr>
          <p:cNvPr id="83972" name="Rectangle 3"/>
          <p:cNvSpPr>
            <a:spLocks noChangeArrowheads="1"/>
          </p:cNvSpPr>
          <p:nvPr/>
        </p:nvSpPr>
        <p:spPr bwMode="auto">
          <a:xfrm>
            <a:off x="3929063" y="2571750"/>
            <a:ext cx="4572000" cy="1422400"/>
          </a:xfrm>
          <a:prstGeom prst="rect">
            <a:avLst/>
          </a:prstGeom>
          <a:noFill/>
          <a:ln w="9525">
            <a:noFill/>
            <a:miter lim="800000"/>
            <a:headEnd/>
            <a:tailEnd/>
          </a:ln>
        </p:spPr>
        <p:txBody>
          <a:bodyPr>
            <a:spAutoFit/>
          </a:bodyPr>
          <a:lstStyle/>
          <a:p>
            <a:pPr marL="609600" indent="-609600" algn="just" rtl="1">
              <a:lnSpc>
                <a:spcPct val="90000"/>
              </a:lnSpc>
              <a:buFont typeface="Wingdings" pitchFamily="2" charset="2"/>
              <a:buNone/>
            </a:pPr>
            <a:r>
              <a:rPr lang="ar-SA" sz="2400" b="1" dirty="0">
                <a:cs typeface="B Koodak" pitchFamily="2" charset="-78"/>
              </a:rPr>
              <a:t>تعريف نور:</a:t>
            </a:r>
            <a:r>
              <a:rPr lang="ar-SA" sz="2400" dirty="0">
                <a:cs typeface="B Koodak" pitchFamily="2" charset="-78"/>
              </a:rPr>
              <a:t> نور آن</a:t>
            </a:r>
            <a:r>
              <a:rPr lang="fa-IR" sz="2400" dirty="0">
                <a:cs typeface="B Koodak" pitchFamily="2" charset="-78"/>
              </a:rPr>
              <a:t> </a:t>
            </a:r>
            <a:r>
              <a:rPr lang="ar-SA" sz="2400" dirty="0">
                <a:cs typeface="B Koodak" pitchFamily="2" charset="-78"/>
              </a:rPr>
              <a:t>دسته از امواج الکترومغناطيس است که بين طول موج</a:t>
            </a:r>
            <a:r>
              <a:rPr lang="fa-IR" sz="2400" dirty="0">
                <a:cs typeface="B Koodak" pitchFamily="2" charset="-78"/>
              </a:rPr>
              <a:t> </a:t>
            </a:r>
            <a:r>
              <a:rPr lang="ar-SA" sz="2400" dirty="0">
                <a:cs typeface="B Koodak" pitchFamily="2" charset="-78"/>
              </a:rPr>
              <a:t>هاي 380 تا 780 ميلي ميکرون </a:t>
            </a:r>
            <a:r>
              <a:rPr lang="fa-IR" sz="2400" dirty="0">
                <a:cs typeface="B Koodak" pitchFamily="2" charset="-78"/>
              </a:rPr>
              <a:t>یا نانومتر </a:t>
            </a:r>
            <a:r>
              <a:rPr lang="ar-SA" sz="2400" dirty="0">
                <a:cs typeface="B Koodak" pitchFamily="2" charset="-78"/>
              </a:rPr>
              <a:t>قرار دارد. </a:t>
            </a:r>
            <a:endParaRPr lang="fa-IR" sz="2400" b="1" dirty="0">
              <a:cs typeface="B Koodak" pitchFamily="2" charset="-78"/>
            </a:endParaRPr>
          </a:p>
        </p:txBody>
      </p:sp>
      <p:sp>
        <p:nvSpPr>
          <p:cNvPr id="83973" name="Date Placeholder 4"/>
          <p:cNvSpPr>
            <a:spLocks noGrp="1"/>
          </p:cNvSpPr>
          <p:nvPr>
            <p:ph type="dt" sz="quarter" idx="10"/>
          </p:nvPr>
        </p:nvSpPr>
        <p:spPr>
          <a:noFill/>
        </p:spPr>
        <p:txBody>
          <a:bodyPr/>
          <a:lstStyle/>
          <a:p>
            <a:r>
              <a:rPr lang="en-US"/>
              <a:t>tohid alizadeh</a:t>
            </a:r>
          </a:p>
        </p:txBody>
      </p:sp>
      <p:sp>
        <p:nvSpPr>
          <p:cNvPr id="83974" name="Footer Placeholder 5"/>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867400" y="762000"/>
            <a:ext cx="2590800" cy="838200"/>
          </a:xfrm>
        </p:spPr>
        <p:txBody>
          <a:bodyPr/>
          <a:lstStyle/>
          <a:p>
            <a:pPr algn="r" rtl="1" eaLnBrk="1" hangingPunct="1"/>
            <a:r>
              <a:rPr lang="ar-SA" sz="3200" b="1" smtClean="0">
                <a:solidFill>
                  <a:srgbClr val="FF0000"/>
                </a:solidFill>
                <a:cs typeface="B Titr" pitchFamily="2" charset="-78"/>
              </a:rPr>
              <a:t>طيف نور مرئي</a:t>
            </a:r>
            <a:endParaRPr lang="ar-SA" sz="3200" smtClean="0">
              <a:solidFill>
                <a:srgbClr val="FF0000"/>
              </a:solidFill>
              <a:cs typeface="B Titr" pitchFamily="2" charset="-78"/>
            </a:endParaRPr>
          </a:p>
        </p:txBody>
      </p:sp>
      <p:pic>
        <p:nvPicPr>
          <p:cNvPr id="84995" name="Picture 3"/>
          <p:cNvPicPr>
            <a:picLocks noGrp="1" noChangeAspect="1" noChangeArrowheads="1"/>
          </p:cNvPicPr>
          <p:nvPr>
            <p:ph type="body" idx="1"/>
          </p:nvPr>
        </p:nvPicPr>
        <p:blipFill>
          <a:blip r:embed="rId2" cstate="print"/>
          <a:srcRect/>
          <a:stretch>
            <a:fillRect/>
          </a:stretch>
        </p:blipFill>
        <p:spPr>
          <a:xfrm>
            <a:off x="1285853" y="2667000"/>
            <a:ext cx="7000924" cy="1690694"/>
          </a:xfrm>
        </p:spPr>
      </p:pic>
      <p:sp>
        <p:nvSpPr>
          <p:cNvPr id="84996" name="Date Placeholder 3"/>
          <p:cNvSpPr>
            <a:spLocks noGrp="1"/>
          </p:cNvSpPr>
          <p:nvPr>
            <p:ph type="dt" sz="quarter" idx="10"/>
          </p:nvPr>
        </p:nvSpPr>
        <p:spPr>
          <a:noFill/>
        </p:spPr>
        <p:txBody>
          <a:bodyPr/>
          <a:lstStyle/>
          <a:p>
            <a:r>
              <a:rPr lang="en-US"/>
              <a:t>tohid alizadeh</a:t>
            </a:r>
          </a:p>
        </p:txBody>
      </p:sp>
      <p:sp>
        <p:nvSpPr>
          <p:cNvPr id="84997" name="Footer Placeholder 4"/>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p:txBody>
          <a:bodyPr/>
          <a:lstStyle/>
          <a:p>
            <a:pPr algn="r" rtl="1">
              <a:buClr>
                <a:srgbClr val="C00000"/>
              </a:buClr>
              <a:buFontTx/>
              <a:buNone/>
            </a:pPr>
            <a:r>
              <a:rPr lang="fa-IR" dirty="0" smtClean="0"/>
              <a:t>1-حفاظت از بينايي كاركنان</a:t>
            </a:r>
          </a:p>
          <a:p>
            <a:pPr algn="r">
              <a:buFontTx/>
              <a:buNone/>
            </a:pPr>
            <a:r>
              <a:rPr lang="fa-IR" dirty="0" smtClean="0"/>
              <a:t>2- كاهش عوامل خستگي</a:t>
            </a:r>
          </a:p>
          <a:p>
            <a:pPr algn="r">
              <a:buFontTx/>
              <a:buNone/>
            </a:pPr>
            <a:r>
              <a:rPr lang="fa-IR" dirty="0" smtClean="0"/>
              <a:t>3- جلوگيري از حوادث ناشي از كار</a:t>
            </a:r>
          </a:p>
          <a:p>
            <a:pPr algn="r">
              <a:buFontTx/>
              <a:buNone/>
            </a:pPr>
            <a:r>
              <a:rPr lang="fa-IR" dirty="0" smtClean="0"/>
              <a:t>4-  افزايش بازده كار</a:t>
            </a:r>
          </a:p>
          <a:p>
            <a:pPr algn="r">
              <a:buFontTx/>
              <a:buNone/>
            </a:pPr>
            <a:r>
              <a:rPr lang="fa-IR" dirty="0" smtClean="0"/>
              <a:t>5- بهبود كيفيت فرآورده</a:t>
            </a:r>
            <a:endParaRPr lang="en-US" dirty="0" smtClean="0"/>
          </a:p>
        </p:txBody>
      </p:sp>
      <p:sp>
        <p:nvSpPr>
          <p:cNvPr id="86019" name="TextBox 2"/>
          <p:cNvSpPr txBox="1">
            <a:spLocks noChangeArrowheads="1"/>
          </p:cNvSpPr>
          <p:nvPr/>
        </p:nvSpPr>
        <p:spPr bwMode="auto">
          <a:xfrm>
            <a:off x="2286000" y="428625"/>
            <a:ext cx="5286375" cy="584200"/>
          </a:xfrm>
          <a:prstGeom prst="rect">
            <a:avLst/>
          </a:prstGeom>
          <a:noFill/>
          <a:ln w="9525">
            <a:noFill/>
            <a:miter lim="800000"/>
            <a:headEnd/>
            <a:tailEnd/>
          </a:ln>
        </p:spPr>
        <p:txBody>
          <a:bodyPr>
            <a:spAutoFit/>
          </a:bodyPr>
          <a:lstStyle/>
          <a:p>
            <a:pPr algn="ctr" rtl="1">
              <a:buClr>
                <a:srgbClr val="C00000"/>
              </a:buClr>
            </a:pPr>
            <a:r>
              <a:rPr lang="fa-IR" sz="3200">
                <a:solidFill>
                  <a:srgbClr val="FF0000"/>
                </a:solidFill>
                <a:cs typeface="B Titr" pitchFamily="2" charset="-78"/>
              </a:rPr>
              <a:t>اهداف تامين روشنايي در محيط كار</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untitled3"/>
          <p:cNvPicPr>
            <a:picLocks noChangeAspect="1" noChangeArrowheads="1"/>
          </p:cNvPicPr>
          <p:nvPr/>
        </p:nvPicPr>
        <p:blipFill>
          <a:blip r:embed="rId2" cstate="print"/>
          <a:srcRect/>
          <a:stretch>
            <a:fillRect/>
          </a:stretch>
        </p:blipFill>
        <p:spPr bwMode="auto">
          <a:xfrm>
            <a:off x="1763713" y="898525"/>
            <a:ext cx="5184775"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050"/>
          <p:cNvSpPr>
            <a:spLocks noChangeArrowheads="1"/>
          </p:cNvSpPr>
          <p:nvPr/>
        </p:nvSpPr>
        <p:spPr bwMode="auto">
          <a:xfrm>
            <a:off x="1447800" y="609600"/>
            <a:ext cx="7239000" cy="12192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80000"/>
              <a:buFont typeface="Wingdings" pitchFamily="2" charset="2"/>
              <a:buChar char="l"/>
            </a:pPr>
            <a:endParaRPr lang="ar-SA" sz="2000">
              <a:latin typeface="Arial" charset="0"/>
            </a:endParaRPr>
          </a:p>
          <a:p>
            <a:pPr marL="342900" indent="-342900" algn="ctr" rtl="1">
              <a:spcBef>
                <a:spcPct val="20000"/>
              </a:spcBef>
              <a:buClr>
                <a:schemeClr val="accent2"/>
              </a:buClr>
              <a:buSzPct val="80000"/>
              <a:buFont typeface="Wingdings" pitchFamily="2" charset="2"/>
              <a:buNone/>
            </a:pPr>
            <a:r>
              <a:rPr lang="ar-SA" sz="3200" b="1">
                <a:solidFill>
                  <a:srgbClr val="FF0000"/>
                </a:solidFill>
                <a:latin typeface="Arial" charset="0"/>
                <a:cs typeface="B Titr" pitchFamily="2" charset="-78"/>
              </a:rPr>
              <a:t>پيامدهاي كار تحت سيستم روشنايي نامطلوب:</a:t>
            </a:r>
          </a:p>
        </p:txBody>
      </p:sp>
      <p:sp>
        <p:nvSpPr>
          <p:cNvPr id="88067" name="Rectangle 2051"/>
          <p:cNvSpPr>
            <a:spLocks noChangeArrowheads="1"/>
          </p:cNvSpPr>
          <p:nvPr/>
        </p:nvSpPr>
        <p:spPr bwMode="auto">
          <a:xfrm>
            <a:off x="3200400" y="2667000"/>
            <a:ext cx="5029200" cy="2667000"/>
          </a:xfrm>
          <a:prstGeom prst="rect">
            <a:avLst/>
          </a:prstGeom>
          <a:noFill/>
          <a:ln w="9525">
            <a:noFill/>
            <a:miter lim="800000"/>
            <a:headEnd/>
            <a:tailEnd/>
          </a:ln>
        </p:spPr>
        <p:txBody>
          <a:bodyPr lIns="92075" tIns="46038" rIns="92075" bIns="46038"/>
          <a:lstStyle/>
          <a:p>
            <a:pPr marL="342900" indent="-342900" algn="r" rtl="1">
              <a:spcBef>
                <a:spcPct val="20000"/>
              </a:spcBef>
              <a:buClr>
                <a:schemeClr val="accent2"/>
              </a:buClr>
              <a:buSzPct val="80000"/>
              <a:buFont typeface="Wingdings" pitchFamily="2" charset="2"/>
              <a:buChar char="l"/>
            </a:pPr>
            <a:r>
              <a:rPr lang="ar-SA" sz="2400">
                <a:latin typeface="Arial" charset="0"/>
                <a:cs typeface="B Nazanin" pitchFamily="2" charset="-78"/>
              </a:rPr>
              <a:t>خستگي چشم </a:t>
            </a:r>
          </a:p>
          <a:p>
            <a:pPr marL="342900" indent="-342900" algn="r" rtl="1">
              <a:spcBef>
                <a:spcPct val="20000"/>
              </a:spcBef>
              <a:buClr>
                <a:schemeClr val="accent2"/>
              </a:buClr>
              <a:buSzPct val="80000"/>
              <a:buFont typeface="Wingdings" pitchFamily="2" charset="2"/>
              <a:buChar char="l"/>
            </a:pPr>
            <a:r>
              <a:rPr lang="ar-SA" sz="2400">
                <a:latin typeface="Arial" charset="0"/>
                <a:cs typeface="B Nazanin" pitchFamily="2" charset="-78"/>
              </a:rPr>
              <a:t>اشكال در تطابق و ديد اشياء و رنگها</a:t>
            </a:r>
          </a:p>
          <a:p>
            <a:pPr marL="342900" indent="-342900" algn="r" rtl="1">
              <a:spcBef>
                <a:spcPct val="20000"/>
              </a:spcBef>
              <a:buClr>
                <a:schemeClr val="accent2"/>
              </a:buClr>
              <a:buSzPct val="80000"/>
              <a:buFont typeface="Wingdings" pitchFamily="2" charset="2"/>
              <a:buChar char="l"/>
            </a:pPr>
            <a:r>
              <a:rPr lang="ar-SA" sz="2400">
                <a:latin typeface="Arial" charset="0"/>
                <a:cs typeface="B Nazanin" pitchFamily="2" charset="-78"/>
              </a:rPr>
              <a:t>كاهش بهره‌وري</a:t>
            </a:r>
            <a:r>
              <a:rPr lang="fa-IR" sz="2400">
                <a:latin typeface="Arial" charset="0"/>
                <a:cs typeface="B Nazanin" pitchFamily="2" charset="-78"/>
              </a:rPr>
              <a:t> و کارایی شغلی</a:t>
            </a:r>
            <a:r>
              <a:rPr lang="ar-SA" sz="2400">
                <a:latin typeface="Arial" charset="0"/>
                <a:cs typeface="B Nazanin" pitchFamily="2" charset="-78"/>
              </a:rPr>
              <a:t> </a:t>
            </a:r>
          </a:p>
          <a:p>
            <a:pPr marL="342900" indent="-342900" algn="r" rtl="1">
              <a:spcBef>
                <a:spcPct val="20000"/>
              </a:spcBef>
              <a:buClr>
                <a:schemeClr val="accent2"/>
              </a:buClr>
              <a:buSzPct val="80000"/>
              <a:buFont typeface="Wingdings" pitchFamily="2" charset="2"/>
              <a:buChar char="l"/>
            </a:pPr>
            <a:r>
              <a:rPr lang="ar-SA" sz="2400">
                <a:latin typeface="Arial" charset="0"/>
                <a:cs typeface="B Nazanin" pitchFamily="2" charset="-78"/>
              </a:rPr>
              <a:t>خيرگي</a:t>
            </a:r>
            <a:r>
              <a:rPr lang="fa-IR" sz="2400">
                <a:latin typeface="Arial" charset="0"/>
                <a:cs typeface="B Nazanin" pitchFamily="2" charset="-78"/>
              </a:rPr>
              <a:t> و صدمه به شبکیه</a:t>
            </a:r>
            <a:r>
              <a:rPr lang="ar-SA" sz="2400">
                <a:latin typeface="Arial" charset="0"/>
                <a:cs typeface="B Nazanin" pitchFamily="2" charset="-78"/>
              </a:rPr>
              <a:t> </a:t>
            </a:r>
          </a:p>
          <a:p>
            <a:pPr marL="342900" indent="-342900" algn="r" rtl="1">
              <a:spcBef>
                <a:spcPct val="20000"/>
              </a:spcBef>
              <a:buClr>
                <a:schemeClr val="accent2"/>
              </a:buClr>
              <a:buSzPct val="80000"/>
              <a:buFont typeface="Wingdings" pitchFamily="2" charset="2"/>
              <a:buChar char="l"/>
            </a:pPr>
            <a:r>
              <a:rPr lang="ar-SA" sz="2400">
                <a:latin typeface="Arial" charset="0"/>
                <a:cs typeface="B Nazanin" pitchFamily="2" charset="-78"/>
              </a:rPr>
              <a:t>افزايش حوادث  </a:t>
            </a:r>
          </a:p>
          <a:p>
            <a:pPr marL="342900" indent="-342900" algn="r" rtl="1">
              <a:spcBef>
                <a:spcPct val="20000"/>
              </a:spcBef>
              <a:buClr>
                <a:schemeClr val="accent2"/>
              </a:buClr>
              <a:buSzPct val="80000"/>
              <a:buFont typeface="Wingdings" pitchFamily="2" charset="2"/>
              <a:buChar char="l"/>
            </a:pPr>
            <a:r>
              <a:rPr lang="fa-IR" sz="2400">
                <a:latin typeface="Arial" charset="0"/>
                <a:cs typeface="B Nazanin" pitchFamily="2" charset="-78"/>
              </a:rPr>
              <a:t>اختلالات اسکلتی عضلانی</a:t>
            </a:r>
            <a:endParaRPr lang="en-US" sz="2400">
              <a:latin typeface="Arial" charset="0"/>
              <a:cs typeface="B Nazanin" pitchFamily="2" charset="-78"/>
            </a:endParaRPr>
          </a:p>
          <a:p>
            <a:pPr marL="342900" indent="-342900" algn="r" rtl="1">
              <a:spcBef>
                <a:spcPct val="20000"/>
              </a:spcBef>
              <a:buClr>
                <a:schemeClr val="accent2"/>
              </a:buClr>
              <a:buSzPct val="80000"/>
              <a:buFont typeface="Wingdings" pitchFamily="2" charset="2"/>
              <a:buChar char="l"/>
            </a:pPr>
            <a:r>
              <a:rPr lang="en-US" sz="2400">
                <a:latin typeface="Arial" charset="0"/>
                <a:cs typeface="B Nazanin" pitchFamily="2" charset="-78"/>
              </a:rPr>
              <a:t>. . . . </a:t>
            </a:r>
            <a:endParaRPr lang="en-US" sz="2400" b="1">
              <a:latin typeface="Arial" charset="0"/>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714375" y="1000125"/>
            <a:ext cx="7696200" cy="3657600"/>
          </a:xfrm>
        </p:spPr>
        <p:txBody>
          <a:bodyPr/>
          <a:lstStyle/>
          <a:p>
            <a:pPr algn="r">
              <a:buFontTx/>
              <a:buNone/>
            </a:pPr>
            <a:r>
              <a:rPr lang="fa-IR" b="1" dirty="0" smtClean="0">
                <a:solidFill>
                  <a:srgbClr val="FF0000"/>
                </a:solidFill>
                <a:cs typeface="B Titr" pitchFamily="2" charset="-78"/>
              </a:rPr>
              <a:t>ويژگي هاي روشنايي مناسب</a:t>
            </a:r>
            <a:endParaRPr lang="en-US" b="1" dirty="0" smtClean="0">
              <a:solidFill>
                <a:srgbClr val="FF0000"/>
              </a:solidFill>
              <a:cs typeface="B Titr" pitchFamily="2" charset="-78"/>
            </a:endParaRPr>
          </a:p>
          <a:p>
            <a:pPr algn="r">
              <a:buFontTx/>
              <a:buNone/>
            </a:pPr>
            <a:endParaRPr lang="fa-IR" b="1" dirty="0" smtClean="0">
              <a:solidFill>
                <a:srgbClr val="826300"/>
              </a:solidFill>
              <a:cs typeface="B Lotus" pitchFamily="2" charset="-78"/>
            </a:endParaRPr>
          </a:p>
          <a:p>
            <a:pPr algn="r">
              <a:buFontTx/>
              <a:buNone/>
            </a:pPr>
            <a:r>
              <a:rPr lang="fa-IR" dirty="0" smtClean="0">
                <a:cs typeface="B Lotus" pitchFamily="2" charset="-78"/>
              </a:rPr>
              <a:t>1- نور كافي باشد</a:t>
            </a:r>
          </a:p>
          <a:p>
            <a:pPr algn="r">
              <a:buFontTx/>
              <a:buNone/>
            </a:pPr>
            <a:r>
              <a:rPr lang="fa-IR" dirty="0" smtClean="0">
                <a:cs typeface="B Lotus" pitchFamily="2" charset="-78"/>
              </a:rPr>
              <a:t>2- نور از نظر توزيع مطلوب باشد.</a:t>
            </a:r>
          </a:p>
          <a:p>
            <a:pPr algn="r">
              <a:buFontTx/>
              <a:buNone/>
            </a:pPr>
            <a:r>
              <a:rPr lang="fa-IR" dirty="0" smtClean="0">
                <a:cs typeface="B Lotus" pitchFamily="2" charset="-78"/>
              </a:rPr>
              <a:t>3- درخشندگي سطوح سبب چشم زدگي نشود.</a:t>
            </a:r>
          </a:p>
          <a:p>
            <a:pPr algn="r">
              <a:buFontTx/>
              <a:buNone/>
            </a:pPr>
            <a:r>
              <a:rPr lang="fa-IR" dirty="0" smtClean="0">
                <a:cs typeface="B Lotus" pitchFamily="2" charset="-78"/>
              </a:rPr>
              <a:t>4- سايه هاي مزاحم موجود نباشد.</a:t>
            </a:r>
          </a:p>
          <a:p>
            <a:pPr>
              <a:buFontTx/>
              <a:buNone/>
            </a:pPr>
            <a:r>
              <a:rPr lang="fa-IR" dirty="0" smtClean="0"/>
              <a:t> </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85875" y="-142875"/>
            <a:ext cx="6870700" cy="1600200"/>
          </a:xfrm>
        </p:spPr>
        <p:txBody>
          <a:bodyPr/>
          <a:lstStyle/>
          <a:p>
            <a:pPr algn="r" rtl="1" eaLnBrk="1" hangingPunct="1"/>
            <a:r>
              <a:rPr lang="ar-SA" sz="2800" b="1" smtClean="0">
                <a:solidFill>
                  <a:srgbClr val="000099"/>
                </a:solidFill>
                <a:latin typeface="Traffic" pitchFamily="2" charset="-78"/>
                <a:cs typeface="B Titr" pitchFamily="2" charset="-78"/>
              </a:rPr>
              <a:t>عوامل مؤثر بر ديدن:</a:t>
            </a:r>
          </a:p>
        </p:txBody>
      </p:sp>
      <p:sp>
        <p:nvSpPr>
          <p:cNvPr id="90115" name="Rectangle 3"/>
          <p:cNvSpPr>
            <a:spLocks noGrp="1" noChangeArrowheads="1"/>
          </p:cNvSpPr>
          <p:nvPr>
            <p:ph type="body" idx="1"/>
          </p:nvPr>
        </p:nvSpPr>
        <p:spPr/>
        <p:txBody>
          <a:bodyPr/>
          <a:lstStyle/>
          <a:p>
            <a:pPr algn="just" rtl="1" eaLnBrk="1" hangingPunct="1">
              <a:buFont typeface="Wingdings" pitchFamily="2" charset="2"/>
              <a:buNone/>
            </a:pPr>
            <a:r>
              <a:rPr lang="ar-SA" sz="2400" smtClean="0">
                <a:solidFill>
                  <a:srgbClr val="FF0000"/>
                </a:solidFill>
                <a:cs typeface="Traffic" pitchFamily="2" charset="-78"/>
              </a:rPr>
              <a:t>علاوه بر سلامتي چشم</a:t>
            </a:r>
            <a:r>
              <a:rPr lang="fa-IR" sz="2400" smtClean="0">
                <a:solidFill>
                  <a:srgbClr val="FF0000"/>
                </a:solidFill>
                <a:cs typeface="Traffic" pitchFamily="2" charset="-78"/>
              </a:rPr>
              <a:t> </a:t>
            </a:r>
            <a:r>
              <a:rPr lang="ar-SA" sz="2400" smtClean="0">
                <a:solidFill>
                  <a:srgbClr val="FF0000"/>
                </a:solidFill>
                <a:cs typeface="Traffic" pitchFamily="2" charset="-78"/>
              </a:rPr>
              <a:t> عوامل زير در روئيت اشياء و تصاوير نقش اساسي دارند:</a:t>
            </a:r>
            <a:endParaRPr lang="fa-IR" sz="2400" smtClean="0">
              <a:solidFill>
                <a:srgbClr val="FF0000"/>
              </a:solidFill>
              <a:cs typeface="Traffic" pitchFamily="2" charset="-78"/>
            </a:endParaRPr>
          </a:p>
          <a:p>
            <a:pPr algn="just" rtl="1" eaLnBrk="1" hangingPunct="1">
              <a:buFont typeface="Wingdings" pitchFamily="2" charset="2"/>
              <a:buNone/>
            </a:pPr>
            <a:endParaRPr lang="ar-SA" sz="1800" smtClean="0">
              <a:solidFill>
                <a:srgbClr val="FFFF00"/>
              </a:solidFill>
              <a:cs typeface="Traffic" pitchFamily="2" charset="-78"/>
            </a:endParaRPr>
          </a:p>
          <a:p>
            <a:pPr algn="r" rtl="1" eaLnBrk="1" hangingPunct="1">
              <a:lnSpc>
                <a:spcPct val="135000"/>
              </a:lnSpc>
              <a:buFont typeface="Wingdings" pitchFamily="2" charset="2"/>
              <a:buNone/>
            </a:pPr>
            <a:r>
              <a:rPr lang="ar-SA" sz="2000" smtClean="0">
                <a:cs typeface="B Traffic" pitchFamily="2" charset="-78"/>
              </a:rPr>
              <a:t>1- شدت روشنايي </a:t>
            </a:r>
            <a:endParaRPr lang="fa-IR" sz="2000" smtClean="0">
              <a:cs typeface="B Traffic" pitchFamily="2" charset="-78"/>
            </a:endParaRPr>
          </a:p>
          <a:p>
            <a:pPr algn="r" rtl="1" eaLnBrk="1" hangingPunct="1">
              <a:lnSpc>
                <a:spcPct val="135000"/>
              </a:lnSpc>
              <a:buFont typeface="Wingdings" pitchFamily="2" charset="2"/>
              <a:buNone/>
            </a:pPr>
            <a:r>
              <a:rPr lang="fa-IR" sz="2000" smtClean="0">
                <a:cs typeface="B Traffic" pitchFamily="2" charset="-78"/>
              </a:rPr>
              <a:t>2- </a:t>
            </a:r>
            <a:r>
              <a:rPr lang="ar-SA" sz="2000" smtClean="0">
                <a:cs typeface="B Traffic" pitchFamily="2" charset="-78"/>
              </a:rPr>
              <a:t>اندازه شئ يا تصوير </a:t>
            </a:r>
          </a:p>
          <a:p>
            <a:pPr algn="r" rtl="1" eaLnBrk="1" hangingPunct="1">
              <a:lnSpc>
                <a:spcPct val="135000"/>
              </a:lnSpc>
              <a:buFont typeface="Wingdings" pitchFamily="2" charset="2"/>
              <a:buNone/>
            </a:pPr>
            <a:r>
              <a:rPr lang="fa-IR" sz="2000" smtClean="0">
                <a:cs typeface="B Traffic" pitchFamily="2" charset="-78"/>
              </a:rPr>
              <a:t>3</a:t>
            </a:r>
            <a:r>
              <a:rPr lang="ar-SA" sz="2000" smtClean="0">
                <a:cs typeface="B Traffic" pitchFamily="2" charset="-78"/>
              </a:rPr>
              <a:t>- طول زمان روئيت</a:t>
            </a:r>
          </a:p>
          <a:p>
            <a:pPr algn="r" rtl="1" eaLnBrk="1" hangingPunct="1">
              <a:lnSpc>
                <a:spcPct val="135000"/>
              </a:lnSpc>
              <a:buFont typeface="Wingdings" pitchFamily="2" charset="2"/>
              <a:buNone/>
            </a:pPr>
            <a:r>
              <a:rPr lang="fa-IR" sz="2000" smtClean="0">
                <a:cs typeface="B Traffic" pitchFamily="2" charset="-78"/>
              </a:rPr>
              <a:t>4</a:t>
            </a:r>
            <a:r>
              <a:rPr lang="ar-SA" sz="2000" smtClean="0">
                <a:cs typeface="B Traffic" pitchFamily="2" charset="-78"/>
              </a:rPr>
              <a:t>- طول موج نور يا طيف بازتابي</a:t>
            </a:r>
          </a:p>
          <a:p>
            <a:pPr algn="r" rtl="1" eaLnBrk="1" hangingPunct="1">
              <a:lnSpc>
                <a:spcPct val="135000"/>
              </a:lnSpc>
              <a:buFont typeface="Wingdings" pitchFamily="2" charset="2"/>
              <a:buNone/>
            </a:pPr>
            <a:r>
              <a:rPr lang="fa-IR" sz="2000" smtClean="0">
                <a:cs typeface="B Traffic" pitchFamily="2" charset="-78"/>
              </a:rPr>
              <a:t>5</a:t>
            </a:r>
            <a:r>
              <a:rPr lang="ar-SA" sz="2000" smtClean="0">
                <a:cs typeface="B Traffic" pitchFamily="2" charset="-78"/>
              </a:rPr>
              <a:t>- </a:t>
            </a:r>
            <a:r>
              <a:rPr lang="fa-IR" sz="2000" smtClean="0">
                <a:cs typeface="B Traffic" pitchFamily="2" charset="-78"/>
              </a:rPr>
              <a:t>ضریب </a:t>
            </a:r>
            <a:r>
              <a:rPr lang="ar-SA" sz="2000" smtClean="0">
                <a:cs typeface="B Traffic" pitchFamily="2" charset="-78"/>
              </a:rPr>
              <a:t>انعكاس سطوح</a:t>
            </a:r>
          </a:p>
          <a:p>
            <a:pPr algn="r" rtl="1" eaLnBrk="1" hangingPunct="1">
              <a:lnSpc>
                <a:spcPct val="135000"/>
              </a:lnSpc>
              <a:buFont typeface="Wingdings" pitchFamily="2" charset="2"/>
              <a:buNone/>
            </a:pPr>
            <a:r>
              <a:rPr lang="ar-SA" sz="2000" smtClean="0">
                <a:cs typeface="B Traffic" pitchFamily="2" charset="-78"/>
              </a:rPr>
              <a:t>6- تباين</a:t>
            </a:r>
          </a:p>
        </p:txBody>
      </p:sp>
      <p:pic>
        <p:nvPicPr>
          <p:cNvPr id="90116" name="Picture 4"/>
          <p:cNvPicPr>
            <a:picLocks noChangeAspect="1" noChangeArrowheads="1"/>
          </p:cNvPicPr>
          <p:nvPr/>
        </p:nvPicPr>
        <p:blipFill>
          <a:blip r:embed="rId2" cstate="print"/>
          <a:srcRect/>
          <a:stretch>
            <a:fillRect/>
          </a:stretch>
        </p:blipFill>
        <p:spPr bwMode="auto">
          <a:xfrm>
            <a:off x="1835150" y="4941888"/>
            <a:ext cx="3276600" cy="71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274638"/>
            <a:ext cx="7972452" cy="939784"/>
          </a:xfrm>
        </p:spPr>
        <p:txBody>
          <a:bodyPr>
            <a:normAutofit/>
          </a:bodyPr>
          <a:lstStyle/>
          <a:p>
            <a:r>
              <a:rPr lang="fa-IR" sz="3600" dirty="0" smtClean="0">
                <a:solidFill>
                  <a:srgbClr val="FF0000"/>
                </a:solidFill>
              </a:rPr>
              <a:t>عوامل فیزیکی محیط کار</a:t>
            </a:r>
            <a:endParaRPr lang="fa-IR" sz="3600" dirty="0">
              <a:solidFill>
                <a:srgbClr val="FF0000"/>
              </a:solidFill>
            </a:endParaRPr>
          </a:p>
        </p:txBody>
      </p:sp>
      <p:sp>
        <p:nvSpPr>
          <p:cNvPr id="3" name="Content Placeholder 2"/>
          <p:cNvSpPr>
            <a:spLocks noGrp="1"/>
          </p:cNvSpPr>
          <p:nvPr>
            <p:ph sz="quarter" idx="1"/>
          </p:nvPr>
        </p:nvSpPr>
        <p:spPr>
          <a:xfrm>
            <a:off x="1071538" y="1785926"/>
            <a:ext cx="7429552" cy="4000528"/>
          </a:xfrm>
        </p:spPr>
        <p:txBody>
          <a:bodyPr>
            <a:normAutofit/>
          </a:bodyPr>
          <a:lstStyle/>
          <a:p>
            <a:pPr algn="justLow"/>
            <a:r>
              <a:rPr lang="fa-IR" sz="3200" dirty="0" smtClean="0"/>
              <a:t>صدا</a:t>
            </a:r>
          </a:p>
          <a:p>
            <a:pPr algn="justLow"/>
            <a:r>
              <a:rPr lang="fa-IR" sz="3200" dirty="0" smtClean="0"/>
              <a:t>ارتعاش</a:t>
            </a:r>
          </a:p>
          <a:p>
            <a:pPr algn="justLow"/>
            <a:r>
              <a:rPr lang="fa-IR" sz="3200" dirty="0" smtClean="0"/>
              <a:t>روشنایی</a:t>
            </a:r>
          </a:p>
          <a:p>
            <a:pPr algn="justLow"/>
            <a:r>
              <a:rPr lang="fa-IR" sz="3200" dirty="0" smtClean="0"/>
              <a:t>تنشهای حرارتی</a:t>
            </a:r>
          </a:p>
          <a:p>
            <a:pPr algn="justLow"/>
            <a:r>
              <a:rPr lang="fa-IR" sz="3200" dirty="0" smtClean="0"/>
              <a:t>پرتوها</a:t>
            </a:r>
          </a:p>
          <a:p>
            <a:pPr algn="justLow"/>
            <a:endParaRPr lang="fa-IR"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500063" y="1390660"/>
            <a:ext cx="8062912" cy="3467100"/>
          </a:xfrm>
        </p:spPr>
        <p:txBody>
          <a:bodyPr>
            <a:noAutofit/>
          </a:bodyPr>
          <a:lstStyle/>
          <a:p>
            <a:pPr algn="r" rtl="1" eaLnBrk="1" hangingPunct="1"/>
            <a:r>
              <a:rPr lang="ar-SA" sz="2000" b="1" dirty="0" smtClean="0">
                <a:solidFill>
                  <a:schemeClr val="tx1"/>
                </a:solidFill>
                <a:cs typeface="B Nazanin" pitchFamily="2" charset="-78"/>
              </a:rPr>
              <a:t>شدت روشنايي با نماد </a:t>
            </a:r>
            <a:r>
              <a:rPr lang="en-US" sz="2000" b="1" dirty="0" smtClean="0">
                <a:solidFill>
                  <a:schemeClr val="tx1"/>
                </a:solidFill>
                <a:cs typeface="B Nazanin" pitchFamily="2" charset="-78"/>
              </a:rPr>
              <a:t>E</a:t>
            </a:r>
            <a:r>
              <a:rPr lang="ar-SA" sz="2000" b="1" dirty="0" smtClean="0">
                <a:solidFill>
                  <a:schemeClr val="tx1"/>
                </a:solidFill>
                <a:cs typeface="B Nazanin" pitchFamily="2" charset="-78"/>
              </a:rPr>
              <a:t> ، عبارتست از ميزان شارنوراني دريافت شده توسط يك سطح معين مي‌باشد، واحد‌هاي آن فوت كندل </a:t>
            </a:r>
            <a:r>
              <a:rPr lang="en-US" sz="2000" b="1" dirty="0" err="1" smtClean="0">
                <a:solidFill>
                  <a:schemeClr val="tx1"/>
                </a:solidFill>
                <a:cs typeface="B Nazanin" pitchFamily="2" charset="-78"/>
              </a:rPr>
              <a:t>fc</a:t>
            </a:r>
            <a:r>
              <a:rPr lang="ar-SA" sz="2000" b="1" dirty="0" smtClean="0">
                <a:solidFill>
                  <a:schemeClr val="tx1"/>
                </a:solidFill>
                <a:cs typeface="B Nazanin" pitchFamily="2" charset="-78"/>
              </a:rPr>
              <a:t> و لوكس </a:t>
            </a:r>
            <a:r>
              <a:rPr lang="en-US" sz="2000" b="1" dirty="0" err="1" smtClean="0">
                <a:solidFill>
                  <a:schemeClr val="tx1"/>
                </a:solidFill>
                <a:cs typeface="B Nazanin" pitchFamily="2" charset="-78"/>
              </a:rPr>
              <a:t>Lux</a:t>
            </a:r>
            <a:r>
              <a:rPr lang="ar-SA" sz="2000" b="1" dirty="0" smtClean="0">
                <a:solidFill>
                  <a:schemeClr val="tx1"/>
                </a:solidFill>
                <a:cs typeface="B Nazanin" pitchFamily="2" charset="-78"/>
              </a:rPr>
              <a:t>  مي‌باشد.</a:t>
            </a:r>
            <a:r>
              <a:rPr lang="fa-IR" sz="2000" b="1" dirty="0" smtClean="0">
                <a:solidFill>
                  <a:schemeClr val="tx1"/>
                </a:solidFill>
                <a:cs typeface="B Nazanin" pitchFamily="2" charset="-78"/>
              </a:rPr>
              <a:t> </a:t>
            </a:r>
            <a:r>
              <a:rPr lang="ar-SA" sz="2000" b="1" dirty="0" smtClean="0">
                <a:solidFill>
                  <a:schemeClr val="tx1"/>
                </a:solidFill>
                <a:cs typeface="B Nazanin" pitchFamily="2" charset="-78"/>
              </a:rPr>
              <a:t>واحد بين‌المللي شدت روشنايي لوكس  </a:t>
            </a:r>
            <a:r>
              <a:rPr lang="en-US" sz="2000" b="1" dirty="0" err="1" smtClean="0">
                <a:solidFill>
                  <a:schemeClr val="tx1"/>
                </a:solidFill>
                <a:cs typeface="B Nazanin" pitchFamily="2" charset="-78"/>
              </a:rPr>
              <a:t>lux</a:t>
            </a:r>
            <a:r>
              <a:rPr lang="ar-SA" sz="2000" b="1" dirty="0" smtClean="0">
                <a:solidFill>
                  <a:schemeClr val="tx1"/>
                </a:solidFill>
                <a:cs typeface="B Nazanin" pitchFamily="2" charset="-78"/>
              </a:rPr>
              <a:t> است.</a:t>
            </a:r>
            <a:br>
              <a:rPr lang="ar-SA" sz="2000" b="1" dirty="0" smtClean="0">
                <a:solidFill>
                  <a:schemeClr val="tx1"/>
                </a:solidFill>
                <a:cs typeface="B Nazanin" pitchFamily="2" charset="-78"/>
              </a:rPr>
            </a:br>
            <a:r>
              <a:rPr lang="fa-IR" sz="2000" b="1" dirty="0" smtClean="0">
                <a:solidFill>
                  <a:schemeClr val="tx1"/>
                </a:solidFill>
                <a:cs typeface="B Nazanin" pitchFamily="2" charset="-78"/>
              </a:rPr>
              <a:t>لوكس، روشنایی ایجاد شده به وسیله شار نوری </a:t>
            </a:r>
            <a:r>
              <a:rPr lang="fa-IR" sz="2000" b="1" u="sng" dirty="0" smtClean="0">
                <a:solidFill>
                  <a:schemeClr val="tx1"/>
                </a:solidFill>
                <a:cs typeface="B Nazanin" pitchFamily="2" charset="-78"/>
              </a:rPr>
              <a:t>یک لومن </a:t>
            </a:r>
            <a:r>
              <a:rPr lang="fa-IR" sz="2000" b="1" dirty="0" smtClean="0">
                <a:solidFill>
                  <a:schemeClr val="tx1"/>
                </a:solidFill>
                <a:cs typeface="B Nazanin" pitchFamily="2" charset="-78"/>
              </a:rPr>
              <a:t>بر روی سطحی برابر با </a:t>
            </a:r>
            <a:r>
              <a:rPr lang="fa-IR" sz="2000" b="1" u="sng" dirty="0" smtClean="0">
                <a:solidFill>
                  <a:schemeClr val="tx1"/>
                </a:solidFill>
                <a:cs typeface="B Nazanin" pitchFamily="2" charset="-78"/>
              </a:rPr>
              <a:t>یک متر مربع</a:t>
            </a:r>
            <a:r>
              <a:rPr lang="fa-IR" sz="2000" b="1" dirty="0" smtClean="0">
                <a:solidFill>
                  <a:schemeClr val="tx1"/>
                </a:solidFill>
                <a:cs typeface="B Nazanin" pitchFamily="2" charset="-78"/>
              </a:rPr>
              <a:t> را لوکس گویند</a:t>
            </a:r>
            <a:r>
              <a:rPr lang="en-US" sz="2000" b="1" dirty="0" smtClean="0">
                <a:solidFill>
                  <a:schemeClr val="tx1"/>
                </a:solidFill>
                <a:cs typeface="B Nazanin" pitchFamily="2" charset="-78"/>
              </a:rPr>
              <a:t/>
            </a:r>
            <a:br>
              <a:rPr lang="en-US" sz="2000" b="1" dirty="0" smtClean="0">
                <a:solidFill>
                  <a:schemeClr val="tx1"/>
                </a:solidFill>
                <a:cs typeface="B Nazanin" pitchFamily="2" charset="-78"/>
              </a:rPr>
            </a:br>
            <a:r>
              <a:rPr lang="fa-IR" sz="2000" b="1" dirty="0" smtClean="0">
                <a:solidFill>
                  <a:schemeClr val="tx1"/>
                </a:solidFill>
                <a:cs typeface="B Nazanin" pitchFamily="2" charset="-78"/>
              </a:rPr>
              <a:t/>
            </a:r>
            <a:br>
              <a:rPr lang="fa-IR" sz="2000" b="1" dirty="0" smtClean="0">
                <a:solidFill>
                  <a:schemeClr val="tx1"/>
                </a:solidFill>
                <a:cs typeface="B Nazanin" pitchFamily="2" charset="-78"/>
              </a:rPr>
            </a:br>
            <a:r>
              <a:rPr lang="ar-SA" sz="1800" b="1" dirty="0" smtClean="0">
                <a:solidFill>
                  <a:schemeClr val="tx1"/>
                </a:solidFill>
                <a:latin typeface="Traffic" pitchFamily="2" charset="-78"/>
                <a:cs typeface="B Nazanin" pitchFamily="2" charset="-78"/>
              </a:rPr>
              <a:t>فوت‌كندل:</a:t>
            </a:r>
            <a:r>
              <a:rPr lang="fa-IR" sz="1800" b="1" dirty="0" smtClean="0">
                <a:solidFill>
                  <a:schemeClr val="tx1"/>
                </a:solidFill>
                <a:latin typeface="Traffic" pitchFamily="2" charset="-78"/>
                <a:cs typeface="B Nazanin" pitchFamily="2" charset="-78"/>
              </a:rPr>
              <a:t> </a:t>
            </a:r>
            <a:r>
              <a:rPr lang="fa-IR" sz="1800" b="1" dirty="0" smtClean="0">
                <a:solidFill>
                  <a:schemeClr val="tx1"/>
                </a:solidFill>
                <a:cs typeface="B Nazanin" pitchFamily="2" charset="-78"/>
              </a:rPr>
              <a:t>روشنایی سطحی معادل </a:t>
            </a:r>
            <a:r>
              <a:rPr lang="fa-IR" sz="1800" b="1" u="sng" dirty="0" smtClean="0">
                <a:solidFill>
                  <a:schemeClr val="tx1"/>
                </a:solidFill>
                <a:cs typeface="B Nazanin" pitchFamily="2" charset="-78"/>
              </a:rPr>
              <a:t>یک فوت مربع </a:t>
            </a:r>
            <a:r>
              <a:rPr lang="fa-IR" sz="1800" b="1" dirty="0" smtClean="0">
                <a:solidFill>
                  <a:schemeClr val="tx1"/>
                </a:solidFill>
                <a:cs typeface="B Nazanin" pitchFamily="2" charset="-78"/>
              </a:rPr>
              <a:t/>
            </a:r>
            <a:br>
              <a:rPr lang="fa-IR" sz="1800" b="1" dirty="0" smtClean="0">
                <a:solidFill>
                  <a:schemeClr val="tx1"/>
                </a:solidFill>
                <a:cs typeface="B Nazanin" pitchFamily="2" charset="-78"/>
              </a:rPr>
            </a:br>
            <a:r>
              <a:rPr lang="fa-IR" sz="1800" b="1" dirty="0" smtClean="0">
                <a:solidFill>
                  <a:schemeClr val="tx1"/>
                </a:solidFill>
                <a:cs typeface="B Nazanin" pitchFamily="2" charset="-78"/>
              </a:rPr>
              <a:t>که شار نوری مساوی </a:t>
            </a:r>
            <a:r>
              <a:rPr lang="fa-IR" sz="1800" b="1" u="sng" dirty="0" smtClean="0">
                <a:solidFill>
                  <a:schemeClr val="tx1"/>
                </a:solidFill>
                <a:cs typeface="B Nazanin" pitchFamily="2" charset="-78"/>
              </a:rPr>
              <a:t>یک لومن </a:t>
            </a:r>
            <a:r>
              <a:rPr lang="fa-IR" sz="1800" b="1" dirty="0" smtClean="0">
                <a:solidFill>
                  <a:schemeClr val="tx1"/>
                </a:solidFill>
                <a:cs typeface="B Nazanin" pitchFamily="2" charset="-78"/>
              </a:rPr>
              <a:t>را به طور یکنواخت</a:t>
            </a:r>
            <a:br>
              <a:rPr lang="fa-IR" sz="1800" b="1" dirty="0" smtClean="0">
                <a:solidFill>
                  <a:schemeClr val="tx1"/>
                </a:solidFill>
                <a:cs typeface="B Nazanin" pitchFamily="2" charset="-78"/>
              </a:rPr>
            </a:br>
            <a:r>
              <a:rPr lang="fa-IR" sz="1800" b="1" dirty="0" smtClean="0">
                <a:solidFill>
                  <a:schemeClr val="tx1"/>
                </a:solidFill>
                <a:cs typeface="B Nazanin" pitchFamily="2" charset="-78"/>
              </a:rPr>
              <a:t>از </a:t>
            </a:r>
            <a:r>
              <a:rPr lang="fa-IR" sz="1800" b="1" u="sng" dirty="0" smtClean="0">
                <a:solidFill>
                  <a:schemeClr val="tx1"/>
                </a:solidFill>
                <a:cs typeface="B Nazanin" pitchFamily="2" charset="-78"/>
              </a:rPr>
              <a:t>فاصله یک فوتی </a:t>
            </a:r>
            <a:r>
              <a:rPr lang="fa-IR" sz="1800" b="1" dirty="0" smtClean="0">
                <a:solidFill>
                  <a:schemeClr val="tx1"/>
                </a:solidFill>
                <a:cs typeface="B Nazanin" pitchFamily="2" charset="-78"/>
              </a:rPr>
              <a:t>از منبع نور دریافت می کند</a:t>
            </a:r>
            <a:r>
              <a:rPr lang="fa-IR" sz="1800" b="1" dirty="0" smtClean="0">
                <a:solidFill>
                  <a:schemeClr val="tx1"/>
                </a:solidFill>
                <a:cs typeface="Traffic" pitchFamily="2" charset="-78"/>
              </a:rPr>
              <a:t/>
            </a:r>
            <a:br>
              <a:rPr lang="fa-IR" sz="1800" b="1" dirty="0" smtClean="0">
                <a:solidFill>
                  <a:schemeClr val="tx1"/>
                </a:solidFill>
                <a:cs typeface="Traffic" pitchFamily="2" charset="-78"/>
              </a:rPr>
            </a:br>
            <a:r>
              <a:rPr lang="en-US" sz="1200" b="1" dirty="0" err="1" smtClean="0">
                <a:solidFill>
                  <a:schemeClr val="tx1"/>
                </a:solidFill>
                <a:cs typeface="Traffic" pitchFamily="2" charset="-78"/>
              </a:rPr>
              <a:t>fc</a:t>
            </a:r>
            <a:r>
              <a:rPr lang="en-US" sz="1200" b="1" dirty="0" smtClean="0">
                <a:solidFill>
                  <a:schemeClr val="tx1"/>
                </a:solidFill>
                <a:cs typeface="Traffic" pitchFamily="2" charset="-78"/>
              </a:rPr>
              <a:t> = 11 </a:t>
            </a:r>
            <a:r>
              <a:rPr lang="en-US" sz="1200" b="1" dirty="0" err="1" smtClean="0">
                <a:solidFill>
                  <a:schemeClr val="tx1"/>
                </a:solidFill>
                <a:cs typeface="Traffic" pitchFamily="2" charset="-78"/>
              </a:rPr>
              <a:t>lux</a:t>
            </a:r>
            <a:r>
              <a:rPr lang="fa-IR" sz="1200" b="1" dirty="0" smtClean="0">
                <a:solidFill>
                  <a:schemeClr val="tx1"/>
                </a:solidFill>
                <a:cs typeface="Traffic" pitchFamily="2" charset="-78"/>
              </a:rPr>
              <a:t/>
            </a:r>
            <a:br>
              <a:rPr lang="fa-IR" sz="1200" b="1" dirty="0" smtClean="0">
                <a:solidFill>
                  <a:schemeClr val="tx1"/>
                </a:solidFill>
                <a:cs typeface="Traffic" pitchFamily="2" charset="-78"/>
              </a:rPr>
            </a:br>
            <a:r>
              <a:rPr lang="fa-IR" sz="1200" b="1" dirty="0" smtClean="0">
                <a:solidFill>
                  <a:schemeClr val="tx1"/>
                </a:solidFill>
                <a:cs typeface="Traffic" pitchFamily="2" charset="-78"/>
              </a:rPr>
              <a:t/>
            </a:r>
            <a:br>
              <a:rPr lang="fa-IR" sz="1200" b="1" dirty="0" smtClean="0">
                <a:solidFill>
                  <a:schemeClr val="tx1"/>
                </a:solidFill>
                <a:cs typeface="Traffic" pitchFamily="2" charset="-78"/>
              </a:rPr>
            </a:br>
            <a:r>
              <a:rPr lang="en-US" sz="1200" b="1" dirty="0" smtClean="0">
                <a:solidFill>
                  <a:schemeClr val="tx1"/>
                </a:solidFill>
                <a:ea typeface="Traffic" pitchFamily="2" charset="-78"/>
                <a:cs typeface="B Nazanin" pitchFamily="2" charset="-78"/>
              </a:rPr>
              <a:t>E</a:t>
            </a:r>
            <a:r>
              <a:rPr lang="fa-IR" sz="1200" b="1" dirty="0" smtClean="0">
                <a:solidFill>
                  <a:schemeClr val="tx1"/>
                </a:solidFill>
                <a:ea typeface="Traffic" pitchFamily="2" charset="-78"/>
                <a:cs typeface="B Nazanin" pitchFamily="2" charset="-78"/>
              </a:rPr>
              <a:t>: شدت روشنایی (لوکس)</a:t>
            </a:r>
            <a:r>
              <a:rPr lang="ar-SA" sz="2000" b="1" dirty="0" smtClean="0">
                <a:solidFill>
                  <a:schemeClr val="tx1"/>
                </a:solidFill>
                <a:ea typeface="Traffic" pitchFamily="2" charset="-78"/>
                <a:cs typeface="B Nazanin" pitchFamily="2" charset="-78"/>
              </a:rPr>
              <a:t/>
            </a:r>
            <a:br>
              <a:rPr lang="ar-SA" sz="2000" b="1" dirty="0" smtClean="0">
                <a:solidFill>
                  <a:schemeClr val="tx1"/>
                </a:solidFill>
                <a:ea typeface="Traffic" pitchFamily="2" charset="-78"/>
                <a:cs typeface="B Nazanin" pitchFamily="2" charset="-78"/>
              </a:rPr>
            </a:br>
            <a:r>
              <a:rPr lang="en-US" sz="1200" b="1" dirty="0" smtClean="0">
                <a:solidFill>
                  <a:schemeClr val="tx1"/>
                </a:solidFill>
                <a:ea typeface="Traffic" pitchFamily="2" charset="-78"/>
                <a:cs typeface="B Nazanin" pitchFamily="2" charset="-78"/>
              </a:rPr>
              <a:t>I</a:t>
            </a:r>
            <a:r>
              <a:rPr lang="fa-IR" sz="1200" b="1" dirty="0" smtClean="0">
                <a:solidFill>
                  <a:schemeClr val="tx1"/>
                </a:solidFill>
                <a:ea typeface="Traffic" pitchFamily="2" charset="-78"/>
                <a:cs typeface="B Nazanin" pitchFamily="2" charset="-78"/>
              </a:rPr>
              <a:t>: شدت نور (کاندلا)</a:t>
            </a:r>
            <a:br>
              <a:rPr lang="fa-IR" sz="1200" b="1" dirty="0" smtClean="0">
                <a:solidFill>
                  <a:schemeClr val="tx1"/>
                </a:solidFill>
                <a:ea typeface="Traffic" pitchFamily="2" charset="-78"/>
                <a:cs typeface="B Nazanin" pitchFamily="2" charset="-78"/>
              </a:rPr>
            </a:br>
            <a:r>
              <a:rPr lang="en-US" sz="1200" b="1" dirty="0" smtClean="0">
                <a:solidFill>
                  <a:schemeClr val="tx1"/>
                </a:solidFill>
                <a:ea typeface="Traffic" pitchFamily="2" charset="-78"/>
                <a:cs typeface="B Nazanin" pitchFamily="2" charset="-78"/>
              </a:rPr>
              <a:t>d</a:t>
            </a:r>
            <a:r>
              <a:rPr lang="fa-IR" sz="1200" b="1" dirty="0" smtClean="0">
                <a:solidFill>
                  <a:schemeClr val="tx1"/>
                </a:solidFill>
                <a:ea typeface="Traffic" pitchFamily="2" charset="-78"/>
                <a:cs typeface="B Nazanin" pitchFamily="2" charset="-78"/>
              </a:rPr>
              <a:t>: فاصله منبع نور تا نقطه الف (متر)</a:t>
            </a:r>
            <a:br>
              <a:rPr lang="fa-IR" sz="1200" b="1" dirty="0" smtClean="0">
                <a:solidFill>
                  <a:schemeClr val="tx1"/>
                </a:solidFill>
                <a:ea typeface="Traffic" pitchFamily="2" charset="-78"/>
                <a:cs typeface="B Nazanin" pitchFamily="2" charset="-78"/>
              </a:rPr>
            </a:br>
            <a:r>
              <a:rPr lang="en-US" sz="1200" b="1" dirty="0" smtClean="0">
                <a:solidFill>
                  <a:schemeClr val="tx1"/>
                </a:solidFill>
                <a:ea typeface="Traffic" pitchFamily="2" charset="-78"/>
                <a:cs typeface="B Nazanin" pitchFamily="2" charset="-78"/>
              </a:rPr>
              <a:t>   </a:t>
            </a:r>
            <a:r>
              <a:rPr lang="fa-IR" sz="1200" b="1" dirty="0" smtClean="0">
                <a:solidFill>
                  <a:schemeClr val="tx1"/>
                </a:solidFill>
                <a:ea typeface="Traffic" pitchFamily="2" charset="-78"/>
                <a:cs typeface="B Nazanin" pitchFamily="2" charset="-78"/>
              </a:rPr>
              <a:t>: زاویه بین سطح دریافت کننده نور و سطح افق (درجه)</a:t>
            </a:r>
            <a:r>
              <a:rPr lang="en-US" sz="1200" b="1" dirty="0" smtClean="0">
                <a:solidFill>
                  <a:schemeClr val="tx1"/>
                </a:solidFill>
                <a:ea typeface="Traffic" pitchFamily="2" charset="-78"/>
                <a:cs typeface="B Nazanin" pitchFamily="2" charset="-78"/>
              </a:rPr>
              <a:t>    </a:t>
            </a:r>
            <a:r>
              <a:rPr lang="fa-IR" sz="1200" b="1" dirty="0" smtClean="0">
                <a:solidFill>
                  <a:schemeClr val="tx1"/>
                </a:solidFill>
                <a:ea typeface="Traffic" pitchFamily="2" charset="-78"/>
                <a:cs typeface="B Nazanin" pitchFamily="2" charset="-78"/>
              </a:rPr>
              <a:t> </a:t>
            </a:r>
            <a:endParaRPr lang="ar-SA" sz="1200" b="1" dirty="0" smtClean="0">
              <a:solidFill>
                <a:schemeClr val="tx1"/>
              </a:solidFill>
              <a:ea typeface="Traffic" pitchFamily="2" charset="-78"/>
              <a:cs typeface="B Nazanin" pitchFamily="2" charset="-78"/>
            </a:endParaRPr>
          </a:p>
        </p:txBody>
      </p:sp>
      <p:sp>
        <p:nvSpPr>
          <p:cNvPr id="77828" name="Rectangle 4"/>
          <p:cNvSpPr>
            <a:spLocks noChangeArrowheads="1"/>
          </p:cNvSpPr>
          <p:nvPr/>
        </p:nvSpPr>
        <p:spPr bwMode="auto">
          <a:xfrm>
            <a:off x="1000125" y="166670"/>
            <a:ext cx="7510463" cy="762000"/>
          </a:xfrm>
          <a:prstGeom prst="rect">
            <a:avLst/>
          </a:prstGeom>
          <a:noFill/>
          <a:ln w="9525">
            <a:noFill/>
            <a:miter lim="800000"/>
            <a:headEnd/>
            <a:tailEnd/>
          </a:ln>
          <a:effectLst/>
        </p:spPr>
        <p:txBody>
          <a:bodyPr lIns="92075" tIns="46038" rIns="92075" bIns="46038" anchor="ctr"/>
          <a:lstStyle/>
          <a:p>
            <a:pPr algn="r" rtl="1">
              <a:defRPr/>
            </a:pPr>
            <a:r>
              <a:rPr lang="ar-SA" sz="2400" b="1" dirty="0" smtClean="0">
                <a:solidFill>
                  <a:srgbClr val="FF0000"/>
                </a:solidFill>
                <a:effectLst>
                  <a:outerShdw blurRad="38100" dist="38100" dir="2700000" algn="tl">
                    <a:srgbClr val="000000"/>
                  </a:outerShdw>
                </a:effectLst>
                <a:latin typeface="Traffic" pitchFamily="2" charset="-78"/>
                <a:cs typeface="B Titr" pitchFamily="2" charset="-78"/>
              </a:rPr>
              <a:t> </a:t>
            </a:r>
            <a:r>
              <a:rPr lang="ar-SA" sz="2400" b="1" dirty="0">
                <a:solidFill>
                  <a:srgbClr val="FF0000"/>
                </a:solidFill>
                <a:effectLst>
                  <a:outerShdw blurRad="38100" dist="38100" dir="2700000" algn="tl">
                    <a:srgbClr val="000000"/>
                  </a:outerShdw>
                </a:effectLst>
                <a:latin typeface="Traffic" pitchFamily="2" charset="-78"/>
                <a:cs typeface="B Titr" pitchFamily="2" charset="-78"/>
              </a:rPr>
              <a:t>شدت روشنايي (</a:t>
            </a:r>
            <a:r>
              <a:rPr lang="en-US" sz="2400" b="1" dirty="0">
                <a:solidFill>
                  <a:srgbClr val="FF0000"/>
                </a:solidFill>
                <a:effectLst>
                  <a:outerShdw blurRad="38100" dist="38100" dir="2700000" algn="tl">
                    <a:srgbClr val="000000"/>
                  </a:outerShdw>
                </a:effectLst>
                <a:latin typeface="Traffic" pitchFamily="2" charset="-78"/>
                <a:cs typeface="B Titr" pitchFamily="2" charset="-78"/>
              </a:rPr>
              <a:t>E</a:t>
            </a:r>
            <a:r>
              <a:rPr lang="ar-SA" sz="2400" b="1" dirty="0">
                <a:solidFill>
                  <a:srgbClr val="FF0000"/>
                </a:solidFill>
                <a:effectLst>
                  <a:outerShdw blurRad="38100" dist="38100" dir="2700000" algn="tl">
                    <a:srgbClr val="000000"/>
                  </a:outerShdw>
                </a:effectLst>
                <a:latin typeface="Traffic" pitchFamily="2" charset="-78"/>
                <a:cs typeface="B Titr" pitchFamily="2" charset="-78"/>
              </a:rPr>
              <a:t>):</a:t>
            </a:r>
            <a:endParaRPr lang="ar-SA" sz="2400" dirty="0">
              <a:solidFill>
                <a:srgbClr val="FF0000"/>
              </a:solidFill>
              <a:effectLst>
                <a:outerShdw blurRad="38100" dist="38100" dir="2700000" algn="tl">
                  <a:srgbClr val="000000"/>
                </a:outerShdw>
              </a:effectLst>
              <a:cs typeface="B Titr" pitchFamily="2" charset="-78"/>
            </a:endParaRPr>
          </a:p>
        </p:txBody>
      </p:sp>
      <p:graphicFrame>
        <p:nvGraphicFramePr>
          <p:cNvPr id="4098" name="Object 10"/>
          <p:cNvGraphicFramePr>
            <a:graphicFrameLocks noChangeAspect="1"/>
          </p:cNvGraphicFramePr>
          <p:nvPr>
            <p:ph idx="1"/>
          </p:nvPr>
        </p:nvGraphicFramePr>
        <p:xfrm>
          <a:off x="357188" y="2428875"/>
          <a:ext cx="2643187" cy="1714500"/>
        </p:xfrm>
        <a:graphic>
          <a:graphicData uri="http://schemas.openxmlformats.org/presentationml/2006/ole">
            <p:oleObj spid="_x0000_s4098" r:id="rId3" imgW="4172532" imgH="2514286" progId="PBrush">
              <p:embed/>
            </p:oleObj>
          </a:graphicData>
        </a:graphic>
      </p:graphicFrame>
      <p:graphicFrame>
        <p:nvGraphicFramePr>
          <p:cNvPr id="4099" name="Object 5"/>
          <p:cNvGraphicFramePr>
            <a:graphicFrameLocks noChangeAspect="1"/>
          </p:cNvGraphicFramePr>
          <p:nvPr/>
        </p:nvGraphicFramePr>
        <p:xfrm>
          <a:off x="5357813" y="4929188"/>
          <a:ext cx="898525" cy="714375"/>
        </p:xfrm>
        <a:graphic>
          <a:graphicData uri="http://schemas.openxmlformats.org/presentationml/2006/ole">
            <p:oleObj spid="_x0000_s4099" name="Equation" r:id="rId4" imgW="495000" imgH="393480" progId="Equation.3">
              <p:embed/>
            </p:oleObj>
          </a:graphicData>
        </a:graphic>
      </p:graphicFrame>
      <p:graphicFrame>
        <p:nvGraphicFramePr>
          <p:cNvPr id="4100" name="Object 6"/>
          <p:cNvGraphicFramePr>
            <a:graphicFrameLocks noChangeAspect="1"/>
          </p:cNvGraphicFramePr>
          <p:nvPr/>
        </p:nvGraphicFramePr>
        <p:xfrm>
          <a:off x="5357813" y="5643563"/>
          <a:ext cx="1622425" cy="785812"/>
        </p:xfrm>
        <a:graphic>
          <a:graphicData uri="http://schemas.openxmlformats.org/presentationml/2006/ole">
            <p:oleObj spid="_x0000_s4100" name="Equation" r:id="rId5" imgW="812520" imgH="393480" progId="Equation.3">
              <p:embed/>
            </p:oleObj>
          </a:graphicData>
        </a:graphic>
      </p:graphicFrame>
      <p:graphicFrame>
        <p:nvGraphicFramePr>
          <p:cNvPr id="4101" name="Object 7"/>
          <p:cNvGraphicFramePr>
            <a:graphicFrameLocks noChangeAspect="1"/>
          </p:cNvGraphicFramePr>
          <p:nvPr/>
        </p:nvGraphicFramePr>
        <p:xfrm>
          <a:off x="8324850" y="4643438"/>
          <a:ext cx="319088" cy="285750"/>
        </p:xfrm>
        <a:graphic>
          <a:graphicData uri="http://schemas.openxmlformats.org/presentationml/2006/ole">
            <p:oleObj spid="_x0000_s4101" name="Equation" r:id="rId6" imgW="126720" imgH="177480" progId="Equation.3">
              <p:embed/>
            </p:oleObj>
          </a:graphicData>
        </a:graphic>
      </p:graphicFrame>
      <p:pic>
        <p:nvPicPr>
          <p:cNvPr id="4104" name="Picture 9"/>
          <p:cNvPicPr>
            <a:picLocks noChangeAspect="1" noChangeArrowheads="1"/>
          </p:cNvPicPr>
          <p:nvPr/>
        </p:nvPicPr>
        <p:blipFill>
          <a:blip r:embed="rId7" cstate="print"/>
          <a:srcRect/>
          <a:stretch>
            <a:fillRect/>
          </a:stretch>
        </p:blipFill>
        <p:spPr bwMode="auto">
          <a:xfrm>
            <a:off x="357188" y="4214813"/>
            <a:ext cx="3590925"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57620" y="1162040"/>
            <a:ext cx="4600580" cy="838200"/>
          </a:xfrm>
        </p:spPr>
        <p:txBody>
          <a:bodyPr>
            <a:normAutofit/>
          </a:bodyPr>
          <a:lstStyle/>
          <a:p>
            <a:pPr algn="r" rtl="1" eaLnBrk="1" hangingPunct="1"/>
            <a:r>
              <a:rPr lang="ar-SA" sz="3200" b="1" dirty="0" smtClean="0">
                <a:solidFill>
                  <a:srgbClr val="FF0000"/>
                </a:solidFill>
                <a:latin typeface="Traffic" pitchFamily="2" charset="-78"/>
              </a:rPr>
              <a:t>ا</a:t>
            </a:r>
            <a:r>
              <a:rPr lang="fa-IR" sz="3200" b="1" dirty="0" smtClean="0">
                <a:solidFill>
                  <a:srgbClr val="FF0000"/>
                </a:solidFill>
                <a:latin typeface="Traffic" pitchFamily="2" charset="-78"/>
              </a:rPr>
              <a:t>ندازه گیری روشنایی</a:t>
            </a:r>
            <a:r>
              <a:rPr lang="ar-SA" sz="3200" b="1" dirty="0" smtClean="0">
                <a:solidFill>
                  <a:srgbClr val="FF0000"/>
                </a:solidFill>
                <a:latin typeface="Traffic" pitchFamily="2" charset="-78"/>
              </a:rPr>
              <a:t>:</a:t>
            </a:r>
            <a:endParaRPr lang="ar-SA" sz="3200" b="1" dirty="0" smtClean="0">
              <a:solidFill>
                <a:srgbClr val="FF0000"/>
              </a:solidFill>
              <a:latin typeface="Traffic" pitchFamily="2" charset="-78"/>
            </a:endParaRPr>
          </a:p>
        </p:txBody>
      </p:sp>
      <p:sp>
        <p:nvSpPr>
          <p:cNvPr id="101379" name="Rectangle 3"/>
          <p:cNvSpPr>
            <a:spLocks noGrp="1" noChangeArrowheads="1"/>
          </p:cNvSpPr>
          <p:nvPr>
            <p:ph type="body" idx="1"/>
          </p:nvPr>
        </p:nvSpPr>
        <p:spPr>
          <a:xfrm>
            <a:off x="914400" y="2286000"/>
            <a:ext cx="7772400" cy="3962400"/>
          </a:xfrm>
        </p:spPr>
        <p:txBody>
          <a:bodyPr/>
          <a:lstStyle/>
          <a:p>
            <a:pPr algn="just">
              <a:lnSpc>
                <a:spcPct val="90000"/>
              </a:lnSpc>
            </a:pPr>
            <a:r>
              <a:rPr lang="fa-IR" sz="2400" dirty="0" smtClean="0"/>
              <a:t>فتومتر یا لوکس متر</a:t>
            </a:r>
          </a:p>
          <a:p>
            <a:pPr algn="just">
              <a:lnSpc>
                <a:spcPct val="90000"/>
              </a:lnSpc>
            </a:pPr>
            <a:r>
              <a:rPr lang="fa-IR" sz="2400" dirty="0" smtClean="0"/>
              <a:t>اندازه گیری درخشندگی</a:t>
            </a:r>
          </a:p>
          <a:p>
            <a:pPr algn="just">
              <a:lnSpc>
                <a:spcPct val="90000"/>
              </a:lnSpc>
            </a:pPr>
            <a:endParaRPr lang="en-US" sz="2400" dirty="0" smtClean="0">
              <a:cs typeface="Traffic" pitchFamily="2" charset="-78"/>
            </a:endParaRPr>
          </a:p>
        </p:txBody>
      </p:sp>
      <p:pic>
        <p:nvPicPr>
          <p:cNvPr id="6" name="Picture 4" descr="S4_s[1]"/>
          <p:cNvPicPr>
            <a:picLocks noChangeAspect="1" noChangeArrowheads="1"/>
          </p:cNvPicPr>
          <p:nvPr/>
        </p:nvPicPr>
        <p:blipFill>
          <a:blip r:embed="rId2" cstate="print"/>
          <a:srcRect/>
          <a:stretch>
            <a:fillRect/>
          </a:stretch>
        </p:blipFill>
        <p:spPr bwMode="auto">
          <a:xfrm>
            <a:off x="333362" y="3930209"/>
            <a:ext cx="3309944" cy="254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00063" y="1000125"/>
            <a:ext cx="7772400" cy="555625"/>
          </a:xfrm>
        </p:spPr>
        <p:txBody>
          <a:bodyPr>
            <a:noAutofit/>
          </a:bodyPr>
          <a:lstStyle/>
          <a:p>
            <a:pPr algn="r" eaLnBrk="1" hangingPunct="1"/>
            <a:r>
              <a:rPr lang="ar-SA" sz="1600" b="1" dirty="0" smtClean="0">
                <a:solidFill>
                  <a:schemeClr val="tx1"/>
                </a:solidFill>
                <a:cs typeface="B Traffic" pitchFamily="2" charset="-78"/>
              </a:rPr>
              <a:t>در محيط</a:t>
            </a:r>
            <a:r>
              <a:rPr lang="ar-SA" sz="1600" b="1" dirty="0" smtClean="0">
                <a:solidFill>
                  <a:schemeClr val="tx1"/>
                </a:solidFill>
              </a:rPr>
              <a:t>‌</a:t>
            </a:r>
            <a:r>
              <a:rPr lang="ar-SA" sz="1600" b="1" dirty="0" smtClean="0">
                <a:solidFill>
                  <a:schemeClr val="tx1"/>
                </a:solidFill>
                <a:cs typeface="B Traffic" pitchFamily="2" charset="-78"/>
              </a:rPr>
              <a:t>هاي مسكوني، تجاري، عمومي و صنعتي براي آسايش افراد، شدت روشنايي  در جداول مخصوصي بيان گرديده است. حداقل شدت روشنايي قابل قبول 50 </a:t>
            </a:r>
            <a:r>
              <a:rPr lang="fa-IR" sz="1600" b="1" dirty="0" smtClean="0">
                <a:solidFill>
                  <a:schemeClr val="tx1"/>
                </a:solidFill>
                <a:cs typeface="B Traffic" pitchFamily="2" charset="-78"/>
              </a:rPr>
              <a:t>لوكس مي باشد</a:t>
            </a:r>
            <a:endParaRPr lang="ar-SA" sz="1600" b="1" dirty="0" smtClean="0">
              <a:solidFill>
                <a:schemeClr val="tx1"/>
              </a:solidFill>
              <a:cs typeface="B Traffic" pitchFamily="2" charset="-78"/>
            </a:endParaRPr>
          </a:p>
        </p:txBody>
      </p:sp>
      <p:sp>
        <p:nvSpPr>
          <p:cNvPr id="91139" name="Rectangle 4"/>
          <p:cNvSpPr>
            <a:spLocks noChangeArrowheads="1"/>
          </p:cNvSpPr>
          <p:nvPr/>
        </p:nvSpPr>
        <p:spPr bwMode="auto">
          <a:xfrm>
            <a:off x="2786063" y="357188"/>
            <a:ext cx="3883025" cy="523875"/>
          </a:xfrm>
          <a:prstGeom prst="rect">
            <a:avLst/>
          </a:prstGeom>
          <a:noFill/>
          <a:ln w="12700" cap="sq">
            <a:noFill/>
            <a:miter lim="800000"/>
            <a:headEnd type="none" w="sm" len="sm"/>
            <a:tailEnd type="none" w="sm" len="sm"/>
          </a:ln>
        </p:spPr>
        <p:txBody>
          <a:bodyPr wrap="none">
            <a:spAutoFit/>
          </a:bodyPr>
          <a:lstStyle/>
          <a:p>
            <a:r>
              <a:rPr lang="ar-SA" sz="2800" b="1">
                <a:solidFill>
                  <a:srgbClr val="FF0000"/>
                </a:solidFill>
                <a:cs typeface="B Titr" pitchFamily="2" charset="-78"/>
              </a:rPr>
              <a:t>استانداردهاي شدت</a:t>
            </a:r>
            <a:r>
              <a:rPr lang="en-US" sz="2800" b="1">
                <a:solidFill>
                  <a:srgbClr val="FF0000"/>
                </a:solidFill>
                <a:cs typeface="B Titr" pitchFamily="2" charset="-78"/>
              </a:rPr>
              <a:t> </a:t>
            </a:r>
            <a:r>
              <a:rPr lang="ar-SA" sz="2800" b="1">
                <a:solidFill>
                  <a:srgbClr val="FF0000"/>
                </a:solidFill>
                <a:cs typeface="B Titr" pitchFamily="2" charset="-78"/>
              </a:rPr>
              <a:t>روشنايي</a:t>
            </a:r>
            <a:endParaRPr lang="en-US" sz="2800" b="1">
              <a:solidFill>
                <a:srgbClr val="FF0000"/>
              </a:solidFill>
              <a:cs typeface="B Titr" pitchFamily="2" charset="-78"/>
            </a:endParaRPr>
          </a:p>
        </p:txBody>
      </p:sp>
      <p:graphicFrame>
        <p:nvGraphicFramePr>
          <p:cNvPr id="230503" name="Group 103"/>
          <p:cNvGraphicFramePr>
            <a:graphicFrameLocks noGrp="1"/>
          </p:cNvGraphicFramePr>
          <p:nvPr>
            <p:ph idx="1"/>
          </p:nvPr>
        </p:nvGraphicFramePr>
        <p:xfrm>
          <a:off x="760413" y="1785938"/>
          <a:ext cx="7412037" cy="3611565"/>
        </p:xfrm>
        <a:graphic>
          <a:graphicData uri="http://schemas.openxmlformats.org/drawingml/2006/table">
            <a:tbl>
              <a:tblPr rtl="1"/>
              <a:tblGrid>
                <a:gridCol w="2600325"/>
                <a:gridCol w="2674937"/>
                <a:gridCol w="2136775"/>
              </a:tblGrid>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خصوصيات مكان</a:t>
                      </a:r>
                      <a:endPar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مثال</a:t>
                      </a:r>
                      <a:endPar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شدت روشنايي مورد نياز </a:t>
                      </a:r>
                      <a:r>
                        <a:rPr kumimoji="1" lang="en-US" sz="2000" b="1"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Lx</a:t>
                      </a:r>
                      <a:endParaRPr kumimoji="1"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مكانهايي با  تردد محدود افراد</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انبارها يا زيرزمينها و راهروها</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fa-IR"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50</a:t>
                      </a: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تا 150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غير دقيق يا خشن</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بارگيري و تخليه الوار يا تاير</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200-150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با دقت متوسط</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خدماتي و توليدي</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300-2</a:t>
                      </a:r>
                      <a:r>
                        <a:rPr kumimoji="1" lang="fa-IR"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0</a:t>
                      </a: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22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دقيق</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smtClean="0">
                          <a:ln>
                            <a:noFill/>
                          </a:ln>
                          <a:solidFill>
                            <a:schemeClr val="tx1"/>
                          </a:solidFill>
                          <a:effectLst/>
                          <a:latin typeface="Times New Roman" pitchFamily="18" charset="0"/>
                          <a:ea typeface="Times New Roman" pitchFamily="18" charset="0"/>
                          <a:cs typeface="Nazanin" pitchFamily="2" charset="-78"/>
                        </a:rPr>
                        <a:t>كارهاي تحريري يا مونتاژ قطعات</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1" lang="ar-SA" sz="2000" b="0" i="0" u="none" strike="noStrike" cap="none" normalizeH="0" baseline="0" dirty="0" smtClean="0">
                          <a:ln>
                            <a:noFill/>
                          </a:ln>
                          <a:solidFill>
                            <a:schemeClr val="tx1"/>
                          </a:solidFill>
                          <a:effectLst/>
                          <a:latin typeface="Times New Roman" pitchFamily="18" charset="0"/>
                          <a:ea typeface="Times New Roman" pitchFamily="18" charset="0"/>
                          <a:cs typeface="Nazanin" pitchFamily="2" charset="-78"/>
                        </a:rPr>
                        <a:t>500-300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642938" y="1785938"/>
            <a:ext cx="7696200" cy="3657600"/>
          </a:xfrm>
        </p:spPr>
        <p:txBody>
          <a:bodyPr/>
          <a:lstStyle/>
          <a:p>
            <a:pPr algn="ctr">
              <a:buFontTx/>
              <a:buNone/>
            </a:pPr>
            <a:r>
              <a:rPr lang="fa-IR" smtClean="0">
                <a:cs typeface="B Lotus" pitchFamily="2" charset="-78"/>
              </a:rPr>
              <a:t>استانداردهاي روشنايي محيط كار</a:t>
            </a:r>
          </a:p>
          <a:p>
            <a:pPr>
              <a:buFontTx/>
              <a:buNone/>
            </a:pPr>
            <a:endParaRPr lang="en-US" smtClean="0"/>
          </a:p>
        </p:txBody>
      </p:sp>
      <p:graphicFrame>
        <p:nvGraphicFramePr>
          <p:cNvPr id="4" name="Table 3"/>
          <p:cNvGraphicFramePr>
            <a:graphicFrameLocks noGrp="1"/>
          </p:cNvGraphicFramePr>
          <p:nvPr/>
        </p:nvGraphicFramePr>
        <p:xfrm>
          <a:off x="1428750" y="2571750"/>
          <a:ext cx="6096000" cy="30327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fa-IR" dirty="0" smtClean="0">
                          <a:solidFill>
                            <a:schemeClr val="tx1"/>
                          </a:solidFill>
                        </a:rPr>
                        <a:t>روشنايي پيشنهادي</a:t>
                      </a:r>
                      <a:endParaRPr lang="en-US" dirty="0">
                        <a:solidFill>
                          <a:schemeClr val="tx1"/>
                        </a:solidFill>
                      </a:endParaRPr>
                    </a:p>
                  </a:txBody>
                  <a:tcPr/>
                </a:tc>
                <a:tc>
                  <a:txBody>
                    <a:bodyPr/>
                    <a:lstStyle/>
                    <a:p>
                      <a:pPr algn="ctr"/>
                      <a:r>
                        <a:rPr lang="fa-IR" dirty="0" smtClean="0">
                          <a:solidFill>
                            <a:schemeClr val="tx1"/>
                          </a:solidFill>
                        </a:rPr>
                        <a:t>روشنايي حداقل</a:t>
                      </a:r>
                      <a:endParaRPr lang="en-US" dirty="0">
                        <a:solidFill>
                          <a:schemeClr val="tx1"/>
                        </a:solidFill>
                      </a:endParaRPr>
                    </a:p>
                  </a:txBody>
                  <a:tcPr/>
                </a:tc>
                <a:tc>
                  <a:txBody>
                    <a:bodyPr/>
                    <a:lstStyle/>
                    <a:p>
                      <a:pPr algn="ctr"/>
                      <a:r>
                        <a:rPr lang="fa-IR" dirty="0" smtClean="0">
                          <a:solidFill>
                            <a:schemeClr val="tx1"/>
                          </a:solidFill>
                        </a:rPr>
                        <a:t>محل</a:t>
                      </a:r>
                      <a:endParaRPr lang="en-US" dirty="0">
                        <a:solidFill>
                          <a:schemeClr val="tx1"/>
                        </a:solidFill>
                      </a:endParaRPr>
                    </a:p>
                  </a:txBody>
                  <a:tcPr/>
                </a:tc>
              </a:tr>
              <a:tr h="370840">
                <a:tc>
                  <a:txBody>
                    <a:bodyPr/>
                    <a:lstStyle/>
                    <a:p>
                      <a:pPr algn="ctr"/>
                      <a:r>
                        <a:rPr lang="fa-IR" dirty="0" smtClean="0"/>
                        <a:t>150</a:t>
                      </a:r>
                      <a:endParaRPr lang="en-US" dirty="0"/>
                    </a:p>
                  </a:txBody>
                  <a:tcPr/>
                </a:tc>
                <a:tc>
                  <a:txBody>
                    <a:bodyPr/>
                    <a:lstStyle/>
                    <a:p>
                      <a:pPr algn="ctr"/>
                      <a:r>
                        <a:rPr lang="fa-IR" dirty="0" smtClean="0"/>
                        <a:t>100</a:t>
                      </a:r>
                      <a:endParaRPr lang="en-US" dirty="0"/>
                    </a:p>
                  </a:txBody>
                  <a:tcPr/>
                </a:tc>
                <a:tc>
                  <a:txBody>
                    <a:bodyPr/>
                    <a:lstStyle/>
                    <a:p>
                      <a:pPr algn="r"/>
                      <a:r>
                        <a:rPr lang="fa-IR" dirty="0" smtClean="0">
                          <a:cs typeface="B Lotus" pitchFamily="2" charset="-78"/>
                        </a:rPr>
                        <a:t>كارگاه آهنگري</a:t>
                      </a:r>
                      <a:endParaRPr lang="en-US" dirty="0">
                        <a:cs typeface="B Lotus" pitchFamily="2" charset="-78"/>
                      </a:endParaRPr>
                    </a:p>
                  </a:txBody>
                  <a:tcPr/>
                </a:tc>
              </a:tr>
              <a:tr h="370840">
                <a:tc>
                  <a:txBody>
                    <a:bodyPr/>
                    <a:lstStyle/>
                    <a:p>
                      <a:pPr algn="ctr"/>
                      <a:r>
                        <a:rPr lang="fa-IR" dirty="0" smtClean="0"/>
                        <a:t>500</a:t>
                      </a:r>
                      <a:endParaRPr lang="en-US" dirty="0"/>
                    </a:p>
                  </a:txBody>
                  <a:tcPr/>
                </a:tc>
                <a:tc>
                  <a:txBody>
                    <a:bodyPr/>
                    <a:lstStyle/>
                    <a:p>
                      <a:pPr algn="ctr"/>
                      <a:r>
                        <a:rPr lang="fa-IR" dirty="0" smtClean="0"/>
                        <a:t>200</a:t>
                      </a:r>
                      <a:endParaRPr lang="en-US" dirty="0"/>
                    </a:p>
                  </a:txBody>
                  <a:tcPr/>
                </a:tc>
                <a:tc>
                  <a:txBody>
                    <a:bodyPr/>
                    <a:lstStyle/>
                    <a:p>
                      <a:pPr algn="r"/>
                      <a:r>
                        <a:rPr lang="fa-IR" dirty="0" smtClean="0">
                          <a:cs typeface="B Lotus" pitchFamily="2" charset="-78"/>
                        </a:rPr>
                        <a:t>تمام كارهاي عمومي اداري</a:t>
                      </a:r>
                      <a:r>
                        <a:rPr lang="fa-IR" baseline="0" dirty="0" smtClean="0">
                          <a:cs typeface="B Lotus" pitchFamily="2" charset="-78"/>
                        </a:rPr>
                        <a:t>  ودفتري</a:t>
                      </a:r>
                      <a:endParaRPr lang="en-US" dirty="0">
                        <a:cs typeface="B Lotus" pitchFamily="2" charset="-78"/>
                      </a:endParaRPr>
                    </a:p>
                  </a:txBody>
                  <a:tcPr/>
                </a:tc>
              </a:tr>
              <a:tr h="370840">
                <a:tc>
                  <a:txBody>
                    <a:bodyPr/>
                    <a:lstStyle/>
                    <a:p>
                      <a:pPr algn="ctr"/>
                      <a:r>
                        <a:rPr lang="fa-IR" dirty="0" smtClean="0"/>
                        <a:t>300</a:t>
                      </a:r>
                      <a:endParaRPr lang="en-US" dirty="0"/>
                    </a:p>
                  </a:txBody>
                  <a:tcPr/>
                </a:tc>
                <a:tc>
                  <a:txBody>
                    <a:bodyPr/>
                    <a:lstStyle/>
                    <a:p>
                      <a:pPr algn="ctr"/>
                      <a:r>
                        <a:rPr lang="fa-IR" dirty="0" smtClean="0"/>
                        <a:t>600</a:t>
                      </a:r>
                      <a:endParaRPr lang="en-US" dirty="0"/>
                    </a:p>
                  </a:txBody>
                  <a:tcPr/>
                </a:tc>
                <a:tc>
                  <a:txBody>
                    <a:bodyPr/>
                    <a:lstStyle/>
                    <a:p>
                      <a:pPr algn="r"/>
                      <a:r>
                        <a:rPr lang="fa-IR" dirty="0" smtClean="0">
                          <a:cs typeface="B Lotus" pitchFamily="2" charset="-78"/>
                        </a:rPr>
                        <a:t>حسابداري وانديكاتور نويسي</a:t>
                      </a:r>
                      <a:endParaRPr lang="en-US" dirty="0">
                        <a:cs typeface="B Lotus" pitchFamily="2" charset="-78"/>
                      </a:endParaRPr>
                    </a:p>
                  </a:txBody>
                  <a:tcPr/>
                </a:tc>
              </a:tr>
              <a:tr h="370840">
                <a:tc>
                  <a:txBody>
                    <a:bodyPr/>
                    <a:lstStyle/>
                    <a:p>
                      <a:pPr algn="ctr"/>
                      <a:r>
                        <a:rPr lang="fa-IR" dirty="0" smtClean="0"/>
                        <a:t>500</a:t>
                      </a:r>
                      <a:endParaRPr lang="en-US" dirty="0"/>
                    </a:p>
                  </a:txBody>
                  <a:tcPr/>
                </a:tc>
                <a:tc>
                  <a:txBody>
                    <a:bodyPr/>
                    <a:lstStyle/>
                    <a:p>
                      <a:pPr algn="ctr"/>
                      <a:r>
                        <a:rPr lang="fa-IR" dirty="0" smtClean="0"/>
                        <a:t>200</a:t>
                      </a:r>
                      <a:endParaRPr lang="en-US" dirty="0"/>
                    </a:p>
                  </a:txBody>
                  <a:tcPr/>
                </a:tc>
                <a:tc>
                  <a:txBody>
                    <a:bodyPr/>
                    <a:lstStyle/>
                    <a:p>
                      <a:pPr algn="r"/>
                      <a:r>
                        <a:rPr lang="fa-IR" dirty="0" smtClean="0">
                          <a:cs typeface="B Lotus" pitchFamily="2" charset="-78"/>
                        </a:rPr>
                        <a:t>اتاق كنفرانس</a:t>
                      </a:r>
                      <a:endParaRPr lang="en-US" dirty="0">
                        <a:cs typeface="B Lotus" pitchFamily="2" charset="-78"/>
                      </a:endParaRPr>
                    </a:p>
                  </a:txBody>
                  <a:tcPr/>
                </a:tc>
              </a:tr>
              <a:tr h="370840">
                <a:tc>
                  <a:txBody>
                    <a:bodyPr/>
                    <a:lstStyle/>
                    <a:p>
                      <a:pPr algn="ctr"/>
                      <a:r>
                        <a:rPr lang="fa-IR" dirty="0" smtClean="0"/>
                        <a:t>1000</a:t>
                      </a:r>
                      <a:endParaRPr lang="en-US" dirty="0"/>
                    </a:p>
                  </a:txBody>
                  <a:tcPr/>
                </a:tc>
                <a:tc>
                  <a:txBody>
                    <a:bodyPr/>
                    <a:lstStyle/>
                    <a:p>
                      <a:pPr algn="ctr"/>
                      <a:r>
                        <a:rPr lang="fa-IR" dirty="0" smtClean="0"/>
                        <a:t>500</a:t>
                      </a:r>
                      <a:endParaRPr lang="en-US" dirty="0"/>
                    </a:p>
                  </a:txBody>
                  <a:tcPr/>
                </a:tc>
                <a:tc>
                  <a:txBody>
                    <a:bodyPr/>
                    <a:lstStyle/>
                    <a:p>
                      <a:pPr algn="r"/>
                      <a:r>
                        <a:rPr lang="fa-IR" dirty="0" smtClean="0">
                          <a:cs typeface="B Lotus" pitchFamily="2" charset="-78"/>
                        </a:rPr>
                        <a:t>اتاق نقشه كشي</a:t>
                      </a:r>
                      <a:endParaRPr lang="en-US" dirty="0">
                        <a:cs typeface="B Lotus"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019800" y="1162040"/>
            <a:ext cx="2438400" cy="838200"/>
          </a:xfrm>
        </p:spPr>
        <p:txBody>
          <a:bodyPr/>
          <a:lstStyle/>
          <a:p>
            <a:pPr algn="r" rtl="1" eaLnBrk="1" hangingPunct="1"/>
            <a:r>
              <a:rPr lang="ar-SA" sz="3200" b="1" dirty="0" smtClean="0">
                <a:solidFill>
                  <a:srgbClr val="FF0000"/>
                </a:solidFill>
                <a:latin typeface="Traffic" pitchFamily="2" charset="-78"/>
              </a:rPr>
              <a:t>انواع لامپ:</a:t>
            </a:r>
          </a:p>
        </p:txBody>
      </p:sp>
      <p:sp>
        <p:nvSpPr>
          <p:cNvPr id="101379" name="Rectangle 3"/>
          <p:cNvSpPr>
            <a:spLocks noGrp="1" noChangeArrowheads="1"/>
          </p:cNvSpPr>
          <p:nvPr>
            <p:ph type="body" idx="1"/>
          </p:nvPr>
        </p:nvSpPr>
        <p:spPr>
          <a:xfrm>
            <a:off x="914400" y="2286000"/>
            <a:ext cx="7772400" cy="3962400"/>
          </a:xfrm>
        </p:spPr>
        <p:txBody>
          <a:bodyPr/>
          <a:lstStyle/>
          <a:p>
            <a:pPr algn="just" rtl="1" eaLnBrk="1" hangingPunct="1">
              <a:lnSpc>
                <a:spcPct val="90000"/>
              </a:lnSpc>
              <a:buFont typeface="Wingdings" pitchFamily="2" charset="2"/>
              <a:buNone/>
            </a:pPr>
            <a:r>
              <a:rPr lang="ar-SA" sz="2400" smtClean="0">
                <a:cs typeface="Traffic" pitchFamily="2" charset="-78"/>
              </a:rPr>
              <a:t>لامپ ها را بطور كلي به دو دسته تقسيم مي كنند:</a:t>
            </a:r>
          </a:p>
          <a:p>
            <a:pPr algn="just" eaLnBrk="1" hangingPunct="1">
              <a:lnSpc>
                <a:spcPct val="90000"/>
              </a:lnSpc>
              <a:buFont typeface="Wingdings" pitchFamily="2" charset="2"/>
              <a:buNone/>
            </a:pPr>
            <a:endParaRPr lang="en-US" sz="2400" smtClean="0">
              <a:cs typeface="Traffic" pitchFamily="2" charset="-78"/>
            </a:endParaRPr>
          </a:p>
          <a:p>
            <a:pPr algn="just" eaLnBrk="1" hangingPunct="1">
              <a:lnSpc>
                <a:spcPct val="90000"/>
              </a:lnSpc>
              <a:buFont typeface="Wingdings" pitchFamily="2" charset="2"/>
              <a:buNone/>
            </a:pPr>
            <a:endParaRPr lang="en-US" sz="2400" smtClean="0">
              <a:cs typeface="Traffic" pitchFamily="2" charset="-78"/>
            </a:endParaRPr>
          </a:p>
          <a:p>
            <a:pPr algn="just" rtl="1" eaLnBrk="1" hangingPunct="1">
              <a:lnSpc>
                <a:spcPct val="90000"/>
              </a:lnSpc>
              <a:buFont typeface="Wingdings" pitchFamily="2" charset="2"/>
              <a:buNone/>
            </a:pPr>
            <a:r>
              <a:rPr lang="ar-SA" smtClean="0">
                <a:latin typeface="Traffic" pitchFamily="2" charset="-78"/>
                <a:cs typeface="Traffic" pitchFamily="2" charset="-78"/>
              </a:rPr>
              <a:t>1-لامپ هاي رشته اي       </a:t>
            </a:r>
            <a:r>
              <a:rPr lang="en-US" smtClean="0">
                <a:latin typeface="Traffic" pitchFamily="2" charset="-78"/>
                <a:cs typeface="Traffic" pitchFamily="2" charset="-78"/>
              </a:rPr>
              <a:t>incandescent lamp</a:t>
            </a:r>
            <a:endParaRPr lang="ar-SA" smtClean="0">
              <a:latin typeface="Traffic" pitchFamily="2" charset="-78"/>
              <a:cs typeface="Traffic" pitchFamily="2" charset="-78"/>
            </a:endParaRPr>
          </a:p>
          <a:p>
            <a:pPr eaLnBrk="1" hangingPunct="1">
              <a:lnSpc>
                <a:spcPct val="90000"/>
              </a:lnSpc>
              <a:buFont typeface="Wingdings" pitchFamily="2" charset="2"/>
              <a:buNone/>
            </a:pPr>
            <a:endParaRPr lang="en-US" smtClean="0">
              <a:latin typeface="Traffic" pitchFamily="2" charset="-78"/>
              <a:cs typeface="Traffic" pitchFamily="2" charset="-78"/>
            </a:endParaRPr>
          </a:p>
          <a:p>
            <a:pPr algn="r" rtl="1" eaLnBrk="1" hangingPunct="1">
              <a:lnSpc>
                <a:spcPct val="90000"/>
              </a:lnSpc>
              <a:buFont typeface="Wingdings" pitchFamily="2" charset="2"/>
              <a:buNone/>
            </a:pPr>
            <a:r>
              <a:rPr lang="ar-SA" smtClean="0">
                <a:latin typeface="Traffic" pitchFamily="2" charset="-78"/>
                <a:cs typeface="Traffic" pitchFamily="2" charset="-78"/>
              </a:rPr>
              <a:t>2-لامپ هاي تخليه در گاز       </a:t>
            </a:r>
            <a:r>
              <a:rPr lang="en-US" smtClean="0">
                <a:latin typeface="Traffic" pitchFamily="2" charset="-78"/>
                <a:cs typeface="Traffic" pitchFamily="2" charset="-78"/>
              </a:rPr>
              <a:t>discharge lamp</a:t>
            </a:r>
            <a:endParaRPr lang="ar-SA" smtClean="0">
              <a:latin typeface="Traffic" pitchFamily="2" charset="-78"/>
              <a:cs typeface="Traffic" pitchFamily="2" charset="-78"/>
            </a:endParaRPr>
          </a:p>
          <a:p>
            <a:pPr eaLnBrk="1" hangingPunct="1">
              <a:lnSpc>
                <a:spcPct val="90000"/>
              </a:lnSpc>
              <a:buFont typeface="Wingdings" pitchFamily="2" charset="2"/>
              <a:buNone/>
            </a:pPr>
            <a:endParaRPr lang="en-US" smtClean="0">
              <a:latin typeface="Traffic" pitchFamily="2" charset="-78"/>
              <a:cs typeface="Traffic" pitchFamily="2" charset="-78"/>
            </a:endParaRPr>
          </a:p>
          <a:p>
            <a:pPr algn="just" eaLnBrk="1" hangingPunct="1">
              <a:lnSpc>
                <a:spcPct val="90000"/>
              </a:lnSpc>
              <a:buFont typeface="Wingdings" pitchFamily="2" charset="2"/>
              <a:buNone/>
            </a:pPr>
            <a:r>
              <a:rPr lang="en-US" sz="2400" smtClean="0">
                <a:cs typeface="Traffic" pitchFamily="2" charset="-78"/>
              </a:rPr>
              <a:t>                              </a:t>
            </a:r>
          </a:p>
        </p:txBody>
      </p:sp>
      <p:sp>
        <p:nvSpPr>
          <p:cNvPr id="101380" name="Date Placeholder 3"/>
          <p:cNvSpPr>
            <a:spLocks noGrp="1"/>
          </p:cNvSpPr>
          <p:nvPr>
            <p:ph type="dt" sz="quarter" idx="10"/>
          </p:nvPr>
        </p:nvSpPr>
        <p:spPr>
          <a:noFill/>
        </p:spPr>
        <p:txBody>
          <a:bodyPr/>
          <a:lstStyle/>
          <a:p>
            <a:r>
              <a:rPr lang="en-US"/>
              <a:t>tohid alizadeh</a:t>
            </a:r>
          </a:p>
        </p:txBody>
      </p:sp>
      <p:sp>
        <p:nvSpPr>
          <p:cNvPr id="101381" name="Footer Placeholder 4"/>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just" rtl="1" eaLnBrk="1" hangingPunct="1"/>
            <a:r>
              <a:rPr lang="ar-SA" sz="3600" b="1" dirty="0" smtClean="0">
                <a:solidFill>
                  <a:srgbClr val="FF0000"/>
                </a:solidFill>
                <a:cs typeface="B Traffic" pitchFamily="2" charset="-78"/>
              </a:rPr>
              <a:t>زير گروههاي لامپ</a:t>
            </a:r>
            <a:r>
              <a:rPr lang="fa-IR" sz="3600" b="1" dirty="0" smtClean="0">
                <a:solidFill>
                  <a:srgbClr val="FF0000"/>
                </a:solidFill>
                <a:cs typeface="B Traffic" pitchFamily="2" charset="-78"/>
              </a:rPr>
              <a:t>هاي متداول</a:t>
            </a:r>
            <a:endParaRPr lang="ar-SA" sz="3600" b="1" dirty="0" smtClean="0">
              <a:solidFill>
                <a:srgbClr val="FF0000"/>
              </a:solidFill>
              <a:cs typeface="B Traffic" pitchFamily="2" charset="-78"/>
            </a:endParaRPr>
          </a:p>
        </p:txBody>
      </p:sp>
      <p:pic>
        <p:nvPicPr>
          <p:cNvPr id="102403" name="Picture 3"/>
          <p:cNvPicPr>
            <a:picLocks noGrp="1" noChangeAspect="1" noChangeArrowheads="1"/>
          </p:cNvPicPr>
          <p:nvPr>
            <p:ph type="body" idx="1"/>
          </p:nvPr>
        </p:nvPicPr>
        <p:blipFill>
          <a:blip r:embed="rId2" cstate="print"/>
          <a:srcRect/>
          <a:stretch>
            <a:fillRect/>
          </a:stretch>
        </p:blipFill>
        <p:spPr>
          <a:xfrm>
            <a:off x="1143000" y="2222500"/>
            <a:ext cx="7315200" cy="38735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642910" y="1142984"/>
            <a:ext cx="7358063" cy="4629150"/>
          </a:xfrm>
        </p:spPr>
        <p:txBody>
          <a:bodyPr/>
          <a:lstStyle/>
          <a:p>
            <a:pPr algn="r">
              <a:buFontTx/>
              <a:buNone/>
            </a:pPr>
            <a:r>
              <a:rPr lang="fa-IR" sz="2800" dirty="0" smtClean="0">
                <a:solidFill>
                  <a:srgbClr val="FF0000"/>
                </a:solidFill>
                <a:cs typeface="B Titr" pitchFamily="2" charset="-78"/>
              </a:rPr>
              <a:t>تنش های حرارتی:</a:t>
            </a:r>
          </a:p>
          <a:p>
            <a:pPr algn="r">
              <a:buFontTx/>
              <a:buNone/>
            </a:pPr>
            <a:endParaRPr lang="fa-IR" sz="2800" dirty="0" smtClean="0">
              <a:solidFill>
                <a:srgbClr val="FF0000"/>
              </a:solidFill>
            </a:endParaRPr>
          </a:p>
          <a:p>
            <a:pPr algn="r" rtl="1">
              <a:buClr>
                <a:srgbClr val="C00000"/>
              </a:buClr>
              <a:buFont typeface="Wingdings" pitchFamily="2" charset="2"/>
              <a:buChar char="v"/>
            </a:pPr>
            <a:r>
              <a:rPr lang="fa-IR" dirty="0" smtClean="0"/>
              <a:t>گرما</a:t>
            </a:r>
          </a:p>
          <a:p>
            <a:pPr algn="r" rtl="1">
              <a:buClr>
                <a:srgbClr val="C00000"/>
              </a:buClr>
              <a:buFont typeface="Wingdings" pitchFamily="2" charset="2"/>
              <a:buChar char="v"/>
            </a:pPr>
            <a:r>
              <a:rPr lang="fa-IR" dirty="0" smtClean="0"/>
              <a:t>سرما</a:t>
            </a:r>
          </a:p>
          <a:p>
            <a:pPr algn="r" rtl="1">
              <a:buClr>
                <a:srgbClr val="C00000"/>
              </a:buClr>
              <a:buFont typeface="Wingdings" pitchFamily="2" charset="2"/>
              <a:buChar char="v"/>
            </a:pPr>
            <a:r>
              <a:rPr lang="fa-IR" dirty="0" smtClean="0"/>
              <a:t>رطوبت</a:t>
            </a:r>
          </a:p>
          <a:p>
            <a:pPr algn="r" rtl="1">
              <a:buClr>
                <a:srgbClr val="C00000"/>
              </a:buClr>
              <a:buFont typeface="Wingdings" pitchFamily="2" charset="2"/>
              <a:buChar char="v"/>
            </a:pPr>
            <a:r>
              <a:rPr lang="fa-IR" dirty="0" smtClean="0"/>
              <a:t>سرعت جريان </a:t>
            </a:r>
            <a:r>
              <a:rPr lang="fa-IR" dirty="0" smtClean="0"/>
              <a:t>هوا</a:t>
            </a:r>
          </a:p>
          <a:p>
            <a:pPr>
              <a:buFontTx/>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844704" y="509571"/>
            <a:ext cx="6870700" cy="561975"/>
          </a:xfrm>
        </p:spPr>
        <p:txBody>
          <a:bodyPr>
            <a:normAutofit fontScale="90000"/>
          </a:bodyPr>
          <a:lstStyle/>
          <a:p>
            <a:r>
              <a:rPr lang="fa-IR" dirty="0" smtClean="0">
                <a:solidFill>
                  <a:srgbClr val="FF0000"/>
                </a:solidFill>
                <a:cs typeface="B Titr" pitchFamily="2" charset="-78"/>
              </a:rPr>
              <a:t>اهمیت شرایط جوی </a:t>
            </a:r>
            <a:endParaRPr lang="en-US" dirty="0" smtClean="0">
              <a:solidFill>
                <a:srgbClr val="FF0000"/>
              </a:solidFill>
              <a:cs typeface="B Titr" pitchFamily="2" charset="-78"/>
            </a:endParaRPr>
          </a:p>
        </p:txBody>
      </p:sp>
      <p:sp>
        <p:nvSpPr>
          <p:cNvPr id="109571" name="Content Placeholder 2"/>
          <p:cNvSpPr>
            <a:spLocks noGrp="1"/>
          </p:cNvSpPr>
          <p:nvPr>
            <p:ph idx="1"/>
          </p:nvPr>
        </p:nvSpPr>
        <p:spPr>
          <a:xfrm>
            <a:off x="500063" y="842963"/>
            <a:ext cx="8215312" cy="3657600"/>
          </a:xfrm>
        </p:spPr>
        <p:txBody>
          <a:bodyPr>
            <a:normAutofit fontScale="85000" lnSpcReduction="20000"/>
          </a:bodyPr>
          <a:lstStyle/>
          <a:p>
            <a:pPr marL="0" indent="0" algn="justLow" rtl="1">
              <a:lnSpc>
                <a:spcPct val="150000"/>
              </a:lnSpc>
              <a:spcBef>
                <a:spcPct val="0"/>
              </a:spcBef>
              <a:buFontTx/>
              <a:buNone/>
              <a:tabLst>
                <a:tab pos="457200" algn="l"/>
              </a:tabLst>
            </a:pPr>
            <a:endParaRPr lang="fa-IR" sz="2400" smtClean="0">
              <a:latin typeface="Arial" charset="0"/>
              <a:cs typeface="B Nazanin" pitchFamily="2" charset="-78"/>
            </a:endParaRPr>
          </a:p>
          <a:p>
            <a:pPr marL="0" indent="0" algn="justLow" rtl="1">
              <a:lnSpc>
                <a:spcPct val="150000"/>
              </a:lnSpc>
              <a:spcBef>
                <a:spcPct val="0"/>
              </a:spcBef>
              <a:buFontTx/>
              <a:buNone/>
              <a:tabLst>
                <a:tab pos="457200" algn="l"/>
              </a:tabLst>
            </a:pPr>
            <a:r>
              <a:rPr lang="fa-IR" sz="2400" smtClean="0">
                <a:latin typeface="Arial" charset="0"/>
                <a:cs typeface="B Nazanin" pitchFamily="2" charset="-78"/>
              </a:rPr>
              <a:t>از سه دیدگاه حائز اهمیت است: </a:t>
            </a:r>
            <a:endParaRPr lang="en-US" sz="2400" smtClean="0">
              <a:cs typeface="B Nazanin" pitchFamily="2" charset="-78"/>
            </a:endParaRPr>
          </a:p>
          <a:p>
            <a:pPr marL="0" indent="0" algn="justLow" rtl="1">
              <a:lnSpc>
                <a:spcPct val="150000"/>
              </a:lnSpc>
              <a:spcBef>
                <a:spcPct val="0"/>
              </a:spcBef>
              <a:buFontTx/>
              <a:buNone/>
              <a:tabLst>
                <a:tab pos="457200" algn="l"/>
              </a:tabLst>
            </a:pPr>
            <a:r>
              <a:rPr lang="fa-IR" sz="2400" b="1" i="1" smtClean="0">
                <a:latin typeface="Arial" charset="0"/>
                <a:ea typeface="Times New Roman" pitchFamily="18" charset="0"/>
                <a:cs typeface="B Nazanin" pitchFamily="2" charset="-78"/>
              </a:rPr>
              <a:t>الف ) ديدگاه ايمني</a:t>
            </a:r>
            <a:r>
              <a:rPr lang="fa-IR" sz="2400" smtClean="0">
                <a:latin typeface="Arial" charset="0"/>
                <a:ea typeface="Times New Roman" pitchFamily="18" charset="0"/>
                <a:cs typeface="B Nazanin" pitchFamily="2" charset="-78"/>
              </a:rPr>
              <a:t>: براي مشاغل سنگين یا فیزیکی شرايط جوي نامناسب تنش زا میباشد كه باعث افزايش ضريب خطا و درنتيجه حادثه مي شود  </a:t>
            </a:r>
            <a:endParaRPr lang="en-US" sz="2400" smtClean="0">
              <a:cs typeface="B Nazanin" pitchFamily="2" charset="-78"/>
            </a:endParaRPr>
          </a:p>
          <a:p>
            <a:pPr marL="0" indent="0" algn="justLow" rtl="1">
              <a:lnSpc>
                <a:spcPct val="150000"/>
              </a:lnSpc>
              <a:spcBef>
                <a:spcPct val="0"/>
              </a:spcBef>
              <a:buFontTx/>
              <a:buNone/>
              <a:tabLst>
                <a:tab pos="457200" algn="l"/>
              </a:tabLst>
            </a:pPr>
            <a:r>
              <a:rPr lang="fa-IR" sz="2400" b="1" i="1" smtClean="0">
                <a:latin typeface="Arial" charset="0"/>
                <a:cs typeface="B Nazanin" pitchFamily="2" charset="-78"/>
              </a:rPr>
              <a:t>ب)ديدگاه بهداشتي</a:t>
            </a:r>
            <a:r>
              <a:rPr lang="fa-IR" sz="2400" smtClean="0">
                <a:latin typeface="Arial" charset="0"/>
                <a:cs typeface="B Nazanin" pitchFamily="2" charset="-78"/>
              </a:rPr>
              <a:t>: كه ميتوان به بيماريها و اختلالات ناشي از گرما و سرما اشاره كرد. كرامپهاي عضلاني، خستگي مفرط ناشي از گرما، شوك گرمايي، هيپوترمي، سرمازدگي و يخ زدگي نمونه هايي از اين اختلالات مي باشند</a:t>
            </a:r>
            <a:endParaRPr lang="en-US" sz="2400" smtClean="0">
              <a:cs typeface="B Nazanin" pitchFamily="2" charset="-78"/>
            </a:endParaRPr>
          </a:p>
          <a:p>
            <a:pPr marL="0" indent="0" algn="justLow" rtl="1">
              <a:lnSpc>
                <a:spcPct val="150000"/>
              </a:lnSpc>
              <a:spcBef>
                <a:spcPct val="0"/>
              </a:spcBef>
              <a:buFontTx/>
              <a:buNone/>
              <a:tabLst>
                <a:tab pos="457200" algn="l"/>
              </a:tabLst>
            </a:pPr>
            <a:r>
              <a:rPr lang="fa-IR" sz="2400" b="1" i="1" smtClean="0">
                <a:latin typeface="Arial" charset="0"/>
                <a:cs typeface="B Nazanin" pitchFamily="2" charset="-78"/>
              </a:rPr>
              <a:t>ج ديدگاه آسايشي:</a:t>
            </a:r>
            <a:r>
              <a:rPr lang="fa-IR" sz="2400" smtClean="0">
                <a:latin typeface="Arial" charset="0"/>
                <a:cs typeface="B Nazanin" pitchFamily="2" charset="-78"/>
              </a:rPr>
              <a:t> عدم تناسب فاكتورهاي جوي با فعاليت كاركنان موجب افزايش تاثير فشار، افزايش استرسهای متفاوت، خستگي زودرس و كاهش راندمان مي گردد.</a:t>
            </a:r>
            <a:endParaRPr lang="en-US" sz="2400" smtClean="0">
              <a:cs typeface="B Nazanin" pitchFamily="2" charset="-78"/>
            </a:endParaRPr>
          </a:p>
        </p:txBody>
      </p:sp>
      <p:sp>
        <p:nvSpPr>
          <p:cNvPr id="109572" name="Rectangle 1"/>
          <p:cNvSpPr>
            <a:spLocks noChangeArrowheads="1"/>
          </p:cNvSpPr>
          <p:nvPr/>
        </p:nvSpPr>
        <p:spPr bwMode="auto">
          <a:xfrm>
            <a:off x="0" y="3571875"/>
            <a:ext cx="234950" cy="307975"/>
          </a:xfrm>
          <a:prstGeom prst="rect">
            <a:avLst/>
          </a:prstGeom>
          <a:noFill/>
          <a:ln w="9525">
            <a:noFill/>
            <a:miter lim="800000"/>
            <a:headEnd/>
            <a:tailEnd/>
          </a:ln>
        </p:spPr>
        <p:txBody>
          <a:bodyPr wrap="none" anchor="ctr">
            <a:spAutoFit/>
          </a:bodyPr>
          <a:lstStyle/>
          <a:p>
            <a:pPr algn="justLow" rtl="1" eaLnBrk="0" hangingPunct="0">
              <a:tabLst>
                <a:tab pos="457200" algn="l"/>
              </a:tabLst>
            </a:pPr>
            <a:r>
              <a:rPr lang="fa-IR" sz="1400">
                <a:latin typeface="Arial" charset="0"/>
                <a:cs typeface="Times New Roman" pitchFamily="18" charset="0"/>
              </a:rPr>
              <a:t> </a:t>
            </a:r>
            <a:endParaRPr lang="fa-IR"/>
          </a:p>
        </p:txBody>
      </p:sp>
      <p:sp>
        <p:nvSpPr>
          <p:cNvPr id="109574" name="Footer Placeholder 5"/>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357188" y="428625"/>
            <a:ext cx="7981950" cy="5143515"/>
          </a:xfrm>
        </p:spPr>
        <p:txBody>
          <a:bodyPr>
            <a:normAutofit/>
          </a:bodyPr>
          <a:lstStyle/>
          <a:p>
            <a:pPr algn="r">
              <a:buFontTx/>
              <a:buNone/>
            </a:pPr>
            <a:r>
              <a:rPr lang="fa-IR" sz="2800" dirty="0" smtClean="0">
                <a:solidFill>
                  <a:srgbClr val="FF0000"/>
                </a:solidFill>
                <a:cs typeface="B Titr" pitchFamily="2" charset="-78"/>
              </a:rPr>
              <a:t>گرما در محيط كار</a:t>
            </a:r>
          </a:p>
          <a:p>
            <a:pPr algn="r" rtl="1">
              <a:buFontTx/>
              <a:buNone/>
            </a:pPr>
            <a:endParaRPr lang="fa-IR" b="1" dirty="0" smtClean="0">
              <a:solidFill>
                <a:srgbClr val="FF0000"/>
              </a:solidFill>
            </a:endParaRPr>
          </a:p>
          <a:p>
            <a:pPr algn="r" rtl="1">
              <a:buFontTx/>
              <a:buNone/>
            </a:pPr>
            <a:r>
              <a:rPr lang="fa-IR" b="1" dirty="0" smtClean="0">
                <a:solidFill>
                  <a:srgbClr val="FF0000"/>
                </a:solidFill>
              </a:rPr>
              <a:t>منابع </a:t>
            </a:r>
            <a:r>
              <a:rPr lang="fa-IR" b="1" dirty="0" smtClean="0">
                <a:solidFill>
                  <a:srgbClr val="FF0000"/>
                </a:solidFill>
              </a:rPr>
              <a:t>توليد حرارت در محيط كار</a:t>
            </a:r>
            <a:r>
              <a:rPr lang="fa-IR" dirty="0" smtClean="0"/>
              <a:t>: ماشين آلات وابزار، فرايندهاي توليد، سيستم هاي روشنايي، شرايط جوي خارج از محيط كار، انسان</a:t>
            </a:r>
          </a:p>
          <a:p>
            <a:pPr algn="r" rtl="1">
              <a:buFontTx/>
              <a:buNone/>
            </a:pPr>
            <a:endParaRPr lang="fa-IR" dirty="0" smtClean="0"/>
          </a:p>
          <a:p>
            <a:pPr algn="r" rtl="1">
              <a:buFontTx/>
              <a:buNone/>
            </a:pPr>
            <a:r>
              <a:rPr lang="fa-IR" dirty="0" smtClean="0"/>
              <a:t> </a:t>
            </a:r>
            <a:r>
              <a:rPr lang="fa-IR" b="1" dirty="0" smtClean="0">
                <a:solidFill>
                  <a:srgbClr val="FF0000"/>
                </a:solidFill>
              </a:rPr>
              <a:t>راههاي تبادل حرارت بدن با محيط كار</a:t>
            </a:r>
          </a:p>
          <a:p>
            <a:pPr algn="r" rtl="1">
              <a:buFontTx/>
              <a:buNone/>
            </a:pPr>
            <a:r>
              <a:rPr lang="fa-IR" b="1" dirty="0" smtClean="0"/>
              <a:t>1- جابجايي</a:t>
            </a:r>
            <a:r>
              <a:rPr lang="fa-IR" dirty="0" smtClean="0"/>
              <a:t>: انتقال گرما بين بدن و هواي محيط كار</a:t>
            </a:r>
          </a:p>
          <a:p>
            <a:pPr algn="r" rtl="1">
              <a:buFontTx/>
              <a:buNone/>
            </a:pPr>
            <a:r>
              <a:rPr lang="fa-IR" b="1" dirty="0" smtClean="0"/>
              <a:t>2- تابش</a:t>
            </a:r>
            <a:r>
              <a:rPr lang="fa-IR" dirty="0" smtClean="0"/>
              <a:t>:ميزان انرژي كه در اثر تابش از اجسام ساطع مي شود.</a:t>
            </a:r>
          </a:p>
          <a:p>
            <a:pPr algn="r" rtl="1">
              <a:buFontTx/>
              <a:buNone/>
            </a:pPr>
            <a:r>
              <a:rPr lang="fa-IR" b="1" dirty="0" smtClean="0"/>
              <a:t>3- تبخير</a:t>
            </a:r>
            <a:r>
              <a:rPr lang="fa-IR" dirty="0" smtClean="0"/>
              <a:t>: تبخير عرق از نظر </a:t>
            </a:r>
            <a:r>
              <a:rPr lang="fa-IR" dirty="0" smtClean="0"/>
              <a:t>فيزيولوژيك</a:t>
            </a:r>
          </a:p>
          <a:p>
            <a:pPr algn="r" rtl="1">
              <a:buFontTx/>
              <a:buNone/>
            </a:pPr>
            <a:r>
              <a:rPr lang="fa-IR" dirty="0" smtClean="0"/>
              <a:t>4- هدایت</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1285875" y="214313"/>
            <a:ext cx="6870700" cy="776287"/>
          </a:xfrm>
        </p:spPr>
        <p:txBody>
          <a:bodyPr/>
          <a:lstStyle/>
          <a:p>
            <a:r>
              <a:rPr lang="fa-IR" sz="3200" dirty="0" smtClean="0">
                <a:solidFill>
                  <a:srgbClr val="FF0000"/>
                </a:solidFill>
                <a:cs typeface="B Titr" pitchFamily="2" charset="-78"/>
              </a:rPr>
              <a:t>کمیت های اندازه گیری شرایط جوی محیط کار</a:t>
            </a:r>
            <a:endParaRPr lang="en-US" sz="3200" dirty="0" smtClean="0">
              <a:solidFill>
                <a:srgbClr val="FF0000"/>
              </a:solidFill>
              <a:cs typeface="B Titr" pitchFamily="2" charset="-78"/>
            </a:endParaRPr>
          </a:p>
        </p:txBody>
      </p:sp>
      <p:sp>
        <p:nvSpPr>
          <p:cNvPr id="111619" name="Content Placeholder 2"/>
          <p:cNvSpPr>
            <a:spLocks noGrp="1"/>
          </p:cNvSpPr>
          <p:nvPr>
            <p:ph idx="1"/>
          </p:nvPr>
        </p:nvSpPr>
        <p:spPr>
          <a:xfrm>
            <a:off x="1571625" y="1214438"/>
            <a:ext cx="7072313" cy="5286375"/>
          </a:xfrm>
        </p:spPr>
        <p:txBody>
          <a:bodyPr/>
          <a:lstStyle/>
          <a:p>
            <a:pPr marL="457200" indent="-457200" algn="just" rtl="1">
              <a:buFont typeface="Comic Sans MS" pitchFamily="66" charset="0"/>
              <a:buAutoNum type="arabicPeriod"/>
            </a:pPr>
            <a:r>
              <a:rPr lang="fa-IR" sz="2400" b="1" u="sng" smtClean="0">
                <a:cs typeface="B Nazanin" pitchFamily="2" charset="-78"/>
              </a:rPr>
              <a:t>دمای خشک: </a:t>
            </a:r>
            <a:r>
              <a:rPr lang="fa-IR" sz="2400" smtClean="0">
                <a:cs typeface="B Nazanin" pitchFamily="2" charset="-78"/>
              </a:rPr>
              <a:t>توسط دماسنج معمولی اندازه گیری می شود</a:t>
            </a:r>
          </a:p>
          <a:p>
            <a:pPr marL="457200" indent="-457200" algn="just" rtl="1">
              <a:buFont typeface="Comic Sans MS" pitchFamily="66" charset="0"/>
              <a:buAutoNum type="arabicPeriod"/>
            </a:pPr>
            <a:r>
              <a:rPr lang="fa-IR" sz="2400" b="1" u="sng" smtClean="0">
                <a:cs typeface="B Nazanin" pitchFamily="2" charset="-78"/>
              </a:rPr>
              <a:t>دمای تر: </a:t>
            </a:r>
            <a:r>
              <a:rPr lang="fa-IR" sz="2400" smtClean="0">
                <a:cs typeface="B Nazanin" pitchFamily="2" charset="-78"/>
              </a:rPr>
              <a:t>پایین ترین درجه حرارتی است که بتوان هوا را (در فشار ثابت) با تبخیر آب خشک نمود. توسط دماسنج تر اندازه گیری می شود. </a:t>
            </a:r>
          </a:p>
          <a:p>
            <a:pPr marL="457200" indent="-457200" algn="just" rtl="1">
              <a:buFont typeface="Comic Sans MS" pitchFamily="66" charset="0"/>
              <a:buAutoNum type="arabicPeriod"/>
            </a:pPr>
            <a:r>
              <a:rPr lang="fa-IR" sz="2400" b="1" u="sng" smtClean="0">
                <a:cs typeface="B Nazanin" pitchFamily="2" charset="-78"/>
              </a:rPr>
              <a:t>دمای تابشی: </a:t>
            </a:r>
            <a:r>
              <a:rPr lang="fa-IR" sz="2400" smtClean="0">
                <a:cs typeface="B Nazanin" pitchFamily="2" charset="-78"/>
              </a:rPr>
              <a:t>توسط دماسنج گوی سان اندازه گیری می شود</a:t>
            </a:r>
          </a:p>
          <a:p>
            <a:pPr marL="457200" indent="-457200" algn="just" rtl="1">
              <a:buFont typeface="Comic Sans MS" pitchFamily="66" charset="0"/>
              <a:buAutoNum type="arabicPeriod"/>
            </a:pPr>
            <a:r>
              <a:rPr lang="fa-IR" sz="2400" b="1" u="sng" smtClean="0">
                <a:cs typeface="B Nazanin" pitchFamily="2" charset="-78"/>
              </a:rPr>
              <a:t>رطوبت نسبی: </a:t>
            </a:r>
            <a:r>
              <a:rPr lang="fa-IR" sz="2400" smtClean="0">
                <a:cs typeface="B Nazanin" pitchFamily="2" charset="-78"/>
              </a:rPr>
              <a:t>عبارتست از فشار بخار آب در هوا به فشار بخار آب اشباع شده در همان درجه حرارت. توسط رطوبت سنج اندازه گیری می شود. </a:t>
            </a:r>
          </a:p>
          <a:p>
            <a:pPr marL="457200" indent="-457200" algn="just" rtl="1">
              <a:buFont typeface="Comic Sans MS" pitchFamily="66" charset="0"/>
              <a:buAutoNum type="arabicPeriod"/>
            </a:pPr>
            <a:r>
              <a:rPr lang="fa-IR" sz="2400" b="1" u="sng" smtClean="0">
                <a:cs typeface="B Nazanin" pitchFamily="2" charset="-78"/>
              </a:rPr>
              <a:t>فشار هوا: </a:t>
            </a:r>
            <a:r>
              <a:rPr lang="fa-IR" sz="2400" smtClean="0">
                <a:cs typeface="B Nazanin" pitchFamily="2" charset="-78"/>
              </a:rPr>
              <a:t>ناشی از فشار وارده از جو زمین در اثر نیروی وزن آن بر سطح زمین است</a:t>
            </a:r>
          </a:p>
          <a:p>
            <a:pPr marL="457200" indent="-457200" algn="just" rtl="1">
              <a:buFont typeface="Comic Sans MS" pitchFamily="66" charset="0"/>
              <a:buAutoNum type="arabicPeriod"/>
            </a:pPr>
            <a:r>
              <a:rPr lang="fa-IR" sz="2400" b="1" u="sng" smtClean="0">
                <a:cs typeface="B Nazanin" pitchFamily="2" charset="-78"/>
              </a:rPr>
              <a:t>سرعت جریان هوا </a:t>
            </a:r>
            <a:r>
              <a:rPr lang="fa-IR" sz="2400" smtClean="0">
                <a:cs typeface="B Nazanin" pitchFamily="2" charset="-78"/>
              </a:rPr>
              <a:t>: توسط بادسنج پره ای، ونتوری، دماسنج کاتا (مستقل از جهت سرعت را اندازه گیری می نماید و کاربرد بیشتری برای اندازه گیری سرعت جریان هوا در محیط کار دارد)</a:t>
            </a:r>
          </a:p>
          <a:p>
            <a:pPr marL="457200" indent="-457200" algn="just" rtl="1">
              <a:buFont typeface="Comic Sans MS" pitchFamily="66" charset="0"/>
              <a:buAutoNum type="arabicPeriod"/>
            </a:pPr>
            <a:endParaRPr lang="en-US" sz="2400" smtClean="0">
              <a:cs typeface="B Nazanin" pitchFamily="2" charset="-78"/>
            </a:endParaRPr>
          </a:p>
        </p:txBody>
      </p:sp>
      <p:pic>
        <p:nvPicPr>
          <p:cNvPr id="111620" name="Picture 2"/>
          <p:cNvPicPr>
            <a:picLocks noChangeAspect="1" noChangeArrowheads="1"/>
          </p:cNvPicPr>
          <p:nvPr/>
        </p:nvPicPr>
        <p:blipFill>
          <a:blip r:embed="rId2" cstate="print"/>
          <a:srcRect/>
          <a:stretch>
            <a:fillRect/>
          </a:stretch>
        </p:blipFill>
        <p:spPr bwMode="auto">
          <a:xfrm>
            <a:off x="142875" y="3700463"/>
            <a:ext cx="1266825" cy="2800350"/>
          </a:xfrm>
          <a:prstGeom prst="rect">
            <a:avLst/>
          </a:prstGeom>
          <a:noFill/>
          <a:ln w="9525">
            <a:noFill/>
            <a:miter lim="800000"/>
            <a:headEnd/>
            <a:tailEnd/>
          </a:ln>
        </p:spPr>
      </p:pic>
      <p:pic>
        <p:nvPicPr>
          <p:cNvPr id="111621" name="Picture 3"/>
          <p:cNvPicPr>
            <a:picLocks noChangeAspect="1" noChangeArrowheads="1"/>
          </p:cNvPicPr>
          <p:nvPr/>
        </p:nvPicPr>
        <p:blipFill>
          <a:blip r:embed="rId3" cstate="print"/>
          <a:srcRect/>
          <a:stretch>
            <a:fillRect/>
          </a:stretch>
        </p:blipFill>
        <p:spPr bwMode="auto">
          <a:xfrm>
            <a:off x="438150" y="642938"/>
            <a:ext cx="561975" cy="2952750"/>
          </a:xfrm>
          <a:prstGeom prst="rect">
            <a:avLst/>
          </a:prstGeom>
          <a:noFill/>
          <a:ln w="9525">
            <a:noFill/>
            <a:miter lim="800000"/>
            <a:headEnd/>
            <a:tailEnd/>
          </a:ln>
        </p:spPr>
      </p:pic>
      <p:sp>
        <p:nvSpPr>
          <p:cNvPr id="111622" name="Date Placeholder 5"/>
          <p:cNvSpPr>
            <a:spLocks noGrp="1"/>
          </p:cNvSpPr>
          <p:nvPr>
            <p:ph type="dt" sz="quarter" idx="10"/>
          </p:nvPr>
        </p:nvSpPr>
        <p:spPr>
          <a:noFill/>
        </p:spPr>
        <p:txBody>
          <a:bodyPr/>
          <a:lstStyle/>
          <a:p>
            <a:r>
              <a:rPr lang="en-US"/>
              <a:t>tohid alizadeh</a:t>
            </a:r>
          </a:p>
        </p:txBody>
      </p:sp>
      <p:sp>
        <p:nvSpPr>
          <p:cNvPr id="111623" name="Footer Placeholder 6"/>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457200" y="609600"/>
            <a:ext cx="8229600" cy="533400"/>
          </a:xfrm>
        </p:spPr>
        <p:txBody>
          <a:bodyPr>
            <a:normAutofit fontScale="90000"/>
          </a:bodyPr>
          <a:lstStyle/>
          <a:p>
            <a:r>
              <a:rPr lang="fa-IR" sz="3200" dirty="0" smtClean="0">
                <a:solidFill>
                  <a:srgbClr val="FF0000"/>
                </a:solidFill>
                <a:cs typeface="B Titr" pitchFamily="2" charset="-78"/>
              </a:rPr>
              <a:t>مراحل بررسی عوامل فیزیکی زیان آور در محیط کار</a:t>
            </a:r>
            <a:endParaRPr lang="en-US" sz="3200" dirty="0" smtClean="0">
              <a:solidFill>
                <a:srgbClr val="FF0000"/>
              </a:solidFill>
              <a:cs typeface="B Titr" pitchFamily="2" charset="-78"/>
            </a:endParaRPr>
          </a:p>
        </p:txBody>
      </p:sp>
      <p:sp>
        <p:nvSpPr>
          <p:cNvPr id="172035" name="Content Placeholder 2"/>
          <p:cNvSpPr>
            <a:spLocks noGrp="1"/>
          </p:cNvSpPr>
          <p:nvPr>
            <p:ph idx="1"/>
          </p:nvPr>
        </p:nvSpPr>
        <p:spPr>
          <a:xfrm>
            <a:off x="1643042" y="1752602"/>
            <a:ext cx="6800840" cy="2890844"/>
          </a:xfrm>
        </p:spPr>
        <p:txBody>
          <a:bodyPr>
            <a:noAutofit/>
          </a:bodyPr>
          <a:lstStyle/>
          <a:p>
            <a:pPr algn="just" rtl="1">
              <a:lnSpc>
                <a:spcPct val="150000"/>
              </a:lnSpc>
            </a:pPr>
            <a:r>
              <a:rPr lang="fa-IR" sz="2800" dirty="0" smtClean="0">
                <a:cs typeface="B Koodak" pitchFamily="2" charset="-78"/>
              </a:rPr>
              <a:t>شناسایی عوامل فیزیکی</a:t>
            </a:r>
          </a:p>
          <a:p>
            <a:pPr algn="just" rtl="1">
              <a:lnSpc>
                <a:spcPct val="150000"/>
              </a:lnSpc>
            </a:pPr>
            <a:r>
              <a:rPr lang="fa-IR" sz="2800" dirty="0" smtClean="0">
                <a:cs typeface="B Koodak" pitchFamily="2" charset="-78"/>
              </a:rPr>
              <a:t>اندازه گیری عوامل فیزیکی</a:t>
            </a:r>
          </a:p>
          <a:p>
            <a:pPr algn="just" rtl="1">
              <a:lnSpc>
                <a:spcPct val="150000"/>
              </a:lnSpc>
            </a:pPr>
            <a:r>
              <a:rPr lang="fa-IR" sz="2800" dirty="0" smtClean="0">
                <a:cs typeface="B Koodak" pitchFamily="2" charset="-78"/>
              </a:rPr>
              <a:t>ارزیابی عوامل فیزیکی</a:t>
            </a:r>
          </a:p>
          <a:p>
            <a:pPr algn="just" rtl="1">
              <a:lnSpc>
                <a:spcPct val="150000"/>
              </a:lnSpc>
            </a:pPr>
            <a:r>
              <a:rPr lang="fa-IR" sz="2800" dirty="0" smtClean="0">
                <a:cs typeface="B Koodak" pitchFamily="2" charset="-78"/>
              </a:rPr>
              <a:t>کنترل عوامل فیزیکی</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773266" y="152400"/>
            <a:ext cx="6870700" cy="919163"/>
          </a:xfrm>
        </p:spPr>
        <p:txBody>
          <a:bodyPr/>
          <a:lstStyle/>
          <a:p>
            <a:r>
              <a:rPr lang="fa-IR" sz="3200" dirty="0" smtClean="0">
                <a:solidFill>
                  <a:srgbClr val="FF0000"/>
                </a:solidFill>
                <a:cs typeface="B Titr" pitchFamily="2" charset="-78"/>
              </a:rPr>
              <a:t>شاخص های نمایانگر تنش گرمایی</a:t>
            </a:r>
            <a:endParaRPr lang="en-US" sz="3200" dirty="0" smtClean="0">
              <a:solidFill>
                <a:srgbClr val="FF0000"/>
              </a:solidFill>
              <a:cs typeface="B Titr" pitchFamily="2" charset="-78"/>
            </a:endParaRPr>
          </a:p>
        </p:txBody>
      </p:sp>
      <p:sp>
        <p:nvSpPr>
          <p:cNvPr id="116739" name="Content Placeholder 2"/>
          <p:cNvSpPr>
            <a:spLocks noGrp="1"/>
          </p:cNvSpPr>
          <p:nvPr>
            <p:ph idx="1"/>
          </p:nvPr>
        </p:nvSpPr>
        <p:spPr>
          <a:xfrm>
            <a:off x="285750" y="1285875"/>
            <a:ext cx="8429625" cy="3657600"/>
          </a:xfrm>
        </p:spPr>
        <p:txBody>
          <a:bodyPr>
            <a:normAutofit/>
          </a:bodyPr>
          <a:lstStyle/>
          <a:p>
            <a:pPr algn="just" rtl="1"/>
            <a:endParaRPr lang="fa-IR" sz="2400" dirty="0" smtClean="0">
              <a:cs typeface="B Nazanin" pitchFamily="2" charset="-78"/>
            </a:endParaRPr>
          </a:p>
          <a:p>
            <a:pPr algn="just" rtl="1">
              <a:lnSpc>
                <a:spcPct val="150000"/>
              </a:lnSpc>
              <a:buFontTx/>
              <a:buNone/>
            </a:pPr>
            <a:endParaRPr lang="fa-IR" sz="2400" b="1" dirty="0" smtClean="0">
              <a:cs typeface="B Nazanin" pitchFamily="2" charset="-78"/>
            </a:endParaRPr>
          </a:p>
          <a:p>
            <a:pPr marL="531813" lvl="2" indent="268288">
              <a:lnSpc>
                <a:spcPct val="150000"/>
              </a:lnSpc>
            </a:pPr>
            <a:r>
              <a:rPr lang="fa-IR" sz="2400" b="1" dirty="0" smtClean="0"/>
              <a:t>شاخص های تجربی (مثل: </a:t>
            </a:r>
            <a:r>
              <a:rPr lang="en-US" sz="2400" dirty="0" smtClean="0"/>
              <a:t>ET &amp; CET &amp; P4SR &amp;</a:t>
            </a:r>
            <a:r>
              <a:rPr lang="en-US" sz="2400" dirty="0" smtClean="0"/>
              <a:t>WBGT</a:t>
            </a:r>
            <a:r>
              <a:rPr lang="fa-IR" sz="2400" dirty="0" smtClean="0"/>
              <a:t>)</a:t>
            </a:r>
            <a:endParaRPr lang="fa-IR" sz="2400" b="1" dirty="0" smtClean="0"/>
          </a:p>
          <a:p>
            <a:pPr marL="531813" lvl="2" indent="268288" algn="just">
              <a:lnSpc>
                <a:spcPct val="150000"/>
              </a:lnSpc>
            </a:pPr>
            <a:r>
              <a:rPr lang="fa-IR" sz="2400" b="1" dirty="0" smtClean="0"/>
              <a:t>شاخص های تحلیلی (</a:t>
            </a:r>
            <a:r>
              <a:rPr lang="en-US" sz="2400" b="1" dirty="0" smtClean="0"/>
              <a:t>HSI</a:t>
            </a:r>
            <a:r>
              <a:rPr lang="fa-IR" sz="2400" b="1" dirty="0" smtClean="0"/>
              <a:t>)</a:t>
            </a:r>
            <a:endParaRPr lang="en-US" sz="2400" b="1"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928688" y="214296"/>
            <a:ext cx="6870700" cy="857250"/>
          </a:xfrm>
        </p:spPr>
        <p:txBody>
          <a:bodyPr/>
          <a:lstStyle/>
          <a:p>
            <a:r>
              <a:rPr lang="fa-IR" sz="3200" dirty="0" smtClean="0">
                <a:solidFill>
                  <a:srgbClr val="FF0000"/>
                </a:solidFill>
                <a:cs typeface="B Titr" pitchFamily="2" charset="-78"/>
              </a:rPr>
              <a:t>شاخص دمای تر گوی سان </a:t>
            </a:r>
            <a:endParaRPr lang="en-US" sz="3200" dirty="0" smtClean="0">
              <a:solidFill>
                <a:srgbClr val="FF0000"/>
              </a:solidFill>
              <a:cs typeface="B Titr" pitchFamily="2" charset="-78"/>
            </a:endParaRPr>
          </a:p>
        </p:txBody>
      </p:sp>
      <p:sp>
        <p:nvSpPr>
          <p:cNvPr id="117764" name="Rectangle 3"/>
          <p:cNvSpPr>
            <a:spLocks noChangeArrowheads="1"/>
          </p:cNvSpPr>
          <p:nvPr/>
        </p:nvSpPr>
        <p:spPr bwMode="auto">
          <a:xfrm>
            <a:off x="357188" y="1643050"/>
            <a:ext cx="7858125" cy="2246769"/>
          </a:xfrm>
          <a:prstGeom prst="rect">
            <a:avLst/>
          </a:prstGeom>
          <a:noFill/>
          <a:ln w="9525">
            <a:noFill/>
            <a:miter lim="800000"/>
            <a:headEnd/>
            <a:tailEnd/>
          </a:ln>
        </p:spPr>
        <p:txBody>
          <a:bodyPr>
            <a:spAutoFit/>
          </a:bodyPr>
          <a:lstStyle/>
          <a:p>
            <a:pPr algn="r" rtl="1"/>
            <a:r>
              <a:rPr lang="fa-IR" sz="2800" dirty="0">
                <a:cs typeface="B Koodak" pitchFamily="2" charset="-78"/>
              </a:rPr>
              <a:t>مواجهه مستق‍‍یم با نور آفتاب (محیط بیرون): </a:t>
            </a:r>
            <a:endParaRPr lang="en-US" sz="2800" dirty="0">
              <a:cs typeface="B Koodak" pitchFamily="2" charset="-78"/>
            </a:endParaRPr>
          </a:p>
          <a:p>
            <a:r>
              <a:rPr lang="fa-IR" sz="2800" dirty="0">
                <a:cs typeface="B Koodak" pitchFamily="2" charset="-78"/>
              </a:rPr>
              <a:t> </a:t>
            </a:r>
            <a:r>
              <a:rPr lang="en-US" sz="2800" dirty="0">
                <a:cs typeface="B Koodak" pitchFamily="2" charset="-78"/>
              </a:rPr>
              <a:t>WBGT = 0.7T</a:t>
            </a:r>
            <a:r>
              <a:rPr lang="en-US" sz="2800" baseline="-25000" dirty="0">
                <a:cs typeface="B Koodak" pitchFamily="2" charset="-78"/>
              </a:rPr>
              <a:t>nwb</a:t>
            </a:r>
            <a:r>
              <a:rPr lang="en-US" sz="2800" dirty="0">
                <a:cs typeface="B Koodak" pitchFamily="2" charset="-78"/>
              </a:rPr>
              <a:t> + 0.2T</a:t>
            </a:r>
            <a:r>
              <a:rPr lang="en-US" sz="2800" baseline="-25000" dirty="0">
                <a:cs typeface="B Koodak" pitchFamily="2" charset="-78"/>
              </a:rPr>
              <a:t>g</a:t>
            </a:r>
            <a:r>
              <a:rPr lang="en-US" sz="2800" dirty="0">
                <a:cs typeface="B Koodak" pitchFamily="2" charset="-78"/>
              </a:rPr>
              <a:t> + 0.1T</a:t>
            </a:r>
            <a:r>
              <a:rPr lang="en-US" sz="2800" baseline="-25000" dirty="0">
                <a:cs typeface="B Koodak" pitchFamily="2" charset="-78"/>
              </a:rPr>
              <a:t>db  </a:t>
            </a:r>
            <a:endParaRPr lang="en-US" sz="2800" dirty="0">
              <a:cs typeface="B Koodak" pitchFamily="2" charset="-78"/>
            </a:endParaRPr>
          </a:p>
          <a:p>
            <a:pPr rtl="1"/>
            <a:r>
              <a:rPr lang="fa-IR" sz="2800" dirty="0">
                <a:cs typeface="B Koodak" pitchFamily="2" charset="-78"/>
              </a:rPr>
              <a:t> </a:t>
            </a:r>
            <a:endParaRPr lang="en-US" sz="2800" dirty="0">
              <a:cs typeface="B Koodak" pitchFamily="2" charset="-78"/>
            </a:endParaRPr>
          </a:p>
          <a:p>
            <a:pPr algn="r" rtl="1"/>
            <a:r>
              <a:rPr lang="fa-IR" sz="2800" dirty="0">
                <a:cs typeface="B Koodak" pitchFamily="2" charset="-78"/>
              </a:rPr>
              <a:t>بدون مواجهه  مستق‍‍یم با آفتاب (محیط داخل): </a:t>
            </a:r>
            <a:endParaRPr lang="en-US" sz="2800" dirty="0">
              <a:cs typeface="B Koodak" pitchFamily="2" charset="-78"/>
            </a:endParaRPr>
          </a:p>
          <a:p>
            <a:pPr rtl="1"/>
            <a:r>
              <a:rPr lang="en-US" sz="2800" dirty="0">
                <a:cs typeface="B Koodak" pitchFamily="2" charset="-78"/>
              </a:rPr>
              <a:t>WBGT = 0.7T</a:t>
            </a:r>
            <a:r>
              <a:rPr lang="en-US" sz="2800" baseline="-25000" dirty="0">
                <a:cs typeface="B Koodak" pitchFamily="2" charset="-78"/>
              </a:rPr>
              <a:t>nwb</a:t>
            </a:r>
            <a:r>
              <a:rPr lang="en-US" sz="2800" dirty="0">
                <a:cs typeface="B Koodak" pitchFamily="2" charset="-78"/>
              </a:rPr>
              <a:t> + </a:t>
            </a:r>
            <a:r>
              <a:rPr lang="en-US" sz="2800" dirty="0" smtClean="0">
                <a:cs typeface="B Koodak" pitchFamily="2" charset="-78"/>
              </a:rPr>
              <a:t>0.3T</a:t>
            </a:r>
            <a:r>
              <a:rPr lang="en-US" sz="2800" baseline="-25000" dirty="0" smtClean="0">
                <a:cs typeface="B Koodak" pitchFamily="2" charset="-78"/>
              </a:rPr>
              <a:t>g</a:t>
            </a:r>
            <a:endParaRPr lang="en-US" sz="2800" dirty="0">
              <a:cs typeface="B Koodak"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85800" y="152400"/>
            <a:ext cx="6870700" cy="1133475"/>
          </a:xfrm>
        </p:spPr>
        <p:txBody>
          <a:bodyPr/>
          <a:lstStyle/>
          <a:p>
            <a:r>
              <a:rPr lang="fa-IR" dirty="0" smtClean="0">
                <a:solidFill>
                  <a:srgbClr val="FF0000"/>
                </a:solidFill>
                <a:cs typeface="B Titr" pitchFamily="2" charset="-78"/>
              </a:rPr>
              <a:t>شاخص دمای تر گوی سان </a:t>
            </a:r>
            <a:endParaRPr lang="en-US" dirty="0" smtClean="0">
              <a:solidFill>
                <a:srgbClr val="FF0000"/>
              </a:solidFill>
            </a:endParaRPr>
          </a:p>
        </p:txBody>
      </p:sp>
      <p:sp>
        <p:nvSpPr>
          <p:cNvPr id="118787" name="Content Placeholder 2"/>
          <p:cNvSpPr>
            <a:spLocks noGrp="1"/>
          </p:cNvSpPr>
          <p:nvPr>
            <p:ph idx="1"/>
          </p:nvPr>
        </p:nvSpPr>
        <p:spPr>
          <a:xfrm>
            <a:off x="642938" y="1500188"/>
            <a:ext cx="7696200" cy="3657600"/>
          </a:xfrm>
        </p:spPr>
        <p:txBody>
          <a:bodyPr/>
          <a:lstStyle/>
          <a:p>
            <a:pPr algn="just" rtl="1">
              <a:lnSpc>
                <a:spcPct val="150000"/>
              </a:lnSpc>
            </a:pPr>
            <a:r>
              <a:rPr lang="fa-IR" sz="2000" smtClean="0">
                <a:cs typeface="B Nazanin" pitchFamily="2" charset="-78"/>
              </a:rPr>
              <a:t>پس از محاسبه شاخص دمای تر گوی سان </a:t>
            </a:r>
            <a:r>
              <a:rPr lang="en-US" sz="2000" smtClean="0">
                <a:cs typeface="B Nazanin" pitchFamily="2" charset="-78"/>
              </a:rPr>
              <a:t>WBGT</a:t>
            </a:r>
            <a:r>
              <a:rPr lang="fa-IR" sz="2000" smtClean="0">
                <a:cs typeface="B Nazanin" pitchFamily="2" charset="-78"/>
              </a:rPr>
              <a:t> ، باید نسبت کار به استراحت کارگر برآورد گردیده و سپس با حد مجاز ارائه شده مقایسه گردد: </a:t>
            </a:r>
            <a:endParaRPr lang="en-US" sz="2000" smtClean="0">
              <a:cs typeface="B Nazanin" pitchFamily="2" charset="-78"/>
            </a:endParaRPr>
          </a:p>
        </p:txBody>
      </p:sp>
      <p:graphicFrame>
        <p:nvGraphicFramePr>
          <p:cNvPr id="4" name="Table 3"/>
          <p:cNvGraphicFramePr>
            <a:graphicFrameLocks noGrp="1"/>
          </p:cNvGraphicFramePr>
          <p:nvPr/>
        </p:nvGraphicFramePr>
        <p:xfrm>
          <a:off x="1000125" y="3214688"/>
          <a:ext cx="6786563" cy="2501646"/>
        </p:xfrm>
        <a:graphic>
          <a:graphicData uri="http://schemas.openxmlformats.org/drawingml/2006/table">
            <a:tbl>
              <a:tblPr rtl="1"/>
              <a:tblGrid>
                <a:gridCol w="1289050"/>
                <a:gridCol w="684213"/>
                <a:gridCol w="695325"/>
                <a:gridCol w="696912"/>
                <a:gridCol w="684213"/>
                <a:gridCol w="684212"/>
                <a:gridCol w="684213"/>
                <a:gridCol w="684212"/>
                <a:gridCol w="684213"/>
              </a:tblGrid>
              <a:tr h="0">
                <a:tc rowSpan="3">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ساعات کار</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bg1"/>
                          </a:solidFill>
                          <a:effectLst/>
                          <a:latin typeface="Calibri" pitchFamily="34" charset="0"/>
                          <a:ea typeface="Calibri" pitchFamily="34" charset="0"/>
                          <a:cs typeface="Tahoma" pitchFamily="34" charset="0"/>
                        </a:rPr>
                        <a:t>سبک</a:t>
                      </a:r>
                      <a:endParaRPr kumimoji="0" lang="en-US" sz="1100" b="0"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hMerge="1">
                  <a:txBody>
                    <a:bodyPr/>
                    <a:lstStyle/>
                    <a:p>
                      <a:endParaRPr lang="en-US"/>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bg1"/>
                          </a:solidFill>
                          <a:effectLst/>
                          <a:latin typeface="Calibri" pitchFamily="34" charset="0"/>
                          <a:ea typeface="Calibri" pitchFamily="34" charset="0"/>
                          <a:cs typeface="Tahoma" pitchFamily="34" charset="0"/>
                        </a:rPr>
                        <a:t>متوسط</a:t>
                      </a:r>
                      <a:endParaRPr kumimoji="0" lang="en-US" sz="1100" b="0"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hMerge="1">
                  <a:txBody>
                    <a:bodyPr/>
                    <a:lstStyle/>
                    <a:p>
                      <a:endParaRPr lang="en-US"/>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bg1"/>
                          </a:solidFill>
                          <a:effectLst/>
                          <a:latin typeface="Calibri" pitchFamily="34" charset="0"/>
                          <a:ea typeface="Calibri" pitchFamily="34" charset="0"/>
                          <a:cs typeface="Tahoma" pitchFamily="34" charset="0"/>
                        </a:rPr>
                        <a:t>سنگ‍‍ین</a:t>
                      </a:r>
                      <a:endParaRPr kumimoji="0" lang="en-US" sz="1100" b="0"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hMerge="1">
                  <a:txBody>
                    <a:bodyPr/>
                    <a:lstStyle/>
                    <a:p>
                      <a:endParaRPr lang="en-US"/>
                    </a:p>
                  </a:txBody>
                  <a:tcPr/>
                </a:tc>
                <a:tc gridSpan="2">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bg1"/>
                          </a:solidFill>
                          <a:effectLst/>
                          <a:latin typeface="Calibri" pitchFamily="34" charset="0"/>
                          <a:ea typeface="Calibri" pitchFamily="34" charset="0"/>
                          <a:cs typeface="Tahoma" pitchFamily="34" charset="0"/>
                        </a:rPr>
                        <a:t>خ‍‍یل‍‍ی سنگ‍‍ین</a:t>
                      </a:r>
                      <a:endParaRPr kumimoji="0" lang="en-US" sz="1100" b="0"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hMerge="1">
                  <a:txBody>
                    <a:bodyPr/>
                    <a:lstStyle/>
                    <a:p>
                      <a:endParaRPr lang="en-US"/>
                    </a:p>
                  </a:txBody>
                  <a:tcPr/>
                </a:tc>
              </a:tr>
              <a:tr h="200025">
                <a:tc vMerge="1">
                  <a:txBody>
                    <a:bodyPr/>
                    <a:lstStyle/>
                    <a:p>
                      <a:endParaRPr lang="en-US"/>
                    </a:p>
                  </a:txBody>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سازش ن‍‍یافته</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سازش ‍‍یافته</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سازش ن‍‍یافته</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سازش ‍‍یافته</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سازش ن‍‍یافته</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سازش ‍‍یافته</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سازش ن‍‍یافته</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bg1"/>
                          </a:solidFill>
                          <a:effectLst/>
                          <a:latin typeface="Calibri" pitchFamily="34" charset="0"/>
                          <a:ea typeface="Calibri" pitchFamily="34" charset="0"/>
                          <a:cs typeface="Tahoma" pitchFamily="34" charset="0"/>
                        </a:rPr>
                        <a:t>سازش ‍‍یافته</a:t>
                      </a:r>
                      <a:endParaRPr kumimoji="0" lang="en-US" sz="1100" b="1" i="0" u="none" strike="noStrike" cap="none" normalizeH="0" baseline="0" smtClean="0">
                        <a:ln>
                          <a:noFill/>
                        </a:ln>
                        <a:solidFill>
                          <a:schemeClr val="bg1"/>
                        </a:solidFill>
                        <a:effectLst/>
                        <a:latin typeface="Calibri" pitchFamily="34" charset="0"/>
                        <a:ea typeface="Calibri" pitchFamily="34" charset="0"/>
                        <a:cs typeface="Tahoma" pitchFamily="34" charset="0"/>
                      </a:endParaRPr>
                    </a:p>
                  </a:txBody>
                  <a:tcPr marL="68580" marR="68580" marT="0" marB="0"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solidFill>
                      <a:srgbClr val="800000"/>
                    </a:solidFill>
                  </a:tcPr>
                </a:tc>
              </a:tr>
              <a:tr h="0">
                <a:tc vMerge="1">
                  <a:txBody>
                    <a:bodyPr/>
                    <a:lstStyle/>
                    <a:p>
                      <a:endParaRPr lang="en-US"/>
                    </a:p>
                  </a:txBody>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ahoma" pitchFamily="34" charset="0"/>
                          <a:cs typeface="Arial" pitchFamily="34" charset="0"/>
                        </a:rPr>
                        <a:t>°C</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ahoma" pitchFamily="34" charset="0"/>
                          <a:cs typeface="Arial" pitchFamily="34" charset="0"/>
                        </a:rPr>
                        <a:t>°C</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ahoma" pitchFamily="34" charset="0"/>
                          <a:cs typeface="Arial" pitchFamily="34" charset="0"/>
                        </a:rPr>
                        <a:t>°C</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ahoma" pitchFamily="34" charset="0"/>
                          <a:cs typeface="Arial" pitchFamily="34" charset="0"/>
                        </a:rPr>
                        <a:t>°C</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ahoma" pitchFamily="34" charset="0"/>
                          <a:cs typeface="Arial" pitchFamily="34" charset="0"/>
                        </a:rPr>
                        <a:t>°C</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ahoma" pitchFamily="34" charset="0"/>
                          <a:cs typeface="Arial" pitchFamily="34" charset="0"/>
                        </a:rPr>
                        <a:t>°C</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ahoma" pitchFamily="34" charset="0"/>
                          <a:cs typeface="Arial" pitchFamily="34" charset="0"/>
                        </a:rPr>
                        <a:t>°C</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ahoma" pitchFamily="34" charset="0"/>
                          <a:cs typeface="Arial" pitchFamily="34" charset="0"/>
                        </a:rPr>
                        <a:t>°C</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tx1"/>
                          </a:solidFill>
                          <a:effectLst/>
                          <a:latin typeface="Calibri" pitchFamily="34" charset="0"/>
                          <a:ea typeface="Calibri" pitchFamily="34" charset="0"/>
                          <a:cs typeface="Tahoma" pitchFamily="34" charset="0"/>
                        </a:rPr>
                        <a:t>100% کار</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5/27</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5/29</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25</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5/27</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5/22</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26</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25</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tx1"/>
                          </a:solidFill>
                          <a:effectLst/>
                          <a:latin typeface="Calibri" pitchFamily="34" charset="0"/>
                          <a:ea typeface="Calibri" pitchFamily="34" charset="0"/>
                          <a:cs typeface="Tahoma" pitchFamily="34" charset="0"/>
                        </a:rPr>
                        <a:t>75% کار</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p>
                      <a:pPr marL="0" marR="0" lvl="0" indent="0" algn="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tx1"/>
                          </a:solidFill>
                          <a:effectLst/>
                          <a:latin typeface="Calibri" pitchFamily="34" charset="0"/>
                          <a:ea typeface="Calibri" pitchFamily="34" charset="0"/>
                          <a:cs typeface="Tahoma" pitchFamily="34" charset="0"/>
                        </a:rPr>
                        <a:t>25% استراحت</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29</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5/30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5/26</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5/28</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5/24</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5/27</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5/22</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5/26</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tx1"/>
                          </a:solidFill>
                          <a:effectLst/>
                          <a:latin typeface="Calibri" pitchFamily="34" charset="0"/>
                          <a:ea typeface="Calibri" pitchFamily="34" charset="0"/>
                          <a:cs typeface="Tahoma" pitchFamily="34" charset="0"/>
                        </a:rPr>
                        <a:t>50% کار</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p>
                      <a:pPr marL="0" marR="0" lvl="0" indent="0" algn="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tx1"/>
                          </a:solidFill>
                          <a:effectLst/>
                          <a:latin typeface="Calibri" pitchFamily="34" charset="0"/>
                          <a:ea typeface="Calibri" pitchFamily="34" charset="0"/>
                          <a:cs typeface="Tahoma" pitchFamily="34" charset="0"/>
                        </a:rPr>
                        <a:t>50% استراحت</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30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5/31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28</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5/29</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5/26</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5/28</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25</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5/27</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tx1"/>
                          </a:solidFill>
                          <a:effectLst/>
                          <a:latin typeface="Calibri" pitchFamily="34" charset="0"/>
                          <a:ea typeface="Calibri" pitchFamily="34" charset="0"/>
                          <a:cs typeface="Tahoma" pitchFamily="34" charset="0"/>
                        </a:rPr>
                        <a:t>25 % کار</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p>
                      <a:pPr marL="0" marR="0" lvl="0" indent="0" algn="r" defTabSz="914400" rtl="1" eaLnBrk="1" fontAlgn="base" latinLnBrk="0" hangingPunct="1">
                        <a:lnSpc>
                          <a:spcPct val="115000"/>
                        </a:lnSpc>
                        <a:spcBef>
                          <a:spcPct val="0"/>
                        </a:spcBef>
                        <a:spcAft>
                          <a:spcPts val="1000"/>
                        </a:spcAft>
                        <a:buClrTx/>
                        <a:buSzTx/>
                        <a:buFontTx/>
                        <a:buNone/>
                        <a:tabLst/>
                      </a:pPr>
                      <a:r>
                        <a:rPr kumimoji="0" lang="fa-IR" sz="1100" b="1" i="0" u="none" strike="noStrike" cap="none" normalizeH="0" baseline="0" smtClean="0">
                          <a:ln>
                            <a:noFill/>
                          </a:ln>
                          <a:solidFill>
                            <a:schemeClr val="tx1"/>
                          </a:solidFill>
                          <a:effectLst/>
                          <a:latin typeface="Calibri" pitchFamily="34" charset="0"/>
                          <a:ea typeface="Calibri" pitchFamily="34" charset="0"/>
                          <a:cs typeface="Tahoma" pitchFamily="34" charset="0"/>
                        </a:rPr>
                        <a:t>75 % استراحت</a:t>
                      </a:r>
                      <a:endParaRPr kumimoji="0" lang="en-US" sz="1100" b="0" i="0"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31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5/32</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29</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31</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28</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30</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5/26</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ts val="100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Calibri" pitchFamily="34" charset="0"/>
                          <a:cs typeface="Tahoma" pitchFamily="34" charset="0"/>
                        </a:rPr>
                        <a:t>5/29</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ahoma" pitchFamily="34" charset="0"/>
                      </a:endParaRPr>
                    </a:p>
                  </a:txBody>
                  <a:tcPr marL="68580" marR="68580" marT="0" marB="0" anchor="ctr" horzOverflow="overflow">
                    <a:lnL w="19050" cap="flat" cmpd="dbl" algn="ctr">
                      <a:solidFill>
                        <a:srgbClr val="339966"/>
                      </a:solidFill>
                      <a:prstDash val="solid"/>
                      <a:round/>
                      <a:headEnd type="none" w="med" len="med"/>
                      <a:tailEnd type="none" w="med" len="med"/>
                    </a:lnL>
                    <a:lnR w="19050" cap="flat" cmpd="dbl" algn="ctr">
                      <a:solidFill>
                        <a:srgbClr val="339966"/>
                      </a:solidFill>
                      <a:prstDash val="solid"/>
                      <a:round/>
                      <a:headEnd type="none" w="med" len="med"/>
                      <a:tailEnd type="none" w="med" len="med"/>
                    </a:lnR>
                    <a:lnT w="19050" cap="flat" cmpd="dbl" algn="ctr">
                      <a:solidFill>
                        <a:srgbClr val="339966"/>
                      </a:solidFill>
                      <a:prstDash val="solid"/>
                      <a:round/>
                      <a:headEnd type="none" w="med" len="med"/>
                      <a:tailEnd type="none" w="med" len="med"/>
                    </a:lnT>
                    <a:lnB w="19050" cap="flat" cmpd="dbl" algn="ctr">
                      <a:solidFill>
                        <a:srgbClr val="339966"/>
                      </a:solidFill>
                      <a:prstDash val="solid"/>
                      <a:round/>
                      <a:headEnd type="none" w="med" len="med"/>
                      <a:tailEnd type="none" w="med" len="med"/>
                    </a:lnB>
                    <a:lnTlToBr>
                      <a:noFill/>
                    </a:lnTlToBr>
                    <a:lnBlToTr>
                      <a:noFill/>
                    </a:lnBlToTr>
                    <a:noFill/>
                  </a:tcPr>
                </a:tc>
              </a:tr>
            </a:tbl>
          </a:graphicData>
        </a:graphic>
      </p:graphicFrame>
      <p:sp>
        <p:nvSpPr>
          <p:cNvPr id="118864" name="Rectangle 1"/>
          <p:cNvSpPr>
            <a:spLocks noChangeArrowheads="1"/>
          </p:cNvSpPr>
          <p:nvPr/>
        </p:nvSpPr>
        <p:spPr bwMode="auto">
          <a:xfrm>
            <a:off x="2143125" y="2701925"/>
            <a:ext cx="3844925" cy="584200"/>
          </a:xfrm>
          <a:prstGeom prst="rect">
            <a:avLst/>
          </a:prstGeom>
          <a:noFill/>
          <a:ln w="9525">
            <a:noFill/>
            <a:miter lim="800000"/>
            <a:headEnd/>
            <a:tailEnd/>
          </a:ln>
        </p:spPr>
        <p:txBody>
          <a:bodyPr wrap="none" anchor="ctr">
            <a:spAutoFit/>
          </a:bodyPr>
          <a:lstStyle/>
          <a:p>
            <a:pPr algn="ctr" rtl="1" eaLnBrk="0" hangingPunct="0"/>
            <a:r>
              <a:rPr lang="fa-IR" sz="1400" b="1">
                <a:latin typeface="Tahoma" pitchFamily="34" charset="0"/>
              </a:rPr>
              <a:t>جدول مقاد‍‍یر مجاز </a:t>
            </a:r>
            <a:r>
              <a:rPr lang="en-US" sz="1400" b="1">
                <a:latin typeface="Tahoma" pitchFamily="34" charset="0"/>
              </a:rPr>
              <a:t>WBGT</a:t>
            </a:r>
            <a:r>
              <a:rPr lang="fa-IR" sz="1400" b="1">
                <a:latin typeface="Tahoma" pitchFamily="34" charset="0"/>
              </a:rPr>
              <a:t> بر اساس توص‍‍یه ها‍‍ی </a:t>
            </a:r>
            <a:r>
              <a:rPr lang="en-US" sz="1400" b="1">
                <a:latin typeface="Tahoma" pitchFamily="34" charset="0"/>
              </a:rPr>
              <a:t>ACGIH</a:t>
            </a:r>
            <a:endParaRPr lang="en-US" sz="900"/>
          </a:p>
          <a:p>
            <a:pPr algn="ctr" eaLnBrk="0" hangingPunct="0"/>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a:xfrm>
            <a:off x="685800" y="642938"/>
            <a:ext cx="7315200" cy="4843462"/>
          </a:xfrm>
        </p:spPr>
        <p:txBody>
          <a:bodyPr/>
          <a:lstStyle/>
          <a:p>
            <a:pPr algn="r">
              <a:buFontTx/>
              <a:buNone/>
            </a:pPr>
            <a:r>
              <a:rPr lang="fa-IR" sz="2800" dirty="0" smtClean="0">
                <a:solidFill>
                  <a:srgbClr val="FF0000"/>
                </a:solidFill>
                <a:cs typeface="B Titr" pitchFamily="2" charset="-78"/>
              </a:rPr>
              <a:t>روشهاي كنترل گرما</a:t>
            </a:r>
          </a:p>
          <a:p>
            <a:pPr algn="r">
              <a:buFontTx/>
              <a:buNone/>
            </a:pPr>
            <a:r>
              <a:rPr lang="fa-IR" b="1" dirty="0" smtClean="0">
                <a:solidFill>
                  <a:srgbClr val="826300"/>
                </a:solidFill>
              </a:rPr>
              <a:t>1-اقدامات مهندسي: </a:t>
            </a:r>
          </a:p>
          <a:p>
            <a:pPr algn="r" rtl="1">
              <a:buClr>
                <a:srgbClr val="C00000"/>
              </a:buClr>
              <a:buFont typeface="Wingdings" pitchFamily="2" charset="2"/>
              <a:buChar char="v"/>
            </a:pPr>
            <a:r>
              <a:rPr lang="fa-IR" dirty="0" smtClean="0"/>
              <a:t>تهويه عمومي</a:t>
            </a:r>
          </a:p>
          <a:p>
            <a:pPr algn="r" rtl="1">
              <a:buClr>
                <a:srgbClr val="C00000"/>
              </a:buClr>
              <a:buFont typeface="Wingdings" pitchFamily="2" charset="2"/>
              <a:buChar char="v"/>
            </a:pPr>
            <a:r>
              <a:rPr lang="fa-IR" dirty="0" smtClean="0"/>
              <a:t>كاهش ميزان گرماي تابشي</a:t>
            </a:r>
          </a:p>
          <a:p>
            <a:pPr algn="r">
              <a:buFontTx/>
              <a:buNone/>
            </a:pPr>
            <a:r>
              <a:rPr lang="fa-IR" b="1" dirty="0" smtClean="0">
                <a:solidFill>
                  <a:srgbClr val="826300"/>
                </a:solidFill>
              </a:rPr>
              <a:t>2-اقدامات مديريتي</a:t>
            </a:r>
            <a:r>
              <a:rPr lang="fa-IR" dirty="0" smtClean="0"/>
              <a:t>:</a:t>
            </a:r>
          </a:p>
          <a:p>
            <a:pPr algn="r" rtl="1">
              <a:buClr>
                <a:srgbClr val="C00000"/>
              </a:buClr>
              <a:buFont typeface="Wingdings" pitchFamily="2" charset="2"/>
              <a:buChar char="v"/>
            </a:pPr>
            <a:r>
              <a:rPr lang="fa-IR" dirty="0" smtClean="0"/>
              <a:t>كاهش فعاليت بدني</a:t>
            </a:r>
          </a:p>
          <a:p>
            <a:pPr algn="r" rtl="1">
              <a:buClr>
                <a:srgbClr val="C00000"/>
              </a:buClr>
              <a:buFont typeface="Wingdings" pitchFamily="2" charset="2"/>
              <a:buChar char="v"/>
            </a:pPr>
            <a:r>
              <a:rPr lang="fa-IR" dirty="0" smtClean="0"/>
              <a:t>معاينات كارگران</a:t>
            </a:r>
          </a:p>
          <a:p>
            <a:pPr algn="r" rtl="1">
              <a:buClr>
                <a:srgbClr val="C00000"/>
              </a:buClr>
              <a:buFont typeface="Wingdings" pitchFamily="2" charset="2"/>
              <a:buChar char="v"/>
            </a:pPr>
            <a:r>
              <a:rPr lang="fa-IR" dirty="0" smtClean="0"/>
              <a:t>آموزش كارگران</a:t>
            </a:r>
          </a:p>
          <a:p>
            <a:pPr algn="r" rtl="1">
              <a:buClr>
                <a:srgbClr val="C00000"/>
              </a:buClr>
              <a:buFont typeface="Wingdings" pitchFamily="2" charset="2"/>
              <a:buChar char="v"/>
            </a:pPr>
            <a:r>
              <a:rPr lang="fa-IR" dirty="0" smtClean="0"/>
              <a:t>سازش كارگران با گرما</a:t>
            </a:r>
          </a:p>
          <a:p>
            <a:pPr algn="r" rtl="1">
              <a:buClr>
                <a:srgbClr val="C00000"/>
              </a:buClr>
              <a:buFontTx/>
              <a:buNone/>
            </a:pPr>
            <a:r>
              <a:rPr lang="fa-IR" dirty="0" smtClean="0"/>
              <a:t>3- تجهیزات حفاظت فردی</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685800" y="152400"/>
            <a:ext cx="6870700" cy="919163"/>
          </a:xfrm>
        </p:spPr>
        <p:txBody>
          <a:bodyPr/>
          <a:lstStyle/>
          <a:p>
            <a:r>
              <a:rPr lang="fa-IR" sz="3200" dirty="0" smtClean="0">
                <a:solidFill>
                  <a:srgbClr val="FF0000"/>
                </a:solidFill>
                <a:cs typeface="B Titr" pitchFamily="2" charset="-78"/>
              </a:rPr>
              <a:t>سرما در محیط کار</a:t>
            </a:r>
            <a:endParaRPr lang="en-US" sz="3200" dirty="0" smtClean="0">
              <a:solidFill>
                <a:srgbClr val="FF0000"/>
              </a:solidFill>
              <a:cs typeface="B Titr" pitchFamily="2" charset="-78"/>
            </a:endParaRPr>
          </a:p>
        </p:txBody>
      </p:sp>
      <p:sp>
        <p:nvSpPr>
          <p:cNvPr id="120835" name="Content Placeholder 2"/>
          <p:cNvSpPr>
            <a:spLocks noGrp="1"/>
          </p:cNvSpPr>
          <p:nvPr>
            <p:ph idx="1"/>
          </p:nvPr>
        </p:nvSpPr>
        <p:spPr>
          <a:xfrm>
            <a:off x="357188" y="1414463"/>
            <a:ext cx="7981950" cy="3657600"/>
          </a:xfrm>
        </p:spPr>
        <p:txBody>
          <a:bodyPr>
            <a:normAutofit/>
          </a:bodyPr>
          <a:lstStyle/>
          <a:p>
            <a:pPr algn="r" rtl="1">
              <a:buFontTx/>
              <a:buNone/>
            </a:pPr>
            <a:r>
              <a:rPr lang="fa-IR" sz="2400" dirty="0" smtClean="0">
                <a:cs typeface="B Nazanin" pitchFamily="2" charset="-78"/>
              </a:rPr>
              <a:t>کارگرانی که در فضای باز کار می کنند نظیر کارگران کشاورزی، راه سازی، جنگلبانی و کارگران ساختمانی و کارگران سردخانه ها در معرض سرما قرار دارند</a:t>
            </a:r>
          </a:p>
          <a:p>
            <a:pPr algn="r" rtl="1">
              <a:buFontTx/>
              <a:buNone/>
            </a:pPr>
            <a:endParaRPr lang="fa-IR" sz="2400" dirty="0" smtClean="0">
              <a:cs typeface="B Nazanin" pitchFamily="2" charset="-78"/>
            </a:endParaRPr>
          </a:p>
          <a:p>
            <a:pPr algn="r" rtl="1">
              <a:buFontTx/>
              <a:buNone/>
            </a:pPr>
            <a:endParaRPr lang="fa-IR" sz="2400" dirty="0" smtClean="0">
              <a:cs typeface="B Nazanin" pitchFamily="2" charset="-78"/>
            </a:endParaRPr>
          </a:p>
          <a:p>
            <a:pPr algn="r" rtl="1">
              <a:buFontTx/>
              <a:buNone/>
            </a:pPr>
            <a:r>
              <a:rPr lang="fa-IR" sz="2400" b="1" u="sng" dirty="0" smtClean="0">
                <a:cs typeface="B Nazanin" pitchFamily="2" charset="-78"/>
              </a:rPr>
              <a:t>حدود مجاز تنش سرمایی: </a:t>
            </a:r>
            <a:r>
              <a:rPr lang="fa-IR" sz="2400" dirty="0" smtClean="0">
                <a:cs typeface="B Nazanin" pitchFamily="2" charset="-78"/>
              </a:rPr>
              <a:t>برای پیشگیری از کاهش دمای عمقی بدن (هیپوترمی) به کمتر از 26 درجه سانتی گراد، برای پیشگیری از آسیب سرما به قسمت های انتهایی بدن (دست ها و پاها)</a:t>
            </a:r>
            <a:endParaRPr lang="en-US" sz="2400" dirty="0" smtClean="0">
              <a:cs typeface="B Nazanin" pitchFamily="2" charset="-78"/>
            </a:endParaRPr>
          </a:p>
        </p:txBody>
      </p:sp>
      <p:sp>
        <p:nvSpPr>
          <p:cNvPr id="120836" name="Date Placeholder 3"/>
          <p:cNvSpPr>
            <a:spLocks noGrp="1"/>
          </p:cNvSpPr>
          <p:nvPr>
            <p:ph type="dt" sz="quarter" idx="10"/>
          </p:nvPr>
        </p:nvSpPr>
        <p:spPr>
          <a:noFill/>
        </p:spPr>
        <p:txBody>
          <a:bodyPr/>
          <a:lstStyle/>
          <a:p>
            <a:r>
              <a:rPr lang="en-US"/>
              <a:t>tohid alizadeh</a:t>
            </a:r>
          </a:p>
        </p:txBody>
      </p:sp>
      <p:sp>
        <p:nvSpPr>
          <p:cNvPr id="120837" name="Footer Placeholder 4"/>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1844704" y="152400"/>
            <a:ext cx="6870700" cy="847725"/>
          </a:xfrm>
        </p:spPr>
        <p:txBody>
          <a:bodyPr/>
          <a:lstStyle/>
          <a:p>
            <a:r>
              <a:rPr lang="fa-IR" sz="3200" dirty="0" smtClean="0">
                <a:solidFill>
                  <a:srgbClr val="FF0000"/>
                </a:solidFill>
              </a:rPr>
              <a:t>شاخص</a:t>
            </a:r>
            <a:r>
              <a:rPr lang="fa-IR" sz="3200" dirty="0" smtClean="0">
                <a:solidFill>
                  <a:srgbClr val="FF0000"/>
                </a:solidFill>
                <a:cs typeface="B Titr" pitchFamily="2" charset="-78"/>
              </a:rPr>
              <a:t> </a:t>
            </a:r>
            <a:r>
              <a:rPr lang="fa-IR" sz="3200" dirty="0" smtClean="0">
                <a:solidFill>
                  <a:srgbClr val="FF0000"/>
                </a:solidFill>
                <a:cs typeface="B Titr" pitchFamily="2" charset="-78"/>
              </a:rPr>
              <a:t>سرمایی معادل</a:t>
            </a:r>
            <a:endParaRPr lang="en-US" sz="3200" dirty="0" smtClean="0">
              <a:solidFill>
                <a:srgbClr val="FF0000"/>
              </a:solidFill>
              <a:cs typeface="B Titr" pitchFamily="2" charset="-78"/>
            </a:endParaRPr>
          </a:p>
        </p:txBody>
      </p:sp>
      <p:sp>
        <p:nvSpPr>
          <p:cNvPr id="121859" name="Content Placeholder 2"/>
          <p:cNvSpPr>
            <a:spLocks noGrp="1"/>
          </p:cNvSpPr>
          <p:nvPr>
            <p:ph idx="1"/>
          </p:nvPr>
        </p:nvSpPr>
        <p:spPr/>
        <p:txBody>
          <a:bodyPr/>
          <a:lstStyle/>
          <a:p>
            <a:pPr algn="just" rtl="1"/>
            <a:r>
              <a:rPr lang="fa-IR" smtClean="0">
                <a:cs typeface="B Nazanin" pitchFamily="2" charset="-78"/>
              </a:rPr>
              <a:t>دو عامل در ارزشیابی سرما اهمیت دارد:</a:t>
            </a:r>
          </a:p>
          <a:p>
            <a:pPr lvl="2" algn="just" rtl="1"/>
            <a:r>
              <a:rPr lang="fa-IR" smtClean="0">
                <a:cs typeface="B Nazanin" pitchFamily="2" charset="-78"/>
              </a:rPr>
              <a:t>سرعت جریان هوا </a:t>
            </a:r>
          </a:p>
          <a:p>
            <a:pPr lvl="2" algn="just" rtl="1"/>
            <a:r>
              <a:rPr lang="fa-IR" smtClean="0">
                <a:cs typeface="B Nazanin" pitchFamily="2" charset="-78"/>
              </a:rPr>
              <a:t>درجه حرارت</a:t>
            </a:r>
          </a:p>
          <a:p>
            <a:pPr lvl="2" algn="just" rtl="1">
              <a:buFontTx/>
              <a:buNone/>
            </a:pPr>
            <a:endParaRPr lang="fa-IR" smtClean="0">
              <a:cs typeface="B Nazanin" pitchFamily="2" charset="-78"/>
            </a:endParaRPr>
          </a:p>
          <a:p>
            <a:pPr algn="just" rtl="1"/>
            <a:r>
              <a:rPr lang="fa-IR" smtClean="0">
                <a:cs typeface="B Nazanin" pitchFamily="2" charset="-78"/>
              </a:rPr>
              <a:t>این شاخص با استفاده از شکل قابل محاسبه بوده و از آن برای ارزیابی اثرات سردکنندگی توام باد و درجه حرارت هوا بر روی پوست و حد مورد نیاز عایق بودن لباس جهت حفظ درجه حرارت عمقی بدن استفاده می شود</a:t>
            </a:r>
            <a:endParaRPr lang="en-US" smtClean="0">
              <a:cs typeface="B Nazanin"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a:xfrm>
            <a:off x="685800" y="714375"/>
            <a:ext cx="7458075" cy="4772025"/>
          </a:xfrm>
        </p:spPr>
        <p:txBody>
          <a:bodyPr/>
          <a:lstStyle/>
          <a:p>
            <a:pPr algn="r">
              <a:buFontTx/>
              <a:buNone/>
            </a:pPr>
            <a:r>
              <a:rPr lang="fa-IR" sz="2800" smtClean="0">
                <a:solidFill>
                  <a:srgbClr val="CC6600"/>
                </a:solidFill>
                <a:cs typeface="B Titr" pitchFamily="2" charset="-78"/>
              </a:rPr>
              <a:t>فشار هوا</a:t>
            </a:r>
          </a:p>
          <a:p>
            <a:pPr algn="r">
              <a:buFontTx/>
              <a:buNone/>
            </a:pPr>
            <a:r>
              <a:rPr lang="fa-IR" b="1" smtClean="0">
                <a:solidFill>
                  <a:srgbClr val="826300"/>
                </a:solidFill>
                <a:cs typeface="B Lotus" pitchFamily="2" charset="-78"/>
              </a:rPr>
              <a:t>كاهش فشار هوا</a:t>
            </a:r>
          </a:p>
          <a:p>
            <a:pPr algn="r">
              <a:buFontTx/>
              <a:buNone/>
            </a:pPr>
            <a:r>
              <a:rPr lang="fa-IR" b="1" u="sng" smtClean="0">
                <a:cs typeface="B Lotus" pitchFamily="2" charset="-78"/>
              </a:rPr>
              <a:t>اثر انبساط هوا در گوش: </a:t>
            </a:r>
            <a:r>
              <a:rPr lang="fa-IR" smtClean="0">
                <a:cs typeface="B Lotus" pitchFamily="2" charset="-78"/>
              </a:rPr>
              <a:t>اوتيت بارومتريك</a:t>
            </a:r>
          </a:p>
          <a:p>
            <a:pPr algn="r">
              <a:buFontTx/>
              <a:buNone/>
            </a:pPr>
            <a:r>
              <a:rPr lang="fa-IR" smtClean="0">
                <a:cs typeface="B Lotus" pitchFamily="2" charset="-78"/>
              </a:rPr>
              <a:t>اگر فشار هواي خارج بيشتر از هواي گوش مياني باشد و پرده صماخ به طرف گوش مياني برجسته شود.</a:t>
            </a:r>
          </a:p>
          <a:p>
            <a:pPr algn="r">
              <a:buFontTx/>
              <a:buNone/>
            </a:pPr>
            <a:r>
              <a:rPr lang="fa-IR" b="1" u="sng" smtClean="0">
                <a:cs typeface="B Lotus" pitchFamily="2" charset="-78"/>
              </a:rPr>
              <a:t>در دستگاه تنفس: </a:t>
            </a:r>
            <a:r>
              <a:rPr lang="fa-IR" smtClean="0">
                <a:cs typeface="B Lotus" pitchFamily="2" charset="-78"/>
              </a:rPr>
              <a:t>افزايش دفعات تنفس و حجم هواي تنفسي</a:t>
            </a:r>
          </a:p>
          <a:p>
            <a:pPr algn="r">
              <a:buFontTx/>
              <a:buNone/>
            </a:pPr>
            <a:r>
              <a:rPr lang="fa-IR" b="1" u="sng" smtClean="0">
                <a:cs typeface="B Lotus" pitchFamily="2" charset="-78"/>
              </a:rPr>
              <a:t>در دستگاه گردش خون: </a:t>
            </a:r>
            <a:r>
              <a:rPr lang="fa-IR" smtClean="0">
                <a:cs typeface="B Lotus" pitchFamily="2" charset="-78"/>
              </a:rPr>
              <a:t>در ابتدا افزايش ضربان و فشار خون، افزايش هموگلوبين وگلوبولهاي قرمز وپلاكت، در ادامه كمبود اكسيژن در خون باعث كاهش ضربان قلب وسپس ايست قلبي</a:t>
            </a:r>
            <a:endParaRPr lang="en-US" smtClean="0"/>
          </a:p>
        </p:txBody>
      </p:sp>
      <p:sp>
        <p:nvSpPr>
          <p:cNvPr id="123907" name="Date Placeholder 2"/>
          <p:cNvSpPr>
            <a:spLocks noGrp="1"/>
          </p:cNvSpPr>
          <p:nvPr>
            <p:ph type="dt" sz="quarter" idx="10"/>
          </p:nvPr>
        </p:nvSpPr>
        <p:spPr>
          <a:noFill/>
        </p:spPr>
        <p:txBody>
          <a:bodyPr/>
          <a:lstStyle/>
          <a:p>
            <a:r>
              <a:rPr lang="en-US"/>
              <a:t>tohid alizadeh</a:t>
            </a:r>
          </a:p>
        </p:txBody>
      </p:sp>
      <p:sp>
        <p:nvSpPr>
          <p:cNvPr id="123908" name="Footer Placeholder 3"/>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2"/>
          <p:cNvSpPr>
            <a:spLocks noGrp="1"/>
          </p:cNvSpPr>
          <p:nvPr>
            <p:ph idx="1"/>
          </p:nvPr>
        </p:nvSpPr>
        <p:spPr>
          <a:xfrm>
            <a:off x="714375" y="571500"/>
            <a:ext cx="7529513" cy="4414838"/>
          </a:xfrm>
        </p:spPr>
        <p:txBody>
          <a:bodyPr/>
          <a:lstStyle/>
          <a:p>
            <a:pPr algn="r">
              <a:buFontTx/>
              <a:buNone/>
            </a:pPr>
            <a:r>
              <a:rPr lang="fa-IR" dirty="0" smtClean="0">
                <a:solidFill>
                  <a:srgbClr val="FF0000"/>
                </a:solidFill>
                <a:cs typeface="B Titr" pitchFamily="2" charset="-78"/>
              </a:rPr>
              <a:t>پرتوها</a:t>
            </a:r>
          </a:p>
          <a:p>
            <a:pPr algn="r" rtl="1">
              <a:buFontTx/>
              <a:buNone/>
            </a:pPr>
            <a:r>
              <a:rPr lang="fa-IR" b="1" dirty="0" smtClean="0">
                <a:solidFill>
                  <a:srgbClr val="FF0000"/>
                </a:solidFill>
                <a:cs typeface="B Lotus" pitchFamily="2" charset="-78"/>
              </a:rPr>
              <a:t>پرتو: </a:t>
            </a:r>
            <a:r>
              <a:rPr lang="fa-IR" dirty="0" smtClean="0">
                <a:cs typeface="B Lotus" pitchFamily="2" charset="-78"/>
              </a:rPr>
              <a:t>شكل از انرژي كه در خلا يا در ماده منتشر مي شود. برخی دارای جرم و برخی فاقد جرم اند (اشعه ایکس و گاما)</a:t>
            </a:r>
          </a:p>
          <a:p>
            <a:pPr algn="r" rtl="1">
              <a:buFontTx/>
              <a:buNone/>
            </a:pPr>
            <a:endParaRPr lang="fa-IR" dirty="0" smtClean="0">
              <a:cs typeface="B Lotus" pitchFamily="2" charset="-78"/>
            </a:endParaRPr>
          </a:p>
          <a:p>
            <a:pPr algn="r" rtl="1">
              <a:buFontTx/>
              <a:buNone/>
            </a:pPr>
            <a:r>
              <a:rPr lang="fa-IR" b="1" dirty="0" smtClean="0">
                <a:solidFill>
                  <a:srgbClr val="FF0000"/>
                </a:solidFill>
                <a:cs typeface="B Lotus" pitchFamily="2" charset="-78"/>
              </a:rPr>
              <a:t>انواع پرتوها</a:t>
            </a:r>
          </a:p>
          <a:p>
            <a:pPr algn="r" rtl="1">
              <a:buFontTx/>
              <a:buNone/>
            </a:pPr>
            <a:r>
              <a:rPr lang="fa-IR" b="1" dirty="0" smtClean="0">
                <a:cs typeface="B Lotus" pitchFamily="2" charset="-78"/>
              </a:rPr>
              <a:t>1- ذره اي</a:t>
            </a:r>
          </a:p>
          <a:p>
            <a:pPr algn="r" rtl="1">
              <a:buFontTx/>
              <a:buNone/>
            </a:pPr>
            <a:r>
              <a:rPr lang="fa-IR" dirty="0" smtClean="0">
                <a:cs typeface="B Lotus" pitchFamily="2" charset="-78"/>
              </a:rPr>
              <a:t>آلفا، بتا، نوتروني</a:t>
            </a:r>
          </a:p>
          <a:p>
            <a:pPr algn="r" rtl="1">
              <a:buFontTx/>
              <a:buNone/>
            </a:pPr>
            <a:r>
              <a:rPr lang="fa-IR" b="1" dirty="0" smtClean="0">
                <a:cs typeface="B Lotus" pitchFamily="2" charset="-78"/>
              </a:rPr>
              <a:t>2- غير ذره اي</a:t>
            </a:r>
          </a:p>
          <a:p>
            <a:pPr algn="r" rtl="1">
              <a:buFontTx/>
              <a:buNone/>
            </a:pPr>
            <a:r>
              <a:rPr lang="fa-IR" dirty="0" smtClean="0">
                <a:cs typeface="B Lotus" pitchFamily="2" charset="-78"/>
              </a:rPr>
              <a:t>الكترومغناطيسي</a:t>
            </a:r>
            <a:endParaRPr lang="en-US" dirty="0" smtClean="0">
              <a:cs typeface="B Lotus" pitchFamily="2" charset="-78"/>
            </a:endParaRPr>
          </a:p>
        </p:txBody>
      </p:sp>
      <p:pic>
        <p:nvPicPr>
          <p:cNvPr id="132099" name="Picture 5" descr="radaition yellow sign"/>
          <p:cNvPicPr>
            <a:picLocks noChangeAspect="1" noChangeArrowheads="1"/>
          </p:cNvPicPr>
          <p:nvPr/>
        </p:nvPicPr>
        <p:blipFill>
          <a:blip r:embed="rId2" cstate="print"/>
          <a:srcRect/>
          <a:stretch>
            <a:fillRect/>
          </a:stretch>
        </p:blipFill>
        <p:spPr bwMode="auto">
          <a:xfrm>
            <a:off x="357188" y="2928938"/>
            <a:ext cx="22098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2"/>
          <p:cNvSpPr>
            <a:spLocks noGrp="1"/>
          </p:cNvSpPr>
          <p:nvPr>
            <p:ph idx="1"/>
          </p:nvPr>
        </p:nvSpPr>
        <p:spPr>
          <a:xfrm>
            <a:off x="642938" y="357188"/>
            <a:ext cx="7696200" cy="3357562"/>
          </a:xfrm>
        </p:spPr>
        <p:txBody>
          <a:bodyPr/>
          <a:lstStyle/>
          <a:p>
            <a:pPr algn="r">
              <a:buFontTx/>
              <a:buNone/>
            </a:pPr>
            <a:r>
              <a:rPr lang="fa-IR" dirty="0" smtClean="0">
                <a:solidFill>
                  <a:srgbClr val="FF0000"/>
                </a:solidFill>
                <a:cs typeface="B Titr" pitchFamily="2" charset="-78"/>
              </a:rPr>
              <a:t>انواع پرتوها</a:t>
            </a:r>
          </a:p>
          <a:p>
            <a:pPr algn="r" rtl="1">
              <a:buFontTx/>
              <a:buNone/>
            </a:pPr>
            <a:r>
              <a:rPr lang="fa-IR" b="1" dirty="0" smtClean="0">
                <a:solidFill>
                  <a:srgbClr val="FF0000"/>
                </a:solidFill>
                <a:cs typeface="B Lotus" pitchFamily="2" charset="-78"/>
              </a:rPr>
              <a:t>يونساز</a:t>
            </a:r>
          </a:p>
          <a:p>
            <a:pPr algn="r" rtl="1">
              <a:buFontTx/>
              <a:buNone/>
            </a:pPr>
            <a:r>
              <a:rPr lang="fa-IR" b="1" dirty="0" smtClean="0"/>
              <a:t>1- الكترومغناطيسي: </a:t>
            </a:r>
            <a:r>
              <a:rPr lang="fa-IR" dirty="0" smtClean="0"/>
              <a:t>ايكس، گاما</a:t>
            </a:r>
          </a:p>
          <a:p>
            <a:pPr algn="r" rtl="1">
              <a:buFontTx/>
              <a:buNone/>
            </a:pPr>
            <a:r>
              <a:rPr lang="fa-IR" b="1" dirty="0" smtClean="0"/>
              <a:t>2- ذره اي: </a:t>
            </a:r>
            <a:r>
              <a:rPr lang="fa-IR" dirty="0" smtClean="0"/>
              <a:t>آلفا، بتا، الکترون و پروتون (دارای بار الکتریکی)، </a:t>
            </a:r>
          </a:p>
          <a:p>
            <a:pPr algn="r" rtl="1">
              <a:buFontTx/>
              <a:buNone/>
            </a:pPr>
            <a:r>
              <a:rPr lang="fa-IR" dirty="0" smtClean="0"/>
              <a:t>    نوترون(فاقد بار الکتریکی)</a:t>
            </a:r>
          </a:p>
          <a:p>
            <a:pPr algn="r" rtl="1">
              <a:buFontTx/>
              <a:buNone/>
            </a:pPr>
            <a:r>
              <a:rPr lang="fa-IR" b="1" dirty="0" smtClean="0">
                <a:solidFill>
                  <a:srgbClr val="FF0000"/>
                </a:solidFill>
              </a:rPr>
              <a:t>غير يونساز</a:t>
            </a:r>
          </a:p>
          <a:p>
            <a:pPr>
              <a:buFontTx/>
              <a:buNone/>
            </a:pPr>
            <a:r>
              <a:rPr lang="en-US" dirty="0" smtClean="0"/>
              <a:t>UV,VIS.IR,MW</a:t>
            </a:r>
          </a:p>
        </p:txBody>
      </p:sp>
      <p:pic>
        <p:nvPicPr>
          <p:cNvPr id="133123" name="Picture 3" descr="http://parabolnet.eu/wp-content/uploads/101709_0101_2.jpg"/>
          <p:cNvPicPr>
            <a:picLocks noChangeAspect="1" noChangeArrowheads="1"/>
          </p:cNvPicPr>
          <p:nvPr/>
        </p:nvPicPr>
        <p:blipFill>
          <a:blip r:embed="rId2" r:link="rId3" cstate="print">
            <a:lum bright="-20000" contrast="40000"/>
          </a:blip>
          <a:srcRect/>
          <a:stretch>
            <a:fillRect/>
          </a:stretch>
        </p:blipFill>
        <p:spPr bwMode="auto">
          <a:xfrm>
            <a:off x="571472" y="3714752"/>
            <a:ext cx="8038726" cy="3071810"/>
          </a:xfrm>
          <a:prstGeom prst="rect">
            <a:avLst/>
          </a:prstGeom>
          <a:noFill/>
          <a:ln w="9525">
            <a:noFill/>
            <a:miter lim="800000"/>
            <a:headEnd/>
            <a:tailEnd/>
          </a:ln>
        </p:spPr>
      </p:pic>
      <p:sp>
        <p:nvSpPr>
          <p:cNvPr id="133124" name="Date Placeholder 3"/>
          <p:cNvSpPr>
            <a:spLocks noGrp="1"/>
          </p:cNvSpPr>
          <p:nvPr>
            <p:ph type="dt" sz="quarter" idx="10"/>
          </p:nvPr>
        </p:nvSpPr>
        <p:spPr>
          <a:noFill/>
        </p:spPr>
        <p:txBody>
          <a:bodyPr/>
          <a:lstStyle/>
          <a:p>
            <a:r>
              <a:rPr lang="en-US"/>
              <a:t>tohid alizadeh</a:t>
            </a:r>
          </a:p>
        </p:txBody>
      </p:sp>
      <p:sp>
        <p:nvSpPr>
          <p:cNvPr id="133125" name="Footer Placeholder 4"/>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2"/>
          <p:cNvSpPr>
            <a:spLocks noGrp="1"/>
          </p:cNvSpPr>
          <p:nvPr>
            <p:ph idx="1"/>
          </p:nvPr>
        </p:nvSpPr>
        <p:spPr>
          <a:xfrm>
            <a:off x="642938" y="2071688"/>
            <a:ext cx="7696200" cy="3657600"/>
          </a:xfrm>
        </p:spPr>
        <p:txBody>
          <a:bodyPr>
            <a:normAutofit lnSpcReduction="10000"/>
          </a:bodyPr>
          <a:lstStyle/>
          <a:p>
            <a:pPr algn="just" rtl="1">
              <a:spcBef>
                <a:spcPct val="50000"/>
              </a:spcBef>
            </a:pPr>
            <a:r>
              <a:rPr lang="fa-IR" sz="2400" smtClean="0">
                <a:cs typeface="B Nazanin" pitchFamily="2" charset="-78"/>
              </a:rPr>
              <a:t>ذرات و فوتون هایی با انرژی بالا که اتمها و مولکولها را در طی میسرشان در یک رسانه یا واسطه یونیزه می نمایند، پرتو یونیزان خوانده می شوند. برای مثال ذرات </a:t>
            </a:r>
            <a:r>
              <a:rPr lang="en-GB" sz="2400" smtClean="0">
                <a:latin typeface="Symbol" pitchFamily="18" charset="2"/>
                <a:cs typeface="B Nazanin" pitchFamily="2" charset="-78"/>
              </a:rPr>
              <a:t>a, b, g</a:t>
            </a:r>
            <a:r>
              <a:rPr lang="fa-IR" sz="2400" smtClean="0">
                <a:latin typeface="Symbol" pitchFamily="18" charset="2"/>
                <a:cs typeface="B Nazanin" pitchFamily="2" charset="-78"/>
              </a:rPr>
              <a:t> و پرتوهای کیهانی و اشعه </a:t>
            </a:r>
            <a:r>
              <a:rPr lang="en-US" sz="2400" smtClean="0">
                <a:latin typeface="Times New Roman" pitchFamily="18" charset="0"/>
                <a:cs typeface="B Nazanin" pitchFamily="2" charset="-78"/>
              </a:rPr>
              <a:t>x</a:t>
            </a:r>
            <a:r>
              <a:rPr lang="fa-IR" sz="2400" smtClean="0">
                <a:latin typeface="Times New Roman" pitchFamily="18" charset="0"/>
                <a:cs typeface="B Nazanin" pitchFamily="2" charset="-78"/>
              </a:rPr>
              <a:t>، پرتو یونیزان هستند. </a:t>
            </a:r>
          </a:p>
          <a:p>
            <a:pPr algn="just" rtl="1">
              <a:spcBef>
                <a:spcPct val="50000"/>
              </a:spcBef>
            </a:pPr>
            <a:r>
              <a:rPr lang="fa-IR" sz="2400" smtClean="0">
                <a:latin typeface="Times New Roman" pitchFamily="18" charset="0"/>
                <a:cs typeface="B Nazanin" pitchFamily="2" charset="-78"/>
              </a:rPr>
              <a:t>پرتوهای یونیزان بیماریهایی نظیر سرطان و مرگ را ایجاد می نمایند. اثر پرتو در سلامتی و ایمنی مورد توجه است. </a:t>
            </a:r>
          </a:p>
          <a:p>
            <a:pPr algn="just" rtl="1">
              <a:spcBef>
                <a:spcPct val="50000"/>
              </a:spcBef>
            </a:pPr>
            <a:r>
              <a:rPr lang="fa-IR" sz="2400" smtClean="0">
                <a:latin typeface="Times New Roman" pitchFamily="18" charset="0"/>
                <a:cs typeface="B Nazanin" pitchFamily="2" charset="-78"/>
              </a:rPr>
              <a:t>پرتو یونیزان می تواند همچنین در صنعت برای مقاصد مختلفی مورد استفاده قرار گیرد. </a:t>
            </a:r>
          </a:p>
          <a:p>
            <a:pPr algn="just" rtl="1">
              <a:spcBef>
                <a:spcPct val="50000"/>
              </a:spcBef>
            </a:pPr>
            <a:r>
              <a:rPr lang="fa-IR" sz="2400" smtClean="0">
                <a:latin typeface="Times New Roman" pitchFamily="18" charset="0"/>
                <a:cs typeface="B Nazanin" pitchFamily="2" charset="-78"/>
              </a:rPr>
              <a:t>نور و ماکروویو که اتمها و مولکول ها را یونیزه نمی کنند، پرتو غیر یونیزان خوانده می شوند. </a:t>
            </a:r>
            <a:endParaRPr lang="en-GB" sz="2400" smtClean="0">
              <a:cs typeface="B Nazanin" pitchFamily="2" charset="-78"/>
            </a:endParaRPr>
          </a:p>
        </p:txBody>
      </p:sp>
      <p:sp>
        <p:nvSpPr>
          <p:cNvPr id="136195" name="TextBox 2"/>
          <p:cNvSpPr txBox="1">
            <a:spLocks noChangeArrowheads="1"/>
          </p:cNvSpPr>
          <p:nvPr/>
        </p:nvSpPr>
        <p:spPr bwMode="auto">
          <a:xfrm>
            <a:off x="1357313" y="571500"/>
            <a:ext cx="6572250" cy="1230313"/>
          </a:xfrm>
          <a:prstGeom prst="rect">
            <a:avLst/>
          </a:prstGeom>
          <a:noFill/>
          <a:ln w="9525">
            <a:noFill/>
            <a:miter lim="800000"/>
            <a:headEnd/>
            <a:tailEnd/>
          </a:ln>
        </p:spPr>
        <p:txBody>
          <a:bodyPr>
            <a:spAutoFit/>
          </a:bodyPr>
          <a:lstStyle/>
          <a:p>
            <a:pPr algn="ctr"/>
            <a:r>
              <a:rPr lang="en-GB" sz="2800"/>
              <a:t>Ionizing Radiation</a:t>
            </a:r>
            <a:br>
              <a:rPr lang="en-GB" sz="2800"/>
            </a:br>
            <a:endParaRPr lang="fa-IR"/>
          </a:p>
          <a:p>
            <a:pPr algn="ctr"/>
            <a:r>
              <a:rPr lang="fa-IR" sz="2800">
                <a:solidFill>
                  <a:srgbClr val="FF0000"/>
                </a:solidFill>
                <a:cs typeface="B Titr" pitchFamily="2" charset="-78"/>
              </a:rPr>
              <a:t>پرتوهای یونیزان </a:t>
            </a:r>
            <a:endParaRPr lang="en-US" sz="2800">
              <a:solidFill>
                <a:srgbClr val="FF0000"/>
              </a:solidFill>
              <a:cs typeface="B Titr" pitchFamily="2" charset="-78"/>
            </a:endParaRPr>
          </a:p>
        </p:txBody>
      </p:sp>
      <p:sp>
        <p:nvSpPr>
          <p:cNvPr id="136196" name="Date Placeholder 3"/>
          <p:cNvSpPr>
            <a:spLocks noGrp="1"/>
          </p:cNvSpPr>
          <p:nvPr>
            <p:ph type="dt" sz="quarter" idx="10"/>
          </p:nvPr>
        </p:nvSpPr>
        <p:spPr>
          <a:noFill/>
        </p:spPr>
        <p:txBody>
          <a:bodyPr/>
          <a:lstStyle/>
          <a:p>
            <a:r>
              <a:rPr lang="en-US"/>
              <a:t>tohid alizadeh</a:t>
            </a:r>
          </a:p>
        </p:txBody>
      </p:sp>
      <p:sp>
        <p:nvSpPr>
          <p:cNvPr id="136197" name="Footer Placeholder 4"/>
          <p:cNvSpPr>
            <a:spLocks noGrp="1"/>
          </p:cNvSpPr>
          <p:nvPr>
            <p:ph type="ftr" sz="quarter" idx="11"/>
          </p:nvPr>
        </p:nvSpPr>
        <p:spPr>
          <a:noFill/>
        </p:spPr>
        <p:txBody>
          <a:bodyPr/>
          <a:lstStyle/>
          <a:p>
            <a:r>
              <a:rPr lang="en-US"/>
              <a:t>www.aslandozhealth.blogfa.com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685800" y="714375"/>
            <a:ext cx="7386638" cy="4772025"/>
          </a:xfrm>
        </p:spPr>
        <p:txBody>
          <a:bodyPr/>
          <a:lstStyle/>
          <a:p>
            <a:pPr algn="r">
              <a:buFontTx/>
              <a:buNone/>
            </a:pPr>
            <a:r>
              <a:rPr lang="fa-IR" sz="3600" dirty="0" smtClean="0">
                <a:solidFill>
                  <a:srgbClr val="FF0000"/>
                </a:solidFill>
                <a:cs typeface="B Titr" pitchFamily="2" charset="-78"/>
              </a:rPr>
              <a:t>صدا:</a:t>
            </a:r>
            <a:endParaRPr lang="fa-IR" sz="2800" dirty="0" smtClean="0">
              <a:solidFill>
                <a:srgbClr val="CC6600"/>
              </a:solidFill>
              <a:cs typeface="B Titr" pitchFamily="2" charset="-78"/>
            </a:endParaRPr>
          </a:p>
          <a:p>
            <a:pPr algn="r" rtl="1">
              <a:buFontTx/>
              <a:buNone/>
            </a:pPr>
            <a:r>
              <a:rPr lang="fa-IR" sz="2800" b="1" dirty="0" smtClean="0">
                <a:cs typeface="B Lotus" pitchFamily="2" charset="-78"/>
              </a:rPr>
              <a:t>تعريف عاميانه</a:t>
            </a:r>
            <a:r>
              <a:rPr lang="fa-IR" sz="2800" dirty="0" smtClean="0">
                <a:cs typeface="B Lotus" pitchFamily="2" charset="-78"/>
              </a:rPr>
              <a:t>:يك صوت ناخواسته يا اغتشاشات صوتي محيط</a:t>
            </a:r>
          </a:p>
          <a:p>
            <a:pPr algn="r" rtl="1">
              <a:buFontTx/>
              <a:buNone/>
            </a:pPr>
            <a:r>
              <a:rPr lang="fa-IR" sz="2800" b="1" dirty="0" smtClean="0">
                <a:cs typeface="B Lotus" pitchFamily="2" charset="-78"/>
              </a:rPr>
              <a:t>علمي</a:t>
            </a:r>
            <a:r>
              <a:rPr lang="fa-IR" sz="2800" dirty="0" smtClean="0">
                <a:cs typeface="B Lotus" pitchFamily="2" charset="-78"/>
              </a:rPr>
              <a:t>: محصول تبديل انرژي يا يكي از اشكال اتلاف انرژي است.</a:t>
            </a:r>
          </a:p>
          <a:p>
            <a:pPr algn="r" rtl="1">
              <a:buFontTx/>
              <a:buNone/>
            </a:pPr>
            <a:r>
              <a:rPr lang="fa-IR" sz="2800" dirty="0" smtClean="0">
                <a:cs typeface="B Lotus" pitchFamily="2" charset="-78"/>
              </a:rPr>
              <a:t>(ارتعاش، گرما)</a:t>
            </a:r>
          </a:p>
        </p:txBody>
      </p:sp>
      <p:pic>
        <p:nvPicPr>
          <p:cNvPr id="55299" name="Picture 14" descr="G:\CLIP ARTS\Business Scene\g0131946.WMF"/>
          <p:cNvPicPr>
            <a:picLocks noChangeAspect="1" noChangeArrowheads="1"/>
          </p:cNvPicPr>
          <p:nvPr/>
        </p:nvPicPr>
        <p:blipFill>
          <a:blip r:embed="rId2" cstate="print"/>
          <a:srcRect/>
          <a:stretch>
            <a:fillRect/>
          </a:stretch>
        </p:blipFill>
        <p:spPr bwMode="auto">
          <a:xfrm>
            <a:off x="2071688" y="3286125"/>
            <a:ext cx="3900487"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143000" y="438150"/>
            <a:ext cx="6870700" cy="704850"/>
          </a:xfrm>
        </p:spPr>
        <p:txBody>
          <a:bodyPr/>
          <a:lstStyle/>
          <a:p>
            <a:r>
              <a:rPr lang="fa-IR" sz="3200" smtClean="0">
                <a:solidFill>
                  <a:srgbClr val="000099"/>
                </a:solidFill>
                <a:latin typeface="Arial" charset="0"/>
                <a:cs typeface="B Titr" pitchFamily="2" charset="-78"/>
              </a:rPr>
              <a:t>پرتوهای یونیزان در برابر پرتوهای غیر یونیزان</a:t>
            </a:r>
            <a:endParaRPr lang="en-US" sz="3200" smtClean="0">
              <a:solidFill>
                <a:srgbClr val="000099"/>
              </a:solidFill>
              <a:latin typeface="Arial" charset="0"/>
              <a:cs typeface="B Titr" pitchFamily="2" charset="-78"/>
            </a:endParaRPr>
          </a:p>
        </p:txBody>
      </p:sp>
      <p:sp>
        <p:nvSpPr>
          <p:cNvPr id="137219" name="Rectangle 3"/>
          <p:cNvSpPr>
            <a:spLocks noGrp="1" noChangeArrowheads="1"/>
          </p:cNvSpPr>
          <p:nvPr>
            <p:ph type="body" sz="half" idx="1"/>
          </p:nvPr>
        </p:nvSpPr>
        <p:spPr>
          <a:xfrm>
            <a:off x="4572000" y="2071688"/>
            <a:ext cx="3814763" cy="4114800"/>
          </a:xfrm>
        </p:spPr>
        <p:txBody>
          <a:bodyPr/>
          <a:lstStyle/>
          <a:p>
            <a:pPr marL="228600" indent="-228600" algn="ctr" defTabSz="609600">
              <a:buFontTx/>
              <a:buNone/>
            </a:pPr>
            <a:r>
              <a:rPr lang="en-US" sz="2400" b="1" dirty="0" smtClean="0">
                <a:latin typeface="Arial" charset="0"/>
              </a:rPr>
              <a:t>Ionizing Radiation</a:t>
            </a:r>
            <a:endParaRPr lang="fa-IR" sz="2400" b="1" dirty="0" smtClean="0">
              <a:latin typeface="Arial" charset="0"/>
            </a:endParaRPr>
          </a:p>
          <a:p>
            <a:pPr marL="228600" indent="-228600" algn="ctr" defTabSz="609600">
              <a:buFontTx/>
              <a:buNone/>
            </a:pPr>
            <a:r>
              <a:rPr lang="fa-IR" sz="2400" b="1" dirty="0" smtClean="0">
                <a:solidFill>
                  <a:srgbClr val="FF0000"/>
                </a:solidFill>
                <a:latin typeface="Arial" charset="0"/>
                <a:cs typeface="B Titr" pitchFamily="2" charset="-78"/>
              </a:rPr>
              <a:t>پرتوهای یونیزان</a:t>
            </a:r>
            <a:endParaRPr lang="en-US" sz="2400" b="1" dirty="0" smtClean="0">
              <a:solidFill>
                <a:srgbClr val="FF0000"/>
              </a:solidFill>
              <a:latin typeface="Arial" charset="0"/>
              <a:cs typeface="B Titr" pitchFamily="2" charset="-78"/>
            </a:endParaRPr>
          </a:p>
          <a:p>
            <a:pPr marL="228600" indent="-228600" algn="just" defTabSz="609600" rtl="1"/>
            <a:r>
              <a:rPr lang="fa-IR" sz="2400" dirty="0" smtClean="0">
                <a:latin typeface="Arial" charset="0"/>
                <a:cs typeface="B Nazanin" pitchFamily="2" charset="-78"/>
              </a:rPr>
              <a:t>پرتوی که انرژی کافی برای جابجایی یا برداشتن الکترون از اتمها یا مولکولها در مسیر عبورش از میان جسم را دارد.</a:t>
            </a:r>
          </a:p>
          <a:p>
            <a:pPr marL="228600" indent="-228600" algn="r" defTabSz="609600" rtl="1"/>
            <a:r>
              <a:rPr lang="fa-IR" sz="2400" dirty="0" smtClean="0">
                <a:latin typeface="Arial" charset="0"/>
                <a:cs typeface="B Koodak" pitchFamily="2" charset="-78"/>
              </a:rPr>
              <a:t>مثال ها: </a:t>
            </a:r>
            <a:r>
              <a:rPr lang="en-US" sz="2400" dirty="0" smtClean="0">
                <a:latin typeface="Arial" charset="0"/>
              </a:rPr>
              <a:t>x-rays, gamma rays, beta particles, and alpha particles</a:t>
            </a:r>
          </a:p>
        </p:txBody>
      </p:sp>
      <p:sp>
        <p:nvSpPr>
          <p:cNvPr id="137220" name="Rectangle 4"/>
          <p:cNvSpPr>
            <a:spLocks noGrp="1" noChangeArrowheads="1"/>
          </p:cNvSpPr>
          <p:nvPr>
            <p:ph type="body" sz="half" idx="2"/>
          </p:nvPr>
        </p:nvSpPr>
        <p:spPr>
          <a:xfrm>
            <a:off x="500063" y="2171700"/>
            <a:ext cx="3814762" cy="4114800"/>
          </a:xfrm>
        </p:spPr>
        <p:txBody>
          <a:bodyPr/>
          <a:lstStyle/>
          <a:p>
            <a:pPr marL="228600" indent="-228600" algn="ctr" defTabSz="609600">
              <a:buFontTx/>
              <a:buNone/>
            </a:pPr>
            <a:r>
              <a:rPr lang="en-US" sz="2400" b="1" dirty="0" smtClean="0">
                <a:latin typeface="Arial" charset="0"/>
              </a:rPr>
              <a:t>Non-Ionizing Radiation</a:t>
            </a:r>
            <a:endParaRPr lang="fa-IR" sz="2400" b="1" dirty="0" smtClean="0">
              <a:latin typeface="Arial" charset="0"/>
            </a:endParaRPr>
          </a:p>
          <a:p>
            <a:pPr marL="228600" indent="-228600" algn="ctr" defTabSz="609600">
              <a:buFontTx/>
              <a:buNone/>
            </a:pPr>
            <a:r>
              <a:rPr lang="fa-IR" sz="2400" b="1" dirty="0" smtClean="0">
                <a:solidFill>
                  <a:srgbClr val="FF0000"/>
                </a:solidFill>
                <a:latin typeface="Arial" charset="0"/>
                <a:cs typeface="B Titr" pitchFamily="2" charset="-78"/>
              </a:rPr>
              <a:t>پرتو غیر یونیزان</a:t>
            </a:r>
          </a:p>
          <a:p>
            <a:pPr marL="228600" indent="-228600" algn="just" defTabSz="609600" rtl="1"/>
            <a:r>
              <a:rPr lang="fa-IR" sz="2400" dirty="0" smtClean="0">
                <a:latin typeface="Arial" charset="0"/>
                <a:cs typeface="B Nazanin" pitchFamily="2" charset="-78"/>
              </a:rPr>
              <a:t>پرتویی که انرژی کافی مشابه پرتو یونیزان نداشته و نمی تواند الکترون ها را از اتمها یا مولکولها جابجا نموده یا بردارد</a:t>
            </a:r>
          </a:p>
          <a:p>
            <a:pPr marL="228600" indent="-228600" algn="r" defTabSz="609600" rtl="1"/>
            <a:r>
              <a:rPr lang="fa-IR" sz="2400" dirty="0" smtClean="0">
                <a:latin typeface="Arial" charset="0"/>
                <a:cs typeface="B Koodak" pitchFamily="2" charset="-78"/>
              </a:rPr>
              <a:t>مثال ها: </a:t>
            </a:r>
            <a:r>
              <a:rPr lang="en-US" sz="2400" dirty="0" smtClean="0">
                <a:latin typeface="Arial" charset="0"/>
                <a:cs typeface="B Koodak" pitchFamily="2" charset="-78"/>
              </a:rPr>
              <a:t>light, lasers, </a:t>
            </a:r>
            <a:r>
              <a:rPr lang="en-US" sz="2400" dirty="0" smtClean="0">
                <a:latin typeface="Arial" charset="0"/>
              </a:rPr>
              <a:t>heat, microwaves, and radar</a:t>
            </a:r>
          </a:p>
        </p:txBody>
      </p:sp>
      <p:sp>
        <p:nvSpPr>
          <p:cNvPr id="137221" name="Line 5"/>
          <p:cNvSpPr>
            <a:spLocks noChangeShapeType="1"/>
          </p:cNvSpPr>
          <p:nvPr/>
        </p:nvSpPr>
        <p:spPr bwMode="auto">
          <a:xfrm>
            <a:off x="4570413" y="1714500"/>
            <a:ext cx="0" cy="41910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357188" y="785813"/>
            <a:ext cx="8358187" cy="4772025"/>
          </a:xfrm>
        </p:spPr>
        <p:txBody>
          <a:bodyPr/>
          <a:lstStyle/>
          <a:p>
            <a:pPr algn="r">
              <a:buFontTx/>
              <a:buNone/>
            </a:pPr>
            <a:r>
              <a:rPr lang="fa-IR" b="1" dirty="0" smtClean="0">
                <a:solidFill>
                  <a:srgbClr val="FF0000"/>
                </a:solidFill>
              </a:rPr>
              <a:t>پرتوهاي يونساز</a:t>
            </a:r>
          </a:p>
          <a:p>
            <a:pPr algn="just" rtl="1">
              <a:buFontTx/>
              <a:buNone/>
            </a:pPr>
            <a:r>
              <a:rPr lang="fa-IR" dirty="0" smtClean="0"/>
              <a:t>در صورت ورود به يك محيط مادي، در اثر برخورد با اتم هاي تشكيل دهنده آن، باعث خارج كردن الكترون از مدار اتم مي شوند والكترونهاي خارج از مدار نيز يكسري يونهاي مثبت ومنفي و راديكالهاي آزاد را ايجاد مي كند.</a:t>
            </a:r>
          </a:p>
          <a:p>
            <a:pPr algn="just" rtl="1">
              <a:buFontTx/>
              <a:buNone/>
            </a:pPr>
            <a:endParaRPr lang="fa-IR" dirty="0" smtClean="0"/>
          </a:p>
          <a:p>
            <a:pPr algn="just" rtl="1">
              <a:buFontTx/>
              <a:buNone/>
            </a:pPr>
            <a:r>
              <a:rPr lang="fa-IR" b="1" dirty="0" smtClean="0"/>
              <a:t>پرتو آلفا: </a:t>
            </a:r>
            <a:r>
              <a:rPr lang="fa-IR" dirty="0" smtClean="0"/>
              <a:t>اين ذرات به وسيله ميدان مغناطيسي منحرف مي شوند وداراي جرمي برابر 4 واحد اتمي هستند. به وسيله عناصر راديواكتيو سنگين منتشر مي شود. </a:t>
            </a:r>
          </a:p>
          <a:p>
            <a:pPr>
              <a:buFontTx/>
              <a:buNone/>
            </a:pP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p:cNvSpPr>
            <a:spLocks noGrp="1"/>
          </p:cNvSpPr>
          <p:nvPr>
            <p:ph idx="1"/>
          </p:nvPr>
        </p:nvSpPr>
        <p:spPr>
          <a:xfrm>
            <a:off x="357158" y="714356"/>
            <a:ext cx="8267700" cy="3657600"/>
          </a:xfrm>
        </p:spPr>
        <p:txBody>
          <a:bodyPr>
            <a:normAutofit/>
          </a:bodyPr>
          <a:lstStyle/>
          <a:p>
            <a:pPr algn="just" rtl="1">
              <a:buFontTx/>
              <a:buNone/>
            </a:pPr>
            <a:r>
              <a:rPr lang="fa-IR" b="1" dirty="0" smtClean="0"/>
              <a:t>پرتو بتا: </a:t>
            </a:r>
            <a:r>
              <a:rPr lang="fa-IR" dirty="0" smtClean="0"/>
              <a:t>داراي بار الكتريكي مثبت (پوزیترون) يا منفي (نگاترون) است. نفوذي بيشتر از آلفا دارد و قدرت يونسازي كمتر از آلفا</a:t>
            </a:r>
          </a:p>
          <a:p>
            <a:pPr algn="just" rtl="1">
              <a:buFontTx/>
              <a:buNone/>
            </a:pPr>
            <a:endParaRPr lang="fa-IR" sz="2400" dirty="0" smtClean="0">
              <a:solidFill>
                <a:srgbClr val="000099"/>
              </a:solidFill>
            </a:endParaRPr>
          </a:p>
          <a:p>
            <a:pPr algn="just" rtl="1">
              <a:buFontTx/>
              <a:buNone/>
            </a:pPr>
            <a:r>
              <a:rPr lang="fa-IR" b="1" dirty="0" smtClean="0"/>
              <a:t>نوترون: </a:t>
            </a:r>
            <a:r>
              <a:rPr lang="fa-IR" dirty="0" smtClean="0"/>
              <a:t>فاقد بار الكتريكي است. با بمباران عناصر مناسبي مثل </a:t>
            </a:r>
            <a:r>
              <a:rPr lang="fa-IR" b="1" u="sng" dirty="0" smtClean="0"/>
              <a:t>آلومینيوم و بريليوم </a:t>
            </a:r>
            <a:r>
              <a:rPr lang="fa-IR" dirty="0" smtClean="0"/>
              <a:t>بوسيله </a:t>
            </a:r>
            <a:r>
              <a:rPr lang="fa-IR" b="1" u="sng" dirty="0" smtClean="0"/>
              <a:t>ذرات آلفا</a:t>
            </a:r>
            <a:r>
              <a:rPr lang="fa-IR" b="1" dirty="0" smtClean="0"/>
              <a:t> </a:t>
            </a:r>
            <a:r>
              <a:rPr lang="fa-IR" dirty="0" smtClean="0"/>
              <a:t>توليد مي شود. در راكتورهاي هسته اي توليد مي شود.</a:t>
            </a:r>
          </a:p>
          <a:p>
            <a:pPr algn="just" rtl="1">
              <a:buFontTx/>
              <a:buNone/>
            </a:pPr>
            <a:r>
              <a:rPr lang="fa-IR" b="1" dirty="0" smtClean="0"/>
              <a:t>پرتوهاي الكترومغناطيسي: </a:t>
            </a:r>
            <a:r>
              <a:rPr lang="fa-IR" dirty="0" smtClean="0"/>
              <a:t>از ميدانهاي الكتريكي ومغناطيسي تشكيل شده كه بر يكديگر وبر جهت انتشار عمود مي باشند.</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81000"/>
            <a:ext cx="7772400" cy="762000"/>
          </a:xfrm>
        </p:spPr>
        <p:txBody>
          <a:bodyPr/>
          <a:lstStyle/>
          <a:p>
            <a:pPr algn="ctr" rtl="1"/>
            <a:r>
              <a:rPr lang="fa-IR" dirty="0" smtClean="0">
                <a:solidFill>
                  <a:srgbClr val="FF0000"/>
                </a:solidFill>
                <a:latin typeface="Arial" charset="0"/>
                <a:cs typeface="B Titr" pitchFamily="2" charset="-78"/>
              </a:rPr>
              <a:t>واحدهای پرتودهی</a:t>
            </a:r>
            <a:endParaRPr lang="en-US" dirty="0" smtClean="0">
              <a:solidFill>
                <a:srgbClr val="FF0000"/>
              </a:solidFill>
              <a:latin typeface="Arial" charset="0"/>
              <a:cs typeface="B Titr" pitchFamily="2" charset="-78"/>
            </a:endParaRPr>
          </a:p>
        </p:txBody>
      </p:sp>
      <p:sp>
        <p:nvSpPr>
          <p:cNvPr id="144387" name="Rectangle 3"/>
          <p:cNvSpPr>
            <a:spLocks noGrp="1" noChangeArrowheads="1"/>
          </p:cNvSpPr>
          <p:nvPr>
            <p:ph type="body" sz="half" idx="1"/>
          </p:nvPr>
        </p:nvSpPr>
        <p:spPr>
          <a:xfrm>
            <a:off x="214313" y="1785938"/>
            <a:ext cx="2590800" cy="4572000"/>
          </a:xfrm>
          <a:ln>
            <a:solidFill>
              <a:schemeClr val="tx1"/>
            </a:solidFill>
          </a:ln>
        </p:spPr>
        <p:txBody>
          <a:bodyPr/>
          <a:lstStyle/>
          <a:p>
            <a:pPr marL="228600" indent="-228600" algn="ctr" defTabSz="609600">
              <a:buFontTx/>
              <a:buNone/>
            </a:pPr>
            <a:r>
              <a:rPr lang="en-US" sz="1800" b="1" smtClean="0">
                <a:latin typeface="Arial" charset="0"/>
                <a:cs typeface="B Koodak" pitchFamily="2" charset="-78"/>
              </a:rPr>
              <a:t>Exposure</a:t>
            </a:r>
          </a:p>
          <a:p>
            <a:pPr marL="228600" indent="-228600" algn="ctr" defTabSz="609600">
              <a:buFontTx/>
              <a:buNone/>
            </a:pPr>
            <a:r>
              <a:rPr lang="fa-IR" sz="1800" b="1" smtClean="0">
                <a:latin typeface="Arial" charset="0"/>
                <a:cs typeface="B Koodak" pitchFamily="2" charset="-78"/>
              </a:rPr>
              <a:t>مواجهه</a:t>
            </a:r>
            <a:endParaRPr lang="en-US" sz="1800" b="1" smtClean="0">
              <a:latin typeface="Arial" charset="0"/>
              <a:cs typeface="B Koodak" pitchFamily="2" charset="-78"/>
            </a:endParaRPr>
          </a:p>
          <a:p>
            <a:pPr marL="228600" indent="-228600" algn="r" defTabSz="609600" rtl="1"/>
            <a:r>
              <a:rPr lang="fa-IR" sz="2000" smtClean="0">
                <a:latin typeface="Arial" charset="0"/>
                <a:cs typeface="B Koodak" pitchFamily="2" charset="-78"/>
              </a:rPr>
              <a:t>سنجشی از یونیزاسیون تولید شده در هوا به واسطه پرتو ایکس یا گاما</a:t>
            </a:r>
          </a:p>
          <a:p>
            <a:pPr marL="228600" indent="-228600" algn="r" defTabSz="609600" rtl="1"/>
            <a:endParaRPr lang="en-US" sz="2000" smtClean="0">
              <a:latin typeface="Arial" charset="0"/>
              <a:cs typeface="B Koodak" pitchFamily="2" charset="-78"/>
            </a:endParaRPr>
          </a:p>
          <a:p>
            <a:pPr marL="228600" indent="-228600" algn="r" defTabSz="609600" rtl="1"/>
            <a:r>
              <a:rPr lang="fa-IR" sz="2000" smtClean="0">
                <a:latin typeface="Arial" charset="0"/>
                <a:cs typeface="B Koodak" pitchFamily="2" charset="-78"/>
              </a:rPr>
              <a:t>واحد: رونتگن (</a:t>
            </a:r>
            <a:r>
              <a:rPr lang="en-US" sz="2000" smtClean="0">
                <a:latin typeface="Arial" charset="0"/>
                <a:cs typeface="B Koodak" pitchFamily="2" charset="-78"/>
              </a:rPr>
              <a:t>R</a:t>
            </a:r>
            <a:r>
              <a:rPr lang="fa-IR" sz="2000" smtClean="0">
                <a:latin typeface="Arial" charset="0"/>
                <a:cs typeface="B Koodak" pitchFamily="2" charset="-78"/>
              </a:rPr>
              <a:t>)</a:t>
            </a:r>
          </a:p>
          <a:p>
            <a:pPr marL="228600" indent="-228600" algn="r" defTabSz="609600" rtl="1"/>
            <a:r>
              <a:rPr lang="fa-IR" sz="2000" smtClean="0">
                <a:latin typeface="Arial" charset="0"/>
                <a:cs typeface="B Koodak" pitchFamily="2" charset="-78"/>
              </a:rPr>
              <a:t>1 رونتگن= 1000 میلی رونتگن</a:t>
            </a:r>
            <a:endParaRPr lang="en-US" sz="2000" smtClean="0">
              <a:latin typeface="Arial" charset="0"/>
              <a:cs typeface="B Koodak" pitchFamily="2" charset="-78"/>
            </a:endParaRPr>
          </a:p>
        </p:txBody>
      </p:sp>
      <p:sp>
        <p:nvSpPr>
          <p:cNvPr id="144388" name="Rectangle 4"/>
          <p:cNvSpPr>
            <a:spLocks noChangeArrowheads="1"/>
          </p:cNvSpPr>
          <p:nvPr/>
        </p:nvSpPr>
        <p:spPr bwMode="auto">
          <a:xfrm>
            <a:off x="3071813" y="1785938"/>
            <a:ext cx="2589212" cy="4610100"/>
          </a:xfrm>
          <a:prstGeom prst="rect">
            <a:avLst/>
          </a:prstGeom>
          <a:noFill/>
          <a:ln w="9525">
            <a:solidFill>
              <a:schemeClr val="tx1"/>
            </a:solidFill>
            <a:miter lim="800000"/>
            <a:headEnd/>
            <a:tailEnd/>
          </a:ln>
        </p:spPr>
        <p:txBody>
          <a:bodyPr lIns="91428" tIns="45714" rIns="91428" bIns="45714"/>
          <a:lstStyle/>
          <a:p>
            <a:pPr marL="514350" indent="-514350" algn="ctr" defTabSz="1371600">
              <a:spcBef>
                <a:spcPct val="20000"/>
              </a:spcBef>
            </a:pPr>
            <a:r>
              <a:rPr lang="en-US" b="1" dirty="0">
                <a:latin typeface="Arial" charset="0"/>
                <a:cs typeface="B Koodak" pitchFamily="2" charset="-78"/>
              </a:rPr>
              <a:t>Absorbed Dose</a:t>
            </a:r>
            <a:endParaRPr lang="fa-IR" b="1" dirty="0">
              <a:latin typeface="Arial" charset="0"/>
              <a:cs typeface="B Koodak" pitchFamily="2" charset="-78"/>
            </a:endParaRPr>
          </a:p>
          <a:p>
            <a:pPr marL="514350" indent="-514350" algn="ctr" defTabSz="1371600">
              <a:spcBef>
                <a:spcPct val="20000"/>
              </a:spcBef>
            </a:pPr>
            <a:r>
              <a:rPr lang="fa-IR" b="1" dirty="0">
                <a:latin typeface="Arial" charset="0"/>
                <a:cs typeface="B Koodak" pitchFamily="2" charset="-78"/>
              </a:rPr>
              <a:t>دز جذب شده</a:t>
            </a:r>
            <a:endParaRPr lang="en-US" b="1" dirty="0">
              <a:latin typeface="Arial" charset="0"/>
              <a:cs typeface="B Koodak" pitchFamily="2" charset="-78"/>
            </a:endParaRPr>
          </a:p>
          <a:p>
            <a:pPr marL="273050" indent="-273050" algn="just" defTabSz="1371600" rtl="1" eaLnBrk="0" hangingPunct="0">
              <a:spcBef>
                <a:spcPct val="20000"/>
              </a:spcBef>
              <a:buFontTx/>
              <a:buChar char="•"/>
            </a:pPr>
            <a:r>
              <a:rPr lang="fa-IR" sz="2000" dirty="0">
                <a:latin typeface="Arial" charset="0"/>
                <a:cs typeface="B Koodak" pitchFamily="2" charset="-78"/>
              </a:rPr>
              <a:t>سنجشی از انرژی (مقدار جذب یا دوز جذبی به عدد اتمی بافت و انرژی پرتو تابشی بستگی دارد، هر چه عدد اتمی بزرگتر، جذب پرتو بیشتر) </a:t>
            </a:r>
            <a:endParaRPr lang="en-US" sz="2000" dirty="0">
              <a:latin typeface="Arial" charset="0"/>
              <a:cs typeface="B Koodak" pitchFamily="2" charset="-78"/>
            </a:endParaRPr>
          </a:p>
          <a:p>
            <a:pPr marL="514350" indent="-514350" algn="r" defTabSz="1371600" rtl="1" eaLnBrk="0" hangingPunct="0">
              <a:spcBef>
                <a:spcPct val="20000"/>
              </a:spcBef>
              <a:buFontTx/>
              <a:buChar char="•"/>
            </a:pPr>
            <a:r>
              <a:rPr lang="fa-IR" sz="2000" dirty="0">
                <a:latin typeface="Arial" charset="0"/>
                <a:cs typeface="B Koodak" pitchFamily="2" charset="-78"/>
              </a:rPr>
              <a:t>واحد: راد</a:t>
            </a:r>
          </a:p>
          <a:p>
            <a:pPr marL="514350" indent="-514350" algn="r" defTabSz="1371600" rtl="1" eaLnBrk="0" hangingPunct="0">
              <a:spcBef>
                <a:spcPct val="20000"/>
              </a:spcBef>
              <a:buFontTx/>
              <a:buChar char="•"/>
            </a:pPr>
            <a:r>
              <a:rPr lang="fa-IR" sz="2000" dirty="0">
                <a:latin typeface="Arial" charset="0"/>
                <a:cs typeface="B Koodak" pitchFamily="2" charset="-78"/>
              </a:rPr>
              <a:t>1 راد= 1000 میلی راد</a:t>
            </a:r>
          </a:p>
          <a:p>
            <a:pPr marL="514350" indent="-514350" algn="r" defTabSz="1371600" rtl="1" eaLnBrk="0" hangingPunct="0">
              <a:spcBef>
                <a:spcPct val="20000"/>
              </a:spcBef>
              <a:buFontTx/>
              <a:buChar char="•"/>
            </a:pPr>
            <a:r>
              <a:rPr lang="fa-IR" sz="2000" dirty="0">
                <a:latin typeface="Arial" charset="0"/>
                <a:cs typeface="B Koodak" pitchFamily="2" charset="-78"/>
              </a:rPr>
              <a:t>واحد </a:t>
            </a:r>
            <a:r>
              <a:rPr lang="en-US" sz="2000" dirty="0">
                <a:latin typeface="Arial" charset="0"/>
                <a:cs typeface="B Koodak" pitchFamily="2" charset="-78"/>
              </a:rPr>
              <a:t>SI</a:t>
            </a:r>
            <a:r>
              <a:rPr lang="fa-IR" sz="2000" dirty="0">
                <a:latin typeface="Arial" charset="0"/>
                <a:cs typeface="B Koodak" pitchFamily="2" charset="-78"/>
              </a:rPr>
              <a:t>: گری (</a:t>
            </a:r>
            <a:r>
              <a:rPr lang="en-US" sz="2000" dirty="0" err="1">
                <a:latin typeface="Arial" charset="0"/>
                <a:cs typeface="B Koodak" pitchFamily="2" charset="-78"/>
              </a:rPr>
              <a:t>Gy</a:t>
            </a:r>
            <a:r>
              <a:rPr lang="fa-IR" sz="2000" dirty="0">
                <a:latin typeface="Arial" charset="0"/>
                <a:cs typeface="B Koodak" pitchFamily="2" charset="-78"/>
              </a:rPr>
              <a:t>)</a:t>
            </a:r>
          </a:p>
          <a:p>
            <a:pPr marL="514350" indent="-514350" algn="r" defTabSz="1371600" rtl="1" eaLnBrk="0" hangingPunct="0">
              <a:spcBef>
                <a:spcPct val="20000"/>
              </a:spcBef>
              <a:buFontTx/>
              <a:buChar char="•"/>
            </a:pPr>
            <a:r>
              <a:rPr lang="fa-IR" sz="2000" dirty="0">
                <a:latin typeface="Arial" charset="0"/>
                <a:cs typeface="B Koodak" pitchFamily="2" charset="-78"/>
              </a:rPr>
              <a:t>1 گری= 100 راد</a:t>
            </a:r>
          </a:p>
          <a:p>
            <a:pPr marL="514350" indent="-514350" algn="ctr" defTabSz="1371600" rtl="1" eaLnBrk="0" hangingPunct="0">
              <a:spcBef>
                <a:spcPct val="20000"/>
              </a:spcBef>
            </a:pPr>
            <a:r>
              <a:rPr lang="fa-IR" sz="1500" b="1" dirty="0">
                <a:solidFill>
                  <a:srgbClr val="FF0000"/>
                </a:solidFill>
                <a:latin typeface="Arial" charset="0"/>
                <a:cs typeface="B Koodak" pitchFamily="2" charset="-78"/>
              </a:rPr>
              <a:t>یک راد= 100 ارگ انرژی در هر گرم</a:t>
            </a:r>
            <a:endParaRPr lang="en-US" sz="1500" b="1" dirty="0">
              <a:solidFill>
                <a:srgbClr val="FF0000"/>
              </a:solidFill>
              <a:latin typeface="Arial" charset="0"/>
              <a:cs typeface="B Koodak" pitchFamily="2" charset="-78"/>
            </a:endParaRPr>
          </a:p>
          <a:p>
            <a:pPr marL="514350" indent="-514350" defTabSz="1371600">
              <a:spcBef>
                <a:spcPct val="20000"/>
              </a:spcBef>
            </a:pPr>
            <a:endParaRPr lang="en-US" sz="2500" dirty="0">
              <a:latin typeface="Arial" charset="0"/>
              <a:cs typeface="B Koodak" pitchFamily="2" charset="-78"/>
            </a:endParaRPr>
          </a:p>
        </p:txBody>
      </p:sp>
      <p:sp>
        <p:nvSpPr>
          <p:cNvPr id="144389" name="Rectangle 5"/>
          <p:cNvSpPr>
            <a:spLocks noChangeArrowheads="1"/>
          </p:cNvSpPr>
          <p:nvPr/>
        </p:nvSpPr>
        <p:spPr bwMode="auto">
          <a:xfrm>
            <a:off x="5857875" y="1785938"/>
            <a:ext cx="3048000" cy="4686300"/>
          </a:xfrm>
          <a:prstGeom prst="rect">
            <a:avLst/>
          </a:prstGeom>
          <a:noFill/>
          <a:ln w="9525">
            <a:solidFill>
              <a:schemeClr val="tx1"/>
            </a:solidFill>
            <a:miter lim="800000"/>
            <a:headEnd/>
            <a:tailEnd/>
          </a:ln>
        </p:spPr>
        <p:txBody>
          <a:bodyPr lIns="91428" tIns="45714" rIns="91428" bIns="45714"/>
          <a:lstStyle/>
          <a:p>
            <a:pPr marL="514350" indent="-514350" algn="ctr" defTabSz="1371600">
              <a:spcBef>
                <a:spcPct val="20000"/>
              </a:spcBef>
            </a:pPr>
            <a:r>
              <a:rPr lang="en-US" sz="1600" b="1" dirty="0">
                <a:latin typeface="Arial" charset="0"/>
                <a:cs typeface="B Koodak" pitchFamily="2" charset="-78"/>
              </a:rPr>
              <a:t>Dose Equivalent</a:t>
            </a:r>
          </a:p>
          <a:p>
            <a:pPr marL="514350" indent="-514350" algn="ctr" defTabSz="1371600">
              <a:spcBef>
                <a:spcPct val="20000"/>
              </a:spcBef>
            </a:pPr>
            <a:r>
              <a:rPr lang="fa-IR" b="1" dirty="0">
                <a:latin typeface="Arial" charset="0"/>
                <a:cs typeface="B Koodak" pitchFamily="2" charset="-78"/>
              </a:rPr>
              <a:t>دز معادل</a:t>
            </a:r>
          </a:p>
          <a:p>
            <a:pPr marL="177800" indent="-177800" algn="just" defTabSz="1371600" rtl="1" eaLnBrk="0" hangingPunct="0">
              <a:spcBef>
                <a:spcPct val="20000"/>
              </a:spcBef>
              <a:buFontTx/>
              <a:buChar char="•"/>
            </a:pPr>
            <a:r>
              <a:rPr lang="fa-IR" sz="2000" dirty="0">
                <a:latin typeface="Arial" charset="0"/>
                <a:cs typeface="B Koodak" pitchFamily="2" charset="-78"/>
              </a:rPr>
              <a:t>از لحاظ عددی معادل با دز جذب شده به واسطه فاکتور کیفیت است</a:t>
            </a:r>
          </a:p>
          <a:p>
            <a:pPr marL="177800" indent="-177800" algn="just" defTabSz="1371600" rtl="1" eaLnBrk="0" hangingPunct="0">
              <a:spcBef>
                <a:spcPct val="20000"/>
              </a:spcBef>
              <a:buFontTx/>
              <a:buChar char="•"/>
            </a:pPr>
            <a:r>
              <a:rPr lang="fa-IR" sz="2000" dirty="0">
                <a:latin typeface="Arial" charset="0"/>
                <a:cs typeface="B Koodak" pitchFamily="2" charset="-78"/>
              </a:rPr>
              <a:t>دز معادل نیاز است به علت اینکه اثر بیولوژیکی ناشی از دز جذب شده ارائه شده، تابع نوع پرتو تولید کننده دز جذب شده است</a:t>
            </a:r>
            <a:r>
              <a:rPr lang="en-US" sz="2000" dirty="0">
                <a:latin typeface="Arial" charset="0"/>
                <a:cs typeface="B Koodak" pitchFamily="2" charset="-78"/>
              </a:rPr>
              <a:t>.</a:t>
            </a:r>
          </a:p>
          <a:p>
            <a:pPr marL="177800" indent="-177800" algn="just" defTabSz="1371600" rtl="1" eaLnBrk="0" hangingPunct="0">
              <a:spcBef>
                <a:spcPct val="20000"/>
              </a:spcBef>
              <a:buFontTx/>
              <a:buChar char="•"/>
            </a:pPr>
            <a:r>
              <a:rPr lang="fa-IR" sz="2000" dirty="0">
                <a:latin typeface="Arial" charset="0"/>
                <a:cs typeface="B Koodak" pitchFamily="2" charset="-78"/>
              </a:rPr>
              <a:t>واحد: رم </a:t>
            </a:r>
          </a:p>
          <a:p>
            <a:pPr marL="177800" indent="-177800" algn="just" defTabSz="1371600" rtl="1" eaLnBrk="0" hangingPunct="0">
              <a:spcBef>
                <a:spcPct val="20000"/>
              </a:spcBef>
              <a:buFontTx/>
              <a:buChar char="•"/>
            </a:pPr>
            <a:r>
              <a:rPr lang="fa-IR" sz="2000" dirty="0">
                <a:latin typeface="Arial" charset="0"/>
                <a:cs typeface="B Koodak" pitchFamily="2" charset="-78"/>
              </a:rPr>
              <a:t>1 رم= 1000 میلی رم</a:t>
            </a:r>
          </a:p>
          <a:p>
            <a:pPr marL="177800" indent="-177800" algn="just" defTabSz="1371600" rtl="1" eaLnBrk="0" hangingPunct="0">
              <a:spcBef>
                <a:spcPct val="20000"/>
              </a:spcBef>
              <a:buFontTx/>
              <a:buChar char="•"/>
            </a:pPr>
            <a:r>
              <a:rPr lang="fa-IR" sz="2000" dirty="0">
                <a:latin typeface="Arial" charset="0"/>
                <a:cs typeface="B Koodak" pitchFamily="2" charset="-78"/>
              </a:rPr>
              <a:t>واحدها </a:t>
            </a:r>
            <a:r>
              <a:rPr lang="en-US" sz="2000" dirty="0">
                <a:latin typeface="Arial" charset="0"/>
                <a:cs typeface="B Koodak" pitchFamily="2" charset="-78"/>
              </a:rPr>
              <a:t>SI</a:t>
            </a:r>
            <a:r>
              <a:rPr lang="fa-IR" sz="2000" dirty="0">
                <a:latin typeface="Arial" charset="0"/>
                <a:cs typeface="B Koodak" pitchFamily="2" charset="-78"/>
              </a:rPr>
              <a:t>= سیورت (</a:t>
            </a:r>
            <a:r>
              <a:rPr lang="en-US" sz="2000" dirty="0" err="1">
                <a:latin typeface="Arial" charset="0"/>
                <a:cs typeface="B Koodak" pitchFamily="2" charset="-78"/>
              </a:rPr>
              <a:t>Sv</a:t>
            </a:r>
            <a:r>
              <a:rPr lang="fa-IR" sz="2000" dirty="0">
                <a:latin typeface="Arial" charset="0"/>
                <a:cs typeface="B Koodak" pitchFamily="2" charset="-78"/>
              </a:rPr>
              <a:t>) </a:t>
            </a:r>
          </a:p>
          <a:p>
            <a:pPr marL="177800" indent="-177800" algn="just" defTabSz="1371600" rtl="1" eaLnBrk="0" hangingPunct="0">
              <a:spcBef>
                <a:spcPct val="20000"/>
              </a:spcBef>
              <a:buFontTx/>
              <a:buChar char="•"/>
            </a:pPr>
            <a:r>
              <a:rPr lang="fa-IR" sz="2000" smtClean="0">
                <a:latin typeface="Arial" charset="0"/>
                <a:cs typeface="B Koodak" pitchFamily="2" charset="-78"/>
              </a:rPr>
              <a:t>1 سیورت = 100 رم </a:t>
            </a:r>
          </a:p>
          <a:p>
            <a:pPr marL="177800" indent="-177800" algn="ctr" defTabSz="1371600" rtl="1" eaLnBrk="0" hangingPunct="0">
              <a:spcBef>
                <a:spcPct val="20000"/>
              </a:spcBef>
            </a:pPr>
            <a:r>
              <a:rPr lang="fa-IR" sz="2000" b="1" smtClean="0">
                <a:solidFill>
                  <a:srgbClr val="FF0000"/>
                </a:solidFill>
                <a:latin typeface="Arial" charset="0"/>
                <a:cs typeface="B Koodak" pitchFamily="2" charset="-78"/>
              </a:rPr>
              <a:t>رم</a:t>
            </a:r>
            <a:r>
              <a:rPr lang="fa-IR" sz="2000" b="1" dirty="0">
                <a:solidFill>
                  <a:srgbClr val="FF0000"/>
                </a:solidFill>
                <a:latin typeface="Arial" charset="0"/>
                <a:cs typeface="B Koodak" pitchFamily="2" charset="-78"/>
              </a:rPr>
              <a:t>= راد × فاکتور کیفی</a:t>
            </a:r>
            <a:endParaRPr lang="en-US" sz="2000" b="1" dirty="0">
              <a:solidFill>
                <a:srgbClr val="FF0000"/>
              </a:solidFill>
              <a:latin typeface="Arial" charset="0"/>
              <a:cs typeface="B Koodak" pitchFamily="2" charset="-78"/>
            </a:endParaRPr>
          </a:p>
          <a:p>
            <a:pPr marL="514350" indent="-514350" algn="ctr" defTabSz="1371600" rtl="1" eaLnBrk="0" hangingPunct="0">
              <a:spcBef>
                <a:spcPct val="20000"/>
              </a:spcBef>
            </a:pPr>
            <a:endParaRPr lang="en-US" sz="2000" dirty="0">
              <a:latin typeface="Arial" charset="0"/>
              <a:cs typeface="B Koodak"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285875" y="0"/>
            <a:ext cx="6870700" cy="776288"/>
          </a:xfrm>
        </p:spPr>
        <p:txBody>
          <a:bodyPr/>
          <a:lstStyle/>
          <a:p>
            <a:r>
              <a:rPr lang="fa-IR" sz="3000" dirty="0" smtClean="0">
                <a:solidFill>
                  <a:srgbClr val="FF0000"/>
                </a:solidFill>
                <a:cs typeface="B Titr" pitchFamily="2" charset="-78"/>
              </a:rPr>
              <a:t>برخی از شاغلین در معرض خطر مواجهه با پرتوها</a:t>
            </a:r>
            <a:endParaRPr lang="en-US" sz="3000" dirty="0" smtClean="0">
              <a:solidFill>
                <a:srgbClr val="FF0000"/>
              </a:solidFill>
              <a:cs typeface="B Titr" pitchFamily="2" charset="-78"/>
            </a:endParaRPr>
          </a:p>
        </p:txBody>
      </p:sp>
      <p:sp>
        <p:nvSpPr>
          <p:cNvPr id="148483" name="Content Placeholder 2"/>
          <p:cNvSpPr>
            <a:spLocks noGrp="1"/>
          </p:cNvSpPr>
          <p:nvPr>
            <p:ph idx="1"/>
          </p:nvPr>
        </p:nvSpPr>
        <p:spPr>
          <a:xfrm>
            <a:off x="4643438" y="1271588"/>
            <a:ext cx="3857625" cy="3657600"/>
          </a:xfrm>
        </p:spPr>
        <p:txBody>
          <a:bodyPr>
            <a:normAutofit fontScale="92500" lnSpcReduction="20000"/>
          </a:bodyPr>
          <a:lstStyle/>
          <a:p>
            <a:pPr algn="r" rtl="1">
              <a:lnSpc>
                <a:spcPct val="150000"/>
              </a:lnSpc>
            </a:pPr>
            <a:r>
              <a:rPr lang="fa-IR" sz="2400" smtClean="0">
                <a:cs typeface="B Nazanin" pitchFamily="2" charset="-78"/>
              </a:rPr>
              <a:t>رادیولوژیست ها</a:t>
            </a:r>
          </a:p>
          <a:p>
            <a:pPr algn="r" rtl="1">
              <a:lnSpc>
                <a:spcPct val="150000"/>
              </a:lnSpc>
            </a:pPr>
            <a:r>
              <a:rPr lang="fa-IR" sz="2400" smtClean="0">
                <a:cs typeface="B Nazanin" pitchFamily="2" charset="-78"/>
              </a:rPr>
              <a:t>معدنچیان اورانیوم</a:t>
            </a:r>
          </a:p>
          <a:p>
            <a:pPr algn="r" rtl="1">
              <a:lnSpc>
                <a:spcPct val="150000"/>
              </a:lnSpc>
            </a:pPr>
            <a:r>
              <a:rPr lang="fa-IR" sz="2400" smtClean="0">
                <a:cs typeface="B Nazanin" pitchFamily="2" charset="-78"/>
              </a:rPr>
              <a:t>کارکنان سازمان انرژی اتمی</a:t>
            </a:r>
          </a:p>
          <a:p>
            <a:pPr algn="r" rtl="1">
              <a:lnSpc>
                <a:spcPct val="150000"/>
              </a:lnSpc>
            </a:pPr>
            <a:r>
              <a:rPr lang="fa-IR" sz="2400" smtClean="0">
                <a:cs typeface="B Nazanin" pitchFamily="2" charset="-78"/>
              </a:rPr>
              <a:t>دندانپزشکان و پزشکان</a:t>
            </a:r>
          </a:p>
          <a:p>
            <a:pPr algn="r" rtl="1">
              <a:lnSpc>
                <a:spcPct val="150000"/>
              </a:lnSpc>
            </a:pPr>
            <a:r>
              <a:rPr lang="fa-IR" sz="2400" smtClean="0">
                <a:cs typeface="B Nazanin" pitchFamily="2" charset="-78"/>
              </a:rPr>
              <a:t>کارکنان هواپیمایی</a:t>
            </a:r>
          </a:p>
          <a:p>
            <a:pPr algn="r" rtl="1">
              <a:lnSpc>
                <a:spcPct val="150000"/>
              </a:lnSpc>
            </a:pPr>
            <a:r>
              <a:rPr lang="fa-IR" sz="2400" smtClean="0">
                <a:cs typeface="B Nazanin" pitchFamily="2" charset="-78"/>
              </a:rPr>
              <a:t>بیولوژیست ها</a:t>
            </a:r>
          </a:p>
          <a:p>
            <a:pPr algn="r" rtl="1">
              <a:lnSpc>
                <a:spcPct val="150000"/>
              </a:lnSpc>
            </a:pPr>
            <a:r>
              <a:rPr lang="fa-IR" sz="2400" smtClean="0">
                <a:cs typeface="B Nazanin" pitchFamily="2" charset="-78"/>
              </a:rPr>
              <a:t>داروسازان و استریل کننده گان </a:t>
            </a:r>
          </a:p>
        </p:txBody>
      </p:sp>
      <p:sp>
        <p:nvSpPr>
          <p:cNvPr id="4" name="Content Placeholder 2"/>
          <p:cNvSpPr txBox="1">
            <a:spLocks/>
          </p:cNvSpPr>
          <p:nvPr/>
        </p:nvSpPr>
        <p:spPr bwMode="auto">
          <a:xfrm>
            <a:off x="357188" y="1500188"/>
            <a:ext cx="4071937" cy="3657600"/>
          </a:xfrm>
          <a:prstGeom prst="rect">
            <a:avLst/>
          </a:prstGeom>
          <a:noFill/>
          <a:ln w="9525">
            <a:noFill/>
            <a:miter lim="800000"/>
            <a:headEnd/>
            <a:tailEnd/>
          </a:ln>
        </p:spPr>
        <p:txBody>
          <a:bodyPr/>
          <a:lstStyle/>
          <a:p>
            <a:pPr marL="342900" indent="-342900" algn="r" rtl="1" eaLnBrk="0" hangingPunct="0">
              <a:lnSpc>
                <a:spcPct val="150000"/>
              </a:lnSpc>
              <a:spcBef>
                <a:spcPct val="20000"/>
              </a:spcBef>
              <a:buFontTx/>
              <a:buChar char="•"/>
              <a:defRPr/>
            </a:pPr>
            <a:r>
              <a:rPr lang="fa-IR" sz="2400" kern="0" dirty="0">
                <a:latin typeface="+mn-lt"/>
                <a:cs typeface="B Nazanin" pitchFamily="2" charset="-78"/>
              </a:rPr>
              <a:t>رادیوگراف های صنعتی</a:t>
            </a:r>
          </a:p>
          <a:p>
            <a:pPr marL="342900" indent="-342900" algn="r" rtl="1" eaLnBrk="0" hangingPunct="0">
              <a:lnSpc>
                <a:spcPct val="150000"/>
              </a:lnSpc>
              <a:spcBef>
                <a:spcPct val="20000"/>
              </a:spcBef>
              <a:buFontTx/>
              <a:buChar char="•"/>
              <a:defRPr/>
            </a:pPr>
            <a:r>
              <a:rPr lang="fa-IR" sz="2400" kern="0" dirty="0">
                <a:latin typeface="+mn-lt"/>
                <a:cs typeface="B Nazanin" pitchFamily="2" charset="-78"/>
              </a:rPr>
              <a:t>شاغلین پالایش نفت</a:t>
            </a:r>
          </a:p>
          <a:p>
            <a:pPr marL="342900" indent="-342900" algn="r" rtl="1" eaLnBrk="0" hangingPunct="0">
              <a:lnSpc>
                <a:spcPct val="150000"/>
              </a:lnSpc>
              <a:spcBef>
                <a:spcPct val="20000"/>
              </a:spcBef>
              <a:buFontTx/>
              <a:buChar char="•"/>
              <a:defRPr/>
            </a:pPr>
            <a:r>
              <a:rPr lang="fa-IR" sz="2400" dirty="0">
                <a:cs typeface="B Nazanin" pitchFamily="2" charset="-78"/>
              </a:rPr>
              <a:t>سازندگان میکروسکوپ های الکترونی و اپراتورین آن </a:t>
            </a:r>
          </a:p>
          <a:p>
            <a:pPr marL="342900" indent="-342900" algn="r" rtl="1" eaLnBrk="0" hangingPunct="0">
              <a:lnSpc>
                <a:spcPct val="150000"/>
              </a:lnSpc>
              <a:spcBef>
                <a:spcPct val="20000"/>
              </a:spcBef>
              <a:buFontTx/>
              <a:buChar char="•"/>
              <a:defRPr/>
            </a:pPr>
            <a:r>
              <a:rPr lang="fa-IR" sz="2400" dirty="0">
                <a:cs typeface="B Nazanin" pitchFamily="2" charset="-78"/>
              </a:rPr>
              <a:t>سازندگان سیستم اعلان حریق و ...</a:t>
            </a:r>
          </a:p>
          <a:p>
            <a:pPr marL="342900" indent="-342900" algn="r" rtl="1" eaLnBrk="0" hangingPunct="0">
              <a:spcBef>
                <a:spcPct val="20000"/>
              </a:spcBef>
              <a:buFontTx/>
              <a:buChar char="•"/>
              <a:defRPr/>
            </a:pPr>
            <a:endParaRPr lang="fa-IR" sz="2400" kern="0" dirty="0">
              <a:latin typeface="+mn-lt"/>
              <a:cs typeface="B Nazanin" pitchFamily="2" charset="-78"/>
            </a:endParaRPr>
          </a:p>
          <a:p>
            <a:pPr marL="342900" indent="-342900" algn="r" rtl="1" eaLnBrk="0" hangingPunct="0">
              <a:spcBef>
                <a:spcPct val="20000"/>
              </a:spcBef>
              <a:buFontTx/>
              <a:buChar char="•"/>
              <a:defRPr/>
            </a:pPr>
            <a:endParaRPr lang="fa-IR" sz="2400" kern="0" dirty="0">
              <a:latin typeface="+mn-lt"/>
              <a:cs typeface="B Nazanin" pitchFamily="2" charset="-78"/>
            </a:endParaRPr>
          </a:p>
          <a:p>
            <a:pPr marL="342900" indent="-342900" algn="r" rtl="1" eaLnBrk="0" hangingPunct="0">
              <a:spcBef>
                <a:spcPct val="20000"/>
              </a:spcBef>
              <a:buFontTx/>
              <a:buChar char="•"/>
              <a:defRPr/>
            </a:pPr>
            <a:endParaRPr lang="fa-IR" sz="2400" kern="0" dirty="0">
              <a:latin typeface="+mn-lt"/>
              <a:cs typeface="B Nazanin" pitchFamily="2" charset="-78"/>
            </a:endParaRPr>
          </a:p>
          <a:p>
            <a:pPr marL="342900" indent="-342900" algn="r" rtl="1" eaLnBrk="0" hangingPunct="0">
              <a:spcBef>
                <a:spcPct val="20000"/>
              </a:spcBef>
              <a:buFontTx/>
              <a:buChar char="•"/>
              <a:defRPr/>
            </a:pPr>
            <a:endParaRPr lang="fa-IR" sz="2400" kern="0" dirty="0">
              <a:latin typeface="+mn-lt"/>
              <a:cs typeface="B Nazanin" pitchFamily="2" charset="-78"/>
            </a:endParaRPr>
          </a:p>
          <a:p>
            <a:pPr marL="342900" indent="-342900" algn="r" rtl="1" eaLnBrk="0" hangingPunct="0">
              <a:spcBef>
                <a:spcPct val="20000"/>
              </a:spcBef>
              <a:buFontTx/>
              <a:buChar char="•"/>
              <a:defRPr/>
            </a:pPr>
            <a:endParaRPr lang="en-US" sz="2400" kern="0" dirty="0">
              <a:latin typeface="+mn-lt"/>
              <a:cs typeface="B Nazanin"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500063" y="642938"/>
            <a:ext cx="7572375" cy="4843462"/>
          </a:xfrm>
        </p:spPr>
        <p:txBody>
          <a:bodyPr/>
          <a:lstStyle/>
          <a:p>
            <a:pPr algn="r">
              <a:buFontTx/>
              <a:buNone/>
            </a:pPr>
            <a:r>
              <a:rPr lang="fa-IR" dirty="0" smtClean="0">
                <a:solidFill>
                  <a:srgbClr val="FF0000"/>
                </a:solidFill>
                <a:cs typeface="B Titr" pitchFamily="2" charset="-78"/>
              </a:rPr>
              <a:t>كنترل تشعشعات يون ساز</a:t>
            </a:r>
          </a:p>
          <a:p>
            <a:pPr algn="r">
              <a:buFontTx/>
              <a:buNone/>
            </a:pPr>
            <a:r>
              <a:rPr lang="fa-IR" b="1" dirty="0" smtClean="0">
                <a:solidFill>
                  <a:srgbClr val="826300"/>
                </a:solidFill>
                <a:cs typeface="B Lotus" pitchFamily="2" charset="-78"/>
              </a:rPr>
              <a:t>1-اقدامات پزشكي</a:t>
            </a:r>
          </a:p>
          <a:p>
            <a:pPr algn="r" rtl="1">
              <a:buClr>
                <a:srgbClr val="C00000"/>
              </a:buClr>
              <a:buFont typeface="Wingdings" pitchFamily="2" charset="2"/>
              <a:buChar char="v"/>
            </a:pPr>
            <a:r>
              <a:rPr lang="fa-IR" dirty="0" smtClean="0">
                <a:cs typeface="B Lotus" pitchFamily="2" charset="-78"/>
              </a:rPr>
              <a:t>معاينات قبل از استخدام: افراد با بيماريهاي خوني وپوستي، اختلالات ريوي</a:t>
            </a:r>
          </a:p>
          <a:p>
            <a:pPr algn="just" rtl="1">
              <a:buClr>
                <a:srgbClr val="C00000"/>
              </a:buClr>
              <a:buFont typeface="Wingdings" pitchFamily="2" charset="2"/>
              <a:buChar char="v"/>
            </a:pPr>
            <a:r>
              <a:rPr lang="fa-IR" dirty="0" smtClean="0">
                <a:cs typeface="B Lotus" pitchFamily="2" charset="-78"/>
              </a:rPr>
              <a:t>معاينات دوره اي، نوع پرتو گيري، ميزان دريافت</a:t>
            </a:r>
          </a:p>
          <a:p>
            <a:pPr algn="r">
              <a:buFontTx/>
              <a:buNone/>
            </a:pPr>
            <a:r>
              <a:rPr lang="fa-IR" b="1" dirty="0" smtClean="0">
                <a:solidFill>
                  <a:srgbClr val="826300"/>
                </a:solidFill>
                <a:cs typeface="B Lotus" pitchFamily="2" charset="-78"/>
              </a:rPr>
              <a:t>2- اقدامات مهندسي: </a:t>
            </a:r>
            <a:r>
              <a:rPr lang="fa-IR" dirty="0" smtClean="0">
                <a:cs typeface="B Lotus" pitchFamily="2" charset="-78"/>
              </a:rPr>
              <a:t>اصول حفاظت در برابر پرتوها</a:t>
            </a:r>
          </a:p>
          <a:p>
            <a:pPr algn="r" rtl="1">
              <a:buClr>
                <a:srgbClr val="C00000"/>
              </a:buClr>
              <a:buFont typeface="Wingdings" pitchFamily="2" charset="2"/>
              <a:buChar char="v"/>
            </a:pPr>
            <a:r>
              <a:rPr lang="fa-IR" dirty="0" smtClean="0">
                <a:cs typeface="B Lotus" pitchFamily="2" charset="-78"/>
              </a:rPr>
              <a:t>فاصله</a:t>
            </a:r>
          </a:p>
          <a:p>
            <a:pPr algn="r" rtl="1">
              <a:buClr>
                <a:srgbClr val="C00000"/>
              </a:buClr>
              <a:buFont typeface="Wingdings" pitchFamily="2" charset="2"/>
              <a:buChar char="v"/>
            </a:pPr>
            <a:r>
              <a:rPr lang="fa-IR" dirty="0" smtClean="0">
                <a:cs typeface="B Lotus" pitchFamily="2" charset="-78"/>
              </a:rPr>
              <a:t>زمان</a:t>
            </a:r>
          </a:p>
          <a:p>
            <a:pPr algn="r" rtl="1">
              <a:buClr>
                <a:srgbClr val="C00000"/>
              </a:buClr>
              <a:buFont typeface="Wingdings" pitchFamily="2" charset="2"/>
              <a:buChar char="v"/>
            </a:pPr>
            <a:r>
              <a:rPr lang="fa-IR" dirty="0" smtClean="0">
                <a:cs typeface="B Lotus" pitchFamily="2" charset="-78"/>
              </a:rPr>
              <a:t>حفاظ گذاري (</a:t>
            </a:r>
            <a:r>
              <a:rPr lang="en-US" sz="1600" dirty="0" smtClean="0"/>
              <a:t>τ</a:t>
            </a:r>
            <a:r>
              <a:rPr lang="fa-IR" sz="1600" dirty="0" smtClean="0"/>
              <a:t>: ضریب عبور پرتو از شیلد) </a:t>
            </a:r>
            <a:endParaRPr lang="fa-IR" sz="1600" dirty="0" smtClean="0">
              <a:cs typeface="B Lotus" pitchFamily="2" charset="-78"/>
            </a:endParaRPr>
          </a:p>
          <a:p>
            <a:pPr algn="r" rtl="1">
              <a:buClr>
                <a:srgbClr val="C00000"/>
              </a:buClr>
              <a:buFont typeface="Wingdings" pitchFamily="2" charset="2"/>
              <a:buChar char="v"/>
            </a:pPr>
            <a:r>
              <a:rPr lang="fa-IR" dirty="0" smtClean="0">
                <a:cs typeface="B Lotus" pitchFamily="2" charset="-78"/>
              </a:rPr>
              <a:t>كنترل وبازرسي</a:t>
            </a:r>
            <a:endParaRPr lang="en-US" dirty="0" smtClean="0">
              <a:cs typeface="B Lotus" pitchFamily="2" charset="-78"/>
            </a:endParaRPr>
          </a:p>
        </p:txBody>
      </p:sp>
      <p:pic>
        <p:nvPicPr>
          <p:cNvPr id="16896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4348" y="4714884"/>
            <a:ext cx="2214578" cy="367337"/>
          </a:xfrm>
          <a:prstGeom prst="rect">
            <a:avLst/>
          </a:prstGeom>
          <a:ln w="228600" cap="sq" cmpd="thickThin">
            <a:solidFill>
              <a:srgbClr val="000000"/>
            </a:solidFill>
            <a:prstDash val="solid"/>
            <a:miter lim="800000"/>
          </a:ln>
          <a:effectLst>
            <a:innerShdw blurRad="76200">
              <a:srgbClr val="000000"/>
            </a:innerShdw>
          </a:effectLst>
        </p:spPr>
      </p:pic>
      <p:sp>
        <p:nvSpPr>
          <p:cNvPr id="154628" name="Rectangle 4"/>
          <p:cNvSpPr>
            <a:spLocks noChangeArrowheads="1"/>
          </p:cNvSpPr>
          <p:nvPr/>
        </p:nvSpPr>
        <p:spPr bwMode="auto">
          <a:xfrm>
            <a:off x="3929063" y="4143375"/>
            <a:ext cx="2428875" cy="369888"/>
          </a:xfrm>
          <a:prstGeom prst="rect">
            <a:avLst/>
          </a:prstGeom>
          <a:noFill/>
          <a:ln w="9525">
            <a:noFill/>
            <a:miter lim="800000"/>
            <a:headEnd/>
            <a:tailEnd/>
          </a:ln>
        </p:spPr>
        <p:txBody>
          <a:bodyPr anchor="ctr">
            <a:spAutoFit/>
          </a:bodyPr>
          <a:lstStyle/>
          <a:p>
            <a:pPr algn="justLow" eaLnBrk="0" hangingPunct="0"/>
            <a:r>
              <a:rPr lang="en-GB">
                <a:cs typeface="Times New Roman" pitchFamily="18" charset="0"/>
              </a:rPr>
              <a:t>(I</a:t>
            </a:r>
            <a:r>
              <a:rPr lang="en-GB" baseline="-30000">
                <a:cs typeface="Times New Roman" pitchFamily="18" charset="0"/>
              </a:rPr>
              <a:t>1</a:t>
            </a:r>
            <a:r>
              <a:rPr lang="en-GB">
                <a:cs typeface="Times New Roman" pitchFamily="18" charset="0"/>
              </a:rPr>
              <a:t>/I</a:t>
            </a:r>
            <a:r>
              <a:rPr lang="en-GB" baseline="-30000">
                <a:cs typeface="Times New Roman" pitchFamily="18" charset="0"/>
              </a:rPr>
              <a:t>2</a:t>
            </a:r>
            <a:r>
              <a:rPr lang="en-GB">
                <a:cs typeface="Times New Roman" pitchFamily="18" charset="0"/>
              </a:rPr>
              <a:t>) =	(d</a:t>
            </a:r>
            <a:r>
              <a:rPr lang="en-GB" baseline="-30000">
                <a:cs typeface="Times New Roman" pitchFamily="18" charset="0"/>
              </a:rPr>
              <a:t>2</a:t>
            </a:r>
            <a:r>
              <a:rPr lang="en-GB">
                <a:cs typeface="Times New Roman" pitchFamily="18" charset="0"/>
              </a:rPr>
              <a:t>/d</a:t>
            </a:r>
            <a:r>
              <a:rPr lang="en-GB" baseline="-30000">
                <a:cs typeface="Times New Roman" pitchFamily="18" charset="0"/>
              </a:rPr>
              <a:t>1</a:t>
            </a:r>
            <a:r>
              <a:rPr lang="en-GB">
                <a:cs typeface="Times New Roman" pitchFamily="18" charset="0"/>
              </a:rPr>
              <a:t>)</a:t>
            </a:r>
            <a:r>
              <a:rPr lang="en-GB" baseline="30000">
                <a:cs typeface="Times New Roman" pitchFamily="18" charset="0"/>
              </a:rPr>
              <a:t>2</a:t>
            </a:r>
            <a:r>
              <a:rPr lang="en-GB">
                <a:cs typeface="Times New Roman" pitchFamily="18" charset="0"/>
              </a:rPr>
              <a:t> </a:t>
            </a:r>
            <a:endParaRPr lang="en-GB"/>
          </a:p>
        </p:txBody>
      </p:sp>
      <p:sp>
        <p:nvSpPr>
          <p:cNvPr id="154629" name="Rectangle 5"/>
          <p:cNvSpPr>
            <a:spLocks noChangeArrowheads="1"/>
          </p:cNvSpPr>
          <p:nvPr/>
        </p:nvSpPr>
        <p:spPr bwMode="auto">
          <a:xfrm>
            <a:off x="2214563" y="5357813"/>
            <a:ext cx="1246187" cy="369887"/>
          </a:xfrm>
          <a:prstGeom prst="rect">
            <a:avLst/>
          </a:prstGeom>
          <a:noFill/>
          <a:ln w="9525">
            <a:noFill/>
            <a:miter lim="800000"/>
            <a:headEnd/>
            <a:tailEnd/>
          </a:ln>
        </p:spPr>
        <p:txBody>
          <a:bodyPr wrap="none">
            <a:spAutoFit/>
          </a:bodyPr>
          <a:lstStyle/>
          <a:p>
            <a:r>
              <a:rPr lang="en-US"/>
              <a:t> I</a:t>
            </a:r>
            <a:r>
              <a:rPr lang="en-US" baseline="-25000"/>
              <a:t>x</a:t>
            </a:r>
            <a:r>
              <a:rPr lang="en-US"/>
              <a:t> = I</a:t>
            </a:r>
            <a:r>
              <a:rPr lang="en-US" baseline="-25000"/>
              <a:t>o</a:t>
            </a:r>
            <a:r>
              <a:rPr lang="en-US"/>
              <a:t>×τ </a:t>
            </a:r>
          </a:p>
        </p:txBody>
      </p:sp>
      <p:pic>
        <p:nvPicPr>
          <p:cNvPr id="154630" name="Object 1"/>
          <p:cNvPicPr>
            <a:picLocks noChangeArrowheads="1"/>
          </p:cNvPicPr>
          <p:nvPr/>
        </p:nvPicPr>
        <p:blipFill>
          <a:blip r:embed="rId3" cstate="print"/>
          <a:srcRect l="-6195" r="-5853" b="-1115"/>
          <a:stretch>
            <a:fillRect/>
          </a:stretch>
        </p:blipFill>
        <p:spPr bwMode="auto">
          <a:xfrm>
            <a:off x="0" y="5357813"/>
            <a:ext cx="1871663" cy="690562"/>
          </a:xfrm>
          <a:prstGeom prst="rect">
            <a:avLst/>
          </a:prstGeom>
          <a:noFill/>
          <a:ln w="9525">
            <a:noFill/>
            <a:miter lim="800000"/>
            <a:headEnd/>
            <a:tailEnd/>
          </a:ln>
        </p:spPr>
      </p:pic>
      <p:sp>
        <p:nvSpPr>
          <p:cNvPr id="8" name="Right Arrow 7"/>
          <p:cNvSpPr/>
          <p:nvPr/>
        </p:nvSpPr>
        <p:spPr>
          <a:xfrm>
            <a:off x="1928813" y="5572125"/>
            <a:ext cx="357187"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381000" y="2133600"/>
            <a:ext cx="8763000" cy="1828800"/>
          </a:xfrm>
        </p:spPr>
        <p:txBody>
          <a:bodyPr/>
          <a:lstStyle/>
          <a:p>
            <a:pPr eaLnBrk="1" hangingPunct="1">
              <a:buClr>
                <a:schemeClr val="bg2"/>
              </a:buClr>
              <a:buFont typeface="Monotype Sorts" pitchFamily="2" charset="2"/>
              <a:buChar char="X"/>
            </a:pPr>
            <a:endParaRPr lang="en-US" smtClean="0"/>
          </a:p>
          <a:p>
            <a:pPr eaLnBrk="1" hangingPunct="1"/>
            <a:endParaRPr lang="en-US" smtClean="0"/>
          </a:p>
        </p:txBody>
      </p:sp>
      <p:sp>
        <p:nvSpPr>
          <p:cNvPr id="143363" name="Rectangle 3"/>
          <p:cNvSpPr>
            <a:spLocks noGrp="1" noChangeArrowheads="1"/>
          </p:cNvSpPr>
          <p:nvPr>
            <p:ph type="title"/>
          </p:nvPr>
        </p:nvSpPr>
        <p:spPr>
          <a:xfrm>
            <a:off x="0" y="304800"/>
            <a:ext cx="9144000" cy="1143000"/>
          </a:xfrm>
        </p:spPr>
        <p:txBody>
          <a:bodyPr>
            <a:normAutofit/>
          </a:bodyPr>
          <a:lstStyle/>
          <a:p>
            <a:pPr eaLnBrk="1" fontAlgn="auto" hangingPunct="1">
              <a:spcAft>
                <a:spcPts val="0"/>
              </a:spcAft>
              <a:defRPr/>
            </a:pPr>
            <a:r>
              <a:rPr lang="fa-IR" b="1" dirty="0" smtClean="0">
                <a:solidFill>
                  <a:srgbClr val="CC6600"/>
                </a:solidFill>
                <a:effectLst>
                  <a:outerShdw blurRad="38100" dist="38100" dir="2700000" algn="tl">
                    <a:srgbClr val="000000"/>
                  </a:outerShdw>
                </a:effectLst>
                <a:cs typeface="B Titr" pitchFamily="2" charset="-78"/>
              </a:rPr>
              <a:t>حفاظت دهی در برابر پرتوهای ایکس و گاما</a:t>
            </a:r>
            <a:endParaRPr lang="en-US" dirty="0" smtClean="0">
              <a:solidFill>
                <a:srgbClr val="CC6600"/>
              </a:solidFill>
              <a:cs typeface="B Titr" pitchFamily="2" charset="-78"/>
            </a:endParaRPr>
          </a:p>
        </p:txBody>
      </p:sp>
      <p:sp>
        <p:nvSpPr>
          <p:cNvPr id="156676" name="Text Box 4"/>
          <p:cNvSpPr txBox="1">
            <a:spLocks noChangeArrowheads="1"/>
          </p:cNvSpPr>
          <p:nvPr/>
        </p:nvSpPr>
        <p:spPr bwMode="auto">
          <a:xfrm>
            <a:off x="441325" y="2254250"/>
            <a:ext cx="8397875" cy="2624138"/>
          </a:xfrm>
          <a:prstGeom prst="rect">
            <a:avLst/>
          </a:prstGeom>
          <a:noFill/>
          <a:ln w="9525">
            <a:noFill/>
            <a:miter lim="800000"/>
            <a:headEnd/>
            <a:tailEnd/>
          </a:ln>
        </p:spPr>
        <p:txBody>
          <a:bodyPr>
            <a:spAutoFit/>
          </a:bodyPr>
          <a:lstStyle/>
          <a:p>
            <a:pPr algn="just" rtl="1">
              <a:lnSpc>
                <a:spcPct val="150000"/>
              </a:lnSpc>
              <a:buClr>
                <a:srgbClr val="FF0000"/>
              </a:buClr>
              <a:buSzPct val="70000"/>
              <a:buFont typeface="Monotype Sorts" pitchFamily="2" charset="2"/>
              <a:buChar char="X"/>
            </a:pPr>
            <a:r>
              <a:rPr lang="fa-IR" sz="2800">
                <a:latin typeface="Garamond" pitchFamily="18" charset="0"/>
                <a:cs typeface="B Nazanin" pitchFamily="2" charset="-78"/>
              </a:rPr>
              <a:t>حفاظ سربی شدت پرتوهای گاما و ایکس منتشره از منبع رادیواکتیو را کاهش خواهد داد.</a:t>
            </a:r>
          </a:p>
          <a:p>
            <a:pPr algn="just" rtl="1">
              <a:lnSpc>
                <a:spcPct val="150000"/>
              </a:lnSpc>
              <a:buClr>
                <a:srgbClr val="FF0000"/>
              </a:buClr>
              <a:buSzPct val="70000"/>
              <a:buFont typeface="Monotype Sorts" pitchFamily="2" charset="2"/>
              <a:buChar char="X"/>
            </a:pPr>
            <a:r>
              <a:rPr lang="fa-IR" sz="2800">
                <a:latin typeface="Garamond" pitchFamily="18" charset="0"/>
                <a:cs typeface="B Nazanin" pitchFamily="2" charset="-78"/>
              </a:rPr>
              <a:t>برای کاهش تا درصد خاص مطلوب، حفاظ سربی باید ضخامت خاصی را برای هر نوع از منتشر کننده داشته باشد. </a:t>
            </a:r>
            <a:endParaRPr lang="en-US" sz="2800">
              <a:latin typeface="Garamond" pitchFamily="18" charset="0"/>
              <a:cs typeface="B Nazanin" pitchFamily="2" charset="-78"/>
            </a:endParaRPr>
          </a:p>
        </p:txBody>
      </p:sp>
      <p:sp>
        <p:nvSpPr>
          <p:cNvPr id="156677" name="Rectangle 5"/>
          <p:cNvSpPr>
            <a:spLocks noChangeArrowheads="1"/>
          </p:cNvSpPr>
          <p:nvPr/>
        </p:nvSpPr>
        <p:spPr bwMode="auto">
          <a:xfrm>
            <a:off x="0" y="5334000"/>
            <a:ext cx="9144000" cy="914400"/>
          </a:xfrm>
          <a:prstGeom prst="rect">
            <a:avLst/>
          </a:prstGeom>
          <a:solidFill>
            <a:schemeClr val="accent2"/>
          </a:solidFill>
          <a:ln w="9525">
            <a:noFill/>
            <a:miter lim="800000"/>
            <a:headEnd/>
            <a:tailEnd/>
          </a:ln>
        </p:spPr>
        <p:txBody>
          <a:bodyPr wrap="none" anchor="ctr"/>
          <a:lstStyle/>
          <a:p>
            <a:pPr algn="ctr"/>
            <a:r>
              <a:rPr lang="fa-IR" sz="2400" b="1" dirty="0">
                <a:solidFill>
                  <a:schemeClr val="bg1"/>
                </a:solidFill>
                <a:latin typeface="Garamond" pitchFamily="18" charset="0"/>
                <a:cs typeface="B Koodak" pitchFamily="2" charset="-78"/>
              </a:rPr>
              <a:t>بخاطر داشته باشید: </a:t>
            </a:r>
          </a:p>
          <a:p>
            <a:pPr algn="ctr"/>
            <a:r>
              <a:rPr lang="fa-IR" sz="2400" b="1" dirty="0">
                <a:solidFill>
                  <a:schemeClr val="bg1"/>
                </a:solidFill>
                <a:latin typeface="Garamond" pitchFamily="18" charset="0"/>
                <a:cs typeface="B Koodak" pitchFamily="2" charset="-78"/>
              </a:rPr>
              <a:t>حفاظ گذاری سربی به خودی خود مواجهه را %100 کاهش نخواهد داد</a:t>
            </a:r>
            <a:endParaRPr lang="en-US" sz="2400" b="1" dirty="0">
              <a:solidFill>
                <a:schemeClr val="bg1"/>
              </a:solidFill>
              <a:latin typeface="Garamond" pitchFamily="18" charset="0"/>
              <a:cs typeface="B Koodak" pitchFamily="2" charset="-78"/>
            </a:endParaRPr>
          </a:p>
        </p:txBody>
      </p:sp>
      <p:sp>
        <p:nvSpPr>
          <p:cNvPr id="156678" name="Line 6"/>
          <p:cNvSpPr>
            <a:spLocks noChangeShapeType="1"/>
          </p:cNvSpPr>
          <p:nvPr/>
        </p:nvSpPr>
        <p:spPr bwMode="auto">
          <a:xfrm>
            <a:off x="0" y="5334000"/>
            <a:ext cx="9144000" cy="0"/>
          </a:xfrm>
          <a:prstGeom prst="line">
            <a:avLst/>
          </a:prstGeom>
          <a:noFill/>
          <a:ln w="9525">
            <a:solidFill>
              <a:schemeClr val="tx1"/>
            </a:solidFill>
            <a:round/>
            <a:headEnd/>
            <a:tailEnd/>
          </a:ln>
        </p:spPr>
        <p:txBody>
          <a:bodyPr wrap="none" anchor="ctr"/>
          <a:lstStyle/>
          <a:p>
            <a:endParaRPr lang="en-US"/>
          </a:p>
        </p:txBody>
      </p:sp>
      <p:sp>
        <p:nvSpPr>
          <p:cNvPr id="156679" name="Line 7"/>
          <p:cNvSpPr>
            <a:spLocks noChangeShapeType="1"/>
          </p:cNvSpPr>
          <p:nvPr/>
        </p:nvSpPr>
        <p:spPr bwMode="auto">
          <a:xfrm>
            <a:off x="0" y="6248400"/>
            <a:ext cx="91440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2"/>
          <p:cNvSpPr>
            <a:spLocks noGrp="1"/>
          </p:cNvSpPr>
          <p:nvPr>
            <p:ph idx="1"/>
          </p:nvPr>
        </p:nvSpPr>
        <p:spPr>
          <a:xfrm>
            <a:off x="685800" y="785813"/>
            <a:ext cx="7529513" cy="4700587"/>
          </a:xfrm>
        </p:spPr>
        <p:txBody>
          <a:bodyPr/>
          <a:lstStyle/>
          <a:p>
            <a:pPr algn="r">
              <a:buFontTx/>
              <a:buNone/>
            </a:pPr>
            <a:r>
              <a:rPr lang="fa-IR" b="1" dirty="0" smtClean="0">
                <a:solidFill>
                  <a:srgbClr val="FF0000"/>
                </a:solidFill>
                <a:cs typeface="B Lotus" pitchFamily="2" charset="-78"/>
              </a:rPr>
              <a:t>تشعشعات غير يونساز</a:t>
            </a:r>
          </a:p>
          <a:p>
            <a:pPr algn="r" rtl="1">
              <a:buFontTx/>
              <a:buNone/>
            </a:pPr>
            <a:r>
              <a:rPr lang="en-US" dirty="0" smtClean="0"/>
              <a:t>UV</a:t>
            </a:r>
            <a:r>
              <a:rPr lang="fa-IR" dirty="0" smtClean="0"/>
              <a:t>:</a:t>
            </a:r>
            <a:r>
              <a:rPr lang="fa-IR" dirty="0" smtClean="0">
                <a:cs typeface="B Lotus" pitchFamily="2" charset="-78"/>
              </a:rPr>
              <a:t>در طول موج400-200  نانومتر</a:t>
            </a:r>
          </a:p>
          <a:p>
            <a:pPr algn="r" rtl="1">
              <a:buFontTx/>
              <a:buNone/>
            </a:pPr>
            <a:r>
              <a:rPr lang="fa-IR" dirty="0" smtClean="0">
                <a:cs typeface="B Lotus" pitchFamily="2" charset="-78"/>
              </a:rPr>
              <a:t>در واكنشهاي فتوشيميايي اهميت دارد.</a:t>
            </a:r>
          </a:p>
          <a:p>
            <a:pPr algn="r" rtl="1">
              <a:buFontTx/>
              <a:buNone/>
            </a:pPr>
            <a:r>
              <a:rPr lang="fa-IR" b="1" dirty="0" smtClean="0">
                <a:cs typeface="B Lotus" pitchFamily="2" charset="-78"/>
              </a:rPr>
              <a:t>اثرات پوستي:</a:t>
            </a:r>
            <a:r>
              <a:rPr lang="fa-IR" dirty="0" smtClean="0">
                <a:cs typeface="B Lotus" pitchFamily="2" charset="-78"/>
              </a:rPr>
              <a:t>سوختگي، سرطان پوست</a:t>
            </a:r>
          </a:p>
          <a:p>
            <a:pPr algn="r" rtl="1">
              <a:buFontTx/>
              <a:buNone/>
            </a:pPr>
            <a:r>
              <a:rPr lang="fa-IR" b="1" dirty="0" smtClean="0">
                <a:cs typeface="B Lotus" pitchFamily="2" charset="-78"/>
              </a:rPr>
              <a:t>اثرات چشمي: </a:t>
            </a:r>
            <a:r>
              <a:rPr lang="fa-IR" dirty="0" smtClean="0">
                <a:cs typeface="B Lotus" pitchFamily="2" charset="-78"/>
              </a:rPr>
              <a:t>التهاب قرنيه و ملتحمه </a:t>
            </a:r>
          </a:p>
          <a:p>
            <a:pPr algn="r" rtl="1">
              <a:buClr>
                <a:srgbClr val="C00000"/>
              </a:buClr>
              <a:buFontTx/>
              <a:buNone/>
            </a:pPr>
            <a:r>
              <a:rPr lang="fa-IR" b="1" dirty="0" smtClean="0">
                <a:cs typeface="B Lotus" pitchFamily="2" charset="-78"/>
              </a:rPr>
              <a:t>پيشگيري: </a:t>
            </a:r>
          </a:p>
          <a:p>
            <a:pPr algn="r" rtl="1">
              <a:buClr>
                <a:srgbClr val="C00000"/>
              </a:buClr>
              <a:buFont typeface="Wingdings" pitchFamily="2" charset="2"/>
              <a:buChar char="v"/>
            </a:pPr>
            <a:r>
              <a:rPr lang="fa-IR" dirty="0" smtClean="0">
                <a:cs typeface="B Lotus" pitchFamily="2" charset="-78"/>
              </a:rPr>
              <a:t>پوشش مناسب</a:t>
            </a:r>
          </a:p>
          <a:p>
            <a:pPr algn="r" rtl="1">
              <a:buClr>
                <a:srgbClr val="C00000"/>
              </a:buClr>
              <a:buFont typeface="Wingdings" pitchFamily="2" charset="2"/>
              <a:buChar char="v"/>
            </a:pPr>
            <a:r>
              <a:rPr lang="fa-IR" dirty="0" smtClean="0">
                <a:cs typeface="B Lotus" pitchFamily="2" charset="-78"/>
              </a:rPr>
              <a:t>نصب حفاظ در اطراف مولد اشعه</a:t>
            </a:r>
          </a:p>
          <a:p>
            <a:pPr algn="r" rtl="1">
              <a:buClr>
                <a:srgbClr val="C00000"/>
              </a:buClr>
              <a:buFont typeface="Wingdings" pitchFamily="2" charset="2"/>
              <a:buChar char="v"/>
            </a:pPr>
            <a:r>
              <a:rPr lang="fa-IR" dirty="0" smtClean="0">
                <a:cs typeface="B Lotus" pitchFamily="2" charset="-78"/>
              </a:rPr>
              <a:t>حفظ فاصله</a:t>
            </a:r>
          </a:p>
          <a:p>
            <a:pPr algn="r" rtl="1">
              <a:buFontTx/>
              <a:buNone/>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p:txBody>
          <a:bodyPr/>
          <a:lstStyle/>
          <a:p>
            <a:pPr algn="r" rtl="1">
              <a:buFontTx/>
              <a:buNone/>
            </a:pPr>
            <a:r>
              <a:rPr lang="en-US" smtClean="0"/>
              <a:t>IR</a:t>
            </a:r>
            <a:r>
              <a:rPr lang="fa-IR" smtClean="0"/>
              <a:t>: </a:t>
            </a:r>
            <a:r>
              <a:rPr lang="fa-IR" smtClean="0">
                <a:cs typeface="B Lotus" pitchFamily="2" charset="-78"/>
              </a:rPr>
              <a:t>در طول موج </a:t>
            </a:r>
            <a:r>
              <a:rPr lang="en-US" smtClean="0">
                <a:cs typeface="B Lotus" pitchFamily="2" charset="-78"/>
              </a:rPr>
              <a:t>mm</a:t>
            </a:r>
            <a:r>
              <a:rPr lang="fa-IR" smtClean="0">
                <a:cs typeface="B Lotus" pitchFamily="2" charset="-78"/>
              </a:rPr>
              <a:t>1-</a:t>
            </a:r>
            <a:r>
              <a:rPr lang="en-US" smtClean="0">
                <a:cs typeface="B Lotus" pitchFamily="2" charset="-78"/>
              </a:rPr>
              <a:t>nm</a:t>
            </a:r>
            <a:r>
              <a:rPr lang="fa-IR" smtClean="0">
                <a:cs typeface="B Lotus" pitchFamily="2" charset="-78"/>
              </a:rPr>
              <a:t> 750</a:t>
            </a:r>
          </a:p>
          <a:p>
            <a:pPr algn="r" rtl="1">
              <a:buFontTx/>
              <a:buNone/>
            </a:pPr>
            <a:r>
              <a:rPr lang="fa-IR" smtClean="0">
                <a:cs typeface="B Lotus" pitchFamily="2" charset="-78"/>
              </a:rPr>
              <a:t> كوره هاي ذوب، شيشه سازان، ليزرهاي گاليوم آرسنيد</a:t>
            </a:r>
          </a:p>
          <a:p>
            <a:pPr algn="r" rtl="1">
              <a:buFontTx/>
              <a:buNone/>
            </a:pPr>
            <a:r>
              <a:rPr lang="fa-IR" b="1" smtClean="0">
                <a:cs typeface="B Lotus" pitchFamily="2" charset="-78"/>
              </a:rPr>
              <a:t>عوارض:</a:t>
            </a:r>
            <a:r>
              <a:rPr lang="fa-IR" smtClean="0">
                <a:cs typeface="B Lotus" pitchFamily="2" charset="-78"/>
              </a:rPr>
              <a:t> سوختگي پوست، كاتاراكت در شيشه سازان</a:t>
            </a:r>
          </a:p>
          <a:p>
            <a:pPr algn="r" rtl="1">
              <a:buFontTx/>
              <a:buNone/>
            </a:pPr>
            <a:r>
              <a:rPr lang="fa-IR" b="1" smtClean="0">
                <a:cs typeface="B Lotus" pitchFamily="2" charset="-78"/>
              </a:rPr>
              <a:t>درمان:</a:t>
            </a:r>
            <a:r>
              <a:rPr lang="fa-IR" smtClean="0">
                <a:cs typeface="B Lotus" pitchFamily="2" charset="-78"/>
              </a:rPr>
              <a:t> عينك مناسب</a:t>
            </a:r>
          </a:p>
          <a:p>
            <a:pPr algn="r" rtl="1">
              <a:buFontTx/>
              <a:buNone/>
            </a:pPr>
            <a:r>
              <a:rPr lang="fa-IR" smtClean="0">
                <a:cs typeface="B Lotus" pitchFamily="2" charset="-78"/>
              </a:rPr>
              <a:t>امواج ماكروويو و راديويي: در طول موج بيش از</a:t>
            </a:r>
            <a:r>
              <a:rPr lang="en-US" smtClean="0">
                <a:cs typeface="B Lotus" pitchFamily="2" charset="-78"/>
              </a:rPr>
              <a:t>1m</a:t>
            </a:r>
            <a:endParaRPr lang="fa-IR" smtClean="0">
              <a:cs typeface="B Lotus" pitchFamily="2" charset="-78"/>
            </a:endParaRPr>
          </a:p>
          <a:p>
            <a:pPr algn="r" rtl="1">
              <a:buFontTx/>
              <a:buNone/>
            </a:pPr>
            <a:r>
              <a:rPr lang="fa-IR" b="1" smtClean="0">
                <a:cs typeface="B Lotus" pitchFamily="2" charset="-78"/>
              </a:rPr>
              <a:t>كاربرد:</a:t>
            </a:r>
            <a:r>
              <a:rPr lang="fa-IR" smtClean="0">
                <a:cs typeface="B Lotus" pitchFamily="2" charset="-78"/>
              </a:rPr>
              <a:t> مخابرات، راديو وتلوزيون، اجاقهاي ماكروويو، رادار</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p:txBody>
          <a:bodyPr/>
          <a:lstStyle/>
          <a:p>
            <a:pPr algn="r" rtl="1">
              <a:buFontTx/>
              <a:buNone/>
            </a:pPr>
            <a:r>
              <a:rPr lang="fa-IR" b="1" smtClean="0">
                <a:cs typeface="B Lotus" pitchFamily="2" charset="-78"/>
              </a:rPr>
              <a:t>عوارض:</a:t>
            </a:r>
          </a:p>
          <a:p>
            <a:pPr algn="r" rtl="1">
              <a:buClr>
                <a:srgbClr val="C00000"/>
              </a:buClr>
              <a:buFont typeface="Wingdings" pitchFamily="2" charset="2"/>
              <a:buChar char="v"/>
            </a:pPr>
            <a:r>
              <a:rPr lang="fa-IR" smtClean="0"/>
              <a:t> </a:t>
            </a:r>
            <a:r>
              <a:rPr lang="fa-IR" smtClean="0">
                <a:cs typeface="B Lotus" pitchFamily="2" charset="-78"/>
              </a:rPr>
              <a:t>سوختگي در اثر جذب اشعه</a:t>
            </a:r>
          </a:p>
          <a:p>
            <a:pPr algn="r" rtl="1">
              <a:buClr>
                <a:srgbClr val="C00000"/>
              </a:buClr>
              <a:buFont typeface="Wingdings" pitchFamily="2" charset="2"/>
              <a:buChar char="v"/>
            </a:pPr>
            <a:r>
              <a:rPr lang="fa-IR" smtClean="0">
                <a:cs typeface="B Lotus" pitchFamily="2" charset="-78"/>
              </a:rPr>
              <a:t>كاتاراكت</a:t>
            </a:r>
          </a:p>
          <a:p>
            <a:pPr algn="r" rtl="1">
              <a:buClr>
                <a:srgbClr val="C00000"/>
              </a:buClr>
              <a:buFont typeface="Wingdings" pitchFamily="2" charset="2"/>
              <a:buChar char="v"/>
            </a:pPr>
            <a:r>
              <a:rPr lang="fa-IR" smtClean="0">
                <a:cs typeface="B Lotus" pitchFamily="2" charset="-78"/>
              </a:rPr>
              <a:t>اثر بر گنادها يا دستگاه توليد مثل</a:t>
            </a:r>
          </a:p>
          <a:p>
            <a:pPr algn="r" rtl="1">
              <a:buClr>
                <a:srgbClr val="C00000"/>
              </a:buClr>
              <a:buFont typeface="Wingdings" pitchFamily="2" charset="2"/>
              <a:buChar char="v"/>
            </a:pPr>
            <a:r>
              <a:rPr lang="fa-IR" smtClean="0">
                <a:cs typeface="B Lotus" pitchFamily="2" charset="-78"/>
              </a:rPr>
              <a:t>بي نظمي در دستگاههاي قلبي وسيستم اعصاب مركزي در اثر ميدانهاي الكتريكي ومغناطيسي</a:t>
            </a:r>
            <a:endParaRPr lang="en-US" smtClean="0">
              <a:cs typeface="B Lotus" pitchFamily="2" charset="-78"/>
            </a:endParaRPr>
          </a:p>
          <a:p>
            <a:pPr>
              <a:buFontTx/>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214313" y="857232"/>
            <a:ext cx="8167687" cy="2643188"/>
          </a:xfrm>
        </p:spPr>
        <p:txBody>
          <a:bodyPr/>
          <a:lstStyle/>
          <a:p>
            <a:pPr algn="r" rtl="1">
              <a:buFontTx/>
              <a:buNone/>
            </a:pPr>
            <a:r>
              <a:rPr lang="fa-IR" dirty="0" smtClean="0">
                <a:solidFill>
                  <a:srgbClr val="FF0000"/>
                </a:solidFill>
                <a:cs typeface="B Titr" pitchFamily="2" charset="-78"/>
              </a:rPr>
              <a:t>صوت</a:t>
            </a:r>
          </a:p>
          <a:p>
            <a:pPr algn="r" rtl="1">
              <a:buFontTx/>
              <a:buNone/>
            </a:pPr>
            <a:r>
              <a:rPr lang="fa-IR" b="1" dirty="0" smtClean="0">
                <a:solidFill>
                  <a:srgbClr val="826300"/>
                </a:solidFill>
                <a:cs typeface="B Lotus" pitchFamily="2" charset="-78"/>
              </a:rPr>
              <a:t> </a:t>
            </a:r>
            <a:r>
              <a:rPr lang="fa-IR" dirty="0" smtClean="0">
                <a:cs typeface="B Lotus" pitchFamily="2" charset="-78"/>
              </a:rPr>
              <a:t>شكلي از انرژي است كه توسط سازوكار شنوايي قابل تشخيص باشد.</a:t>
            </a:r>
          </a:p>
          <a:p>
            <a:pPr algn="r" rtl="1">
              <a:buFontTx/>
              <a:buNone/>
            </a:pPr>
            <a:r>
              <a:rPr lang="fa-IR" dirty="0" smtClean="0">
                <a:cs typeface="B Lotus" pitchFamily="2" charset="-78"/>
              </a:rPr>
              <a:t>نوسان فشار هوا در يك محيط كشسان</a:t>
            </a:r>
          </a:p>
          <a:p>
            <a:endParaRPr lang="en-US" dirty="0" smtClean="0"/>
          </a:p>
        </p:txBody>
      </p:sp>
      <p:pic>
        <p:nvPicPr>
          <p:cNvPr id="56323" name="Picture 4" descr="MCj03633280000[1]"/>
          <p:cNvPicPr>
            <a:picLocks noChangeAspect="1" noChangeArrowheads="1"/>
          </p:cNvPicPr>
          <p:nvPr/>
        </p:nvPicPr>
        <p:blipFill>
          <a:blip r:embed="rId3" cstate="print"/>
          <a:srcRect/>
          <a:stretch>
            <a:fillRect/>
          </a:stretch>
        </p:blipFill>
        <p:spPr bwMode="auto">
          <a:xfrm>
            <a:off x="1500188" y="3214688"/>
            <a:ext cx="3289300" cy="2951162"/>
          </a:xfrm>
          <a:prstGeom prst="rect">
            <a:avLst/>
          </a:prstGeom>
          <a:noFill/>
          <a:ln w="9525">
            <a:noFill/>
            <a:miter lim="800000"/>
            <a:headEnd/>
            <a:tailEnd/>
          </a:ln>
        </p:spPr>
      </p:pic>
      <p:pic>
        <p:nvPicPr>
          <p:cNvPr id="4" name="Picture 343" descr="E:\Clipart\TRANSPRT\TRANAIR\AIRC026.WMF"/>
          <p:cNvPicPr>
            <a:picLocks noChangeAspect="1" noChangeArrowheads="1"/>
          </p:cNvPicPr>
          <p:nvPr/>
        </p:nvPicPr>
        <p:blipFill>
          <a:blip r:embed="rId4" cstate="print"/>
          <a:srcRect/>
          <a:stretch>
            <a:fillRect/>
          </a:stretch>
        </p:blipFill>
        <p:spPr bwMode="auto">
          <a:xfrm>
            <a:off x="5643563" y="3786188"/>
            <a:ext cx="2668587" cy="1062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KINGN043"/>
          <p:cNvPicPr>
            <a:picLocks noChangeAspect="1" noChangeArrowheads="1"/>
          </p:cNvPicPr>
          <p:nvPr/>
        </p:nvPicPr>
        <p:blipFill>
          <a:blip r:embed="rId2" cstate="print"/>
          <a:srcRect/>
          <a:stretch>
            <a:fillRect/>
          </a:stretch>
        </p:blipFill>
        <p:spPr bwMode="auto">
          <a:xfrm>
            <a:off x="-32" y="0"/>
            <a:ext cx="9101112" cy="6858000"/>
          </a:xfrm>
          <a:prstGeom prst="rect">
            <a:avLst/>
          </a:prstGeom>
          <a:noFill/>
          <a:ln w="9525">
            <a:noFill/>
            <a:miter lim="800000"/>
            <a:headEnd/>
            <a:tailEnd/>
          </a:ln>
        </p:spPr>
      </p:pic>
      <p:sp>
        <p:nvSpPr>
          <p:cNvPr id="2" name="Title 1"/>
          <p:cNvSpPr>
            <a:spLocks noGrp="1"/>
          </p:cNvSpPr>
          <p:nvPr>
            <p:ph type="title"/>
          </p:nvPr>
        </p:nvSpPr>
        <p:spPr>
          <a:xfrm>
            <a:off x="714348" y="-24"/>
            <a:ext cx="7772400" cy="1143000"/>
          </a:xfrm>
        </p:spPr>
        <p:txBody>
          <a:bodyPr/>
          <a:lstStyle/>
          <a:p>
            <a:r>
              <a:rPr lang="fa-IR" dirty="0" smtClean="0">
                <a:solidFill>
                  <a:srgbClr val="FF0000"/>
                </a:solidFill>
              </a:rPr>
              <a:t>با آرزوی سلامتی و تندرستی</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357188" y="871552"/>
            <a:ext cx="8429625" cy="4557712"/>
          </a:xfrm>
        </p:spPr>
        <p:txBody>
          <a:bodyPr/>
          <a:lstStyle/>
          <a:p>
            <a:pPr algn="r">
              <a:buFontTx/>
              <a:buNone/>
            </a:pPr>
            <a:r>
              <a:rPr lang="fa-IR" sz="3200" b="1" dirty="0" smtClean="0">
                <a:solidFill>
                  <a:srgbClr val="FF0000"/>
                </a:solidFill>
                <a:cs typeface="B Titr" pitchFamily="2" charset="-78"/>
              </a:rPr>
              <a:t>انتقال صوت:</a:t>
            </a:r>
          </a:p>
          <a:p>
            <a:pPr algn="just" rtl="1">
              <a:buFontTx/>
              <a:buNone/>
            </a:pPr>
            <a:r>
              <a:rPr lang="fa-IR" b="1" dirty="0" smtClean="0">
                <a:solidFill>
                  <a:srgbClr val="826300"/>
                </a:solidFill>
                <a:cs typeface="B Lotus" pitchFamily="2" charset="-78"/>
              </a:rPr>
              <a:t> </a:t>
            </a:r>
            <a:r>
              <a:rPr lang="fa-IR" dirty="0" smtClean="0"/>
              <a:t>وقتي يك موج صوتي در يك محيط بوجود مي آيد؛ سبب تغيير مكان تعدادي از مولكولهاي تشكيل دهنده آن محيط نسبت به وضع عادي آن شده و اين تغيير مكان منجر به نوسان ذرات آن محيط مي شود: موج صوتي منتقل مي شود.</a:t>
            </a:r>
          </a:p>
          <a:p>
            <a:pPr algn="just" rtl="1">
              <a:buFontTx/>
              <a:buNone/>
            </a:pPr>
            <a:r>
              <a:rPr lang="fa-IR" dirty="0" smtClean="0"/>
              <a:t>صوت به وسیله میزان فشار تولید شده بصورت موج صوتی منتقله از طریق هوا اندازه گیری می شود. واحد اندازه گیری پاسکال است. </a:t>
            </a:r>
          </a:p>
          <a:p>
            <a:pPr algn="just" rtl="1">
              <a:buFontTx/>
              <a:buNone/>
            </a:pPr>
            <a:r>
              <a:rPr lang="fa-IR" dirty="0" smtClean="0"/>
              <a:t>کمترین فشار صوت قابل شنیدن توسط گوش انسان 20 میکرو پاسکال است. به علت بزرگی گستره شنوایی، صدا بر اساس </a:t>
            </a:r>
            <a:r>
              <a:rPr lang="en-US" dirty="0" smtClean="0"/>
              <a:t>dB</a:t>
            </a:r>
            <a:r>
              <a:rPr lang="fa-IR" dirty="0" smtClean="0"/>
              <a:t> اندازه گیری می شود، که یک نسبت لگاریتمی است.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685800" y="857250"/>
            <a:ext cx="7696200" cy="4629150"/>
          </a:xfrm>
        </p:spPr>
        <p:txBody>
          <a:bodyPr/>
          <a:lstStyle/>
          <a:p>
            <a:pPr algn="r">
              <a:buFontTx/>
              <a:buNone/>
            </a:pPr>
            <a:r>
              <a:rPr lang="fa-IR" sz="2800" b="1" dirty="0" smtClean="0">
                <a:solidFill>
                  <a:srgbClr val="FF0000"/>
                </a:solidFill>
                <a:cs typeface="B Titr" pitchFamily="2" charset="-78"/>
              </a:rPr>
              <a:t>انواع صدا از نظر مشخصات بينابي </a:t>
            </a:r>
            <a:r>
              <a:rPr lang="fa-IR" sz="1400" b="1" dirty="0" smtClean="0">
                <a:solidFill>
                  <a:srgbClr val="FF0000"/>
                </a:solidFill>
                <a:cs typeface="B Titr" pitchFamily="2" charset="-78"/>
              </a:rPr>
              <a:t>(بیناب شنوایی)</a:t>
            </a:r>
            <a:endParaRPr lang="fa-IR" sz="2000" b="1" dirty="0" smtClean="0">
              <a:solidFill>
                <a:srgbClr val="FF0000"/>
              </a:solidFill>
              <a:cs typeface="B Titr" pitchFamily="2" charset="-78"/>
            </a:endParaRPr>
          </a:p>
          <a:p>
            <a:pPr algn="r">
              <a:buFontTx/>
              <a:buNone/>
            </a:pPr>
            <a:endParaRPr lang="en-US" sz="4000" b="1" dirty="0" smtClean="0">
              <a:solidFill>
                <a:srgbClr val="CC6600"/>
              </a:solidFill>
            </a:endParaRPr>
          </a:p>
          <a:p>
            <a:pPr algn="r">
              <a:buFontTx/>
              <a:buNone/>
            </a:pPr>
            <a:r>
              <a:rPr lang="fa-IR" b="1" dirty="0" smtClean="0">
                <a:solidFill>
                  <a:srgbClr val="FF0000"/>
                </a:solidFill>
              </a:rPr>
              <a:t>1- صدابا باند پهن:</a:t>
            </a:r>
            <a:r>
              <a:rPr lang="fa-IR" dirty="0" smtClean="0"/>
              <a:t>صدايي كه در يك باند پهن بسامد توزيع </a:t>
            </a:r>
          </a:p>
          <a:p>
            <a:pPr algn="r">
              <a:buFontTx/>
              <a:buNone/>
            </a:pPr>
            <a:r>
              <a:rPr lang="fa-IR" dirty="0" smtClean="0"/>
              <a:t>مي شود.(تخليه صدا از كمپرسورهاي توليد باد)</a:t>
            </a:r>
          </a:p>
          <a:p>
            <a:pPr algn="r">
              <a:buFontTx/>
              <a:buNone/>
            </a:pPr>
            <a:r>
              <a:rPr lang="fa-IR" b="1" dirty="0" smtClean="0">
                <a:solidFill>
                  <a:srgbClr val="FF0000"/>
                </a:solidFill>
              </a:rPr>
              <a:t>2-صدا با باند باريك:</a:t>
            </a:r>
            <a:r>
              <a:rPr lang="fa-IR" b="1" dirty="0" smtClean="0">
                <a:solidFill>
                  <a:srgbClr val="826300"/>
                </a:solidFill>
              </a:rPr>
              <a:t> </a:t>
            </a:r>
            <a:r>
              <a:rPr lang="fa-IR" dirty="0" smtClean="0"/>
              <a:t>صدايي كه در يك باند پهن بسامد توزيع مي شود (اره نجاري، رنده نجاري، فن)</a:t>
            </a:r>
          </a:p>
          <a:p>
            <a:pPr algn="r">
              <a:buFontTx/>
              <a:buNone/>
            </a:pPr>
            <a:r>
              <a:rPr lang="fa-IR" b="1" dirty="0" smtClean="0">
                <a:solidFill>
                  <a:srgbClr val="FF0000"/>
                </a:solidFill>
              </a:rPr>
              <a:t>3-صداي كوبه اي:</a:t>
            </a:r>
            <a:r>
              <a:rPr lang="fa-IR" b="1" dirty="0" smtClean="0">
                <a:solidFill>
                  <a:srgbClr val="826300"/>
                </a:solidFill>
              </a:rPr>
              <a:t> </a:t>
            </a:r>
            <a:r>
              <a:rPr lang="fa-IR" dirty="0" smtClean="0"/>
              <a:t>تكرار آن در كمتر از يك ثانيه است.(پرس)</a:t>
            </a:r>
          </a:p>
          <a:p>
            <a:pPr>
              <a:buFontTx/>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285875" y="214313"/>
            <a:ext cx="6870700" cy="1204912"/>
          </a:xfrm>
        </p:spPr>
        <p:txBody>
          <a:bodyPr/>
          <a:lstStyle/>
          <a:p>
            <a:r>
              <a:rPr lang="fa-IR" sz="3200" dirty="0" smtClean="0">
                <a:solidFill>
                  <a:srgbClr val="FF0000"/>
                </a:solidFill>
                <a:cs typeface="B Titr" pitchFamily="2" charset="-78"/>
              </a:rPr>
              <a:t>انواع صوت</a:t>
            </a:r>
            <a:endParaRPr lang="en-US" sz="3200" dirty="0" smtClean="0">
              <a:solidFill>
                <a:srgbClr val="FF0000"/>
              </a:solidFill>
              <a:cs typeface="B Titr" pitchFamily="2" charset="-78"/>
            </a:endParaRPr>
          </a:p>
        </p:txBody>
      </p:sp>
      <p:pic>
        <p:nvPicPr>
          <p:cNvPr id="75779" name="Picture 3"/>
          <p:cNvPicPr>
            <a:picLocks noChangeAspect="1" noChangeArrowheads="1"/>
          </p:cNvPicPr>
          <p:nvPr/>
        </p:nvPicPr>
        <p:blipFill>
          <a:blip r:embed="rId3" cstate="print"/>
          <a:srcRect/>
          <a:stretch>
            <a:fillRect/>
          </a:stretch>
        </p:blipFill>
        <p:spPr bwMode="auto">
          <a:xfrm>
            <a:off x="928688" y="1785938"/>
            <a:ext cx="7762875"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2858</Words>
  <Application>Microsoft Office PowerPoint</Application>
  <PresentationFormat>On-screen Show (4:3)</PresentationFormat>
  <Paragraphs>475</Paragraphs>
  <Slides>60</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64" baseType="lpstr">
      <vt:lpstr>Office Theme</vt:lpstr>
      <vt:lpstr>Equity</vt:lpstr>
      <vt:lpstr>2_Equity</vt:lpstr>
      <vt:lpstr>Equation</vt:lpstr>
      <vt:lpstr>Slide 1</vt:lpstr>
      <vt:lpstr>Slide 2</vt:lpstr>
      <vt:lpstr>عوامل فیزیکی محیط کار</vt:lpstr>
      <vt:lpstr>مراحل بررسی عوامل فیزیکی زیان آور در محیط کار</vt:lpstr>
      <vt:lpstr>Slide 5</vt:lpstr>
      <vt:lpstr>Slide 6</vt:lpstr>
      <vt:lpstr>Slide 7</vt:lpstr>
      <vt:lpstr>Slide 8</vt:lpstr>
      <vt:lpstr>انواع صوت</vt:lpstr>
      <vt:lpstr>Slide 10</vt:lpstr>
      <vt:lpstr>سایر کمیات </vt:lpstr>
      <vt:lpstr>Slide 12</vt:lpstr>
      <vt:lpstr>اندازه گیری صدا </vt:lpstr>
      <vt:lpstr>Slide 14</vt:lpstr>
      <vt:lpstr>Slide 15</vt:lpstr>
      <vt:lpstr>Slide 16</vt:lpstr>
      <vt:lpstr>Slide 17</vt:lpstr>
      <vt:lpstr>Slide 18</vt:lpstr>
      <vt:lpstr>Slide 19</vt:lpstr>
      <vt:lpstr>Slide 20</vt:lpstr>
      <vt:lpstr>Slide 21</vt:lpstr>
      <vt:lpstr>Slide 22</vt:lpstr>
      <vt:lpstr>Slide 23</vt:lpstr>
      <vt:lpstr>طيف نور مرئي</vt:lpstr>
      <vt:lpstr>Slide 25</vt:lpstr>
      <vt:lpstr>Slide 26</vt:lpstr>
      <vt:lpstr>Slide 27</vt:lpstr>
      <vt:lpstr>Slide 28</vt:lpstr>
      <vt:lpstr>عوامل مؤثر بر ديدن:</vt:lpstr>
      <vt:lpstr>شدت روشنايي با نماد E ، عبارتست از ميزان شارنوراني دريافت شده توسط يك سطح معين مي‌باشد، واحد‌هاي آن فوت كندل fc و لوكس Lux  مي‌باشد. واحد بين‌المللي شدت روشنايي لوكس  lux است. لوكس، روشنایی ایجاد شده به وسیله شار نوری یک لومن بر روی سطحی برابر با یک متر مربع را لوکس گویند  فوت‌كندل: روشنایی سطحی معادل یک فوت مربع  که شار نوری مساوی یک لومن را به طور یکنواخت از فاصله یک فوتی از منبع نور دریافت می کند fc = 11 lux  E: شدت روشنایی (لوکس) I: شدت نور (کاندلا) d: فاصله منبع نور تا نقطه الف (متر)    : زاویه بین سطح دریافت کننده نور و سطح افق (درجه)     </vt:lpstr>
      <vt:lpstr>اندازه گیری روشنایی:</vt:lpstr>
      <vt:lpstr>در محيط‌هاي مسكوني، تجاري، عمومي و صنعتي براي آسايش افراد، شدت روشنايي  در جداول مخصوصي بيان گرديده است. حداقل شدت روشنايي قابل قبول 50 لوكس مي باشد</vt:lpstr>
      <vt:lpstr>Slide 33</vt:lpstr>
      <vt:lpstr>انواع لامپ:</vt:lpstr>
      <vt:lpstr>زير گروههاي لامپهاي متداول</vt:lpstr>
      <vt:lpstr>Slide 36</vt:lpstr>
      <vt:lpstr>اهمیت شرایط جوی </vt:lpstr>
      <vt:lpstr>Slide 38</vt:lpstr>
      <vt:lpstr>کمیت های اندازه گیری شرایط جوی محیط کار</vt:lpstr>
      <vt:lpstr>شاخص های نمایانگر تنش گرمایی</vt:lpstr>
      <vt:lpstr>شاخص دمای تر گوی سان </vt:lpstr>
      <vt:lpstr>شاخص دمای تر گوی سان </vt:lpstr>
      <vt:lpstr>Slide 43</vt:lpstr>
      <vt:lpstr>سرما در محیط کار</vt:lpstr>
      <vt:lpstr>شاخص سرمایی معادل</vt:lpstr>
      <vt:lpstr>Slide 46</vt:lpstr>
      <vt:lpstr>Slide 47</vt:lpstr>
      <vt:lpstr>Slide 48</vt:lpstr>
      <vt:lpstr>Slide 49</vt:lpstr>
      <vt:lpstr>پرتوهای یونیزان در برابر پرتوهای غیر یونیزان</vt:lpstr>
      <vt:lpstr>Slide 51</vt:lpstr>
      <vt:lpstr>Slide 52</vt:lpstr>
      <vt:lpstr>واحدهای پرتودهی</vt:lpstr>
      <vt:lpstr>برخی از شاغلین در معرض خطر مواجهه با پرتوها</vt:lpstr>
      <vt:lpstr>Slide 55</vt:lpstr>
      <vt:lpstr>حفاظت دهی در برابر پرتوهای ایکس و گاما</vt:lpstr>
      <vt:lpstr>Slide 57</vt:lpstr>
      <vt:lpstr>Slide 58</vt:lpstr>
      <vt:lpstr>Slide 59</vt:lpstr>
      <vt:lpstr>با آرزوی سلامتی و تندرستی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MRT</cp:lastModifiedBy>
  <cp:revision>191</cp:revision>
  <dcterms:created xsi:type="dcterms:W3CDTF">2009-01-10T18:42:49Z</dcterms:created>
  <dcterms:modified xsi:type="dcterms:W3CDTF">2016-06-06T07:28:48Z</dcterms:modified>
</cp:coreProperties>
</file>