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69" r:id="rId17"/>
    <p:sldId id="270" r:id="rId18"/>
    <p:sldId id="268" r:id="rId19"/>
    <p:sldId id="275" r:id="rId20"/>
    <p:sldId id="274" r:id="rId21"/>
    <p:sldId id="286" r:id="rId22"/>
    <p:sldId id="278" r:id="rId23"/>
    <p:sldId id="279" r:id="rId24"/>
    <p:sldId id="287" r:id="rId25"/>
    <p:sldId id="281" r:id="rId26"/>
    <p:sldId id="282" r:id="rId27"/>
    <p:sldId id="283" r:id="rId28"/>
    <p:sldId id="284" r:id="rId29"/>
    <p:sldId id="285" r:id="rId30"/>
    <p:sldId id="295" r:id="rId31"/>
    <p:sldId id="302" r:id="rId32"/>
    <p:sldId id="301" r:id="rId33"/>
    <p:sldId id="296" r:id="rId34"/>
    <p:sldId id="305" r:id="rId35"/>
    <p:sldId id="304" r:id="rId36"/>
    <p:sldId id="299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AAD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04" autoAdjust="0"/>
    <p:restoredTop sz="94660"/>
  </p:normalViewPr>
  <p:slideViewPr>
    <p:cSldViewPr>
      <p:cViewPr varScale="1">
        <p:scale>
          <a:sx n="25" d="100"/>
          <a:sy n="25" d="100"/>
        </p:scale>
        <p:origin x="45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BA069D-600A-4757-A98C-95AD141BB896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0D86E0-8B53-4E5F-BBA7-E7A26D8660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 spd="slow">
    <p:cover dir="d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x\بسم الله\besmellah__72_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576608" cy="506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212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Zar" pitchFamily="2" charset="-78"/>
              </a:rPr>
              <a:t>رضایت و برائت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608512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نکاتی از ق.م.ا  جدید مصوب 1392/2/1   : 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chemeClr val="accent4">
                    <a:lumMod val="75000"/>
                  </a:schemeClr>
                </a:solidFill>
                <a:latin typeface="Century Schoolbook"/>
                <a:cs typeface="B Zar" pitchFamily="2" charset="-78"/>
              </a:rPr>
              <a:t> ق . م. ا. قبل : ماده 60 :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هرگاه  طبیب قبل از  شروع درمان  یا اعمال جراحی  از مریض  یا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ولی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او  برائت 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حاصل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نموده باشد ضامن خسارت جانی ، یا مالی یا نقص عضو نیست و در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موارد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فوری که اجازه گرفته ممکن نباشد طبیب ضامن نمی باشد.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chemeClr val="accent4">
                    <a:lumMod val="75000"/>
                  </a:schemeClr>
                </a:solidFill>
                <a:latin typeface="Century Schoolbook"/>
                <a:cs typeface="B Zar" pitchFamily="2" charset="-78"/>
              </a:rPr>
              <a:t>ق . م. ا. قبل ماده 59 </a:t>
            </a:r>
            <a:r>
              <a:rPr lang="fa-IR" sz="24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B Zar" pitchFamily="2" charset="-78"/>
              </a:rPr>
              <a:t>: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بند 2: در تعریف بعضی از اعمال که جرم محسوب نمیشوند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هر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نوع عمل جراحی یا طبی مشروع که با رضایت شخص یا اولیاء یا سرپرستان یا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نمایندگان قانونی آنها و رعایت موازین فنی و علمی و نظامات دولتی انجام شود در 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موارد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فوری اخذ رضایت ضروری نخواهد بود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.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52430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Zar" pitchFamily="2" charset="-78"/>
              </a:rPr>
              <a:t>رضایت و برائت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96" y="1700808"/>
            <a:ext cx="7125112" cy="4608512"/>
          </a:xfrm>
        </p:spPr>
        <p:txBody>
          <a:bodyPr anchor="t">
            <a:normAutofit fontScale="92500" lnSpcReduction="10000"/>
          </a:bodyPr>
          <a:lstStyle/>
          <a:p>
            <a:pPr algn="r">
              <a:buNone/>
            </a:pPr>
            <a:r>
              <a:rPr lang="fa-IR" sz="2400" dirty="0">
                <a:solidFill>
                  <a:srgbClr val="FF0000"/>
                </a:solidFill>
                <a:cs typeface="B Zar" pitchFamily="2" charset="-78"/>
              </a:rPr>
              <a:t>نکاتی از ق.م.ا  جدید مصوب 1392/2/1   :  </a:t>
            </a:r>
            <a:r>
              <a:rPr lang="fa-IR" sz="2400" dirty="0" smtClean="0">
                <a:cs typeface="B Zar" pitchFamily="2" charset="-78"/>
              </a:rPr>
              <a:t>  </a:t>
            </a:r>
          </a:p>
          <a:p>
            <a:pPr algn="r">
              <a:buNone/>
            </a:pPr>
            <a:r>
              <a:rPr lang="fa-IR" sz="2400" dirty="0" smtClean="0">
                <a:cs typeface="B Zar" pitchFamily="2" charset="-78"/>
              </a:rPr>
              <a:t> </a:t>
            </a:r>
            <a:r>
              <a:rPr lang="fa-IR" sz="2400" dirty="0">
                <a:cs typeface="B Zar" pitchFamily="2" charset="-78"/>
              </a:rPr>
              <a:t>ماده </a:t>
            </a:r>
            <a:r>
              <a:rPr lang="fa-IR" sz="2400" dirty="0" smtClean="0">
                <a:cs typeface="B Zar" pitchFamily="2" charset="-78"/>
              </a:rPr>
              <a:t>495 </a:t>
            </a:r>
            <a:r>
              <a:rPr lang="fa-IR" sz="2400" dirty="0">
                <a:cs typeface="B Zar" pitchFamily="2" charset="-78"/>
              </a:rPr>
              <a:t>:</a:t>
            </a:r>
          </a:p>
          <a:p>
            <a:pPr algn="r">
              <a:buNone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هرگاه </a:t>
            </a: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پزشک در معالجاتی که انجام می دهد موجب تلف یا صدمه بدنی گردد، ضامن دیه است مگر آنکه عمل او مطابق مقررات پزشکی و موازین فنی باشد یا این که قبل از معالجه برائت گرفته باشد و مرتکب تقصیری هم نشود و چنانچه أخذ برائت از مریض به دلیل نابالغ یا مجنون بودن او، معتبر نباشد و یا تحصیل برائت از او به دلیل بیهوشی و مانند آن ممکن نگردد، برائت از ولی مریض تحصیل می شود.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تبصره 1– در صورت عدم قصور یا تقصیر پزشک در علم و عمل برای وی ضمان وجود ندارد هر چند برائت أخذ نکرده باشد.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تبصره 2- ولیّ بیمار اعم از ولی خاص است مانند پدر و ولی عام که مقام رهبری است. در موارد فقدان یا عدم دسترسی به ولی خاص، رئیس قوه قضاییه با استیذان از مقام رهبری و تفویض اختیار به دادستان های مربوطه به اعطای برائت به طبیب اقدام می نماید. 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9486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1" y="675724"/>
            <a:ext cx="7125113" cy="92447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Zar" pitchFamily="2" charset="-78"/>
              </a:rPr>
              <a:t>رضایت و برائت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4608512"/>
          </a:xfrm>
        </p:spPr>
        <p:txBody>
          <a:bodyPr anchor="t">
            <a:normAutofit/>
          </a:bodyPr>
          <a:lstStyle/>
          <a:p>
            <a:pPr algn="r">
              <a:buNone/>
            </a:pPr>
            <a:r>
              <a:rPr lang="fa-IR" sz="2400" dirty="0">
                <a:solidFill>
                  <a:srgbClr val="FF0000"/>
                </a:solidFill>
                <a:cs typeface="B Zar" pitchFamily="2" charset="-78"/>
              </a:rPr>
              <a:t>نکاتی از ق.م.ا  جدید مصوب 1392/2/1   :  </a:t>
            </a:r>
            <a:r>
              <a:rPr lang="fa-IR" sz="2400" dirty="0" smtClean="0">
                <a:cs typeface="B Zar" pitchFamily="2" charset="-78"/>
              </a:rPr>
              <a:t>   </a:t>
            </a:r>
          </a:p>
          <a:p>
            <a:pPr algn="r">
              <a:buNone/>
            </a:pPr>
            <a:r>
              <a:rPr lang="fa-IR" sz="2400" dirty="0" smtClean="0">
                <a:cs typeface="B Zar" pitchFamily="2" charset="-78"/>
              </a:rPr>
              <a:t> </a:t>
            </a:r>
            <a:r>
              <a:rPr lang="fa-IR" sz="2400" dirty="0">
                <a:cs typeface="B Zar" pitchFamily="2" charset="-78"/>
              </a:rPr>
              <a:t>ماده 496 :</a:t>
            </a:r>
          </a:p>
          <a:p>
            <a:pPr algn="r">
              <a:buNone/>
            </a:pPr>
            <a:r>
              <a:rPr lang="fa-IR" sz="2400" dirty="0">
                <a:cs typeface="B Zar" pitchFamily="2" charset="-78"/>
              </a:rPr>
              <a:t> </a:t>
            </a: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پزشک در معالجاتی که دستور انجام آن را به مریض یا پرستار و مانند آن 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صادر می نماید ، در  صورت تلف یا  صدمه بدنی ضامن  است  مگر آنکه  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مطابق ماده (495) این قانون عمل نماید.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تبصره 1: در موارد مذبور هرگاه مریض یا پرستار بداند که دستور اشتباه است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و موجب صدمه و تلف می شود و با وجود این به دستور عمل کند ،  پزشک</a:t>
            </a:r>
          </a:p>
          <a:p>
            <a:pPr algn="r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ضامن نیست بلکه صدمه و خسارت مستند به خود مریض یا پرستار است. 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srgbClr val="00206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48826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303" y="675724"/>
            <a:ext cx="7125113" cy="92447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Zar" pitchFamily="2" charset="-78"/>
              </a:rPr>
              <a:t>رضایت و برائت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4608512"/>
          </a:xfrm>
        </p:spPr>
        <p:txBody>
          <a:bodyPr anchor="t">
            <a:normAutofit/>
          </a:bodyPr>
          <a:lstStyle/>
          <a:p>
            <a:pPr algn="r">
              <a:buNone/>
            </a:pPr>
            <a:r>
              <a:rPr lang="fa-IR" sz="2400" dirty="0">
                <a:solidFill>
                  <a:srgbClr val="FF0000"/>
                </a:solidFill>
                <a:cs typeface="B Zar" pitchFamily="2" charset="-78"/>
              </a:rPr>
              <a:t>نکاتی از ق.م.ا  جدید مصوب 1392/2/1   :  </a:t>
            </a:r>
            <a:endParaRPr lang="fa-IR" sz="2400" dirty="0" smtClean="0">
              <a:cs typeface="B Zar" pitchFamily="2" charset="-78"/>
            </a:endParaRPr>
          </a:p>
          <a:p>
            <a:pPr algn="r">
              <a:buNone/>
            </a:pPr>
            <a:r>
              <a:rPr lang="fa-IR" sz="2400" dirty="0" smtClean="0">
                <a:cs typeface="B Zar" pitchFamily="2" charset="-78"/>
              </a:rPr>
              <a:t> ماده497- </a:t>
            </a: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در موارد ضروری که تحصیل برائت ممکن نباشد و پزشک برای نجات مریض، طبق مقررات اقدام به معالجه نماید، کسی ضامن تلف یا صدمات وارده نیست.. 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69848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95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رضایت و برائت  </a:t>
            </a:r>
            <a:r>
              <a:rPr lang="en-US" sz="3000" cap="small" dirty="0" smtClean="0">
                <a:solidFill>
                  <a:srgbClr val="7030A0"/>
                </a:solidFill>
                <a:latin typeface="Calisto MT" pitchFamily="18" charset="0"/>
                <a:cs typeface="B Zar" pitchFamily="2" charset="-78"/>
              </a:rPr>
              <a:t>	</a:t>
            </a:r>
            <a:endParaRPr lang="en-US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88" y="1700808"/>
            <a:ext cx="7125112" cy="4051437"/>
          </a:xfrm>
        </p:spPr>
        <p:txBody>
          <a:bodyPr anchor="t">
            <a:normAutofit/>
          </a:bodyPr>
          <a:lstStyle/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انواع رضایت :</a:t>
            </a:r>
          </a:p>
          <a:p>
            <a:pPr lvl="0" indent="-342900" algn="r" defTabSz="914400" rtl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رضایت تلویحی</a:t>
            </a:r>
          </a:p>
          <a:p>
            <a:pPr lvl="0" indent="-342900" algn="r" defTabSz="914400" rtl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رضایت ابرازی یا همان شفاهی</a:t>
            </a:r>
          </a:p>
          <a:p>
            <a:pPr lvl="0" indent="-342900" algn="r" defTabSz="914400" rtl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رضایت کتبی</a:t>
            </a:r>
          </a:p>
          <a:p>
            <a:pPr lvl="0" indent="-342900" algn="r" defTabSz="914400" rtl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fa-IR" sz="2400" dirty="0" smtClean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lvl="0" indent="-342900" algn="r" defTabSz="914400" rtl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ü"/>
            </a:pPr>
            <a:endParaRPr lang="fa-IR" sz="24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</a:t>
            </a:r>
            <a:endParaRPr lang="fa-IR" sz="2400" dirty="0" smtClean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27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327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شرایط رضایت دهندگان و رضایت نامه معتبر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752528"/>
          </a:xfrm>
        </p:spPr>
        <p:txBody>
          <a:bodyPr anchor="t">
            <a:normAutofit fontScale="92500" lnSpcReduction="10000"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1- باید عاقل و بالغ باشد.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2- در موارد سفیع و صغیر باید قیم و یا ولی قانونی وی باشد.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3-فرد و یا قیم در جریان کامل بیماری و سیر آن ، نوع اقدام درمانی ، و عواقب و عوارض آن قرار گیرد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4-در صورتی که از اتباع خارجی باشد تمام موارد بصورت کامل ترجمه و به امضاء وی قرار گیرد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5-رضایت نامه به زبان ساده و روشن نوشته شده باشد و شامل مسائل خارج از 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فهم عامه جامعه نباشد.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6- نباید رضایت نامه با زور یا فشار اخذ گردد.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7- در صورتیکه رضایت دهنده بی سواد باشد فردی با هویت مشخص رضایت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نامه راخوانده و به تایید برساند و از رضایت دهنده اثر انگشت بگیرندو نیزخود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امضاء نماید.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58093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شرایط رضایت دهندگان و رضایت نامه معتبر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752528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8- در بعضی موارد علاوه بررضایت فرد مورد درمان نیاز به اخذ رضایت از همسر وی هم هست. </a:t>
            </a:r>
            <a:endParaRPr lang="fa-IR" sz="2400" dirty="0" smtClean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79293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327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مواردی که رضایت معاینه و درمان شونده لازم نیست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752528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1- معاینه و درمان مصدوم اورژانسی تا هنگام که نجات جان مطرح باشد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2- معاینه دوره ای بهداشت عمومی مدارس ، پادگان ها و....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3- مسافرین ورودی به کشور در خصوص بیماری های مسری و اپیدمی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4- معاینه دوره ای بهداشتی فروشندگان مواد غذایی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5-معاینات و آزمایشات قبل از ازدواج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6- افراد که اقدام به خودکشی کرده اند.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7-اعتصاب غذا کنندگان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8-در اپیدمی بیماری های عفونی و مسری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9- مصدوم و مجروح متهم به درخواست دادگستری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6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10-معاینه ارجاع شدگان به پزشکی قانونی از طریق مقام قضایی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045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تفاوت رضایت و برائت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304" y="1700808"/>
            <a:ext cx="7125112" cy="4051437"/>
          </a:xfrm>
        </p:spPr>
        <p:txBody>
          <a:bodyPr anchor="t">
            <a:normAutofit/>
          </a:bodyPr>
          <a:lstStyle/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نحوه متن و اخذ آنها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فوت ، نقص عضو و خسارت ایجاد شده 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ضمانت مالی متعاقب آن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برائت و سقوط ضمان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قصور پزشکی احتمالی و ارتباط آن با رضایت و برائت</a:t>
            </a:r>
            <a:endParaRPr lang="en-US" sz="2400" dirty="0">
              <a:solidFill>
                <a:srgbClr val="00206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43886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327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پیشگیری از شکایات ( قصور پزشکی)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320480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Zar" pitchFamily="2" charset="-78"/>
              </a:rPr>
              <a:t>مسئولیت پزشکی در سه عرصه مطرح است: 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B0F0"/>
                </a:solidFill>
                <a:cs typeface="B Zar" pitchFamily="2" charset="-78"/>
              </a:rPr>
              <a:t>مسئولیت اخلاقی پزشک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:  پزشک در صورت قصور وتخلف از دیدگاه اخلاقی ،انسانی وشرعی و در پیشگاه خداوند مسئول است.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dirty="0">
                <a:solidFill>
                  <a:srgbClr val="00B0F0"/>
                </a:solidFill>
                <a:cs typeface="B Zar" pitchFamily="2" charset="-78"/>
              </a:rPr>
              <a:t>مسئولیت قانونی پزشک 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:  شامل مسئولیت مدنی و جزایی ( کیفری ) است.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dirty="0">
                <a:solidFill>
                  <a:srgbClr val="00B0F0"/>
                </a:solidFill>
                <a:cs typeface="B Zar" pitchFamily="2" charset="-78"/>
              </a:rPr>
              <a:t>مسئولیت انتظامی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:  پزشک در انجام قوانین و مقررات انتظامی پزشکی تخطی کرده باشد.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   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 مثال: پزشکی اقدام به سقط غیر قانونی خانم بارداری مینماید و مادر بارداردر خلال آن فوت میکند از نظر مسئولیت مدنی محکوم به پرداخت دیه است و از نظر جزایی هم مسئولیت دارد. همچنین از نظر انتظامی تخطی انجام داده است.</a:t>
            </a:r>
          </a:p>
          <a:p>
            <a:pPr marL="0" indent="0" algn="r" rtl="1">
              <a:buNone/>
            </a:pPr>
            <a:endParaRPr lang="en-US" dirty="0">
              <a:solidFill>
                <a:srgbClr val="00206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0814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3456384" cy="7886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dirty="0" smtClean="0">
                <a:cs typeface="B Zar" pitchFamily="2" charset="-78"/>
              </a:rPr>
              <a:t>دکتر حسین پولادی</a:t>
            </a:r>
          </a:p>
          <a:p>
            <a:pPr algn="ctr"/>
            <a:r>
              <a:rPr lang="fa-IR" dirty="0" smtClean="0">
                <a:cs typeface="B Zar" pitchFamily="2" charset="-78"/>
              </a:rPr>
              <a:t>پزشک قانونی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772816"/>
            <a:ext cx="5616624" cy="14401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Zar" pitchFamily="2" charset="-78"/>
              </a:rPr>
              <a:t>رضایت و برائت</a:t>
            </a:r>
          </a:p>
          <a:p>
            <a:pPr algn="ctr"/>
            <a:r>
              <a:rPr lang="fa-IR" sz="3600" dirty="0" smtClean="0">
                <a:solidFill>
                  <a:schemeClr val="bg2">
                    <a:lumMod val="25000"/>
                  </a:schemeClr>
                </a:solidFill>
                <a:cs typeface="B Zar" pitchFamily="2" charset="-78"/>
              </a:rPr>
              <a:t>پیشگیری از بروز شکایات</a:t>
            </a:r>
            <a:endParaRPr lang="en-US" sz="3600" dirty="0">
              <a:solidFill>
                <a:schemeClr val="bg2">
                  <a:lumMod val="25000"/>
                </a:schemeClr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24202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انواع قصور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16824" cy="4051437"/>
          </a:xfrm>
        </p:spPr>
        <p:txBody>
          <a:bodyPr anchor="t"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fa-IR" sz="3800" dirty="0">
                <a:solidFill>
                  <a:srgbClr val="FF0000"/>
                </a:solidFill>
                <a:cs typeface="B Zar" pitchFamily="2" charset="-78"/>
              </a:rPr>
              <a:t>بی مبالاتی</a:t>
            </a: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:  ترک فعلی که از نظر علمی و فنی انتظار انجام آن از پزشک میرود ولی صورت نپذیرفته است .</a:t>
            </a:r>
          </a:p>
          <a:p>
            <a:pPr marL="0" indent="0" algn="r">
              <a:buNone/>
            </a:pP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sz="3800" dirty="0" smtClean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نمونه :  عدم انجام اقدامات تشخیصی مناسب(رادیوگرافی ،</a:t>
            </a:r>
            <a:r>
              <a:rPr lang="fa-IR" sz="3800" dirty="0" smtClean="0">
                <a:solidFill>
                  <a:srgbClr val="002060"/>
                </a:solidFill>
                <a:cs typeface="B Zar" pitchFamily="2" charset="-78"/>
              </a:rPr>
              <a:t>آزمایش </a:t>
            </a:r>
            <a:endParaRPr lang="en-US" sz="3800" dirty="0" smtClean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r>
              <a:rPr lang="fa-IR" sz="3800" dirty="0" smtClean="0">
                <a:solidFill>
                  <a:srgbClr val="002060"/>
                </a:solidFill>
                <a:cs typeface="B Zar" pitchFamily="2" charset="-78"/>
              </a:rPr>
              <a:t>،سونوگرافی و.... </a:t>
            </a:r>
            <a:endParaRPr lang="en-US" sz="3800" dirty="0" smtClean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endParaRPr lang="fa-IR" sz="3800" dirty="0" smtClean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r>
              <a:rPr lang="fa-IR" sz="3800" dirty="0">
                <a:solidFill>
                  <a:srgbClr val="C00000"/>
                </a:solidFill>
                <a:cs typeface="B Zar" pitchFamily="2" charset="-78"/>
              </a:rPr>
              <a:t>بر ای اثبات بی مبالاتی 4 شرط لازم است:</a:t>
            </a:r>
          </a:p>
          <a:p>
            <a:pPr marL="0" indent="0" algn="r" rtl="1">
              <a:buNone/>
            </a:pP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 الف : رابطه بیمار و </a:t>
            </a:r>
            <a:r>
              <a:rPr lang="fa-IR" sz="3800" dirty="0" smtClean="0">
                <a:solidFill>
                  <a:srgbClr val="002060"/>
                </a:solidFill>
                <a:cs typeface="B Zar" pitchFamily="2" charset="-78"/>
              </a:rPr>
              <a:t>پزشک </a:t>
            </a: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برقرار باشد</a:t>
            </a:r>
          </a:p>
          <a:p>
            <a:pPr marL="0" indent="0" algn="r" rtl="1">
              <a:buNone/>
            </a:pP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 ب  : اعمال عملکرد نامناسب و نارسایی در ایجاد مراقبت در حد استاندارد</a:t>
            </a:r>
          </a:p>
          <a:p>
            <a:pPr marL="0" indent="0" algn="r" rtl="1">
              <a:buNone/>
            </a:pP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 پ  : بیمار دچار ضایعه و آسیب گردد</a:t>
            </a:r>
          </a:p>
          <a:p>
            <a:pPr marL="0" indent="0" algn="r" rtl="1">
              <a:buNone/>
            </a:pP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 ت  : آسیب وارده به بیمار باید از بی مبالاتی </a:t>
            </a:r>
            <a:r>
              <a:rPr lang="fa-IR" sz="3800" dirty="0" smtClean="0">
                <a:solidFill>
                  <a:srgbClr val="002060"/>
                </a:solidFill>
                <a:cs typeface="B Zar" pitchFamily="2" charset="-78"/>
              </a:rPr>
              <a:t>پزشک </a:t>
            </a:r>
            <a:r>
              <a:rPr lang="fa-IR" sz="3800" dirty="0">
                <a:solidFill>
                  <a:srgbClr val="002060"/>
                </a:solidFill>
                <a:cs typeface="B Zar" pitchFamily="2" charset="-78"/>
              </a:rPr>
              <a:t>حاصل گردیده </a:t>
            </a:r>
            <a:r>
              <a:rPr lang="fa-IR" sz="3800" dirty="0" smtClean="0">
                <a:solidFill>
                  <a:srgbClr val="002060"/>
                </a:solidFill>
                <a:cs typeface="B Zar" pitchFamily="2" charset="-78"/>
              </a:rPr>
              <a:t>باشد</a:t>
            </a:r>
            <a:r>
              <a:rPr lang="en-US" sz="3800" dirty="0" smtClean="0">
                <a:solidFill>
                  <a:srgbClr val="002060"/>
                </a:solidFill>
                <a:cs typeface="B Zar" pitchFamily="2" charset="-78"/>
              </a:rPr>
              <a:t> </a:t>
            </a:r>
            <a:endParaRPr lang="fa-IR" sz="3800" dirty="0" smtClean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.</a:t>
            </a:r>
            <a:endParaRPr lang="fa-IR" sz="2400" dirty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endParaRPr lang="en-US" sz="2400" dirty="0">
              <a:solidFill>
                <a:srgbClr val="7030A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681492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1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انواع قصور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051437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بی </a:t>
            </a:r>
            <a:r>
              <a:rPr lang="fa-IR" sz="2400" dirty="0">
                <a:solidFill>
                  <a:srgbClr val="FF0000"/>
                </a:solidFill>
                <a:cs typeface="B Zar" pitchFamily="2" charset="-78"/>
              </a:rPr>
              <a:t>احتیاطی</a:t>
            </a: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:  فعلی انجام گرفته که از نظر علمی و اصول پزشکی نباید انجام میگرفت..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  نمونه :  پاره شدن روده حین جراحی شکم ،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            جاگذاشتن گاز و یا وسایل جراحی در شکم بیمار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            دستکاری  بی مورد اعضاء مجاور محل اصلی ضایعه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            تجویز دارو بیش از میزان لازم برای بیمار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.</a:t>
            </a:r>
            <a:endParaRPr lang="fa-IR" sz="2400" dirty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endParaRPr lang="en-US" sz="2400" dirty="0">
              <a:solidFill>
                <a:srgbClr val="7030A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329838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انواع قصور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629168" cy="4392488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rgbClr val="FF0000"/>
                </a:solidFill>
                <a:cs typeface="B Zar" pitchFamily="2" charset="-78"/>
              </a:rPr>
              <a:t>عدم مهارت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: پزشک تبحر علمی و فنی لازم را برای انجام کار بخصوص را نداشته باشد.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 </a:t>
            </a: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نمونه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:  عدم تصمیم گیری به موقع و سرعت عمل لازم برای انجام عمل جراحی وجلوگیری از عوارض قابل پیش بینی 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cs typeface="B Zar" pitchFamily="2" charset="-78"/>
              </a:rPr>
              <a:t> علل  </a:t>
            </a:r>
            <a:r>
              <a:rPr lang="fa-IR" dirty="0">
                <a:solidFill>
                  <a:schemeClr val="accent3">
                    <a:lumMod val="75000"/>
                  </a:schemeClr>
                </a:solidFill>
                <a:cs typeface="B Zar" pitchFamily="2" charset="-78"/>
              </a:rPr>
              <a:t>عدم مهارت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: </a:t>
            </a:r>
            <a:endParaRPr lang="en-US" dirty="0" smtClean="0">
              <a:solidFill>
                <a:srgbClr val="002060"/>
              </a:solidFill>
              <a:cs typeface="B Zar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عدم مهارت </a:t>
            </a:r>
            <a:r>
              <a:rPr lang="fa-IR" dirty="0">
                <a:solidFill>
                  <a:srgbClr val="C00000"/>
                </a:solidFill>
                <a:cs typeface="B Zar" pitchFamily="2" charset="-78"/>
              </a:rPr>
              <a:t>عملی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ناشی از تازه کار بودن و یا بی تجربگی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 عدم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مهارت </a:t>
            </a:r>
            <a:r>
              <a:rPr lang="fa-IR" dirty="0">
                <a:solidFill>
                  <a:srgbClr val="C00000"/>
                </a:solidFill>
                <a:cs typeface="B Zar" pitchFamily="2" charset="-78"/>
              </a:rPr>
              <a:t>علمی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ناشی از بی سوادی و عدم بهره وری کافی از دانش پزشکی</a:t>
            </a:r>
          </a:p>
          <a:p>
            <a:pPr marL="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عدم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رعایت مقررات دولتی : عدم توجه پزشک به آیین نامه ها ،بخش </a:t>
            </a: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نامه ها،دستورالعمل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های مقامات اداری مافوق ،نظام پزشکی ،وزارت بهداشت درمان و آموزش پزشکی</a:t>
            </a:r>
          </a:p>
        </p:txBody>
      </p:sp>
    </p:spTree>
    <p:extLst>
      <p:ext uri="{BB962C8B-B14F-4D97-AF65-F5344CB8AC3E}">
        <p14:creationId xmlns:p14="http://schemas.microsoft.com/office/powerpoint/2010/main" val="40705449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78" y="1700213"/>
            <a:ext cx="517001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6491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پیشگیری از شکایات ( اسرار بیمار)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560840" cy="4051437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اسرار محرمانه بیماران :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سوگندنامه بقراط :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هرگاه در مورد زندگی افراد مطلبی چه در ارتباط با حرفه ام و چه غیر آن ببینم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یا بشنوم ، در مورد آن با دیگران صحبت نخواهم کرد و آن را فاش نخواهم کرد.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از آجایی که تمامی آنها به عنوان اسرار می باید حفظ شود.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پرسنل درمانی باید اطلاعاتی را که از طریق کارشناسان کسب میکنند به عنوان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اسرار بیمار تلقی میگردد.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7030A0"/>
                </a:solidFill>
                <a:cs typeface="B Z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68488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پیشگیری از شکایات ( قصور پزشکی)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320" y="1700808"/>
            <a:ext cx="7125112" cy="4051437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این بدان معنا نیست که کادر درمان در خصوص ادامه درمان با همکاران دیگر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مشورت نکنند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هیچ اطلاعاتی در مورد بیمار در خارج از جامعه درمانی و بدون اجازه صریح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بیمار نباید فاش گردد.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این اطلاعات تحت شرایط خاص قضایی قابل اعلام کردن هستند.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گاهی برای حفظ سلامت عمومی یا اطلاع نزدیکان به وی نیاز به افشاء بعضی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اسرار خواهد بود.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27799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62" y="1484784"/>
            <a:ext cx="632369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9836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96" y="1700808"/>
            <a:ext cx="7125112" cy="4051437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rtl="1">
              <a:buNone/>
            </a:pPr>
            <a:r>
              <a:rPr lang="fa-I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کم رنگ ترین جوهر از </a:t>
            </a:r>
          </a:p>
          <a:p>
            <a:pPr marL="0" indent="0" algn="ctr" rtl="1">
              <a:buNone/>
            </a:pPr>
            <a:r>
              <a:rPr lang="fa-I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قوی ترین حافظه ارزشمندتر است  </a:t>
            </a:r>
          </a:p>
          <a:p>
            <a:pPr marL="0" indent="0" algn="ctr" rtl="1">
              <a:buNone/>
            </a:pPr>
            <a:r>
              <a:rPr lang="fa-I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Z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0137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پیشگیری از شکایات ( ثبت وقایع و روند تشخیص و درمان)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320" y="1700808"/>
            <a:ext cx="7125112" cy="4051437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rgbClr val="7030A0"/>
                </a:solidFill>
                <a:cs typeface="B Zar" pitchFamily="2" charset="-78"/>
              </a:rPr>
              <a:t>گزارش نویسی :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ساعت </a:t>
            </a: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و تاریخ دقیق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کامل نمودن صحیح سر برگ ها                                   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دقت در محتوی سر برگ ها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دقت در دستورات پزشکی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نگارش صحیح گزارش ها </a:t>
            </a:r>
          </a:p>
        </p:txBody>
      </p:sp>
    </p:spTree>
    <p:extLst>
      <p:ext uri="{BB962C8B-B14F-4D97-AF65-F5344CB8AC3E}">
        <p14:creationId xmlns:p14="http://schemas.microsoft.com/office/powerpoint/2010/main" val="14098404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 rtl="1"/>
            <a:r>
              <a:rPr lang="fa-IR" sz="3000" cap="small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اگر مرتکب قصور و خطا شدیم چکار کنیم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051437"/>
          </a:xfrm>
        </p:spPr>
        <p:txBody>
          <a:bodyPr anchor="t">
            <a:normAutofit/>
          </a:bodyPr>
          <a:lstStyle/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لاپوشی 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تعویض اوراق پرونده ( جعل اسناد )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مقصر همکاری قبلی و یا بعدی بوده است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کسب جلب نظر </a:t>
            </a:r>
            <a:r>
              <a:rPr lang="fa-IR" sz="2400" dirty="0" smtClean="0">
                <a:solidFill>
                  <a:srgbClr val="002060"/>
                </a:solidFill>
                <a:cs typeface="B Zar" pitchFamily="2" charset="-78"/>
              </a:rPr>
              <a:t>بازرس </a:t>
            </a:r>
            <a:endParaRPr lang="fa-IR" sz="2400" dirty="0">
              <a:solidFill>
                <a:srgbClr val="002060"/>
              </a:solidFill>
              <a:cs typeface="B Zar" pitchFamily="2" charset="-78"/>
            </a:endParaRP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...........................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...........................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...........................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...........................</a:t>
            </a:r>
          </a:p>
          <a:p>
            <a:pPr indent="-342900" algn="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002060"/>
                </a:solidFill>
                <a:cs typeface="B Zar" pitchFamily="2" charset="-78"/>
              </a:rPr>
              <a:t>    خواست خدا بوده  !!!!!!!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fa-IR" sz="2400" dirty="0">
              <a:solidFill>
                <a:srgbClr val="00206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065950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5113" cy="924475"/>
          </a:xfrm>
        </p:spPr>
        <p:txBody>
          <a:bodyPr/>
          <a:lstStyle/>
          <a:p>
            <a:pPr algn="r"/>
            <a:r>
              <a:rPr lang="fa-IR" dirty="0">
                <a:solidFill>
                  <a:srgbClr val="7030A0"/>
                </a:solidFill>
                <a:cs typeface="B Zar" pitchFamily="2" charset="-78"/>
              </a:rPr>
              <a:t>جرم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4051437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2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تعریف جرم :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اعمال جنایی ناشی از انجام فعل و یا ترک فعل انسان </a:t>
            </a:r>
            <a:endParaRPr lang="fa-IR" sz="22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اساس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مسئولیت کیفری بر پایه جرم و خطای مرتکب استوار </a:t>
            </a: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است 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2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قبل از تصویب  ق.م.ا  بر اساس قانون مجازات عمومی سابق ، جرائم سه دسته بودند</a:t>
            </a:r>
          </a:p>
          <a:p>
            <a:pPr marL="27432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1-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خلاف        </a:t>
            </a: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                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2- </a:t>
            </a: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جنحه                           3-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جنایت </a:t>
            </a:r>
            <a:endParaRPr lang="fa-IR" sz="22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2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پس از تصویب ق.م.ا جرائم حسب نوع مجازات تقسیم بندی شدند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1- حدود                         3-دیات                  5- مجازاتهای بازدارنده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en-US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 </a:t>
            </a:r>
            <a:r>
              <a:rPr lang="fa-IR" sz="22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2-قصاص                        4-تعزیرات</a:t>
            </a:r>
            <a:endParaRPr lang="en-US" sz="22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2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58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38" y="765174"/>
            <a:ext cx="3867188" cy="54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450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614592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latin typeface="Arial"/>
                <a:ea typeface="Times New Roman"/>
                <a:cs typeface="B Zar" pitchFamily="2" charset="-78"/>
              </a:rPr>
              <a:t>فرم رضایت آگاهانه</a:t>
            </a:r>
            <a:endParaRPr lang="en-US" sz="2400" dirty="0">
              <a:latin typeface="Calibri"/>
              <a:ea typeface="Times New Roman"/>
              <a:cs typeface="B Zar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Calibri"/>
                <a:ea typeface="Times New Roman"/>
                <a:cs typeface="B Zar" pitchFamily="2" charset="-78"/>
              </a:rPr>
              <a:t>اينجانب .................................................... فرزند ............................ به شمارة شناسنامه ............................ كه از تاريخ ................................. به علت اختلال مصرف مواد</a:t>
            </a:r>
            <a:r>
              <a:rPr lang="ar-SA" sz="2400" b="1" dirty="0">
                <a:latin typeface="Calibri"/>
                <a:ea typeface="Times New Roman"/>
                <a:cs typeface="B Zar" pitchFamily="2" charset="-78"/>
              </a:rPr>
              <a:t> </a:t>
            </a:r>
            <a:r>
              <a:rPr lang="ar-SA" sz="2400" dirty="0">
                <a:latin typeface="Calibri"/>
                <a:ea typeface="Times New Roman"/>
                <a:cs typeface="B Zar" pitchFamily="2" charset="-78"/>
              </a:rPr>
              <a:t>در مركز درماني.......................................... تحت درمان قرار گرفته‎ام، بدین­وسیله اعلام می­دارم که اطلاعات لازم درباره درمان نگهدارنده با متادون و سایر گزینه­های درمانی ممکن به من داده شده و موارد زیر مورد تأیید من قرار </a:t>
            </a:r>
            <a:r>
              <a:rPr lang="ar-SA" sz="2400" dirty="0" smtClean="0">
                <a:latin typeface="Calibri"/>
                <a:ea typeface="Times New Roman"/>
                <a:cs typeface="B Zar" pitchFamily="2" charset="-78"/>
              </a:rPr>
              <a:t>دارد:</a:t>
            </a:r>
            <a:endParaRPr lang="fa-IR" sz="2400" dirty="0">
              <a:latin typeface="Calibri"/>
              <a:ea typeface="Times New Roman"/>
              <a:cs typeface="B Zar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latin typeface="Calibri"/>
                <a:ea typeface="Times New Roman"/>
                <a:cs typeface="B Zar" pitchFamily="2" charset="-78"/>
              </a:rPr>
              <a:t>1- </a:t>
            </a:r>
            <a:r>
              <a:rPr lang="fa-IR" sz="2400" dirty="0" smtClean="0">
                <a:latin typeface="Tahoma"/>
                <a:ea typeface="Times New Roman"/>
                <a:cs typeface="B Zar" pitchFamily="2" charset="-78"/>
              </a:rPr>
              <a:t>ضایت</a:t>
            </a:r>
            <a:r>
              <a:rPr lang="fa-IR" sz="2400" dirty="0" smtClean="0">
                <a:latin typeface="Arial"/>
                <a:ea typeface="Times New Roman"/>
                <a:cs typeface="B Zar" pitchFamily="2" charset="-78"/>
              </a:rPr>
              <a:t> </a:t>
            </a:r>
            <a:r>
              <a:rPr lang="fa-IR" sz="2400" dirty="0">
                <a:latin typeface="Arial"/>
                <a:ea typeface="Times New Roman"/>
                <a:cs typeface="B Zar" pitchFamily="2" charset="-78"/>
              </a:rPr>
              <a:t>آگاهانه </a:t>
            </a:r>
            <a:r>
              <a:rPr lang="fa-IR" sz="2400" dirty="0">
                <a:latin typeface="Tahoma"/>
                <a:ea typeface="Times New Roman"/>
                <a:cs typeface="B Zar" pitchFamily="2" charset="-78"/>
              </a:rPr>
              <a:t>خود</a:t>
            </a:r>
            <a:r>
              <a:rPr lang="fa-IR" sz="2400" dirty="0">
                <a:latin typeface="Arial"/>
                <a:ea typeface="Times New Roman"/>
                <a:cs typeface="B Zar" pitchFamily="2" charset="-78"/>
              </a:rPr>
              <a:t> </a:t>
            </a:r>
            <a:r>
              <a:rPr lang="fa-IR" sz="2400" dirty="0">
                <a:latin typeface="Tahoma"/>
                <a:ea typeface="Times New Roman"/>
                <a:cs typeface="B Zar" pitchFamily="2" charset="-78"/>
              </a:rPr>
              <a:t>را</a:t>
            </a:r>
            <a:r>
              <a:rPr lang="fa-IR" sz="2400" dirty="0">
                <a:latin typeface="Arial"/>
                <a:ea typeface="Times New Roman"/>
                <a:cs typeface="B Zar" pitchFamily="2" charset="-78"/>
              </a:rPr>
              <a:t> </a:t>
            </a:r>
            <a:r>
              <a:rPr lang="fa-IR" sz="2400" dirty="0">
                <a:latin typeface="Tahoma"/>
                <a:ea typeface="Times New Roman"/>
                <a:cs typeface="B Zar" pitchFamily="2" charset="-78"/>
              </a:rPr>
              <a:t>برای دریافت </a:t>
            </a:r>
            <a:r>
              <a:rPr lang="fa-IR" sz="2400" dirty="0">
                <a:latin typeface="Arial"/>
                <a:ea typeface="Times New Roman"/>
                <a:cs typeface="B Zar" pitchFamily="2" charset="-78"/>
              </a:rPr>
              <a:t>برنامه درمان نگهدارنده با متادون</a:t>
            </a:r>
            <a:r>
              <a:rPr lang="fa-IR" sz="2400" dirty="0">
                <a:latin typeface="Calibri"/>
                <a:ea typeface="Times New Roman"/>
                <a:cs typeface="B Zar" pitchFamily="2" charset="-78"/>
              </a:rPr>
              <a:t> ارائه شده توسط مرکز درمانی و کارکنان درمانی آن برای درمان اختلال مصرف مواد افیونی خود اعلام می­نمایم. مداخلات درمان برنامه­ریزی شده برای من توضیح داده شده است و من مطلع شدم که درمان من در چارچوب مقررات و آیین­نامه­های درمان اختلالات مصرف مواد ابلاغ شده توسط وزارت بهداشت، درمان و آموزش پزشکی صورت می­گیرد. </a:t>
            </a:r>
            <a:endParaRPr lang="en-US" sz="2400" dirty="0">
              <a:latin typeface="Calibri"/>
              <a:ea typeface="Times New Roman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2903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20"/>
            <a:ext cx="7344816" cy="538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2-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برای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من توضیح داده شد که درمان نگهدارنده با متادون ممکن است همچون درمان­های دارویی دیگر در صورتی که مطابق تجویز پزشک مصرف نشود آسیب­رسان باشد. عوارض جانبی محتمل و خطرات و منافع سایر درمان­های دارویی برای من توضیح داده شد</a:t>
            </a:r>
            <a:r>
              <a:rPr lang="fa-IR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. </a:t>
            </a:r>
            <a:endParaRPr lang="fa-IR" dirty="0" smtClean="0">
              <a:solidFill>
                <a:prstClr val="black"/>
              </a:solidFill>
              <a:latin typeface="Calibri"/>
              <a:ea typeface="Times New Roman"/>
              <a:cs typeface="B Zar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3- من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مطلع شدم که لازم است جزئیات درمان خود را به پزشکانی که به دلیل سایر مسایل طبی مرا مورد درمان قرار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میدهند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اطلاع دهم به این صورت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درمانگر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من با آگاهی از داروهایی که مصرف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میکنم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،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میتواند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بهترین مراقبت ممکن را عرضه نماید و از تجویز داروهایی که با درمان دارویی من تداخل داشته یا سیر بهبودی مرا متأثر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می کند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اجتناب </a:t>
            </a:r>
            <a:r>
              <a:rPr lang="fa-IR" sz="2400" dirty="0" smtClean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نماید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Times New Roman"/>
                <a:cs typeface="B Zar" pitchFamily="2" charset="-78"/>
              </a:rPr>
              <a:t>.</a:t>
            </a:r>
            <a:endParaRPr lang="fa-IR" sz="2400" dirty="0" smtClean="0">
              <a:solidFill>
                <a:prstClr val="black"/>
              </a:solidFill>
              <a:latin typeface="Calibri"/>
              <a:ea typeface="Times New Roman"/>
              <a:cs typeface="B Zar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fa-IR" dirty="0">
              <a:solidFill>
                <a:prstClr val="black"/>
              </a:solidFill>
              <a:latin typeface="Calibri"/>
              <a:ea typeface="Times New Roman"/>
              <a:cs typeface="B Zar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fa-IR" dirty="0" smtClean="0">
              <a:solidFill>
                <a:prstClr val="black"/>
              </a:solidFill>
              <a:latin typeface="Calibri"/>
              <a:ea typeface="Times New Roman"/>
              <a:cs typeface="B Zar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fa-IR" dirty="0">
              <a:solidFill>
                <a:prstClr val="black"/>
              </a:solidFill>
              <a:latin typeface="Calibri"/>
              <a:ea typeface="Times New Roman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1977725"/>
      </p:ext>
    </p:extLst>
  </p:cSld>
  <p:clrMapOvr>
    <a:masterClrMapping/>
  </p:clrMapOvr>
  <p:transition spd="slow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908720"/>
            <a:ext cx="74888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4-</a:t>
            </a:r>
            <a:r>
              <a:rPr lang="fa-IR" sz="2400" dirty="0" smtClean="0">
                <a:cs typeface="B Zar" pitchFamily="2" charset="-78"/>
              </a:rPr>
              <a:t>خطرات </a:t>
            </a:r>
            <a:r>
              <a:rPr lang="fa-IR" sz="2400" dirty="0">
                <a:cs typeface="B Zar" pitchFamily="2" charset="-78"/>
              </a:rPr>
              <a:t>و عوارض مصرف مواد و سایر داروها هنگامی که تحت </a:t>
            </a:r>
            <a:r>
              <a:rPr lang="fa-IR" sz="2400" dirty="0" smtClean="0">
                <a:cs typeface="B Zar" pitchFamily="2" charset="-78"/>
              </a:rPr>
              <a:t>درمان نگهدارنده </a:t>
            </a:r>
            <a:r>
              <a:rPr lang="fa-IR" sz="2400" dirty="0">
                <a:cs typeface="B Zar" pitchFamily="2" charset="-78"/>
              </a:rPr>
              <a:t>با متادون هستم برای من توضیح داده شد.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5-اثر درمان </a:t>
            </a:r>
            <a:r>
              <a:rPr lang="fa-IR" sz="2400" dirty="0">
                <a:cs typeface="B Zar" pitchFamily="2" charset="-78"/>
              </a:rPr>
              <a:t>نگهدارنده با متادون بر روی توانایی رانندگی و کار با </a:t>
            </a:r>
            <a:r>
              <a:rPr lang="fa-IR" sz="2400" dirty="0" smtClean="0">
                <a:cs typeface="B Zar" pitchFamily="2" charset="-78"/>
              </a:rPr>
              <a:t>ماشینآلات </a:t>
            </a:r>
            <a:r>
              <a:rPr lang="fa-IR" sz="2400" dirty="0">
                <a:cs typeface="B Zar" pitchFamily="2" charset="-78"/>
              </a:rPr>
              <a:t>برای من توضیح داده شد.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6-من </a:t>
            </a:r>
            <a:r>
              <a:rPr lang="fa-IR" sz="2400" dirty="0">
                <a:cs typeface="B Zar" pitchFamily="2" charset="-78"/>
              </a:rPr>
              <a:t>مطلع شدم که </a:t>
            </a:r>
            <a:r>
              <a:rPr lang="fa-IR" sz="2400" dirty="0" smtClean="0">
                <a:cs typeface="B Zar" pitchFamily="2" charset="-78"/>
              </a:rPr>
              <a:t>میتوانم </a:t>
            </a:r>
            <a:r>
              <a:rPr lang="fa-IR" sz="2400" dirty="0">
                <a:cs typeface="B Zar" pitchFamily="2" charset="-78"/>
              </a:rPr>
              <a:t>هر زمان که اراده نمایم به صورت داوطلبانه از این برنامه درمانی خارج شوم و مصرف داروهای تجویزشده را قطع نمایم. در صورتی که این گزینه را انتخاب نمایم، داروی من تحت نظارت طبی متناسب قطع خواهد شد</a:t>
            </a:r>
            <a:r>
              <a:rPr lang="fa-IR" dirty="0" smtClean="0"/>
              <a:t>.</a:t>
            </a:r>
          </a:p>
          <a:p>
            <a:pPr algn="r" rtl="1"/>
            <a:r>
              <a:rPr lang="fa-IR" sz="2400" dirty="0" smtClean="0">
                <a:cs typeface="B Zar" pitchFamily="2" charset="-78"/>
              </a:rPr>
              <a:t>7- برای </a:t>
            </a:r>
            <a:r>
              <a:rPr lang="fa-IR" sz="2400" dirty="0">
                <a:cs typeface="B Zar" pitchFamily="2" charset="-78"/>
              </a:rPr>
              <a:t>بیماران مؤنث در سنین باروری: مطلع شدم که اگر در حال حاضر باردارم، در طول درمان با این دارو باردار شدم یا در حال شیردهی هستم، باید موضوع را به </a:t>
            </a:r>
            <a:r>
              <a:rPr lang="fa-IR" sz="2400" dirty="0" smtClean="0">
                <a:cs typeface="B Zar" pitchFamily="2" charset="-78"/>
              </a:rPr>
              <a:t>درمانگر </a:t>
            </a:r>
            <a:r>
              <a:rPr lang="fa-IR" sz="2400" dirty="0">
                <a:cs typeface="B Zar" pitchFamily="2" charset="-78"/>
              </a:rPr>
              <a:t>خود اطلاع دهم تا مراقبت و ارجاع متناسب برای من قابل انجام باشد. </a:t>
            </a:r>
          </a:p>
          <a:p>
            <a:pPr algn="r" rtl="1"/>
            <a:endParaRPr lang="fa-IR" sz="2400" dirty="0" smtClean="0">
              <a:cs typeface="B Zar" pitchFamily="2" charset="-78"/>
            </a:endParaRPr>
          </a:p>
          <a:p>
            <a:pPr algn="r" rtl="1"/>
            <a:endParaRPr lang="fa-IR" sz="2400" dirty="0">
              <a:cs typeface="B Zar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8152327"/>
      </p:ext>
    </p:extLst>
  </p:cSld>
  <p:clrMapOvr>
    <a:masterClrMapping/>
  </p:clrMapOvr>
  <p:transition spd="slow"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48901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8-</a:t>
            </a:r>
            <a:r>
              <a:rPr lang="fa-IR" sz="2400" dirty="0" smtClean="0">
                <a:cs typeface="B Zar" pitchFamily="2" charset="-78"/>
              </a:rPr>
              <a:t>از </a:t>
            </a:r>
            <a:r>
              <a:rPr lang="fa-IR" sz="2400" dirty="0">
                <a:cs typeface="B Zar" pitchFamily="2" charset="-78"/>
              </a:rPr>
              <a:t>قوانین و مقررات درمان اختلال مصرف مواد خود به شرح ذیل مطلع شدم و خود را متعهد به رعایت </a:t>
            </a:r>
            <a:r>
              <a:rPr lang="fa-IR" sz="2400" dirty="0" smtClean="0">
                <a:cs typeface="B Zar" pitchFamily="2" charset="-78"/>
              </a:rPr>
              <a:t>آنها </a:t>
            </a:r>
            <a:r>
              <a:rPr lang="fa-IR" sz="2400" dirty="0">
                <a:cs typeface="B Zar" pitchFamily="2" charset="-78"/>
              </a:rPr>
              <a:t>میدانم. </a:t>
            </a:r>
          </a:p>
          <a:p>
            <a:pPr algn="r" rtl="1"/>
            <a:r>
              <a:rPr lang="fa-IR" sz="2400" dirty="0">
                <a:cs typeface="B Zar" pitchFamily="2" charset="-78"/>
              </a:rPr>
              <a:t>الف- تصميم‎گيری در خصوص روش درمان و نحوة مصرف دارو، به صورت مشترک توسط اینجانب و اعضاي گروه درماني مرکز (شامل </a:t>
            </a:r>
            <a:r>
              <a:rPr lang="fa-IR" sz="2400" dirty="0" smtClean="0">
                <a:cs typeface="B Zar" pitchFamily="2" charset="-78"/>
              </a:rPr>
              <a:t>روانپزشك</a:t>
            </a:r>
            <a:r>
              <a:rPr lang="fa-IR" sz="2400" dirty="0">
                <a:cs typeface="B Zar" pitchFamily="2" charset="-78"/>
              </a:rPr>
              <a:t>، پزشك، روانشناس، پرستار و ساير کارکنان درماني </a:t>
            </a:r>
            <a:r>
              <a:rPr lang="fa-IR" sz="2400" dirty="0" smtClean="0">
                <a:cs typeface="B Zar" pitchFamily="2" charset="-78"/>
              </a:rPr>
              <a:t>درمانگاه</a:t>
            </a:r>
            <a:r>
              <a:rPr lang="fa-IR" sz="2400" dirty="0">
                <a:cs typeface="B Zar" pitchFamily="2" charset="-78"/>
              </a:rPr>
              <a:t>) گرفته </a:t>
            </a:r>
            <a:r>
              <a:rPr lang="fa-IR" sz="2400" dirty="0" smtClean="0">
                <a:cs typeface="B Zar" pitchFamily="2" charset="-78"/>
              </a:rPr>
              <a:t>میشود </a:t>
            </a:r>
            <a:r>
              <a:rPr lang="fa-IR" sz="2400" dirty="0">
                <a:cs typeface="B Zar" pitchFamily="2" charset="-78"/>
              </a:rPr>
              <a:t>و پيروي از هرگونه توصيه و پيشنهادي كه توسط بيماران (به غير اعضاء گروه خودياري) يا ساير افراد ارایه شود، غيرمجاز و خطرناك خواهد بود. </a:t>
            </a:r>
          </a:p>
          <a:p>
            <a:pPr algn="r" rtl="1"/>
            <a:r>
              <a:rPr lang="fa-IR" sz="2400" dirty="0">
                <a:cs typeface="B Zar" pitchFamily="2" charset="-78"/>
              </a:rPr>
              <a:t>ب- مراجعه به مرکز درمانی جهت دریافت خدمات </a:t>
            </a:r>
            <a:r>
              <a:rPr lang="fa-IR" sz="2400" dirty="0" smtClean="0">
                <a:cs typeface="B Zar" pitchFamily="2" charset="-78"/>
              </a:rPr>
              <a:t>عرضه شده </a:t>
            </a:r>
            <a:r>
              <a:rPr lang="fa-IR" sz="2400" dirty="0">
                <a:cs typeface="B Zar" pitchFamily="2" charset="-78"/>
              </a:rPr>
              <a:t>مستلزم رعايت انضباط، نظم و ترتيب بوده و همة‌ افراد موظف به رعايت آن خواهند بود. </a:t>
            </a:r>
          </a:p>
          <a:p>
            <a:pPr algn="r" rtl="1"/>
            <a:r>
              <a:rPr lang="fa-IR" sz="2400" dirty="0">
                <a:cs typeface="B Zar" pitchFamily="2" charset="-78"/>
              </a:rPr>
              <a:t>پ- رعايت بهداشت و پاكيزگي مرکز درمانی الزاميست و هرگونه رفتار مغاير آن نظير انداختن آب دهان،‌ ته سيگار، ليوان مصرف شده و همچنين استعمال سيگار در فضاي آن ممنوع است</a:t>
            </a:r>
            <a:r>
              <a:rPr lang="fa-IR" sz="2400" dirty="0" smtClean="0">
                <a:cs typeface="B Zar" pitchFamily="2" charset="-78"/>
              </a:rPr>
              <a:t>.</a:t>
            </a:r>
          </a:p>
          <a:p>
            <a:pPr algn="r" rtl="1"/>
            <a:r>
              <a:rPr lang="fa-IR" sz="2400" dirty="0">
                <a:cs typeface="B Zar" pitchFamily="2" charset="-78"/>
              </a:rPr>
              <a:t>ت- هرگونه درگيري كلامي و فيزيكي با کارکنان مرکز يا ساير بيماران و حمل </a:t>
            </a:r>
            <a:r>
              <a:rPr lang="fa-IR" sz="2400" dirty="0" smtClean="0">
                <a:cs typeface="B Zar" pitchFamily="2" charset="-78"/>
              </a:rPr>
              <a:t>سلاحهای </a:t>
            </a:r>
            <a:r>
              <a:rPr lang="fa-IR" sz="2400" dirty="0">
                <a:cs typeface="B Zar" pitchFamily="2" charset="-78"/>
              </a:rPr>
              <a:t>سرد ممنوع است و با متخلفان برابر قوانین برخورد خواهد شد. </a:t>
            </a:r>
          </a:p>
        </p:txBody>
      </p:sp>
    </p:spTree>
    <p:extLst>
      <p:ext uri="{BB962C8B-B14F-4D97-AF65-F5344CB8AC3E}">
        <p14:creationId xmlns:p14="http://schemas.microsoft.com/office/powerpoint/2010/main" val="437376235"/>
      </p:ext>
    </p:extLst>
  </p:cSld>
  <p:clrMapOvr>
    <a:masterClrMapping/>
  </p:clrMapOvr>
  <p:transition spd="slow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776864" cy="5277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latin typeface="Calibri"/>
                <a:ea typeface="Times New Roman"/>
                <a:cs typeface="B Zar" pitchFamily="2" charset="-78"/>
              </a:rPr>
              <a:t>ث</a:t>
            </a:r>
            <a:r>
              <a:rPr lang="fa-IR" sz="2400" b="1" dirty="0">
                <a:latin typeface="Calibri"/>
                <a:ea typeface="Times New Roman"/>
                <a:cs typeface="B Zar" pitchFamily="2" charset="-78"/>
              </a:rPr>
              <a:t>-</a:t>
            </a:r>
            <a:r>
              <a:rPr lang="fa-IR" sz="2400" dirty="0">
                <a:latin typeface="Calibri"/>
                <a:ea typeface="Times New Roman"/>
                <a:cs typeface="B Zar" pitchFamily="2" charset="-78"/>
              </a:rPr>
              <a:t> </a:t>
            </a:r>
            <a:r>
              <a:rPr lang="ar-SA" sz="2400" dirty="0">
                <a:latin typeface="Calibri"/>
                <a:ea typeface="Times New Roman"/>
                <a:cs typeface="B Zar" pitchFamily="2" charset="-78"/>
              </a:rPr>
              <a:t>خريد و فروش متادون، بوپرنورفین یا هر نوع دارو، هرگونه مواد مخدر، هر نوع مادة شيميايي يا اجناس ديگر در مرکز درمانی و محوطه اطراف آن غيرقانوني است و فرد متخلف علاوه بر اخراج از درمان مورد پيگرد قانوني قرار خواهد گرفت. </a:t>
            </a:r>
            <a:endParaRPr lang="en-US" sz="2400" dirty="0">
              <a:latin typeface="Calibri"/>
              <a:ea typeface="Times New Roman"/>
              <a:cs typeface="B Zar" pitchFamily="2" charset="-78"/>
            </a:endParaRPr>
          </a:p>
          <a:p>
            <a:pPr marL="45720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latin typeface="Calibri"/>
                <a:ea typeface="Times New Roman"/>
                <a:cs typeface="B Zar" pitchFamily="2" charset="-78"/>
              </a:rPr>
              <a:t>ج</a:t>
            </a:r>
            <a:r>
              <a:rPr lang="fa-IR" sz="2400" b="1" dirty="0">
                <a:latin typeface="Calibri"/>
                <a:ea typeface="Times New Roman"/>
                <a:cs typeface="B Zar" pitchFamily="2" charset="-78"/>
              </a:rPr>
              <a:t>-</a:t>
            </a:r>
            <a:r>
              <a:rPr lang="fa-IR" sz="2400" dirty="0">
                <a:latin typeface="Calibri"/>
                <a:ea typeface="Times New Roman"/>
                <a:cs typeface="B Zar" pitchFamily="2" charset="-78"/>
              </a:rPr>
              <a:t> </a:t>
            </a:r>
            <a:r>
              <a:rPr lang="ar-SA" sz="2400" dirty="0">
                <a:latin typeface="Calibri"/>
                <a:ea typeface="Times New Roman"/>
                <a:cs typeface="B Zar" pitchFamily="2" charset="-78"/>
              </a:rPr>
              <a:t>ايجاد هرگونه مزاحمت برای کارکنان مرکز، بيماران و خانواده‎ها يا همراهان غيرمجاز بوده و با متخلف برابر مقررات مرکز و قوانين برخورد خواهد شد. </a:t>
            </a:r>
            <a:endParaRPr lang="en-US" sz="2400" dirty="0">
              <a:latin typeface="Calibri"/>
              <a:ea typeface="Times New Roman"/>
              <a:cs typeface="B Zar" pitchFamily="2" charset="-78"/>
            </a:endParaRPr>
          </a:p>
          <a:p>
            <a:pPr marL="4572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Calibri"/>
                <a:ea typeface="Times New Roman"/>
                <a:cs typeface="B Zar" pitchFamily="2" charset="-78"/>
              </a:rPr>
              <a:t>چ</a:t>
            </a:r>
            <a:r>
              <a:rPr lang="ar-SA" sz="2400" b="1" dirty="0">
                <a:latin typeface="Calibri"/>
                <a:ea typeface="Times New Roman"/>
                <a:cs typeface="B Zar" pitchFamily="2" charset="-78"/>
              </a:rPr>
              <a:t>-</a:t>
            </a:r>
            <a:r>
              <a:rPr lang="ar-SA" sz="2400" dirty="0">
                <a:latin typeface="Calibri"/>
                <a:ea typeface="Times New Roman"/>
                <a:cs typeface="B Zar" pitchFamily="2" charset="-78"/>
              </a:rPr>
              <a:t> هرگونه شكايت يا اعتراض نسبت به نحوة درمان يا طرز رفتار کارکنان مرکز يا ساير بيماران مي‎بايست كتباً به مسئول فني مركز ارائه گردد. قطعاً مركز موظف است به اين شكايات رسيدگي، و نتيجه را به بيمار منعكس نمايد.  </a:t>
            </a:r>
            <a:endParaRPr lang="fa-IR" sz="2400" dirty="0" smtClean="0">
              <a:latin typeface="Calibri"/>
              <a:ea typeface="Times New Roman"/>
              <a:cs typeface="B Zar" pitchFamily="2" charset="-78"/>
            </a:endParaRPr>
          </a:p>
          <a:p>
            <a:pPr marL="457200" algn="just" rtl="1">
              <a:lnSpc>
                <a:spcPct val="115000"/>
              </a:lnSpc>
              <a:spcAft>
                <a:spcPts val="1000"/>
              </a:spcAft>
            </a:pPr>
            <a:endParaRPr lang="fa-IR" sz="2400" dirty="0">
              <a:latin typeface="Calibri"/>
              <a:ea typeface="Times New Roman"/>
              <a:cs typeface="B Zar" pitchFamily="2" charset="-78"/>
            </a:endParaRPr>
          </a:p>
          <a:p>
            <a:pPr marL="457200" algn="just" rtl="1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Calibri"/>
              <a:ea typeface="Times New Roman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356244"/>
      </p:ext>
    </p:extLst>
  </p:cSld>
  <p:clrMapOvr>
    <a:masterClrMapping/>
  </p:clrMapOvr>
  <p:transition spd="slow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09347"/>
            <a:ext cx="7344816" cy="5355957"/>
          </a:xfrm>
        </p:spPr>
        <p:txBody>
          <a:bodyPr/>
          <a:lstStyle/>
          <a:p>
            <a:pPr marL="68580" indent="0" algn="r" rtl="1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ح- ارائة هرگونه اطلاعات غلط، ابهام انگيز، ارائه توصيه درماني، تجويز دارو، پيشنهاد مصرف دارو يا دادن دارو به بيماران، خانواده‎هاي بيماران يا ساير مراجعان مرکز درمانی به هيچ وجه جايز نبوده و به دليل بوجود آمدن خطرات جسمي‎ـ رواني و حتي جاني، فرد متخلف علاوه بر اخراج از درمان مورد پيگيري قانوني قرار خواهد گرفت.</a:t>
            </a:r>
          </a:p>
          <a:p>
            <a:pPr marL="68580" indent="0" algn="r" rtl="1">
              <a:buNone/>
            </a:pPr>
            <a:endParaRPr lang="fa-IR" dirty="0">
              <a:solidFill>
                <a:srgbClr val="002060"/>
              </a:solidFill>
              <a:cs typeface="B Zar" pitchFamily="2" charset="-78"/>
            </a:endParaRPr>
          </a:p>
          <a:p>
            <a:pPr marL="68580" indent="0" algn="r" rtl="1">
              <a:buNone/>
            </a:pPr>
            <a:endParaRPr lang="fa-IR" dirty="0" smtClean="0">
              <a:solidFill>
                <a:srgbClr val="002060"/>
              </a:solidFill>
              <a:cs typeface="B Zar" pitchFamily="2" charset="-78"/>
            </a:endParaRPr>
          </a:p>
          <a:p>
            <a:pPr marL="68580" indent="0" algn="r" rtl="1">
              <a:buNone/>
            </a:pP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 نام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و امضاء همراه بیمار   </a:t>
            </a: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.............................  نام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و امضاء </a:t>
            </a: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بیمار........................</a:t>
            </a:r>
            <a:endParaRPr lang="fa-IR" dirty="0">
              <a:solidFill>
                <a:srgbClr val="002060"/>
              </a:solidFill>
              <a:cs typeface="B Zar" pitchFamily="2" charset="-78"/>
            </a:endParaRPr>
          </a:p>
          <a:p>
            <a:pPr marL="68580" indent="0" algn="r" rtl="1">
              <a:buNone/>
            </a:pPr>
            <a:endParaRPr lang="en-US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7139903"/>
      </p:ext>
    </p:extLst>
  </p:cSld>
  <p:clrMapOvr>
    <a:masterClrMapping/>
  </p:clrMapOvr>
  <p:transition spd="slow"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6712"/>
            <a:ext cx="7200916" cy="4995917"/>
          </a:xfr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r" rtl="1">
              <a:buNone/>
            </a:pPr>
            <a:endParaRPr lang="fa-I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  <a:p>
            <a:pPr marL="68580" indent="0" algn="r" rtl="1">
              <a:buNone/>
            </a:pPr>
            <a:endParaRPr lang="fa-IR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Zar" pitchFamily="2" charset="-78"/>
            </a:endParaRPr>
          </a:p>
          <a:p>
            <a:pPr marL="68580" indent="0" algn="r" rtl="1">
              <a:buNone/>
            </a:pP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 Zar" pitchFamily="2" charset="-78"/>
              </a:rPr>
              <a:t>این جهان کوه است و فعل ما ندا</a:t>
            </a:r>
          </a:p>
          <a:p>
            <a:pPr marL="68580" indent="0" algn="r" rtl="1">
              <a:buNone/>
            </a:pPr>
            <a:endParaRPr lang="fa-IR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B Zar" pitchFamily="2" charset="-78"/>
            </a:endParaRPr>
          </a:p>
          <a:p>
            <a:pPr marL="68580" indent="0" algn="r" rtl="1">
              <a:buNone/>
            </a:pPr>
            <a:r>
              <a:rPr lang="fa-I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 Zar" pitchFamily="2" charset="-78"/>
              </a:rPr>
              <a:t> </a:t>
            </a:r>
            <a:r>
              <a:rPr lang="fa-I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 Zar" pitchFamily="2" charset="-78"/>
              </a:rPr>
              <a:t>                 سوی ما آید ندا ها را صدا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326777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1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جرائم عمومی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051437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جرائم عمومی  عبارتند از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 1-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جرم عمد  ( با سوءِ نیت ) 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- قصاص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 2-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جرم غیر عمد یا شبه عمد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(بدون سوء نیت و با تقصیر حرفه ایی ) - دیه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 3-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خطای محض 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(بدون مسئولیت  و بدون </a:t>
            </a: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تقصیر)- دیه </a:t>
            </a:r>
            <a:endParaRPr lang="fa-IR" sz="2400" dirty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marL="0" indent="0" algn="r" rtl="1">
              <a:buNone/>
            </a:pPr>
            <a:endParaRPr lang="fa-IR" dirty="0" smtClean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4958746"/>
            <a:ext cx="568863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Zar" pitchFamily="2" charset="-78"/>
              </a:rPr>
              <a:t>بر اساس قانون قصور پزشکی  در حکم جرم  شبه عمد  است</a:t>
            </a:r>
          </a:p>
        </p:txBody>
      </p:sp>
    </p:spTree>
    <p:extLst>
      <p:ext uri="{BB962C8B-B14F-4D97-AF65-F5344CB8AC3E}">
        <p14:creationId xmlns:p14="http://schemas.microsoft.com/office/powerpoint/2010/main" val="6683885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dirty="0">
                <a:solidFill>
                  <a:srgbClr val="7030A0"/>
                </a:solidFill>
                <a:cs typeface="B Zar" pitchFamily="2" charset="-78"/>
              </a:rPr>
              <a:t>جرم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628800"/>
            <a:ext cx="7125112" cy="4051437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تعریف جرم عمد  سه سوال مطرح است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: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1- آیا مرتکب شونده قدرت شعور و یا تشخیص داشته است یا خیر؟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2- آیا مرتکب عمل را از روی میل انجام داده است یا خیر ؟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3- آیا مرتکب عمل را از روی سوء نیت و به قصد حصول نتیجه </a:t>
            </a: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مجرمانه</a:t>
            </a: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انجام </a:t>
            </a: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داده 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است یا خیر ؟   </a:t>
            </a:r>
            <a:endParaRPr lang="fa-IR" sz="2400" dirty="0" smtClean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             اگر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هر سه مورد مثبت بود عمل مجرمانه خواهد بود</a:t>
            </a: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.</a:t>
            </a:r>
            <a:r>
              <a:rPr lang="fa-IR" sz="2200" dirty="0" smtClean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573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1" y="675724"/>
            <a:ext cx="7125113" cy="924475"/>
          </a:xfrm>
        </p:spPr>
        <p:txBody>
          <a:bodyPr/>
          <a:lstStyle/>
          <a:p>
            <a:pPr algn="r"/>
            <a:r>
              <a:rPr lang="fa-IR" dirty="0">
                <a:solidFill>
                  <a:srgbClr val="7030A0"/>
                </a:solidFill>
                <a:cs typeface="B Zar" pitchFamily="2" charset="-78"/>
              </a:rPr>
              <a:t>جرم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051437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تعریف جرم غیر عمد  :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آن دسته از جرم ها که عنصر معنوی از خطای </a:t>
            </a:r>
            <a:endParaRPr lang="fa-IR" sz="2400" dirty="0" smtClean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کیفری 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تشکیل شده باشد نه از عمد و سوء </a:t>
            </a: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نیت وجود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و لازمه اعمال مادی کافی نیست .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 در این عمل مرتکب شونده باید مرتکب خطایی اعم از بی احتیاطی ، </a:t>
            </a:r>
            <a:endParaRPr lang="fa-IR" sz="2400" dirty="0" smtClean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بی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مبالاتی، </a:t>
            </a: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عدم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مهارت یا عدم رعایت نظامات دولتی شده باشد تا </a:t>
            </a:r>
            <a:endParaRPr lang="fa-IR" sz="2400" dirty="0" smtClean="0">
              <a:solidFill>
                <a:srgbClr val="7030A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مستحق </a:t>
            </a:r>
            <a:r>
              <a:rPr lang="fa-IR" sz="2400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مجازات باشد</a:t>
            </a:r>
          </a:p>
          <a:p>
            <a:pPr marL="274320" lvl="0" indent="-274320" algn="ct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2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851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Zar" pitchFamily="2" charset="-78"/>
              </a:rPr>
              <a:t>جرم و خطا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125112" cy="4536504"/>
          </a:xfrm>
        </p:spPr>
        <p:txBody>
          <a:bodyPr anchor="t">
            <a:normAutofit/>
          </a:bodyPr>
          <a:lstStyle/>
          <a:p>
            <a:pPr algn="r">
              <a:buNone/>
            </a:pPr>
            <a:r>
              <a:rPr lang="fa-IR" dirty="0">
                <a:solidFill>
                  <a:srgbClr val="FF0000"/>
                </a:solidFill>
                <a:cs typeface="B Zar" pitchFamily="2" charset="-78"/>
              </a:rPr>
              <a:t>جرم :</a:t>
            </a:r>
            <a:r>
              <a:rPr lang="fa-IR" dirty="0">
                <a:cs typeface="B Zar" pitchFamily="2" charset="-78"/>
              </a:rPr>
              <a:t> </a:t>
            </a:r>
          </a:p>
          <a:p>
            <a:pPr algn="r">
              <a:buNone/>
            </a:pPr>
            <a:r>
              <a:rPr lang="fa-IR" dirty="0">
                <a:cs typeface="B Zar" pitchFamily="2" charset="-78"/>
              </a:rPr>
              <a:t>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تعریف لغوی : گناه ، خطا ، بزه</a:t>
            </a:r>
          </a:p>
          <a:p>
            <a:pPr algn="r">
              <a:buNone/>
            </a:pP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 تعریف حقوقی : عمل مثبت و یا منفی است که قانون آن را منع نموده است و برای </a:t>
            </a:r>
            <a:r>
              <a:rPr lang="fa-IR" dirty="0" smtClean="0">
                <a:solidFill>
                  <a:srgbClr val="002060"/>
                </a:solidFill>
                <a:cs typeface="B Zar" pitchFamily="2" charset="-78"/>
              </a:rPr>
              <a:t>مرتکب </a:t>
            </a:r>
            <a:r>
              <a:rPr lang="fa-IR" dirty="0">
                <a:solidFill>
                  <a:srgbClr val="002060"/>
                </a:solidFill>
                <a:cs typeface="B Zar" pitchFamily="2" charset="-78"/>
              </a:rPr>
              <a:t>آن مجازات مقرر شده است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خطا :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dirty="0">
                <a:solidFill>
                  <a:srgbClr val="002060"/>
                </a:solidFill>
                <a:latin typeface="Century Schoolbook"/>
                <a:cs typeface="B Zar" pitchFamily="2" charset="-78"/>
              </a:rPr>
              <a:t>تعریف لغوی : </a:t>
            </a:r>
            <a:r>
              <a:rPr lang="fa-IR" dirty="0" smtClean="0">
                <a:solidFill>
                  <a:srgbClr val="002060"/>
                </a:solidFill>
                <a:latin typeface="Century Schoolbook"/>
                <a:cs typeface="B Zar" pitchFamily="2" charset="-78"/>
              </a:rPr>
              <a:t>نا </a:t>
            </a:r>
            <a:r>
              <a:rPr lang="fa-IR" dirty="0">
                <a:solidFill>
                  <a:srgbClr val="002060"/>
                </a:solidFill>
                <a:latin typeface="Century Schoolbook"/>
                <a:cs typeface="B Zar" pitchFamily="2" charset="-78"/>
              </a:rPr>
              <a:t>راست ، ناصواب ، نادرست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dirty="0">
                <a:solidFill>
                  <a:srgbClr val="002060"/>
                </a:solidFill>
                <a:latin typeface="Century Schoolbook"/>
                <a:cs typeface="B Zar" pitchFamily="2" charset="-78"/>
              </a:rPr>
              <a:t> تعریف حقوقی : مقابل عمد ، عملی است که فاعل آن دارای قوه تمیز بوده و به </a:t>
            </a:r>
            <a:r>
              <a:rPr lang="fa-IR" dirty="0" smtClean="0">
                <a:solidFill>
                  <a:srgbClr val="002060"/>
                </a:solidFill>
                <a:latin typeface="Century Schoolbook"/>
                <a:cs typeface="B Zar" pitchFamily="2" charset="-78"/>
              </a:rPr>
              <a:t>علت غفلت </a:t>
            </a:r>
            <a:r>
              <a:rPr lang="fa-IR" dirty="0">
                <a:solidFill>
                  <a:srgbClr val="002060"/>
                </a:solidFill>
                <a:latin typeface="Century Schoolbook"/>
                <a:cs typeface="B Zar" pitchFamily="2" charset="-78"/>
              </a:rPr>
              <a:t>، نسیان یا اشتباه یا جهل یا بی مبالاتی و عدم احتیاط عملی را  که مخالف موازین اخلاقی یا قانونی است مرتکب شده است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dirty="0">
                <a:solidFill>
                  <a:srgbClr val="0000FF"/>
                </a:solidFill>
                <a:latin typeface="Century Schoolbook"/>
                <a:cs typeface="B Zar" pitchFamily="2" charset="-78"/>
              </a:rPr>
              <a:t>انواع  خطا :  </a:t>
            </a:r>
            <a:r>
              <a:rPr lang="fa-IR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1- جزایی                   2- حقوقی  </a:t>
            </a:r>
            <a:r>
              <a:rPr lang="fa-IR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</a:t>
            </a:r>
            <a:r>
              <a:rPr lang="fa-IR" sz="22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467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خلاف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125112" cy="4051437"/>
          </a:xfrm>
        </p:spPr>
        <p:txBody>
          <a:bodyPr anchor="t">
            <a:normAutofit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خلاف :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تعریف لغوی : ناسازگاری کردن ، ناحق ،دروغ ،سرپیچی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تعریف حقوقی : نوعی از جرائم که ماهیت آنها مخالف با نظامات عادی است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 smtClean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fa-IR" sz="2400" dirty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تخلف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: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عدم انجام تعهد یا تاخیر انجام تعهد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تخلف انضباطی : نقض مقررات صنفی توسط فردی از افراد صنف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523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9" y="675724"/>
            <a:ext cx="7125113" cy="924475"/>
          </a:xfrm>
        </p:spPr>
        <p:txBody>
          <a:bodyPr/>
          <a:lstStyle/>
          <a:p>
            <a:pPr algn="r"/>
            <a:r>
              <a:rPr lang="fa-IR" sz="3000" cap="small" dirty="0">
                <a:solidFill>
                  <a:srgbClr val="7030A0"/>
                </a:solidFill>
                <a:latin typeface="Century Schoolbook"/>
                <a:cs typeface="B Zar" pitchFamily="2" charset="-78"/>
              </a:rPr>
              <a:t>مسئولیت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312" y="1700808"/>
            <a:ext cx="7125112" cy="4051437"/>
          </a:xfrm>
        </p:spPr>
        <p:txBody>
          <a:bodyPr anchor="t">
            <a:normAutofit lnSpcReduction="10000"/>
          </a:bodyPr>
          <a:lstStyle/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مسئولیت  :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تعریف لغوی : ضمانت ، ضمان ، تعهد ، موظف بودن به انجام کار ، متعهد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بودن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آنچه که انسان عهده دار و مسئول آن باشد از وظایف و اعمال و افعال </a:t>
            </a:r>
            <a:endParaRPr lang="fa-IR" sz="2400" dirty="0" smtClean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(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متعهد </a:t>
            </a:r>
            <a:r>
              <a:rPr lang="fa-IR" sz="2400" dirty="0" smtClean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قهری </a:t>
            </a: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یا اختیاری ) در مقابل  دیگری است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</a:t>
            </a:r>
            <a:endParaRPr lang="fa-IR" sz="2400" dirty="0" smtClean="0">
              <a:solidFill>
                <a:srgbClr val="FF0000"/>
              </a:solidFill>
              <a:latin typeface="Century Schoolbook"/>
              <a:cs typeface="B Zar" pitchFamily="2" charset="-78"/>
            </a:endParaRP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 smtClean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  </a:t>
            </a:r>
            <a:r>
              <a:rPr lang="fa-IR" sz="2400" dirty="0">
                <a:solidFill>
                  <a:srgbClr val="FF0000"/>
                </a:solidFill>
                <a:latin typeface="Century Schoolbook"/>
                <a:cs typeface="B Zar" pitchFamily="2" charset="-78"/>
              </a:rPr>
              <a:t>اقسام مسئولیت: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 1- جزایی : قابل تبدیل  به پول نیست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 2- مالی   : قابل تبدیل  به پول است</a:t>
            </a:r>
          </a:p>
          <a:p>
            <a:pPr marL="274320" lvl="0" indent="-274320" algn="r" defTabSz="91440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fa-IR" sz="2400" dirty="0">
                <a:solidFill>
                  <a:prstClr val="black"/>
                </a:solidFill>
                <a:latin typeface="Century Schoolbook"/>
                <a:cs typeface="B Zar" pitchFamily="2" charset="-78"/>
              </a:rPr>
              <a:t>   3- اداری و انضباطی : تخلف در امور اداری  مستخدم و متعهد</a:t>
            </a:r>
            <a:endParaRPr lang="fa-IR" sz="2200" dirty="0">
              <a:solidFill>
                <a:prstClr val="black"/>
              </a:solidFill>
              <a:latin typeface="Century Schoolbook"/>
              <a:cs typeface="B Zar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7694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201</TotalTime>
  <Words>2685</Words>
  <Application>Microsoft Office PowerPoint</Application>
  <PresentationFormat>On-screen Show (4:3)</PresentationFormat>
  <Paragraphs>229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B Zar</vt:lpstr>
      <vt:lpstr>Calibri</vt:lpstr>
      <vt:lpstr>Calisto MT</vt:lpstr>
      <vt:lpstr>Century Gothic</vt:lpstr>
      <vt:lpstr>Century Schoolbook</vt:lpstr>
      <vt:lpstr>Tahoma</vt:lpstr>
      <vt:lpstr>Times New Roman</vt:lpstr>
      <vt:lpstr>Wingdings</vt:lpstr>
      <vt:lpstr>Wingdings 2</vt:lpstr>
      <vt:lpstr>Austin</vt:lpstr>
      <vt:lpstr>PowerPoint Presentation</vt:lpstr>
      <vt:lpstr>PowerPoint Presentation</vt:lpstr>
      <vt:lpstr>جرم</vt:lpstr>
      <vt:lpstr>جرائم عمومی</vt:lpstr>
      <vt:lpstr>جرم</vt:lpstr>
      <vt:lpstr>جرم</vt:lpstr>
      <vt:lpstr>جرم و خطا</vt:lpstr>
      <vt:lpstr>خلاف</vt:lpstr>
      <vt:lpstr>مسئولیت</vt:lpstr>
      <vt:lpstr>رضایت و برائت</vt:lpstr>
      <vt:lpstr>رضایت و برائت</vt:lpstr>
      <vt:lpstr>رضایت و برائت</vt:lpstr>
      <vt:lpstr>رضایت و برائت</vt:lpstr>
      <vt:lpstr>رضایت و برائت   </vt:lpstr>
      <vt:lpstr>شرایط رضایت دهندگان و رضایت نامه معتبر  </vt:lpstr>
      <vt:lpstr>شرایط رضایت دهندگان و رضایت نامه معتبر  </vt:lpstr>
      <vt:lpstr>مواردی که رضایت معاینه و درمان شونده لازم نیست</vt:lpstr>
      <vt:lpstr>تفاوت رضایت و برائت </vt:lpstr>
      <vt:lpstr>پیشگیری از شکایات ( قصور پزشکی)</vt:lpstr>
      <vt:lpstr>انواع قصور پزشکی</vt:lpstr>
      <vt:lpstr>انواع قصور پزشکی</vt:lpstr>
      <vt:lpstr>انواع قصور پزشکی</vt:lpstr>
      <vt:lpstr>PowerPoint Presentation</vt:lpstr>
      <vt:lpstr>پیشگیری از شکایات ( اسرار بیمار)</vt:lpstr>
      <vt:lpstr>پیشگیری از شکایات ( قصور پزشکی)</vt:lpstr>
      <vt:lpstr>PowerPoint Presentation</vt:lpstr>
      <vt:lpstr>PowerPoint Presentation</vt:lpstr>
      <vt:lpstr>پیشگیری از شکایات ( ثبت وقایع و روند تشخیص و درمان)</vt:lpstr>
      <vt:lpstr> اگر مرتکب قصور و خطا شدیم چکار کنیم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fhkldgdrg</dc:title>
  <dc:creator>polady</dc:creator>
  <cp:lastModifiedBy>edc000</cp:lastModifiedBy>
  <cp:revision>26</cp:revision>
  <dcterms:created xsi:type="dcterms:W3CDTF">2016-07-20T20:34:59Z</dcterms:created>
  <dcterms:modified xsi:type="dcterms:W3CDTF">2016-07-22T03:58:02Z</dcterms:modified>
</cp:coreProperties>
</file>